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5"/>
  </p:sldMasterIdLst>
  <p:notesMasterIdLst>
    <p:notesMasterId r:id="rId59"/>
  </p:notesMasterIdLst>
  <p:sldIdLst>
    <p:sldId id="256" r:id="rId6"/>
    <p:sldId id="1162" r:id="rId7"/>
    <p:sldId id="371" r:id="rId8"/>
    <p:sldId id="1163" r:id="rId9"/>
    <p:sldId id="880" r:id="rId10"/>
    <p:sldId id="879" r:id="rId11"/>
    <p:sldId id="1167" r:id="rId12"/>
    <p:sldId id="287" r:id="rId13"/>
    <p:sldId id="1177" r:id="rId14"/>
    <p:sldId id="1194" r:id="rId15"/>
    <p:sldId id="1178" r:id="rId16"/>
    <p:sldId id="303" r:id="rId17"/>
    <p:sldId id="308" r:id="rId18"/>
    <p:sldId id="309" r:id="rId19"/>
    <p:sldId id="310" r:id="rId20"/>
    <p:sldId id="307" r:id="rId21"/>
    <p:sldId id="306" r:id="rId22"/>
    <p:sldId id="305" r:id="rId23"/>
    <p:sldId id="1192" r:id="rId24"/>
    <p:sldId id="319" r:id="rId25"/>
    <p:sldId id="1191" r:id="rId26"/>
    <p:sldId id="320" r:id="rId27"/>
    <p:sldId id="316" r:id="rId28"/>
    <p:sldId id="289" r:id="rId29"/>
    <p:sldId id="1195" r:id="rId30"/>
    <p:sldId id="294" r:id="rId31"/>
    <p:sldId id="873" r:id="rId32"/>
    <p:sldId id="292" r:id="rId33"/>
    <p:sldId id="293" r:id="rId34"/>
    <p:sldId id="296" r:id="rId35"/>
    <p:sldId id="295" r:id="rId36"/>
    <p:sldId id="297" r:id="rId37"/>
    <p:sldId id="298" r:id="rId38"/>
    <p:sldId id="522" r:id="rId39"/>
    <p:sldId id="1189" r:id="rId40"/>
    <p:sldId id="304" r:id="rId41"/>
    <p:sldId id="300" r:id="rId42"/>
    <p:sldId id="312" r:id="rId43"/>
    <p:sldId id="313" r:id="rId44"/>
    <p:sldId id="301" r:id="rId45"/>
    <p:sldId id="314" r:id="rId46"/>
    <p:sldId id="299" r:id="rId47"/>
    <p:sldId id="1164" r:id="rId48"/>
    <p:sldId id="1165" r:id="rId49"/>
    <p:sldId id="958" r:id="rId50"/>
    <p:sldId id="381" r:id="rId51"/>
    <p:sldId id="382" r:id="rId52"/>
    <p:sldId id="1193" r:id="rId53"/>
    <p:sldId id="276" r:id="rId54"/>
    <p:sldId id="1190" r:id="rId55"/>
    <p:sldId id="290" r:id="rId56"/>
    <p:sldId id="291" r:id="rId57"/>
    <p:sldId id="286" r:id="rId58"/>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46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284"/>
    <a:srgbClr val="6CAEDF"/>
    <a:srgbClr val="83A2CA"/>
    <a:srgbClr val="C0DB37"/>
    <a:srgbClr val="008000"/>
    <a:srgbClr val="CD092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0343" autoAdjust="0"/>
  </p:normalViewPr>
  <p:slideViewPr>
    <p:cSldViewPr snapToGrid="0" snapToObjects="1">
      <p:cViewPr varScale="1">
        <p:scale>
          <a:sx n="58" d="100"/>
          <a:sy n="58" d="100"/>
        </p:scale>
        <p:origin x="2144" y="52"/>
      </p:cViewPr>
      <p:guideLst>
        <p:guide orient="horz" pos="2160"/>
        <p:guide pos="3840"/>
        <p:guide orient="horz" pos="2592"/>
        <p:guide pos="4656"/>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59" d="100"/>
          <a:sy n="59" d="100"/>
        </p:scale>
        <p:origin x="322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1.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3/8/2022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13</a:t>
            </a:fld>
            <a:endParaRPr lang="en-US"/>
          </a:p>
        </p:txBody>
      </p:sp>
    </p:spTree>
    <p:extLst>
      <p:ext uri="{BB962C8B-B14F-4D97-AF65-F5344CB8AC3E}">
        <p14:creationId xmlns:p14="http://schemas.microsoft.com/office/powerpoint/2010/main" val="77245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in the task are their opportunities for students to show their understanding of MP 2? </a:t>
            </a:r>
          </a:p>
          <a:p>
            <a:r>
              <a:rPr lang="en-US" dirty="0"/>
              <a:t>As a teacher, how would you highlight this with your instruction? </a:t>
            </a:r>
          </a:p>
        </p:txBody>
      </p:sp>
      <p:sp>
        <p:nvSpPr>
          <p:cNvPr id="4" name="Slide Number Placeholder 3"/>
          <p:cNvSpPr>
            <a:spLocks noGrp="1"/>
          </p:cNvSpPr>
          <p:nvPr>
            <p:ph type="sldNum" sz="quarter" idx="5"/>
          </p:nvPr>
        </p:nvSpPr>
        <p:spPr/>
        <p:txBody>
          <a:bodyPr/>
          <a:lstStyle/>
          <a:p>
            <a:fld id="{A88EB8E9-7E05-4C60-A58D-798732DD5BFE}" type="slidenum">
              <a:rPr lang="en-US" smtClean="0"/>
              <a:t>14</a:t>
            </a:fld>
            <a:endParaRPr lang="en-US"/>
          </a:p>
        </p:txBody>
      </p:sp>
    </p:spTree>
    <p:extLst>
      <p:ext uri="{BB962C8B-B14F-4D97-AF65-F5344CB8AC3E}">
        <p14:creationId xmlns:p14="http://schemas.microsoft.com/office/powerpoint/2010/main" val="1271236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15</a:t>
            </a:fld>
            <a:endParaRPr lang="en-US"/>
          </a:p>
        </p:txBody>
      </p:sp>
    </p:spTree>
    <p:extLst>
      <p:ext uri="{BB962C8B-B14F-4D97-AF65-F5344CB8AC3E}">
        <p14:creationId xmlns:p14="http://schemas.microsoft.com/office/powerpoint/2010/main" val="3536334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16</a:t>
            </a:fld>
            <a:endParaRPr lang="en-US"/>
          </a:p>
        </p:txBody>
      </p:sp>
    </p:spTree>
    <p:extLst>
      <p:ext uri="{BB962C8B-B14F-4D97-AF65-F5344CB8AC3E}">
        <p14:creationId xmlns:p14="http://schemas.microsoft.com/office/powerpoint/2010/main" val="583851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17</a:t>
            </a:fld>
            <a:endParaRPr lang="en-US"/>
          </a:p>
        </p:txBody>
      </p:sp>
    </p:spTree>
    <p:extLst>
      <p:ext uri="{BB962C8B-B14F-4D97-AF65-F5344CB8AC3E}">
        <p14:creationId xmlns:p14="http://schemas.microsoft.com/office/powerpoint/2010/main" val="2106475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Mathematically proficient students at the elementary grades make sense of quantities and their relationships in problem situations. They can contextualize quantities and operations by using images or stories. They interpret symbols as having meaning, not just as directions to carry out a procedure. Even as they manipulate the symbols, they can pause as needed to access the meaning of the numbers, the units, and the operations that the symbols represent. Mathematically proficient students know and flexibly use different properties of operations, numbers, and geometric objects. </a:t>
            </a:r>
          </a:p>
          <a:p>
            <a:endParaRPr lang="en-US" dirty="0"/>
          </a:p>
          <a:p>
            <a:r>
              <a:rPr lang="en-US" dirty="0"/>
              <a:t>Mathematically proficient students can contextualize an abstract problem by placing it in a context they then use to make sense of the mathematical ideas. For example, when a student sees the expression 40 − 26, she might visualize this problem by thinking, if I have 26 Skittles and Marie has 40, how many more do I need to have as many as Marie? Then, in that context, she thinks, 4 more will get me to a total of 30, and then 10 more will get me to 40, so the answer is 14. In this example, the student uses a context to think through a strategy for solving the problem, using the relationship between addition and subtraction and decomposing and recomposing the quantities. She then uses what she did in the context to identify the solution of the original abstract problem. </a:t>
            </a:r>
          </a:p>
          <a:p>
            <a:endParaRPr lang="en-US" dirty="0"/>
          </a:p>
          <a:p>
            <a:r>
              <a:rPr lang="en-US" dirty="0"/>
              <a:t>Mathematically proficient students can also make sense of a contextual problem and express the actions or events that are described in the problem using numbers and symbols. If they work with the symbols to solve the problem, they can then interpret their solution in terms of the context. For example, to find the area of the floor of a rectangular room that measures 5 m. by 6 m., a student might represent the problem as an equation, solve it mentally, and record the problem and solution as 5 × 6 </a:t>
            </a:r>
            <a:r>
              <a:rPr lang="en-US" dirty="0">
                <a:latin typeface="Calibri" panose="020F0502020204030204" pitchFamily="34" charset="0"/>
                <a:cs typeface="Calibri" panose="020F0502020204030204" pitchFamily="34" charset="0"/>
              </a:rPr>
              <a:t>=</a:t>
            </a:r>
            <a:r>
              <a:rPr lang="en-US" dirty="0"/>
              <a:t> 60. He has decontextualized the problem. When he states at the end that the area of the room is 60 square meters, he has contextualized the answer in order to solve the original problem. Problems like this that begin with a context and are then represented with mathematical objects or symbols are also examples of modeling with mathematics (MP.4).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18</a:t>
            </a:fld>
            <a:endParaRPr lang="en-US"/>
          </a:p>
        </p:txBody>
      </p:sp>
    </p:spTree>
    <p:extLst>
      <p:ext uri="{BB962C8B-B14F-4D97-AF65-F5344CB8AC3E}">
        <p14:creationId xmlns:p14="http://schemas.microsoft.com/office/powerpoint/2010/main" val="761585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19</a:t>
            </a:fld>
            <a:endParaRPr lang="en-US"/>
          </a:p>
        </p:txBody>
      </p:sp>
    </p:spTree>
    <p:extLst>
      <p:ext uri="{BB962C8B-B14F-4D97-AF65-F5344CB8AC3E}">
        <p14:creationId xmlns:p14="http://schemas.microsoft.com/office/powerpoint/2010/main" val="1776516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in the task are their opportunities for students to show their understanding of MP 2? </a:t>
            </a:r>
          </a:p>
          <a:p>
            <a:r>
              <a:rPr lang="en-US" dirty="0"/>
              <a:t>As a teacher, how would you highlight this with your instruction?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23</a:t>
            </a:fld>
            <a:endParaRPr lang="en-US"/>
          </a:p>
        </p:txBody>
      </p:sp>
    </p:spTree>
    <p:extLst>
      <p:ext uri="{BB962C8B-B14F-4D97-AF65-F5344CB8AC3E}">
        <p14:creationId xmlns:p14="http://schemas.microsoft.com/office/powerpoint/2010/main" val="2691169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400" dirty="0">
                <a:highlight>
                  <a:srgbClr val="FFFFFF"/>
                </a:highlight>
              </a:rPr>
              <a:t>The Ohio’s Learning Standards for Mathematical Practice (K-12) describe how students should demonstrate their mathematical proficiency.  These standards “describe varieties of expertise that mathematics educators at all levels should seek to develop in their students” (Standards for Mathematical Practice, 2010). This is achieved by giving expectations for the depth of students’ understanding, the skills students should have, and how students should express what they know.  Unfortunately, the MPs are written in a manner that makes them difficult for many educators to understand which makes their implementation difficult. </a:t>
            </a:r>
          </a:p>
          <a:p>
            <a:pPr marL="0" lvl="0" indent="0" algn="l" rtl="0">
              <a:lnSpc>
                <a:spcPct val="115000"/>
              </a:lnSpc>
              <a:spcBef>
                <a:spcPts val="800"/>
              </a:spcBef>
              <a:spcAft>
                <a:spcPts val="0"/>
              </a:spcAft>
              <a:buNone/>
            </a:pPr>
            <a:endParaRPr lang="en-US" sz="1400" dirty="0">
              <a:highlight>
                <a:srgbClr val="FFFFFF"/>
              </a:highlight>
            </a:endParaRPr>
          </a:p>
          <a:p>
            <a:pPr marL="0" lvl="0" indent="0" algn="l" rtl="0">
              <a:lnSpc>
                <a:spcPct val="115000"/>
              </a:lnSpc>
              <a:spcBef>
                <a:spcPts val="800"/>
              </a:spcBef>
              <a:spcAft>
                <a:spcPts val="0"/>
              </a:spcAft>
              <a:buNone/>
            </a:pPr>
            <a:r>
              <a:rPr lang="en-US" sz="1400" dirty="0">
                <a:highlight>
                  <a:srgbClr val="FFFFFF"/>
                </a:highlight>
              </a:rPr>
              <a:t>Each of the eight MPs are described  a paragraph that begins with the words “Mathematically proficient students” followed by the specific expertise students should demonstrate.  The standards contain 3 to 10 sentences each with individual sentences running as long as 69 words in length.  If we were to use the Flesch Reading Ease formula to measure how easy the MPs are read, we would discover that the average a score of approximately 32.  Some MPs scores are as low as 17.5 and 15.6 for Standards 2 and 5. These low scores means they are especially difficult to read. </a:t>
            </a:r>
          </a:p>
          <a:p>
            <a:pPr marL="0" lvl="0" indent="0" algn="l" rtl="0">
              <a:lnSpc>
                <a:spcPct val="115000"/>
              </a:lnSpc>
              <a:spcBef>
                <a:spcPts val="800"/>
              </a:spcBef>
              <a:spcAft>
                <a:spcPts val="0"/>
              </a:spcAft>
              <a:buClr>
                <a:schemeClr val="dk1"/>
              </a:buClr>
              <a:buSzPts val="1100"/>
              <a:buFont typeface="Arial"/>
              <a:buNone/>
            </a:pPr>
            <a:endParaRPr lang="en-US" sz="1400" dirty="0">
              <a:highlight>
                <a:srgbClr val="FFFFFF"/>
              </a:highlight>
            </a:endParaRPr>
          </a:p>
          <a:p>
            <a:pPr marL="0" lvl="0" indent="0" algn="l" rtl="0">
              <a:lnSpc>
                <a:spcPct val="115000"/>
              </a:lnSpc>
              <a:spcBef>
                <a:spcPts val="800"/>
              </a:spcBef>
              <a:spcAft>
                <a:spcPts val="0"/>
              </a:spcAft>
              <a:buClr>
                <a:schemeClr val="dk1"/>
              </a:buClr>
              <a:buSzPts val="1100"/>
              <a:buFont typeface="Arial"/>
              <a:buNone/>
            </a:pPr>
            <a:r>
              <a:rPr lang="en-US" sz="1400" dirty="0">
                <a:highlight>
                  <a:srgbClr val="FFFFFF"/>
                </a:highlight>
              </a:rPr>
              <a:t>For those who an unfamiliar with the Flesch Reading Ease formula, scores from this formula range from 0 to 100 with scores between 0-29 considered to be very difficult to read.  For reference, Time Magazine articles average a score of approximately 55 and the nursery rhyme “</a:t>
            </a:r>
            <a:r>
              <a:rPr lang="en-US" sz="1400" dirty="0" err="1">
                <a:highlight>
                  <a:srgbClr val="FFFFFF"/>
                </a:highlight>
              </a:rPr>
              <a:t>Humpty</a:t>
            </a:r>
            <a:r>
              <a:rPr lang="en-US" sz="1400" dirty="0">
                <a:highlight>
                  <a:srgbClr val="FFFFFF"/>
                </a:highlight>
              </a:rPr>
              <a:t> Dumpty” scores a 79.7. For the rest of this session, we are going to look at each of the MPs and break them down in simpler language that will help make them easier to understand and later implement in our classrooms. </a:t>
            </a:r>
          </a:p>
          <a:p>
            <a:pPr marL="0" lvl="0" indent="0" algn="l" rtl="0">
              <a:spcBef>
                <a:spcPts val="800"/>
              </a:spcBef>
              <a:spcAft>
                <a:spcPts val="0"/>
              </a:spcAft>
              <a:buNone/>
            </a:pPr>
            <a:endParaRPr lang="en-US" sz="1400" dirty="0"/>
          </a:p>
          <a:p>
            <a:pPr marL="0" lvl="0" indent="0" algn="l" rtl="0">
              <a:spcBef>
                <a:spcPts val="0"/>
              </a:spcBef>
              <a:spcAft>
                <a:spcPts val="0"/>
              </a:spcAft>
              <a:buNone/>
            </a:pPr>
            <a:r>
              <a:rPr lang="en-US" sz="1400" dirty="0"/>
              <a:t>This is what CCSS-M says about MP 2. It’s very wordy. </a:t>
            </a:r>
            <a:r>
              <a:rPr lang="en-US" sz="1400" dirty="0">
                <a:solidFill>
                  <a:schemeClr val="dk1"/>
                </a:solidFill>
              </a:rPr>
              <a:t>As mentioned earlier, it’s readability score is </a:t>
            </a:r>
            <a:r>
              <a:rPr lang="en-US" sz="1400" dirty="0">
                <a:solidFill>
                  <a:schemeClr val="dk1"/>
                </a:solidFill>
                <a:highlight>
                  <a:srgbClr val="FFFFFF"/>
                </a:highlight>
              </a:rPr>
              <a:t>17.5 out of 100. That scores means this is the second most difficult MP to read according to the Reading Ease formula. </a:t>
            </a:r>
            <a:r>
              <a:rPr lang="en-US" sz="1400" dirty="0">
                <a:solidFill>
                  <a:schemeClr val="dk1"/>
                </a:solidFill>
              </a:rPr>
              <a:t>Now, let’s break down what this MP means and what evidence to look for at your grade level or course. </a:t>
            </a:r>
            <a:r>
              <a:rPr lang="en-US" sz="1400" dirty="0"/>
              <a:t>What does this mean across when looking for evidence at your grade level or course?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sz="1400"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24</a:t>
            </a:fld>
            <a:endParaRPr lang="en-US"/>
          </a:p>
        </p:txBody>
      </p:sp>
    </p:spTree>
    <p:extLst>
      <p:ext uri="{BB962C8B-B14F-4D97-AF65-F5344CB8AC3E}">
        <p14:creationId xmlns:p14="http://schemas.microsoft.com/office/powerpoint/2010/main" val="1809262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For those of you watching the recording on-demand, in a moment we are going to be looking at a series of resources for Progression documents focused exclusively on MP 2. After you have had time to view the progressions, discuss with your colleagues </a:t>
            </a:r>
            <a:r>
              <a:rPr lang="en-US" sz="1400" b="0" i="1" dirty="0">
                <a:solidFill>
                  <a:srgbClr val="83A2CA"/>
                </a:solidFill>
              </a:rPr>
              <a:t>what do you think Math Practice 2: Reason Abstractly and Quantitatively means or looks like at your grade level/course? </a:t>
            </a:r>
            <a:endParaRPr lang="en-US" dirty="0"/>
          </a:p>
          <a:p>
            <a:pPr marL="0" indent="0">
              <a:buFont typeface="Arial" panose="020B0604020202020204" pitchFamily="34" charset="0"/>
              <a:buNone/>
            </a:pPr>
            <a:endParaRPr lang="en-US" dirty="0"/>
          </a:p>
          <a:p>
            <a:pPr marL="0" marR="0" lvl="0" indent="0" algn="l" defTabSz="109722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As with before, the discussion question is listed in the notes of the PPT slides in case any on-demand audience members want to post it for their discussions with colleagues locally.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25</a:t>
            </a:fld>
            <a:endParaRPr lang="en-US"/>
          </a:p>
        </p:txBody>
      </p:sp>
    </p:spTree>
    <p:extLst>
      <p:ext uri="{BB962C8B-B14F-4D97-AF65-F5344CB8AC3E}">
        <p14:creationId xmlns:p14="http://schemas.microsoft.com/office/powerpoint/2010/main" val="61450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556021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Slides: https://docs.google.com/presentation/d/1Tjj56z0IkBgyCuTyfCQUDdhQrPEtySZyueNCqI703hk/edit?usp=sharing</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26</a:t>
            </a:fld>
            <a:endParaRPr lang="en-US"/>
          </a:p>
        </p:txBody>
      </p:sp>
    </p:spTree>
    <p:extLst>
      <p:ext uri="{BB962C8B-B14F-4D97-AF65-F5344CB8AC3E}">
        <p14:creationId xmlns:p14="http://schemas.microsoft.com/office/powerpoint/2010/main" val="471698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Break out room slide </a:t>
            </a:r>
          </a:p>
          <a:p>
            <a:pPr lvl="0"/>
            <a:endParaRPr lang="en-US" dirty="0"/>
          </a:p>
          <a:p>
            <a:pPr lvl="0"/>
            <a:r>
              <a:rPr lang="en-US" dirty="0"/>
              <a:t>Discussion question: What do you think of when MP 2?  </a:t>
            </a:r>
          </a:p>
          <a:p>
            <a:pPr lvl="0"/>
            <a:r>
              <a:rPr lang="en-US" dirty="0"/>
              <a:t>Break out time approx. 10-20 min. depending on the number of people </a:t>
            </a:r>
          </a:p>
          <a:p>
            <a:endParaRPr lang="en-US" i="1" dirty="0"/>
          </a:p>
        </p:txBody>
      </p:sp>
      <p:sp>
        <p:nvSpPr>
          <p:cNvPr id="4" name="Slide Number Placeholder 3"/>
          <p:cNvSpPr>
            <a:spLocks noGrp="1"/>
          </p:cNvSpPr>
          <p:nvPr>
            <p:ph type="sldNum" sz="quarter" idx="5"/>
          </p:nvPr>
        </p:nvSpPr>
        <p:spPr/>
        <p:txBody>
          <a:bodyPr/>
          <a:lstStyle/>
          <a:p>
            <a:fld id="{A88EB8E9-7E05-4C60-A58D-798732DD5BFE}" type="slidenum">
              <a:rPr lang="en-US" smtClean="0"/>
              <a:t>27</a:t>
            </a:fld>
            <a:endParaRPr lang="en-US"/>
          </a:p>
        </p:txBody>
      </p:sp>
    </p:spTree>
    <p:extLst>
      <p:ext uri="{BB962C8B-B14F-4D97-AF65-F5344CB8AC3E}">
        <p14:creationId xmlns:p14="http://schemas.microsoft.com/office/powerpoint/2010/main" val="517935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the progression as Grades 6-A1 &amp; Grade 8 – Geo </a:t>
            </a:r>
          </a:p>
        </p:txBody>
      </p:sp>
      <p:sp>
        <p:nvSpPr>
          <p:cNvPr id="4" name="Slide Number Placeholder 3"/>
          <p:cNvSpPr>
            <a:spLocks noGrp="1"/>
          </p:cNvSpPr>
          <p:nvPr>
            <p:ph type="sldNum" sz="quarter" idx="5"/>
          </p:nvPr>
        </p:nvSpPr>
        <p:spPr/>
        <p:txBody>
          <a:bodyPr/>
          <a:lstStyle/>
          <a:p>
            <a:fld id="{A88EB8E9-7E05-4C60-A58D-798732DD5BFE}" type="slidenum">
              <a:rPr lang="en-US" smtClean="0"/>
              <a:t>31</a:t>
            </a:fld>
            <a:endParaRPr lang="en-US"/>
          </a:p>
        </p:txBody>
      </p:sp>
    </p:spTree>
    <p:extLst>
      <p:ext uri="{BB962C8B-B14F-4D97-AF65-F5344CB8AC3E}">
        <p14:creationId xmlns:p14="http://schemas.microsoft.com/office/powerpoint/2010/main" val="1142531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for MP: https://education.ohio.gov/getattachment/Topics/Learning-in-Ohio/Mathematics/Model-Curricula-in-Mathematics/Standards-for-Mathematical-Practice/Standards-for-Mathematical-Practice.pdf.aspx</a:t>
            </a:r>
          </a:p>
        </p:txBody>
      </p:sp>
      <p:sp>
        <p:nvSpPr>
          <p:cNvPr id="4" name="Slide Number Placeholder 3"/>
          <p:cNvSpPr>
            <a:spLocks noGrp="1"/>
          </p:cNvSpPr>
          <p:nvPr>
            <p:ph type="sldNum" sz="quarter" idx="5"/>
          </p:nvPr>
        </p:nvSpPr>
        <p:spPr/>
        <p:txBody>
          <a:bodyPr/>
          <a:lstStyle/>
          <a:p>
            <a:fld id="{A88EB8E9-7E05-4C60-A58D-798732DD5BFE}" type="slidenum">
              <a:rPr lang="en-US" smtClean="0"/>
              <a:t>33</a:t>
            </a:fld>
            <a:endParaRPr lang="en-US"/>
          </a:p>
        </p:txBody>
      </p:sp>
    </p:spTree>
    <p:extLst>
      <p:ext uri="{BB962C8B-B14F-4D97-AF65-F5344CB8AC3E}">
        <p14:creationId xmlns:p14="http://schemas.microsoft.com/office/powerpoint/2010/main" val="3774773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a:t>
            </a:r>
          </a:p>
        </p:txBody>
      </p:sp>
      <p:sp>
        <p:nvSpPr>
          <p:cNvPr id="4" name="Slide Number Placeholder 3"/>
          <p:cNvSpPr>
            <a:spLocks noGrp="1"/>
          </p:cNvSpPr>
          <p:nvPr>
            <p:ph type="sldNum" sz="quarter" idx="10"/>
          </p:nvPr>
        </p:nvSpPr>
        <p:spPr/>
        <p:txBody>
          <a:bodyPr/>
          <a:lstStyle/>
          <a:p>
            <a:fld id="{4EE0CA37-B3D3-4D0D-8A2B-1C633EDD525F}" type="slidenum">
              <a:rPr lang="en-US" smtClean="0"/>
              <a:t>34</a:t>
            </a:fld>
            <a:endParaRPr lang="en-US"/>
          </a:p>
        </p:txBody>
      </p:sp>
    </p:spTree>
    <p:extLst>
      <p:ext uri="{BB962C8B-B14F-4D97-AF65-F5344CB8AC3E}">
        <p14:creationId xmlns:p14="http://schemas.microsoft.com/office/powerpoint/2010/main" val="1739819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had an opportunity to discuss what you think MP 2 looks like at your grade level and/or grade band, we are going to look at what some of the national resources on the Math Practices say. </a:t>
            </a:r>
          </a:p>
        </p:txBody>
      </p:sp>
      <p:sp>
        <p:nvSpPr>
          <p:cNvPr id="4" name="Slide Number Placeholder 3"/>
          <p:cNvSpPr>
            <a:spLocks noGrp="1"/>
          </p:cNvSpPr>
          <p:nvPr>
            <p:ph type="sldNum" sz="quarter" idx="5"/>
          </p:nvPr>
        </p:nvSpPr>
        <p:spPr/>
        <p:txBody>
          <a:bodyPr/>
          <a:lstStyle/>
          <a:p>
            <a:fld id="{A88EB8E9-7E05-4C60-A58D-798732DD5BFE}" type="slidenum">
              <a:rPr lang="en-US" smtClean="0"/>
              <a:t>35</a:t>
            </a:fld>
            <a:endParaRPr lang="en-US"/>
          </a:p>
        </p:txBody>
      </p:sp>
    </p:spTree>
    <p:extLst>
      <p:ext uri="{BB962C8B-B14F-4D97-AF65-F5344CB8AC3E}">
        <p14:creationId xmlns:p14="http://schemas.microsoft.com/office/powerpoint/2010/main" val="3236860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Contextualize &amp; Decontextualize Problems: K-2 teachers will see evidence of this whenever students encounter addition and subtraction situations like change, addend, bigger, start, or smaller unknown problems in Table 1. Basically, the last two columns. Teachers in 3-5 can observe evidence of MP 2 with multiplication and division situations like group size and number of groups unknown problems</a:t>
            </a:r>
          </a:p>
        </p:txBody>
      </p:sp>
      <p:sp>
        <p:nvSpPr>
          <p:cNvPr id="4" name="Slide Number Placeholder 3"/>
          <p:cNvSpPr>
            <a:spLocks noGrp="1"/>
          </p:cNvSpPr>
          <p:nvPr>
            <p:ph type="sldNum" sz="quarter" idx="5"/>
          </p:nvPr>
        </p:nvSpPr>
        <p:spPr/>
        <p:txBody>
          <a:bodyPr/>
          <a:lstStyle/>
          <a:p>
            <a:fld id="{A88EB8E9-7E05-4C60-A58D-798732DD5BFE}" type="slidenum">
              <a:rPr lang="en-US" smtClean="0"/>
              <a:t>36</a:t>
            </a:fld>
            <a:endParaRPr lang="en-US"/>
          </a:p>
        </p:txBody>
      </p:sp>
    </p:spTree>
    <p:extLst>
      <p:ext uri="{BB962C8B-B14F-4D97-AF65-F5344CB8AC3E}">
        <p14:creationId xmlns:p14="http://schemas.microsoft.com/office/powerpoint/2010/main" val="4207550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Mathematically proficient students at the elementary grades make sense of quantities and their relationships in problem situations. K-2 teachers will see evidence of this whenever students encounter addition and subtraction situations like change, addend, bigger, start, or smaller unknown problems in Table 1. Basically, the last two columns. Teachers in 3-5 can observe evidence of MP 2 with multiplication and division situations like group size and number of groups unknown problems. </a:t>
            </a:r>
          </a:p>
          <a:p>
            <a:endParaRPr lang="en-US" dirty="0"/>
          </a:p>
          <a:p>
            <a:r>
              <a:rPr lang="en-US" dirty="0"/>
              <a:t>Mathematically proficient students can contextualize an abstract problem by placing it in a context they then use to make sense of the mathematical ideas. For example, when a student sees the expression 40 − 26, she might visualize this problem by thinking, if I have 26 marbles and Marie has 40, how many more do I need to have as many as Marie? Then, in that context, she thinks, 4 more will get me to a total of 30, and then 10 more will get me to 40, so the answer is 14. In this example, the student uses a context to think through a strategy for solving the problem, using the relationship between addition and subtraction and decomposing and recomposing the quantities. She then uses what she did in the context to identify the solution of the original abstract problem. </a:t>
            </a:r>
          </a:p>
          <a:p>
            <a:endParaRPr lang="en-US" dirty="0"/>
          </a:p>
          <a:p>
            <a:r>
              <a:rPr lang="en-US" dirty="0"/>
              <a:t>Mathematically proficient students can also make sense of a contextual problem and express the actions or events that are described in the problem using numbers and symbols. If they work with the symbols to solve the problem, they can then interpret their solution in terms of the context. For example, to find the area of the floor of a rectangular room that measures 10 m. by 12 m., a student might represent the problem as an equation, solve it mentally, and record the problem and solution as 10 × 12 </a:t>
            </a:r>
            <a:r>
              <a:rPr lang="en-US" dirty="0">
                <a:latin typeface="Calibri" panose="020F0502020204030204" pitchFamily="34" charset="0"/>
                <a:cs typeface="Calibri" panose="020F0502020204030204" pitchFamily="34" charset="0"/>
              </a:rPr>
              <a:t>=</a:t>
            </a:r>
            <a:r>
              <a:rPr lang="en-US" dirty="0"/>
              <a:t> 120. He has decontextualized the problem. When he states at the end that the area of the room is 120 square meters, he has contextualized the answer in order to solve the original problem. Problems like this that begin with a context and are then represented with mathematical objects or symbols are also examples of modeling with mathematics (MP.4). </a:t>
            </a:r>
          </a:p>
        </p:txBody>
      </p:sp>
      <p:sp>
        <p:nvSpPr>
          <p:cNvPr id="4" name="Slide Number Placeholder 3"/>
          <p:cNvSpPr>
            <a:spLocks noGrp="1"/>
          </p:cNvSpPr>
          <p:nvPr>
            <p:ph type="sldNum" sz="quarter" idx="5"/>
          </p:nvPr>
        </p:nvSpPr>
        <p:spPr/>
        <p:txBody>
          <a:bodyPr/>
          <a:lstStyle/>
          <a:p>
            <a:fld id="{A88EB8E9-7E05-4C60-A58D-798732DD5BFE}" type="slidenum">
              <a:rPr lang="en-US" smtClean="0"/>
              <a:t>37</a:t>
            </a:fld>
            <a:endParaRPr lang="en-US"/>
          </a:p>
        </p:txBody>
      </p:sp>
    </p:spTree>
    <p:extLst>
      <p:ext uri="{BB962C8B-B14F-4D97-AF65-F5344CB8AC3E}">
        <p14:creationId xmlns:p14="http://schemas.microsoft.com/office/powerpoint/2010/main" val="3947510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interpret symbols as having meaning, not just as directions to carry out a procedure. Even as they manipulate the symbols, they can pause as needed to access the meaning of the numbers, the units, and the operations that the symbols represent. Mathematically proficient students know and flexibly use different properties of operations, numbers, and geometric objects. </a:t>
            </a:r>
          </a:p>
        </p:txBody>
      </p:sp>
      <p:sp>
        <p:nvSpPr>
          <p:cNvPr id="4" name="Slide Number Placeholder 3"/>
          <p:cNvSpPr>
            <a:spLocks noGrp="1"/>
          </p:cNvSpPr>
          <p:nvPr>
            <p:ph type="sldNum" sz="quarter" idx="5"/>
          </p:nvPr>
        </p:nvSpPr>
        <p:spPr/>
        <p:txBody>
          <a:bodyPr/>
          <a:lstStyle/>
          <a:p>
            <a:fld id="{A88EB8E9-7E05-4C60-A58D-798732DD5BFE}" type="slidenum">
              <a:rPr lang="en-US" smtClean="0"/>
              <a:t>38</a:t>
            </a:fld>
            <a:endParaRPr lang="en-US"/>
          </a:p>
        </p:txBody>
      </p:sp>
    </p:spTree>
    <p:extLst>
      <p:ext uri="{BB962C8B-B14F-4D97-AF65-F5344CB8AC3E}">
        <p14:creationId xmlns:p14="http://schemas.microsoft.com/office/powerpoint/2010/main" val="3960162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dirty="0"/>
              <a:t>Mathematically proficient students make sense of quantities and relationships in problem situations. For example, they can apply ratio reasoning to convert measurement units and proportional relationships to solve percent problems.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1097225" rtl="0" eaLnBrk="1" fontAlgn="auto" latinLnBrk="0" hangingPunct="1">
              <a:lnSpc>
                <a:spcPct val="100000"/>
              </a:lnSpc>
              <a:spcBef>
                <a:spcPts val="0"/>
              </a:spcBef>
              <a:spcAft>
                <a:spcPts val="0"/>
              </a:spcAft>
              <a:buClrTx/>
              <a:buSzTx/>
              <a:buFontTx/>
              <a:buNone/>
              <a:tabLst/>
              <a:defRPr/>
            </a:pPr>
            <a:r>
              <a:rPr lang="en-US" sz="1400" dirty="0"/>
              <a:t>They represent problem situations using symbols and then manipulate those symbols in search of a solution. They can, for example, solve problems involving unit rates by representing the situations in equation form.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sz="1400"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39</a:t>
            </a:fld>
            <a:endParaRPr lang="en-US"/>
          </a:p>
        </p:txBody>
      </p:sp>
    </p:spTree>
    <p:extLst>
      <p:ext uri="{BB962C8B-B14F-4D97-AF65-F5344CB8AC3E}">
        <p14:creationId xmlns:p14="http://schemas.microsoft.com/office/powerpoint/2010/main" val="3146162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As many of you already know, the Department has the Ohio Strategic Plan which is often referred to as “Each Child, Our Future”.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5</a:t>
            </a:fld>
            <a:endParaRPr lang="en-US"/>
          </a:p>
        </p:txBody>
      </p:sp>
    </p:spTree>
    <p:extLst>
      <p:ext uri="{BB962C8B-B14F-4D97-AF65-F5344CB8AC3E}">
        <p14:creationId xmlns:p14="http://schemas.microsoft.com/office/powerpoint/2010/main" val="333948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dirty="0"/>
              <a:t>Mathematically proficient students also pause as needed during the manipulation process to double-check or apply referents for the symbols involved. In the process, they can look back at symbol referents and the applicable units of measure to clarify or inform solution steps. </a:t>
            </a: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40</a:t>
            </a:fld>
            <a:endParaRPr lang="en-US"/>
          </a:p>
        </p:txBody>
      </p:sp>
    </p:spTree>
    <p:extLst>
      <p:ext uri="{BB962C8B-B14F-4D97-AF65-F5344CB8AC3E}">
        <p14:creationId xmlns:p14="http://schemas.microsoft.com/office/powerpoint/2010/main" val="4196538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dirty="0"/>
              <a:t>Quantitative reasoning also entails knowing and flexibly using different properties of operations and objects. For example, in middle school, students use properties of operations to generate equivalent expressions and use the number line to understand multiplication and division of rational numbers.</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41</a:t>
            </a:fld>
            <a:endParaRPr lang="en-US"/>
          </a:p>
        </p:txBody>
      </p:sp>
    </p:spTree>
    <p:extLst>
      <p:ext uri="{BB962C8B-B14F-4D97-AF65-F5344CB8AC3E}">
        <p14:creationId xmlns:p14="http://schemas.microsoft.com/office/powerpoint/2010/main" val="1281769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kern="1200" dirty="0">
                <a:solidFill>
                  <a:schemeClr val="tx1"/>
                </a:solidFill>
                <a:effectLst/>
                <a:latin typeface="Arial" panose="020B0604020202020204" pitchFamily="34" charset="0"/>
                <a:ea typeface="+mn-ea"/>
                <a:cs typeface="Arial" panose="020B0604020202020204" pitchFamily="34" charset="0"/>
              </a:rPr>
              <a:t>The two most important words in the official version of Math Practice 2 are certainly “contextualize” and “decontextualize.” They are even italicized. The basic idea is that students should be able to fluidly move back and forth between the context and the abstraction. I considered also using contextualize and decontextualize but ultimately decided that they were not friendly enough words. I had a hard time finding student friendly substitute words and eventually ended up with “add or remove context.”</a:t>
            </a:r>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r>
              <a:rPr lang="en-US" sz="1400" b="0" i="0" kern="1200" dirty="0">
                <a:solidFill>
                  <a:schemeClr val="tx1"/>
                </a:solidFill>
                <a:effectLst/>
                <a:latin typeface="Arial" panose="020B0604020202020204" pitchFamily="34" charset="0"/>
                <a:ea typeface="+mn-ea"/>
                <a:cs typeface="Arial" panose="020B0604020202020204" pitchFamily="34" charset="0"/>
              </a:rPr>
              <a:t>Note that the entire original standard is only three sentences long with one sentence being 69 words long and another having three semi colons. I don’t think I’ve ever written an understandable sentence that is 60+ words long or has 3 semicolons.</a:t>
            </a:r>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r>
              <a:rPr lang="en-US" sz="1400" b="0" i="0" kern="1200" dirty="0">
                <a:solidFill>
                  <a:schemeClr val="tx1"/>
                </a:solidFill>
                <a:effectLst/>
                <a:latin typeface="Arial" panose="020B0604020202020204" pitchFamily="34" charset="0"/>
                <a:ea typeface="+mn-ea"/>
                <a:cs typeface="Arial" panose="020B0604020202020204" pitchFamily="34" charset="0"/>
              </a:rPr>
              <a:t>In Robert Kaplinsky’s re-worded version, there was some consideration to adding a third sentence that read: “They do not respond to the question ‘Where did that 46 come from?’ with ‘I don’t know, I got it with my calculator.’ This allows them to notice when a calculation does or doesn’t make sense.” I didn’t because it violated my guiding principle of “perfection is attained not when there is nothing more to add, but when there is nothing more to remove.”</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42</a:t>
            </a:fld>
            <a:endParaRPr lang="en-US"/>
          </a:p>
        </p:txBody>
      </p:sp>
    </p:spTree>
    <p:extLst>
      <p:ext uri="{BB962C8B-B14F-4D97-AF65-F5344CB8AC3E}">
        <p14:creationId xmlns:p14="http://schemas.microsoft.com/office/powerpoint/2010/main" val="87563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https://forms.office.com/g/7u2yYV6qGx</a:t>
            </a:r>
          </a:p>
        </p:txBody>
      </p:sp>
      <p:sp>
        <p:nvSpPr>
          <p:cNvPr id="4" name="Slide Number Placeholder 3"/>
          <p:cNvSpPr>
            <a:spLocks noGrp="1"/>
          </p:cNvSpPr>
          <p:nvPr>
            <p:ph type="sldNum" sz="quarter" idx="5"/>
          </p:nvPr>
        </p:nvSpPr>
        <p:spPr/>
        <p:txBody>
          <a:bodyPr/>
          <a:lstStyle/>
          <a:p>
            <a:fld id="{A88EB8E9-7E05-4C60-A58D-798732DD5BFE}" type="slidenum">
              <a:rPr lang="en-US" smtClean="0"/>
              <a:t>50</a:t>
            </a:fld>
            <a:endParaRPr lang="en-US"/>
          </a:p>
        </p:txBody>
      </p:sp>
    </p:spTree>
    <p:extLst>
      <p:ext uri="{BB962C8B-B14F-4D97-AF65-F5344CB8AC3E}">
        <p14:creationId xmlns:p14="http://schemas.microsoft.com/office/powerpoint/2010/main" val="160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52</a:t>
            </a:fld>
            <a:endParaRPr lang="en-US"/>
          </a:p>
        </p:txBody>
      </p:sp>
    </p:spTree>
    <p:extLst>
      <p:ext uri="{BB962C8B-B14F-4D97-AF65-F5344CB8AC3E}">
        <p14:creationId xmlns:p14="http://schemas.microsoft.com/office/powerpoint/2010/main" val="345120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The vision of the strategic plan is that in Ohio, each child is challenged to discover and learn, prepared to pursue a fulfilling post-high school path and empowered to become a resilient, lifelong learner who contributes to society. One of the main foci of the high school math pathways is help make sure high school students are better prepared to pursue a post-high school fulfilling path. One of the ways this vision ties into the presentation today and the Standards for Mathematical Practices in general, is that no matter the grade level or the high school course, we want all students to be prepared to be diverse problem-solvers and strong communicators.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415118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One of the ways the vision in Each Child, Our Future ties into the presentation today is through the Standards for Mathematical Practices in general. No matter the grade level or the high school course, we want all students to be prepared to be diverse problem-solvers and strong communicators. As you look at the Standards for Mathematical Practice as a whole, you will see those as themes that cut across all 8 practices. Today, in this session, we are going to focus on Math Practice 2: Reason Abstractly and Quantitatively.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7</a:t>
            </a:fld>
            <a:endParaRPr lang="en-US"/>
          </a:p>
        </p:txBody>
      </p:sp>
    </p:spTree>
    <p:extLst>
      <p:ext uri="{BB962C8B-B14F-4D97-AF65-F5344CB8AC3E}">
        <p14:creationId xmlns:p14="http://schemas.microsoft.com/office/powerpoint/2010/main" val="689938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in the live session or participating in the PD through the on-demand recording, we are going to start with a </a:t>
            </a:r>
            <a:r>
              <a:rPr lang="en-US" dirty="0" err="1"/>
              <a:t>JamBoard</a:t>
            </a:r>
            <a:r>
              <a:rPr lang="en-US" dirty="0"/>
              <a:t> activity. If you are watching this session as a recording on-demand, rather than using the </a:t>
            </a:r>
            <a:r>
              <a:rPr lang="en-US" dirty="0" err="1"/>
              <a:t>JamBoard</a:t>
            </a:r>
            <a:r>
              <a:rPr lang="en-US" dirty="0"/>
              <a:t>, you can pause the video temporarily to engage in discussion with your colleagues about “what comes to mind when you think about Math Practice 2: Reason Abstractly and Quantitatively”? </a:t>
            </a:r>
          </a:p>
          <a:p>
            <a:endParaRPr lang="en-US" dirty="0"/>
          </a:p>
          <a:p>
            <a:r>
              <a:rPr lang="en-US" dirty="0"/>
              <a:t>Link: https://jamboard.google.com/d/1d8Wgqn2UbRQD84WX9ibRNIWxqVx4YcVHS6-qO9qO314/edit?usp=sharing</a:t>
            </a:r>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3583235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moment, we are going to go into a series of break-out rooms. Attendees in the live session will want to select the break-out room for the grade band that best aligns with where you work most. If you are a curriculum director, coach, ESC staff, higher ed, or serve in another educational role those spans multiple grade levels, simply select which breakout room is best for you. </a:t>
            </a:r>
          </a:p>
          <a:p>
            <a:endParaRPr lang="en-US" dirty="0"/>
          </a:p>
          <a:p>
            <a:r>
              <a:rPr lang="en-US" dirty="0"/>
              <a:t>Meanwhile, for those viewing this session recording on-demand, in a moment you will want to pause the video so you and your colleagues can view and discuss the tasks at your grade band. You are even welcome to discuss the tasks across multiple grade bands if you want to look at MP 2 along a multi-grade progression to see how it evolves through the years. </a:t>
            </a:r>
          </a:p>
          <a:p>
            <a:endParaRPr lang="en-US" dirty="0"/>
          </a:p>
          <a:p>
            <a:r>
              <a:rPr lang="en-US" dirty="0"/>
              <a:t>As you discuss the tasks share with each other:</a:t>
            </a:r>
          </a:p>
          <a:p>
            <a:pPr marL="285750" indent="-285750">
              <a:buFont typeface="Arial" panose="020B0604020202020204" pitchFamily="34" charset="0"/>
              <a:buChar char="•"/>
            </a:pPr>
            <a:r>
              <a:rPr lang="en-US" dirty="0"/>
              <a:t>What do you notice? </a:t>
            </a:r>
          </a:p>
          <a:p>
            <a:pPr marL="285750" indent="-285750">
              <a:buFont typeface="Arial" panose="020B0604020202020204" pitchFamily="34" charset="0"/>
              <a:buChar char="•"/>
            </a:pPr>
            <a:r>
              <a:rPr lang="en-US" dirty="0"/>
              <a:t>What do you wonder? </a:t>
            </a:r>
          </a:p>
          <a:p>
            <a:pPr marL="285750" indent="-285750">
              <a:buFont typeface="Arial" panose="020B0604020202020204" pitchFamily="34" charset="0"/>
              <a:buChar char="•"/>
            </a:pPr>
            <a:r>
              <a:rPr lang="en-US" dirty="0"/>
              <a:t>What commonalities are evident across the tasks? </a:t>
            </a:r>
          </a:p>
          <a:p>
            <a:pPr marL="285750" indent="-285750">
              <a:buFont typeface="Arial" panose="020B0604020202020204" pitchFamily="34" charset="0"/>
              <a:buChar char="•"/>
            </a:pPr>
            <a:r>
              <a:rPr lang="en-US" dirty="0"/>
              <a:t>What are the differences across the tasks? </a:t>
            </a:r>
          </a:p>
          <a:p>
            <a:pPr marL="285750" indent="-285750">
              <a:buFont typeface="Arial" panose="020B0604020202020204" pitchFamily="34" charset="0"/>
              <a:buChar char="•"/>
            </a:pPr>
            <a:r>
              <a:rPr lang="en-US" dirty="0"/>
              <a:t>Where in the task are their opportunities for students to show their understanding of MP 2? </a:t>
            </a:r>
          </a:p>
          <a:p>
            <a:pPr marL="285750" indent="-285750">
              <a:buFont typeface="Arial" panose="020B0604020202020204" pitchFamily="34" charset="0"/>
              <a:buChar char="•"/>
            </a:pPr>
            <a:r>
              <a:rPr lang="en-US" dirty="0"/>
              <a:t>As a teacher, how would you highlight this with your instruction?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dirty="0"/>
              <a:t>These questions are listed in the notes of the PPT slides in case any on-demand audience members want to post them for their discussions with colleagues locally. </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10</a:t>
            </a:fld>
            <a:endParaRPr lang="en-US"/>
          </a:p>
        </p:txBody>
      </p:sp>
    </p:spTree>
    <p:extLst>
      <p:ext uri="{BB962C8B-B14F-4D97-AF65-F5344CB8AC3E}">
        <p14:creationId xmlns:p14="http://schemas.microsoft.com/office/powerpoint/2010/main" val="3229052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Break out room slide </a:t>
            </a:r>
          </a:p>
          <a:p>
            <a:pPr lvl="0"/>
            <a:endParaRPr lang="en-US" dirty="0"/>
          </a:p>
          <a:p>
            <a:pPr algn="l"/>
            <a:r>
              <a:rPr lang="en-US" sz="1400" b="0" i="0" u="none" strike="noStrike" dirty="0">
                <a:solidFill>
                  <a:srgbClr val="040284"/>
                </a:solidFill>
                <a:effectLst/>
                <a:latin typeface="Arial" panose="020B0604020202020204" pitchFamily="34" charset="0"/>
                <a:cs typeface="Arial" panose="020B0604020202020204" pitchFamily="34" charset="0"/>
              </a:rPr>
              <a:t>http://bit.ly/VPDSMP6</a:t>
            </a:r>
          </a:p>
        </p:txBody>
      </p:sp>
      <p:sp>
        <p:nvSpPr>
          <p:cNvPr id="4" name="Slide Number Placeholder 3"/>
          <p:cNvSpPr>
            <a:spLocks noGrp="1"/>
          </p:cNvSpPr>
          <p:nvPr>
            <p:ph type="sldNum" sz="quarter" idx="5"/>
          </p:nvPr>
        </p:nvSpPr>
        <p:spPr/>
        <p:txBody>
          <a:bodyPr/>
          <a:lstStyle/>
          <a:p>
            <a:fld id="{A88EB8E9-7E05-4C60-A58D-798732DD5BFE}" type="slidenum">
              <a:rPr lang="en-US" smtClean="0"/>
              <a:t>11</a:t>
            </a:fld>
            <a:endParaRPr lang="en-US"/>
          </a:p>
        </p:txBody>
      </p:sp>
    </p:spTree>
    <p:extLst>
      <p:ext uri="{BB962C8B-B14F-4D97-AF65-F5344CB8AC3E}">
        <p14:creationId xmlns:p14="http://schemas.microsoft.com/office/powerpoint/2010/main" val="517935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Mathematically proficient students at the elementary grades make sense of quantities and their relationships in problem situations. They can contextualize quantities and operations by using images or stories. They interpret symbols as having meaning, not just as directions to carry out a procedure. Even as they manipulate the symbols, they can pause as needed to access the meaning of the numbers, the units, and the operations that the symbols represent. Mathematically proficient students know and flexibly use different properties of operations, numbers, and geometric objects. </a:t>
            </a:r>
          </a:p>
          <a:p>
            <a:endParaRPr lang="en-US" dirty="0"/>
          </a:p>
          <a:p>
            <a:r>
              <a:rPr lang="en-US" dirty="0"/>
              <a:t>Mathematically proficient students can contextualize an abstract problem by placing it in a context they then use to make sense of the mathematical ideas. For example, when a student sees the expression 40 − 26, she might visualize this problem by thinking, if I have 26 Skittles and Marie has 40, how many more do I need to have as many as Marie? Then, in that context, she thinks, 4 more will get me to a total of 30, and then 10 more will get me to 40, so the answer is 14. In this example, the student uses a context to think through a strategy for solving the problem, using the relationship between addition and subtraction and decomposing and recomposing the quantities. She then uses what she did in the context to identify the solution of the original abstract problem. </a:t>
            </a:r>
          </a:p>
          <a:p>
            <a:endParaRPr lang="en-US" dirty="0"/>
          </a:p>
          <a:p>
            <a:r>
              <a:rPr lang="en-US" dirty="0"/>
              <a:t>Mathematically proficient students can also make sense of a contextual problem and express the actions or events that are described in the problem using numbers and symbols. If they work with the symbols to solve the problem, they can then interpret their solution in terms of the context. For example, to find the area of the floor of a rectangular room that measures 5 m. by 6 m., a student might represent the problem as an equation, solve it mentally, and record the problem and solution as 5 × 6 </a:t>
            </a:r>
            <a:r>
              <a:rPr lang="en-US" dirty="0">
                <a:latin typeface="Calibri" panose="020F0502020204030204" pitchFamily="34" charset="0"/>
                <a:cs typeface="Calibri" panose="020F0502020204030204" pitchFamily="34" charset="0"/>
              </a:rPr>
              <a:t>=</a:t>
            </a:r>
            <a:r>
              <a:rPr lang="en-US" dirty="0"/>
              <a:t> 60. He has decontextualized the problem. When he states at the end that the area of the room is 60 square meters, he has contextualized the answer in order to solve the original problem. Problems like this that begin with a context and are then represented with mathematical objects or symbols are also examples of modeling with mathematics (MP.4).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3068592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4630396" cy="8229598"/>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7675" y="6784963"/>
            <a:ext cx="10241280" cy="523220"/>
          </a:xfrm>
        </p:spPr>
        <p:txBody>
          <a:bodyPr lIns="0" tIns="0" rIns="0" bIns="0" anchor="t" anchorCtr="0">
            <a:spAutoFit/>
          </a:bodyPr>
          <a:lstStyle>
            <a:lvl1pPr marL="0" indent="0" algn="l">
              <a:buNone/>
              <a:defRPr sz="3400">
                <a:solidFill>
                  <a:srgbClr val="CD0920"/>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372804"/>
            <a:ext cx="14630400" cy="861060"/>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ocs.google.com/presentation/d/1Tjj56z0IkBgyCuTyfCQUDdhQrPEtySZyueNCqI703hk/edit?usp=sharin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docs.google.com/presentation/d/1Tjj56z0IkBgyCuTyfCQUDdhQrPEtySZyueNCqI703hk/edit?usp=shari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education.ohio.gov/getattachment/Topics/Learning-in-Ohio/Mathematics/Model-Curricula-in-Mathematics/Standards-for-Mathematical-Practice/Standards-for-Mathematical-Practice.pdf.aspx" TargetMode="External"/><Relationship Id="rId7"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education.ohio.gov/getattachment/Topics/Learning-in-Ohio/Mathematics/Model-Curricula-in-Mathematics/Standards-for-Mathematical-Practice/ohio_standards_for_mathematical_practices_in_high_school.pdf.aspx" TargetMode="External"/><Relationship Id="rId5" Type="http://schemas.openxmlformats.org/officeDocument/2006/relationships/hyperlink" Target="https://education.ohio.gov/getattachment/Topics/Learning-in-Ohio/Mathematics/Model-Curricula-in-Mathematics/Standards-for-Mathematical-Practice/standards_for_mathematical_practice_in_grades_6-8.pdf.aspx" TargetMode="External"/><Relationship Id="rId4" Type="http://schemas.openxmlformats.org/officeDocument/2006/relationships/hyperlink" Target="https://education.ohio.gov/getattachment/Topics/Learning-in-Ohio/Mathematics/Model-Curricula-in-Mathematics/Standards-for-Mathematical-Practice/ohio_standards_for_math_practice_-in_kindergarten-grade_5.pdf.aspx"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mailto:Anna.Cannelongo@education.ohio.gov" TargetMode="External"/><Relationship Id="rId2" Type="http://schemas.openxmlformats.org/officeDocument/2006/relationships/hyperlink" Target="mailto:Brian.Bickley@education.ohio.gov" TargetMode="External"/><Relationship Id="rId1" Type="http://schemas.openxmlformats.org/officeDocument/2006/relationships/slideLayout" Target="../slideLayouts/slideLayout2.xml"/><Relationship Id="rId5" Type="http://schemas.openxmlformats.org/officeDocument/2006/relationships/hyperlink" Target="mailto:Yelena.Palayeva@education.ohio.gov" TargetMode="External"/><Relationship Id="rId4" Type="http://schemas.openxmlformats.org/officeDocument/2006/relationships/hyperlink" Target="mailto:Annika.Moore@education.ohio.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www.insidemathematics.org/common-core-resources/mathematical-practice-standards" TargetMode="External"/><Relationship Id="rId3" Type="http://schemas.openxmlformats.org/officeDocument/2006/relationships/hyperlink" Target="https://education.ohio.gov/getattachment/Topics/Learning-in-Ohio/Mathematics/Model-Curricula-in-Mathematics/Standards-for-Mathematical-Practice/ohio_standards_for_math_practice_-in_kindergarten-grade_5.pdf.aspx" TargetMode="External"/><Relationship Id="rId7" Type="http://schemas.openxmlformats.org/officeDocument/2006/relationships/hyperlink" Target="http://commoncoretools.me/wp-content/uploads/2014/05/2014-05-06-Elaborations-6-8.pdf" TargetMode="External"/><Relationship Id="rId2" Type="http://schemas.openxmlformats.org/officeDocument/2006/relationships/hyperlink" Target="https://education.ohio.gov/getattachment/Topics/Learning-in-Ohio/Mathematics/Model-Curricula-in-Mathematics/Standards-for-Mathematical-Practice/Standards-for-Mathematical-Practice.pdf.aspx" TargetMode="External"/><Relationship Id="rId1" Type="http://schemas.openxmlformats.org/officeDocument/2006/relationships/slideLayout" Target="../slideLayouts/slideLayout2.xml"/><Relationship Id="rId6" Type="http://schemas.openxmlformats.org/officeDocument/2006/relationships/hyperlink" Target="http://commoncoretools.me/wp-content/uploads/2014/02/Elaborations.pdf" TargetMode="External"/><Relationship Id="rId11" Type="http://schemas.openxmlformats.org/officeDocument/2006/relationships/image" Target="../media/image28.jpeg"/><Relationship Id="rId5" Type="http://schemas.openxmlformats.org/officeDocument/2006/relationships/hyperlink" Target="https://education.ohio.gov/getattachment/Topics/Learning-in-Ohio/Mathematics/Model-Curricula-in-Mathematics/Standards-for-Mathematical-Practice/ohio_standards_for_mathematical_practices_in_high_school.pdf.aspx" TargetMode="External"/><Relationship Id="rId10" Type="http://schemas.openxmlformats.org/officeDocument/2006/relationships/hyperlink" Target="https://robertkaplinsky.com/tag/make-ccss-math-practices-readable/" TargetMode="External"/><Relationship Id="rId4" Type="http://schemas.openxmlformats.org/officeDocument/2006/relationships/hyperlink" Target="https://education.ohio.gov/getattachment/Topics/Learning-in-Ohio/Mathematics/Model-Curricula-in-Mathematics/Standards-for-Mathematical-Practice/standards_for_mathematical_practice_in_grades_6-8.pdf.aspx" TargetMode="External"/><Relationship Id="rId9" Type="http://schemas.openxmlformats.org/officeDocument/2006/relationships/hyperlink" Target="http://tasks.illustrativemathematics.org/practice-standards/"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jamboard.google.com/d/1d8Wgqn2UbRQD84WX9ibRNIWxqVx4YcVHS6-qO9qO314/edit?usp=sharin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025010">
            <a:off x="1891026" y="2337304"/>
            <a:ext cx="6677242" cy="3046988"/>
          </a:xfrm>
        </p:spPr>
        <p:txBody>
          <a:bodyPr/>
          <a:lstStyle/>
          <a:p>
            <a:pPr>
              <a:spcBef>
                <a:spcPts val="600"/>
              </a:spcBef>
              <a:spcAft>
                <a:spcPts val="600"/>
              </a:spcAft>
            </a:pPr>
            <a:r>
              <a:rPr lang="en-US" sz="6600" dirty="0"/>
              <a:t>MP 2: Reason Abstractly and Quantitatively</a:t>
            </a:r>
          </a:p>
        </p:txBody>
      </p:sp>
      <p:sp>
        <p:nvSpPr>
          <p:cNvPr id="3" name="Subtitle 2"/>
          <p:cNvSpPr>
            <a:spLocks noGrp="1"/>
          </p:cNvSpPr>
          <p:nvPr>
            <p:ph type="subTitle" idx="1"/>
          </p:nvPr>
        </p:nvSpPr>
        <p:spPr>
          <a:xfrm>
            <a:off x="367024" y="6670423"/>
            <a:ext cx="7680960" cy="553998"/>
          </a:xfrm>
        </p:spPr>
        <p:txBody>
          <a:bodyPr/>
          <a:lstStyle/>
          <a:p>
            <a:r>
              <a:rPr lang="en-US" sz="3600" dirty="0">
                <a:solidFill>
                  <a:schemeClr val="tx1">
                    <a:tint val="75000"/>
                  </a:schemeClr>
                </a:solidFill>
              </a:rPr>
              <a:t>Brian Bickley ∙ March 8, 2022</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86966D-7824-4E12-9A99-C2C10FF1D7AA}"/>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1"/>
            <a:ext cx="14630400" cy="7617041"/>
          </a:xfrm>
          <a:prstGeom prst="rect">
            <a:avLst/>
          </a:prstGeom>
        </p:spPr>
      </p:pic>
      <p:sp>
        <p:nvSpPr>
          <p:cNvPr id="2" name="Title 1">
            <a:extLst>
              <a:ext uri="{FF2B5EF4-FFF2-40B4-BE49-F238E27FC236}">
                <a16:creationId xmlns:a16="http://schemas.microsoft.com/office/drawing/2014/main" id="{81327010-14ED-4B17-99F9-A0E122422001}"/>
              </a:ext>
            </a:extLst>
          </p:cNvPr>
          <p:cNvSpPr>
            <a:spLocks noGrp="1"/>
          </p:cNvSpPr>
          <p:nvPr>
            <p:ph type="title"/>
          </p:nvPr>
        </p:nvSpPr>
        <p:spPr>
          <a:xfrm>
            <a:off x="-1" y="5972900"/>
            <a:ext cx="14630401" cy="769441"/>
          </a:xfrm>
          <a:solidFill>
            <a:schemeClr val="bg1"/>
          </a:solidFill>
          <a:ln w="57150">
            <a:solidFill>
              <a:srgbClr val="040284"/>
            </a:solidFill>
          </a:ln>
        </p:spPr>
        <p:txBody>
          <a:bodyPr/>
          <a:lstStyle/>
          <a:p>
            <a:r>
              <a:rPr lang="en-US" dirty="0"/>
              <a:t>Looking at Tasks That Promote MP 2</a:t>
            </a:r>
          </a:p>
        </p:txBody>
      </p:sp>
    </p:spTree>
    <p:extLst>
      <p:ext uri="{BB962C8B-B14F-4D97-AF65-F5344CB8AC3E}">
        <p14:creationId xmlns:p14="http://schemas.microsoft.com/office/powerpoint/2010/main" val="12903165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door&#10;&#10;Description automatically generated">
            <a:extLst>
              <a:ext uri="{FF2B5EF4-FFF2-40B4-BE49-F238E27FC236}">
                <a16:creationId xmlns:a16="http://schemas.microsoft.com/office/drawing/2014/main" id="{DF4DBBAE-3D41-4336-97C6-5F7677942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942"/>
            <a:ext cx="14630400" cy="7676809"/>
          </a:xfrm>
          <a:prstGeom prst="rect">
            <a:avLst/>
          </a:prstGeom>
        </p:spPr>
      </p:pic>
      <p:sp>
        <p:nvSpPr>
          <p:cNvPr id="2" name="Title 1">
            <a:extLst>
              <a:ext uri="{FF2B5EF4-FFF2-40B4-BE49-F238E27FC236}">
                <a16:creationId xmlns:a16="http://schemas.microsoft.com/office/drawing/2014/main" id="{54CEF4C4-D532-465F-94D7-40C452EB0EE4}"/>
              </a:ext>
            </a:extLst>
          </p:cNvPr>
          <p:cNvSpPr>
            <a:spLocks noGrp="1"/>
          </p:cNvSpPr>
          <p:nvPr>
            <p:ph type="title"/>
          </p:nvPr>
        </p:nvSpPr>
        <p:spPr>
          <a:xfrm>
            <a:off x="2001186" y="254934"/>
            <a:ext cx="10972800" cy="775597"/>
          </a:xfrm>
        </p:spPr>
        <p:txBody>
          <a:bodyPr/>
          <a:lstStyle/>
          <a:p>
            <a:r>
              <a:rPr lang="en-US" dirty="0"/>
              <a:t>Breakout Rooms</a:t>
            </a:r>
          </a:p>
        </p:txBody>
      </p:sp>
      <p:sp>
        <p:nvSpPr>
          <p:cNvPr id="5" name="TextBox 4">
            <a:extLst>
              <a:ext uri="{FF2B5EF4-FFF2-40B4-BE49-F238E27FC236}">
                <a16:creationId xmlns:a16="http://schemas.microsoft.com/office/drawing/2014/main" id="{7DB40326-8FC2-4353-AD6A-46BEF65E0BAF}"/>
              </a:ext>
            </a:extLst>
          </p:cNvPr>
          <p:cNvSpPr txBox="1"/>
          <p:nvPr/>
        </p:nvSpPr>
        <p:spPr>
          <a:xfrm>
            <a:off x="377505" y="6432759"/>
            <a:ext cx="14009613" cy="707886"/>
          </a:xfrm>
          <a:prstGeom prst="rect">
            <a:avLst/>
          </a:prstGeom>
          <a:noFill/>
        </p:spPr>
        <p:txBody>
          <a:bodyPr wrap="square">
            <a:spAutoFit/>
          </a:bodyPr>
          <a:lstStyle/>
          <a:p>
            <a:pPr algn="ctr"/>
            <a:r>
              <a:rPr lang="en-US" sz="4000" dirty="0">
                <a:solidFill>
                  <a:srgbClr val="040284"/>
                </a:solidFill>
                <a:latin typeface="Arial" panose="020B0604020202020204" pitchFamily="34" charset="0"/>
                <a:cs typeface="Arial" panose="020B0604020202020204" pitchFamily="34" charset="0"/>
              </a:rPr>
              <a:t>Click link to view </a:t>
            </a:r>
            <a:r>
              <a:rPr lang="en-US" sz="4000" dirty="0">
                <a:solidFill>
                  <a:srgbClr val="83A2C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Google Slides 2-11 </a:t>
            </a:r>
            <a:endParaRPr lang="en-US" sz="4000" dirty="0">
              <a:solidFill>
                <a:srgbClr val="83A2C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597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p:txBody>
          <a:bodyPr/>
          <a:lstStyle/>
          <a:p>
            <a:r>
              <a:rPr lang="en-US" dirty="0"/>
              <a:t>Grades K-2 Problems For MP 2 </a:t>
            </a:r>
          </a:p>
        </p:txBody>
      </p:sp>
      <p:sp>
        <p:nvSpPr>
          <p:cNvPr id="3" name="Content Placeholder 2">
            <a:extLst>
              <a:ext uri="{FF2B5EF4-FFF2-40B4-BE49-F238E27FC236}">
                <a16:creationId xmlns:a16="http://schemas.microsoft.com/office/drawing/2014/main" id="{29ED71E3-D908-4686-ACC3-9BA4A2DF79EE}"/>
              </a:ext>
            </a:extLst>
          </p:cNvPr>
          <p:cNvSpPr>
            <a:spLocks noGrp="1"/>
          </p:cNvSpPr>
          <p:nvPr>
            <p:ph idx="1"/>
          </p:nvPr>
        </p:nvSpPr>
        <p:spPr/>
        <p:txBody>
          <a:bodyPr/>
          <a:lstStyle/>
          <a:p>
            <a:pPr marL="271780" indent="-271780"/>
            <a:r>
              <a:rPr lang="en-US" dirty="0"/>
              <a:t>A squirrel has 7 acorns. He shares some acorns with his squirrel friend. How many acorns do both squirrels now have? </a:t>
            </a:r>
            <a:endParaRPr lang="en-US"/>
          </a:p>
          <a:p>
            <a:pPr marL="271780" indent="-271780"/>
            <a:r>
              <a:rPr lang="en-US" dirty="0"/>
              <a:t>If I have 26 Skittles® and Marie has 40, how many more do I need to have as many as Marie? </a:t>
            </a:r>
          </a:p>
          <a:p>
            <a:pPr marL="271780" indent="-271780"/>
            <a:r>
              <a:rPr lang="en-US" dirty="0"/>
              <a:t>Miguel had 6 pretzels. He ate 4. How many does he have left? </a:t>
            </a:r>
          </a:p>
          <a:p>
            <a:pPr marL="0" indent="0">
              <a:buNone/>
            </a:pPr>
            <a:endParaRPr lang="en-US" dirty="0">
              <a:latin typeface="Calibri"/>
              <a:cs typeface="Calibri"/>
            </a:endParaRPr>
          </a:p>
          <a:p>
            <a:pPr marL="271780" indent="-271780"/>
            <a:endParaRPr lang="en-US" dirty="0"/>
          </a:p>
        </p:txBody>
      </p:sp>
    </p:spTree>
    <p:extLst>
      <p:ext uri="{BB962C8B-B14F-4D97-AF65-F5344CB8AC3E}">
        <p14:creationId xmlns:p14="http://schemas.microsoft.com/office/powerpoint/2010/main" val="19906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p:txBody>
          <a:bodyPr/>
          <a:lstStyle/>
          <a:p>
            <a:r>
              <a:rPr lang="en-US" dirty="0"/>
              <a:t>Grades K-2 Problems For MP 2 </a:t>
            </a:r>
          </a:p>
        </p:txBody>
      </p:sp>
      <p:sp>
        <p:nvSpPr>
          <p:cNvPr id="3" name="Content Placeholder 2">
            <a:extLst>
              <a:ext uri="{FF2B5EF4-FFF2-40B4-BE49-F238E27FC236}">
                <a16:creationId xmlns:a16="http://schemas.microsoft.com/office/drawing/2014/main" id="{29ED71E3-D908-4686-ACC3-9BA4A2DF79EE}"/>
              </a:ext>
            </a:extLst>
          </p:cNvPr>
          <p:cNvSpPr>
            <a:spLocks noGrp="1"/>
          </p:cNvSpPr>
          <p:nvPr>
            <p:ph idx="1"/>
          </p:nvPr>
        </p:nvSpPr>
        <p:spPr/>
        <p:txBody>
          <a:bodyPr/>
          <a:lstStyle/>
          <a:p>
            <a:pPr marL="271780" indent="-271780"/>
            <a:r>
              <a:rPr lang="en-US" dirty="0"/>
              <a:t>There are 3 little dogs and 4 big dogs at the park. How many total dogs are at the park? </a:t>
            </a:r>
            <a:endParaRPr lang="en-US"/>
          </a:p>
          <a:p>
            <a:pPr marL="271780" indent="-271780"/>
            <a:r>
              <a:rPr lang="en-US" dirty="0"/>
              <a:t>Jasmine has 10 pennies in her pocket. One penny fell out. How many pennies are left in Jasmine’s pocket? </a:t>
            </a:r>
          </a:p>
          <a:p>
            <a:pPr marL="271780" indent="-271780"/>
            <a:r>
              <a:rPr lang="en-US" dirty="0"/>
              <a:t>Draw a picture or write a story to show 6  4 </a:t>
            </a:r>
            <a:r>
              <a:rPr lang="en-US" dirty="0">
                <a:latin typeface="Calibri"/>
                <a:cs typeface="Calibri"/>
              </a:rPr>
              <a:t>= </a:t>
            </a:r>
            <a:r>
              <a:rPr lang="en-US" dirty="0"/>
              <a:t>10</a:t>
            </a:r>
            <a:r>
              <a:rPr lang="en-US" dirty="0">
                <a:latin typeface="Calibri"/>
                <a:cs typeface="Calibri"/>
              </a:rPr>
              <a:t>. </a:t>
            </a:r>
            <a:endParaRPr lang="en-US" dirty="0"/>
          </a:p>
        </p:txBody>
      </p:sp>
    </p:spTree>
    <p:extLst>
      <p:ext uri="{BB962C8B-B14F-4D97-AF65-F5344CB8AC3E}">
        <p14:creationId xmlns:p14="http://schemas.microsoft.com/office/powerpoint/2010/main" val="26720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p:txBody>
          <a:bodyPr/>
          <a:lstStyle/>
          <a:p>
            <a:r>
              <a:rPr lang="en-US" dirty="0"/>
              <a:t>Grades K-2 Problems For MP 2 </a:t>
            </a:r>
          </a:p>
        </p:txBody>
      </p:sp>
      <p:sp>
        <p:nvSpPr>
          <p:cNvPr id="3" name="Content Placeholder 2">
            <a:extLst>
              <a:ext uri="{FF2B5EF4-FFF2-40B4-BE49-F238E27FC236}">
                <a16:creationId xmlns:a16="http://schemas.microsoft.com/office/drawing/2014/main" id="{29ED71E3-D908-4686-ACC3-9BA4A2DF79EE}"/>
              </a:ext>
            </a:extLst>
          </p:cNvPr>
          <p:cNvSpPr>
            <a:spLocks noGrp="1"/>
          </p:cNvSpPr>
          <p:nvPr>
            <p:ph idx="1"/>
          </p:nvPr>
        </p:nvSpPr>
        <p:spPr/>
        <p:txBody>
          <a:bodyPr/>
          <a:lstStyle/>
          <a:p>
            <a:r>
              <a:rPr lang="en-US" dirty="0"/>
              <a:t>Destiny played four basketball games. She scored: </a:t>
            </a:r>
          </a:p>
          <a:p>
            <a:pPr lvl="1">
              <a:buFont typeface="Courier New" panose="02070309020205020404" pitchFamily="49" charset="0"/>
              <a:buChar char="o"/>
            </a:pPr>
            <a:r>
              <a:rPr lang="en-US" dirty="0"/>
              <a:t> 21 points in the first game,</a:t>
            </a:r>
          </a:p>
          <a:p>
            <a:pPr lvl="1">
              <a:buFont typeface="Courier New" panose="02070309020205020404" pitchFamily="49" charset="0"/>
              <a:buChar char="o"/>
            </a:pPr>
            <a:r>
              <a:rPr lang="en-US" dirty="0"/>
              <a:t> 14 points in the second game,</a:t>
            </a:r>
          </a:p>
          <a:p>
            <a:pPr lvl="1">
              <a:buFont typeface="Courier New" panose="02070309020205020404" pitchFamily="49" charset="0"/>
              <a:buChar char="o"/>
            </a:pPr>
            <a:r>
              <a:rPr lang="en-US" dirty="0"/>
              <a:t> 24 points in the third game, and </a:t>
            </a:r>
          </a:p>
          <a:p>
            <a:pPr lvl="1">
              <a:buFont typeface="Courier New" panose="02070309020205020404" pitchFamily="49" charset="0"/>
              <a:buChar char="o"/>
            </a:pPr>
            <a:r>
              <a:rPr lang="en-US" dirty="0"/>
              <a:t> 11 points in the fourth game. </a:t>
            </a:r>
          </a:p>
          <a:p>
            <a:pPr marL="415270" lvl="1" indent="0">
              <a:buNone/>
            </a:pPr>
            <a:r>
              <a:rPr lang="en-US" dirty="0"/>
              <a:t>How many points did Destiny score in the four games combined? </a:t>
            </a:r>
          </a:p>
        </p:txBody>
      </p:sp>
    </p:spTree>
    <p:extLst>
      <p:ext uri="{BB962C8B-B14F-4D97-AF65-F5344CB8AC3E}">
        <p14:creationId xmlns:p14="http://schemas.microsoft.com/office/powerpoint/2010/main" val="388767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p:txBody>
          <a:bodyPr/>
          <a:lstStyle/>
          <a:p>
            <a:r>
              <a:rPr lang="en-US" dirty="0"/>
              <a:t>Grades 3-5 Problems For MP 2 </a:t>
            </a:r>
          </a:p>
        </p:txBody>
      </p:sp>
      <p:sp>
        <p:nvSpPr>
          <p:cNvPr id="3" name="Content Placeholder 2">
            <a:extLst>
              <a:ext uri="{FF2B5EF4-FFF2-40B4-BE49-F238E27FC236}">
                <a16:creationId xmlns:a16="http://schemas.microsoft.com/office/drawing/2014/main" id="{29ED71E3-D908-4686-ACC3-9BA4A2DF79EE}"/>
              </a:ext>
            </a:extLst>
          </p:cNvPr>
          <p:cNvSpPr>
            <a:spLocks noGrp="1"/>
          </p:cNvSpPr>
          <p:nvPr>
            <p:ph idx="1"/>
          </p:nvPr>
        </p:nvSpPr>
        <p:spPr/>
        <p:txBody>
          <a:bodyPr/>
          <a:lstStyle/>
          <a:p>
            <a:r>
              <a:rPr lang="en-US" dirty="0"/>
              <a:t>There are 8 cupcakes on the plate. Three of them were chocolate and the rest were vanilla. What fraction of the cupcakes were vanilla? </a:t>
            </a:r>
          </a:p>
          <a:p>
            <a:r>
              <a:rPr lang="en-US" dirty="0"/>
              <a:t>Andrea plays video games for 90-minutes each day for seven days. How many hours did she spend playing video games? </a:t>
            </a:r>
          </a:p>
          <a:p>
            <a:r>
              <a:rPr lang="en-US" dirty="0"/>
              <a:t>There are 120 students, and 5 chaperones are going on a field trip. Each bus holds 35 people. How many buses are needed for the field trip? </a:t>
            </a:r>
          </a:p>
        </p:txBody>
      </p:sp>
    </p:spTree>
    <p:extLst>
      <p:ext uri="{BB962C8B-B14F-4D97-AF65-F5344CB8AC3E}">
        <p14:creationId xmlns:p14="http://schemas.microsoft.com/office/powerpoint/2010/main" val="334589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p:txBody>
          <a:bodyPr/>
          <a:lstStyle/>
          <a:p>
            <a:r>
              <a:rPr lang="en-US" dirty="0"/>
              <a:t>Grades 3-5 Problems For MP 2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ED71E3-D908-4686-ACC3-9BA4A2DF79EE}"/>
                  </a:ext>
                </a:extLst>
              </p:cNvPr>
              <p:cNvSpPr>
                <a:spLocks noGrp="1"/>
              </p:cNvSpPr>
              <p:nvPr>
                <p:ph idx="1"/>
              </p:nvPr>
            </p:nvSpPr>
            <p:spPr/>
            <p:txBody>
              <a:bodyPr/>
              <a:lstStyle/>
              <a:p>
                <a:r>
                  <a:rPr lang="en-US" dirty="0"/>
                  <a:t>There are 6 soccer teams in a league. Each soccer team has 11 players. How many total players are in the soccer league? </a:t>
                </a:r>
              </a:p>
              <a:p>
                <a:r>
                  <a:rPr lang="en-US" dirty="0"/>
                  <a:t> Alejandro ate </a:t>
                </a:r>
                <a14:m>
                  <m:oMath xmlns:m="http://schemas.openxmlformats.org/officeDocument/2006/math">
                    <m:f>
                      <m:fPr>
                        <m:ctrlPr>
                          <a:rPr lang="en-US"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oMath>
                </a14:m>
                <a:r>
                  <a:rPr lang="en-US" dirty="0"/>
                  <a:t> a pizza. Bianca ate </a:t>
                </a:r>
                <a14:m>
                  <m:oMath xmlns:m="http://schemas.openxmlformats.org/officeDocument/2006/math">
                    <m:f>
                      <m:fPr>
                        <m:ctrlPr>
                          <a:rPr lang="en-US"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3</m:t>
                        </m:r>
                      </m:den>
                    </m:f>
                  </m:oMath>
                </a14:m>
                <a:r>
                  <a:rPr lang="en-US" dirty="0"/>
                  <a:t> of the same pizza. How much pizza did they eat? </a:t>
                </a:r>
              </a:p>
            </p:txBody>
          </p:sp>
        </mc:Choice>
        <mc:Fallback xmlns="">
          <p:sp>
            <p:nvSpPr>
              <p:cNvPr id="3" name="Content Placeholder 2">
                <a:extLst>
                  <a:ext uri="{FF2B5EF4-FFF2-40B4-BE49-F238E27FC236}">
                    <a16:creationId xmlns:a16="http://schemas.microsoft.com/office/drawing/2014/main" id="{29ED71E3-D908-4686-ACC3-9BA4A2DF79EE}"/>
                  </a:ext>
                </a:extLst>
              </p:cNvPr>
              <p:cNvSpPr>
                <a:spLocks noGrp="1" noRot="1" noChangeAspect="1" noMove="1" noResize="1" noEditPoints="1" noAdjustHandles="1" noChangeArrowheads="1" noChangeShapeType="1" noTextEdit="1"/>
              </p:cNvSpPr>
              <p:nvPr>
                <p:ph idx="1"/>
              </p:nvPr>
            </p:nvSpPr>
            <p:spPr>
              <a:blipFill>
                <a:blip r:embed="rId3"/>
                <a:stretch>
                  <a:fillRect l="-2083" t="-2694" r="-93"/>
                </a:stretch>
              </a:blipFill>
            </p:spPr>
            <p:txBody>
              <a:bodyPr/>
              <a:lstStyle/>
              <a:p>
                <a:r>
                  <a:rPr lang="en-US">
                    <a:noFill/>
                  </a:rPr>
                  <a:t> </a:t>
                </a:r>
              </a:p>
            </p:txBody>
          </p:sp>
        </mc:Fallback>
      </mc:AlternateContent>
    </p:spTree>
    <p:extLst>
      <p:ext uri="{BB962C8B-B14F-4D97-AF65-F5344CB8AC3E}">
        <p14:creationId xmlns:p14="http://schemas.microsoft.com/office/powerpoint/2010/main" val="324699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a:xfrm>
            <a:off x="731520" y="365763"/>
            <a:ext cx="13167360" cy="769441"/>
          </a:xfrm>
        </p:spPr>
        <p:txBody>
          <a:bodyPr/>
          <a:lstStyle/>
          <a:p>
            <a:r>
              <a:rPr lang="en-US" dirty="0"/>
              <a:t>Grades K-5 Problems For MP 2 </a:t>
            </a:r>
          </a:p>
        </p:txBody>
      </p:sp>
      <p:sp>
        <p:nvSpPr>
          <p:cNvPr id="3" name="Content Placeholder 2">
            <a:extLst>
              <a:ext uri="{FF2B5EF4-FFF2-40B4-BE49-F238E27FC236}">
                <a16:creationId xmlns:a16="http://schemas.microsoft.com/office/drawing/2014/main" id="{29ED71E3-D908-4686-ACC3-9BA4A2DF79EE}"/>
              </a:ext>
            </a:extLst>
          </p:cNvPr>
          <p:cNvSpPr>
            <a:spLocks noGrp="1"/>
          </p:cNvSpPr>
          <p:nvPr>
            <p:ph idx="1"/>
          </p:nvPr>
        </p:nvSpPr>
        <p:spPr>
          <a:xfrm>
            <a:off x="731520" y="1179659"/>
            <a:ext cx="13167360" cy="5431156"/>
          </a:xfrm>
        </p:spPr>
        <p:txBody>
          <a:bodyPr/>
          <a:lstStyle/>
          <a:p>
            <a:pPr marL="271780" indent="-271780"/>
            <a:r>
              <a:rPr lang="en-US" dirty="0"/>
              <a:t>Find the area of the floor of a rectangular room that measures 5 meters by 6 meters. </a:t>
            </a:r>
          </a:p>
          <a:p>
            <a:pPr marL="271780" indent="-271780"/>
            <a:r>
              <a:rPr lang="en-US" dirty="0"/>
              <a:t>In the barnyard is an assortment of chickens and pigs. Counting heads, I get 13; counting legs I get 46. How many pigs and chickens are there? </a:t>
            </a:r>
          </a:p>
          <a:p>
            <a:pPr marL="271780" indent="-271780"/>
            <a:r>
              <a:rPr lang="en-US" dirty="0"/>
              <a:t>Marcus bakes 24 cookies. He places them equally into 3 bags. How many bags does Marcus need? </a:t>
            </a:r>
          </a:p>
          <a:p>
            <a:pPr marL="271780" indent="-271780"/>
            <a:r>
              <a:rPr lang="en-US" dirty="0"/>
              <a:t>Emani bakes a cake. She cuts the cake into equal pieces and shares a piece with each of her 5 friends. How much of the whole cake does each person receive? </a:t>
            </a:r>
          </a:p>
          <a:p>
            <a:pPr marL="271780" indent="-271780"/>
            <a:endParaRPr lang="en-US" dirty="0"/>
          </a:p>
        </p:txBody>
      </p:sp>
    </p:spTree>
    <p:extLst>
      <p:ext uri="{BB962C8B-B14F-4D97-AF65-F5344CB8AC3E}">
        <p14:creationId xmlns:p14="http://schemas.microsoft.com/office/powerpoint/2010/main" val="418037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p:txBody>
          <a:bodyPr/>
          <a:lstStyle/>
          <a:p>
            <a:r>
              <a:rPr lang="en-US" dirty="0"/>
              <a:t>Grades 6-8 Problems For MP 2 </a:t>
            </a:r>
          </a:p>
        </p:txBody>
      </p:sp>
      <p:sp>
        <p:nvSpPr>
          <p:cNvPr id="3" name="Content Placeholder 2">
            <a:extLst>
              <a:ext uri="{FF2B5EF4-FFF2-40B4-BE49-F238E27FC236}">
                <a16:creationId xmlns:a16="http://schemas.microsoft.com/office/drawing/2014/main" id="{29ED71E3-D908-4686-ACC3-9BA4A2DF79EE}"/>
              </a:ext>
            </a:extLst>
          </p:cNvPr>
          <p:cNvSpPr>
            <a:spLocks noGrp="1"/>
          </p:cNvSpPr>
          <p:nvPr>
            <p:ph idx="1"/>
          </p:nvPr>
        </p:nvSpPr>
        <p:spPr/>
        <p:txBody>
          <a:bodyPr/>
          <a:lstStyle/>
          <a:p>
            <a:pPr marL="271780" indent="-271780"/>
            <a:r>
              <a:rPr lang="en-US" dirty="0"/>
              <a:t>In the barnyard is an assortment of chickens and pigs. Counting heads, I get 13; counting legs I get 46. How many pigs and chickens are there?</a:t>
            </a:r>
            <a:endParaRPr lang="en-US"/>
          </a:p>
          <a:p>
            <a:pPr marL="271780" indent="-271780"/>
            <a:r>
              <a:rPr lang="en-US" dirty="0"/>
              <a:t>Solve the equation and write a word problem that goes with 5 × 1.5 </a:t>
            </a:r>
            <a:r>
              <a:rPr lang="en-US" dirty="0">
                <a:latin typeface="Calibri"/>
                <a:cs typeface="Calibri"/>
              </a:rPr>
              <a:t>= </a:t>
            </a:r>
            <a:r>
              <a:rPr lang="en-US" i="1" dirty="0">
                <a:latin typeface="Calibri"/>
                <a:cs typeface="Calibri"/>
              </a:rPr>
              <a:t>n. </a:t>
            </a:r>
            <a:endParaRPr lang="en-US" i="1" dirty="0">
              <a:latin typeface="Calibri" panose="020F0502020204030204" pitchFamily="34" charset="0"/>
              <a:cs typeface="Calibri" panose="020F0502020204030204" pitchFamily="34" charset="0"/>
            </a:endParaRPr>
          </a:p>
          <a:p>
            <a:pPr marL="271780" indent="-271780"/>
            <a:r>
              <a:rPr lang="en-US" dirty="0"/>
              <a:t>The four members of a bowling team scored 120, 136, 128, and 162 in a game. What is the team’s mean score?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92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p:txBody>
          <a:bodyPr/>
          <a:lstStyle/>
          <a:p>
            <a:r>
              <a:rPr lang="en-US" dirty="0"/>
              <a:t>Grades 6-8 Problems For MP 2 </a:t>
            </a:r>
          </a:p>
        </p:txBody>
      </p:sp>
      <p:sp>
        <p:nvSpPr>
          <p:cNvPr id="3" name="Content Placeholder 2">
            <a:extLst>
              <a:ext uri="{FF2B5EF4-FFF2-40B4-BE49-F238E27FC236}">
                <a16:creationId xmlns:a16="http://schemas.microsoft.com/office/drawing/2014/main" id="{29ED71E3-D908-4686-ACC3-9BA4A2DF79EE}"/>
              </a:ext>
            </a:extLst>
          </p:cNvPr>
          <p:cNvSpPr>
            <a:spLocks noGrp="1"/>
          </p:cNvSpPr>
          <p:nvPr>
            <p:ph idx="1"/>
          </p:nvPr>
        </p:nvSpPr>
        <p:spPr/>
        <p:txBody>
          <a:bodyPr/>
          <a:lstStyle/>
          <a:p>
            <a:r>
              <a:rPr lang="en-US" dirty="0"/>
              <a:t>In the barnyard is an assortment of chickens and pigs. Counting heads, I get 13; counting legs I get 46. How many pigs and chickens are there?</a:t>
            </a:r>
          </a:p>
          <a:p>
            <a:r>
              <a:rPr lang="en-US" dirty="0"/>
              <a:t>Solve the equation and write a word problem that goes with 5 × 1.5 </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n. </a:t>
            </a:r>
          </a:p>
          <a:p>
            <a:r>
              <a:rPr lang="en-US" dirty="0">
                <a:latin typeface="Arial" panose="020B0604020202020204" pitchFamily="34" charset="0"/>
                <a:cs typeface="Arial" panose="020B0604020202020204" pitchFamily="34" charset="0"/>
              </a:rPr>
              <a:t>The four members of a bowling team scored 120, 136, 128, and 162 in a game. What is the team’s mean score? </a:t>
            </a:r>
          </a:p>
          <a:p>
            <a:r>
              <a:rPr lang="en-US" dirty="0">
                <a:latin typeface="Arial" panose="020B0604020202020204" pitchFamily="34" charset="0"/>
                <a:cs typeface="Arial" panose="020B0604020202020204" pitchFamily="34" charset="0"/>
              </a:rPr>
              <a:t>Solve the following: </a:t>
            </a:r>
            <a:r>
              <a:rPr lang="en-US" dirty="0"/>
              <a:t>|3x – 7| &gt; 14</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42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EA3C48E-D66B-43B4-A46F-27380FA1275A}"/>
              </a:ext>
            </a:extLst>
          </p:cNvPr>
          <p:cNvPicPr>
            <a:picLocks noGrp="1" noChangeAspect="1"/>
          </p:cNvPicPr>
          <p:nvPr>
            <p:ph idx="1"/>
          </p:nvPr>
        </p:nvPicPr>
        <p:blipFill rotWithShape="1">
          <a:blip r:embed="rId2"/>
          <a:srcRect t="-1" b="18869"/>
          <a:stretch/>
        </p:blipFill>
        <p:spPr>
          <a:xfrm>
            <a:off x="0" y="-24703"/>
            <a:ext cx="14630400" cy="7633439"/>
          </a:xfrm>
          <a:prstGeom prst="rect">
            <a:avLst/>
          </a:prstGeom>
          <a:solidFill>
            <a:schemeClr val="bg1"/>
          </a:solidFill>
        </p:spPr>
      </p:pic>
      <p:sp>
        <p:nvSpPr>
          <p:cNvPr id="2" name="Title 1">
            <a:extLst>
              <a:ext uri="{FF2B5EF4-FFF2-40B4-BE49-F238E27FC236}">
                <a16:creationId xmlns:a16="http://schemas.microsoft.com/office/drawing/2014/main" id="{C0AB0290-D335-4A9B-8877-E7224C568E59}"/>
              </a:ext>
            </a:extLst>
          </p:cNvPr>
          <p:cNvSpPr>
            <a:spLocks noGrp="1"/>
          </p:cNvSpPr>
          <p:nvPr>
            <p:ph type="title"/>
          </p:nvPr>
        </p:nvSpPr>
        <p:spPr>
          <a:xfrm>
            <a:off x="0" y="548643"/>
            <a:ext cx="14630400" cy="769441"/>
          </a:xfrm>
          <a:solidFill>
            <a:schemeClr val="bg1"/>
          </a:solidFill>
        </p:spPr>
        <p:txBody>
          <a:bodyPr/>
          <a:lstStyle/>
          <a:p>
            <a:r>
              <a:rPr lang="en-US" dirty="0"/>
              <a:t>Welcome</a:t>
            </a:r>
          </a:p>
        </p:txBody>
      </p:sp>
    </p:spTree>
    <p:extLst>
      <p:ext uri="{BB962C8B-B14F-4D97-AF65-F5344CB8AC3E}">
        <p14:creationId xmlns:p14="http://schemas.microsoft.com/office/powerpoint/2010/main" val="317457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58B0-34A2-4E03-9DDE-467177800B8B}"/>
              </a:ext>
            </a:extLst>
          </p:cNvPr>
          <p:cNvSpPr>
            <a:spLocks noGrp="1"/>
          </p:cNvSpPr>
          <p:nvPr>
            <p:ph type="title"/>
          </p:nvPr>
        </p:nvSpPr>
        <p:spPr/>
        <p:txBody>
          <a:bodyPr/>
          <a:lstStyle/>
          <a:p>
            <a:r>
              <a:rPr lang="en-US" dirty="0"/>
              <a:t>High School Problems for MP 2</a:t>
            </a:r>
          </a:p>
        </p:txBody>
      </p:sp>
      <p:sp>
        <p:nvSpPr>
          <p:cNvPr id="3" name="Content Placeholder 2">
            <a:extLst>
              <a:ext uri="{FF2B5EF4-FFF2-40B4-BE49-F238E27FC236}">
                <a16:creationId xmlns:a16="http://schemas.microsoft.com/office/drawing/2014/main" id="{116BA7FD-8FF4-4CC7-ACBE-17F9D87C8104}"/>
              </a:ext>
            </a:extLst>
          </p:cNvPr>
          <p:cNvSpPr>
            <a:spLocks noGrp="1"/>
          </p:cNvSpPr>
          <p:nvPr>
            <p:ph idx="1"/>
          </p:nvPr>
        </p:nvSpPr>
        <p:spPr/>
        <p:txBody>
          <a:bodyPr/>
          <a:lstStyle/>
          <a:p>
            <a:pPr>
              <a:spcBef>
                <a:spcPts val="0"/>
              </a:spcBef>
            </a:pPr>
            <a:r>
              <a:rPr lang="en-US" dirty="0">
                <a:effectLst/>
                <a:latin typeface="Arial" panose="020B0604020202020204" pitchFamily="34" charset="0"/>
                <a:ea typeface="Times New Roman" panose="02020603050405020304" pitchFamily="18" charset="0"/>
                <a:cs typeface="Arial" panose="020B0604020202020204" pitchFamily="34" charset="0"/>
              </a:rPr>
              <a:t>There are </a:t>
            </a:r>
            <a:r>
              <a:rPr lang="en-US" i="1" dirty="0">
                <a:effectLst/>
                <a:latin typeface="Arial" panose="020B0604020202020204" pitchFamily="34" charset="0"/>
                <a:ea typeface="Times New Roman" panose="02020603050405020304" pitchFamily="18" charset="0"/>
                <a:cs typeface="Arial" panose="020B0604020202020204" pitchFamily="34" charset="0"/>
              </a:rPr>
              <a:t>g</a:t>
            </a:r>
            <a:r>
              <a:rPr lang="en-US" dirty="0">
                <a:effectLst/>
                <a:latin typeface="Arial" panose="020B0604020202020204" pitchFamily="34" charset="0"/>
                <a:ea typeface="Times New Roman" panose="02020603050405020304" pitchFamily="18" charset="0"/>
                <a:cs typeface="Arial" panose="020B0604020202020204" pitchFamily="34" charset="0"/>
              </a:rPr>
              <a:t> gallons of paint available to paint a house. After </a:t>
            </a:r>
            <a:r>
              <a:rPr lang="en-US" i="1" dirty="0">
                <a:effectLst/>
                <a:latin typeface="Arial" panose="020B0604020202020204" pitchFamily="34" charset="0"/>
                <a:ea typeface="Times New Roman" panose="02020603050405020304" pitchFamily="18" charset="0"/>
                <a:cs typeface="Arial" panose="020B0604020202020204" pitchFamily="34" charset="0"/>
              </a:rPr>
              <a:t>n</a:t>
            </a:r>
            <a:r>
              <a:rPr lang="en-US" dirty="0">
                <a:effectLst/>
                <a:latin typeface="Arial" panose="020B0604020202020204" pitchFamily="34" charset="0"/>
                <a:ea typeface="Times New Roman" panose="02020603050405020304" pitchFamily="18" charset="0"/>
                <a:cs typeface="Arial" panose="020B0604020202020204" pitchFamily="34" charset="0"/>
              </a:rPr>
              <a:t> gallons have been used , then in terms of </a:t>
            </a:r>
            <a:r>
              <a:rPr lang="en-US" i="1" dirty="0">
                <a:effectLst/>
                <a:latin typeface="Arial" panose="020B0604020202020204" pitchFamily="34" charset="0"/>
                <a:ea typeface="Times New Roman" panose="02020603050405020304" pitchFamily="18" charset="0"/>
                <a:cs typeface="Arial" panose="020B0604020202020204" pitchFamily="34" charset="0"/>
              </a:rPr>
              <a:t>g</a:t>
            </a:r>
            <a:r>
              <a:rPr lang="en-US" dirty="0">
                <a:effectLst/>
                <a:latin typeface="Arial" panose="020B0604020202020204" pitchFamily="34" charset="0"/>
                <a:ea typeface="Times New Roman" panose="02020603050405020304" pitchFamily="18" charset="0"/>
                <a:cs typeface="Arial" panose="020B0604020202020204" pitchFamily="34" charset="0"/>
              </a:rPr>
              <a:t> and </a:t>
            </a:r>
            <a:r>
              <a:rPr lang="en-US" i="1" dirty="0">
                <a:effectLst/>
                <a:latin typeface="Arial" panose="020B0604020202020204" pitchFamily="34" charset="0"/>
                <a:ea typeface="Times New Roman" panose="02020603050405020304" pitchFamily="18" charset="0"/>
                <a:cs typeface="Arial" panose="020B0604020202020204" pitchFamily="34" charset="0"/>
              </a:rPr>
              <a:t>n</a:t>
            </a:r>
            <a:r>
              <a:rPr lang="en-US" dirty="0">
                <a:effectLst/>
                <a:latin typeface="Arial" panose="020B0604020202020204" pitchFamily="34" charset="0"/>
                <a:ea typeface="Times New Roman" panose="02020603050405020304" pitchFamily="18" charset="0"/>
                <a:cs typeface="Arial" panose="020B0604020202020204" pitchFamily="34" charset="0"/>
              </a:rPr>
              <a:t>, what percent of the paint has </a:t>
            </a:r>
            <a:r>
              <a:rPr lang="en-US" b="1" dirty="0">
                <a:solidFill>
                  <a:srgbClr val="008000"/>
                </a:solidFill>
                <a:effectLst/>
                <a:latin typeface="Arial" panose="020B0604020202020204" pitchFamily="34" charset="0"/>
                <a:ea typeface="Times New Roman" panose="02020603050405020304" pitchFamily="18" charset="0"/>
                <a:cs typeface="Arial" panose="020B0604020202020204" pitchFamily="34" charset="0"/>
              </a:rPr>
              <a:t>not</a:t>
            </a:r>
            <a:r>
              <a:rPr lang="en-US" dirty="0">
                <a:effectLst/>
                <a:latin typeface="Arial" panose="020B0604020202020204" pitchFamily="34" charset="0"/>
                <a:ea typeface="Times New Roman" panose="02020603050405020304" pitchFamily="18" charset="0"/>
                <a:cs typeface="Arial" panose="020B0604020202020204" pitchFamily="34" charset="0"/>
              </a:rPr>
              <a:t> been used?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a:spcBef>
                <a:spcPts val="0"/>
              </a:spcBef>
            </a:pPr>
            <a:r>
              <a:rPr lang="en-US" dirty="0">
                <a:effectLst/>
                <a:latin typeface="Arial" panose="020B0604020202020204" pitchFamily="34" charset="0"/>
                <a:ea typeface="Times New Roman" panose="02020603050405020304" pitchFamily="18" charset="0"/>
                <a:cs typeface="Arial" panose="020B0604020202020204" pitchFamily="34" charset="0"/>
              </a:rPr>
              <a:t>Two cities </a:t>
            </a:r>
            <a:r>
              <a:rPr lang="en-US" i="1" dirty="0">
                <a:effectLst/>
                <a:latin typeface="Arial" panose="020B0604020202020204" pitchFamily="34" charset="0"/>
                <a:ea typeface="Times New Roman" panose="02020603050405020304" pitchFamily="18" charset="0"/>
                <a:cs typeface="Arial" panose="020B0604020202020204" pitchFamily="34" charset="0"/>
              </a:rPr>
              <a:t>n</a:t>
            </a:r>
            <a:r>
              <a:rPr lang="en-US" dirty="0">
                <a:effectLst/>
                <a:latin typeface="Arial" panose="020B0604020202020204" pitchFamily="34" charset="0"/>
                <a:ea typeface="Times New Roman" panose="02020603050405020304" pitchFamily="18" charset="0"/>
                <a:cs typeface="Arial" panose="020B0604020202020204" pitchFamily="34" charset="0"/>
              </a:rPr>
              <a:t> miles apart are located </a:t>
            </a:r>
            <a:r>
              <a:rPr lang="en-US" i="1" dirty="0">
                <a:effectLst/>
                <a:latin typeface="Arial" panose="020B0604020202020204" pitchFamily="34" charset="0"/>
                <a:ea typeface="Times New Roman" panose="02020603050405020304" pitchFamily="18" charset="0"/>
                <a:cs typeface="Arial" panose="020B0604020202020204" pitchFamily="34" charset="0"/>
              </a:rPr>
              <a:t>s</a:t>
            </a:r>
            <a:r>
              <a:rPr lang="en-US" dirty="0">
                <a:effectLst/>
                <a:latin typeface="Arial" panose="020B0604020202020204" pitchFamily="34" charset="0"/>
                <a:ea typeface="Times New Roman" panose="02020603050405020304" pitchFamily="18" charset="0"/>
                <a:cs typeface="Arial" panose="020B0604020202020204" pitchFamily="34" charset="0"/>
              </a:rPr>
              <a:t> inches apart on a certain map that is drawn to scale. In terms of </a:t>
            </a:r>
            <a:r>
              <a:rPr lang="en-US" i="1" dirty="0">
                <a:effectLst/>
                <a:latin typeface="Arial" panose="020B0604020202020204" pitchFamily="34" charset="0"/>
                <a:ea typeface="Times New Roman" panose="02020603050405020304" pitchFamily="18" charset="0"/>
                <a:cs typeface="Arial" panose="020B0604020202020204" pitchFamily="34" charset="0"/>
              </a:rPr>
              <a:t>n</a:t>
            </a:r>
            <a:r>
              <a:rPr lang="en-US" dirty="0">
                <a:effectLst/>
                <a:latin typeface="Arial" panose="020B0604020202020204" pitchFamily="34" charset="0"/>
                <a:ea typeface="Times New Roman" panose="02020603050405020304" pitchFamily="18" charset="0"/>
                <a:cs typeface="Arial" panose="020B0604020202020204" pitchFamily="34" charset="0"/>
              </a:rPr>
              <a:t> and </a:t>
            </a:r>
            <a:r>
              <a:rPr lang="en-US" i="1" dirty="0">
                <a:effectLst/>
                <a:latin typeface="Arial" panose="020B0604020202020204" pitchFamily="34" charset="0"/>
                <a:ea typeface="Times New Roman" panose="02020603050405020304" pitchFamily="18" charset="0"/>
                <a:cs typeface="Arial" panose="020B0604020202020204" pitchFamily="34" charset="0"/>
              </a:rPr>
              <a:t>s</a:t>
            </a:r>
            <a:r>
              <a:rPr lang="en-US" dirty="0">
                <a:effectLst/>
                <a:latin typeface="Arial" panose="020B0604020202020204" pitchFamily="34" charset="0"/>
                <a:ea typeface="Times New Roman" panose="02020603050405020304" pitchFamily="18" charset="0"/>
                <a:cs typeface="Arial" panose="020B0604020202020204" pitchFamily="34" charset="0"/>
              </a:rPr>
              <a:t>, what is the distance, in inches, on the map between two cities that are (</a:t>
            </a:r>
            <a:r>
              <a:rPr lang="en-US" i="1" dirty="0">
                <a:effectLst/>
                <a:latin typeface="Arial" panose="020B0604020202020204" pitchFamily="34" charset="0"/>
                <a:ea typeface="Times New Roman" panose="02020603050405020304" pitchFamily="18" charset="0"/>
                <a:cs typeface="Arial" panose="020B0604020202020204" pitchFamily="34" charset="0"/>
              </a:rPr>
              <a:t>n</a:t>
            </a:r>
            <a:r>
              <a:rPr lang="en-US" dirty="0">
                <a:effectLst/>
                <a:latin typeface="Arial" panose="020B0604020202020204" pitchFamily="34" charset="0"/>
                <a:ea typeface="Times New Roman" panose="02020603050405020304" pitchFamily="18" charset="0"/>
                <a:cs typeface="Arial" panose="020B0604020202020204" pitchFamily="34" charset="0"/>
              </a:rPr>
              <a:t> + 1) miles apart?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80466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58B0-34A2-4E03-9DDE-467177800B8B}"/>
              </a:ext>
            </a:extLst>
          </p:cNvPr>
          <p:cNvSpPr>
            <a:spLocks noGrp="1"/>
          </p:cNvSpPr>
          <p:nvPr>
            <p:ph type="title"/>
          </p:nvPr>
        </p:nvSpPr>
        <p:spPr/>
        <p:txBody>
          <a:bodyPr/>
          <a:lstStyle/>
          <a:p>
            <a:r>
              <a:rPr lang="en-US" dirty="0"/>
              <a:t>High School Problems for MP 2</a:t>
            </a:r>
          </a:p>
        </p:txBody>
      </p:sp>
      <p:sp>
        <p:nvSpPr>
          <p:cNvPr id="3" name="Content Placeholder 2">
            <a:extLst>
              <a:ext uri="{FF2B5EF4-FFF2-40B4-BE49-F238E27FC236}">
                <a16:creationId xmlns:a16="http://schemas.microsoft.com/office/drawing/2014/main" id="{116BA7FD-8FF4-4CC7-ACBE-17F9D87C8104}"/>
              </a:ext>
            </a:extLst>
          </p:cNvPr>
          <p:cNvSpPr>
            <a:spLocks noGrp="1"/>
          </p:cNvSpPr>
          <p:nvPr>
            <p:ph idx="1"/>
          </p:nvPr>
        </p:nvSpPr>
        <p:spPr/>
        <p:txBody>
          <a:bodyPr/>
          <a:lstStyle/>
          <a:p>
            <a:pPr marL="0" marR="0">
              <a:spcBef>
                <a:spcPts val="0"/>
              </a:spcBef>
              <a:spcAft>
                <a:spcPts val="0"/>
              </a:spcAft>
            </a:pPr>
            <a:r>
              <a:rPr lang="en-US" dirty="0"/>
              <a:t>For a quadratic function </a:t>
            </a:r>
            <a:r>
              <a:rPr lang="en-US" i="1" dirty="0"/>
              <a:t>f(x) = ax 2 + bx + c</a:t>
            </a:r>
            <a:r>
              <a:rPr lang="en-US" dirty="0"/>
              <a:t>, determine whether it is possible that </a:t>
            </a:r>
            <a:r>
              <a:rPr lang="en-US" i="1" dirty="0"/>
              <a:t>f(1) = f(2) = f(3)</a:t>
            </a:r>
            <a:r>
              <a:rPr lang="en-US" dirty="0"/>
              <a:t>.</a:t>
            </a:r>
            <a:r>
              <a:rPr lang="en-US" i="1" dirty="0"/>
              <a:t> </a:t>
            </a:r>
          </a:p>
          <a:p>
            <a:pPr marL="0" indent="0">
              <a:spcBef>
                <a:spcPts val="0"/>
              </a:spcBef>
              <a:buNone/>
            </a:pPr>
            <a:endParaRPr lang="en-US" dirty="0"/>
          </a:p>
          <a:p>
            <a:pPr>
              <a:spcBef>
                <a:spcPts val="0"/>
              </a:spcBef>
            </a:pPr>
            <a:r>
              <a:rPr lang="en-US" dirty="0"/>
              <a:t>Determine all the quadratic functions </a:t>
            </a:r>
            <a:r>
              <a:rPr lang="en-US" i="1" dirty="0"/>
              <a:t>f(x) = ax 2 + bx + c </a:t>
            </a:r>
            <a:r>
              <a:rPr lang="en-US" dirty="0"/>
              <a:t>that satisfy the relationship </a:t>
            </a:r>
            <a:r>
              <a:rPr lang="en-US" i="1" dirty="0"/>
              <a:t>f(f(1)) = f(f(2)) = f(f(3))</a:t>
            </a:r>
            <a:r>
              <a:rPr lang="en-US" dirty="0"/>
              <a:t>. </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0DC91376-F949-45A7-AE0F-9C58BE474533}"/>
              </a:ext>
            </a:extLst>
          </p:cNvPr>
          <p:cNvSpPr txBox="1"/>
          <p:nvPr/>
        </p:nvSpPr>
        <p:spPr>
          <a:xfrm>
            <a:off x="406400" y="7680957"/>
            <a:ext cx="7907867" cy="415498"/>
          </a:xfrm>
          <a:prstGeom prst="rect">
            <a:avLst/>
          </a:prstGeom>
          <a:noFill/>
        </p:spPr>
        <p:txBody>
          <a:bodyPr wrap="square" rtlCol="0">
            <a:spAutoFit/>
          </a:bodyPr>
          <a:lstStyle/>
          <a:p>
            <a:r>
              <a:rPr lang="en-US" dirty="0">
                <a:solidFill>
                  <a:schemeClr val="bg1"/>
                </a:solidFill>
              </a:rPr>
              <a:t>Task taken from mathpractices.edc.org </a:t>
            </a:r>
          </a:p>
        </p:txBody>
      </p:sp>
    </p:spTree>
    <p:extLst>
      <p:ext uri="{BB962C8B-B14F-4D97-AF65-F5344CB8AC3E}">
        <p14:creationId xmlns:p14="http://schemas.microsoft.com/office/powerpoint/2010/main" val="297642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58B0-34A2-4E03-9DDE-467177800B8B}"/>
              </a:ext>
            </a:extLst>
          </p:cNvPr>
          <p:cNvSpPr>
            <a:spLocks noGrp="1"/>
          </p:cNvSpPr>
          <p:nvPr>
            <p:ph type="title"/>
          </p:nvPr>
        </p:nvSpPr>
        <p:spPr>
          <a:xfrm>
            <a:off x="731520" y="396243"/>
            <a:ext cx="13167360" cy="769441"/>
          </a:xfrm>
        </p:spPr>
        <p:txBody>
          <a:bodyPr/>
          <a:lstStyle/>
          <a:p>
            <a:r>
              <a:rPr lang="en-US" dirty="0"/>
              <a:t>High School Problems for MP 2</a:t>
            </a:r>
          </a:p>
        </p:txBody>
      </p:sp>
      <p:sp>
        <p:nvSpPr>
          <p:cNvPr id="3" name="Content Placeholder 2">
            <a:extLst>
              <a:ext uri="{FF2B5EF4-FFF2-40B4-BE49-F238E27FC236}">
                <a16:creationId xmlns:a16="http://schemas.microsoft.com/office/drawing/2014/main" id="{116BA7FD-8FF4-4CC7-ACBE-17F9D87C8104}"/>
              </a:ext>
            </a:extLst>
          </p:cNvPr>
          <p:cNvSpPr>
            <a:spLocks noGrp="1"/>
          </p:cNvSpPr>
          <p:nvPr>
            <p:ph idx="1"/>
          </p:nvPr>
        </p:nvSpPr>
        <p:spPr>
          <a:xfrm>
            <a:off x="528320" y="1206006"/>
            <a:ext cx="8260080" cy="5431156"/>
          </a:xfrm>
        </p:spPr>
        <p:txBody>
          <a:bodyPr/>
          <a:lstStyle/>
          <a:p>
            <a:pPr marL="0" marR="0" indent="0">
              <a:spcBef>
                <a:spcPts val="0"/>
              </a:spcBef>
              <a:spcAft>
                <a:spcPts val="0"/>
              </a:spcAft>
              <a:buNone/>
            </a:pPr>
            <a:r>
              <a:rPr lang="en-US" sz="3200" dirty="0"/>
              <a:t>This diagram shows a circle with one square inside and one square outside. The circle has radius </a:t>
            </a:r>
            <a:r>
              <a:rPr lang="en-US" sz="3200" i="1" dirty="0"/>
              <a:t>r</a:t>
            </a:r>
            <a:r>
              <a:rPr lang="en-US" sz="3200" dirty="0"/>
              <a:t> inches. </a:t>
            </a:r>
          </a:p>
          <a:p>
            <a:pPr marL="742950" marR="0" indent="-742950">
              <a:spcBef>
                <a:spcPts val="600"/>
              </a:spcBef>
              <a:spcAft>
                <a:spcPts val="300"/>
              </a:spcAft>
              <a:buAutoNum type="arabicPeriod"/>
            </a:pPr>
            <a:r>
              <a:rPr lang="en-US" sz="3200" dirty="0"/>
              <a:t>Write down the side of the large square in terms of </a:t>
            </a:r>
            <a:r>
              <a:rPr lang="en-US" sz="3200" i="1" dirty="0"/>
              <a:t>r</a:t>
            </a:r>
            <a:r>
              <a:rPr lang="en-US" sz="3200" dirty="0"/>
              <a:t>. _________ inches </a:t>
            </a:r>
          </a:p>
          <a:p>
            <a:pPr marL="742950" marR="0" indent="-742950">
              <a:spcBef>
                <a:spcPts val="600"/>
              </a:spcBef>
              <a:spcAft>
                <a:spcPts val="300"/>
              </a:spcAft>
              <a:buAutoNum type="arabicPeriod"/>
            </a:pPr>
            <a:r>
              <a:rPr lang="en-US" sz="3200" dirty="0"/>
              <a:t>Find the side of the small square in terms of r. _________ inches. </a:t>
            </a:r>
          </a:p>
          <a:p>
            <a:pPr marL="742950" marR="0" indent="-742950">
              <a:spcBef>
                <a:spcPts val="600"/>
              </a:spcBef>
              <a:spcAft>
                <a:spcPts val="300"/>
              </a:spcAft>
              <a:buAutoNum type="arabicPeriod"/>
            </a:pPr>
            <a:r>
              <a:rPr lang="en-US" sz="3200" dirty="0"/>
              <a:t>What is the ratio of the areas of the two squares? </a:t>
            </a:r>
          </a:p>
          <a:p>
            <a:pPr marL="742950" marR="0" indent="-742950">
              <a:spcBef>
                <a:spcPts val="600"/>
              </a:spcBef>
              <a:spcAft>
                <a:spcPts val="300"/>
              </a:spcAft>
              <a:buAutoNum type="arabicPeriod"/>
            </a:pPr>
            <a:r>
              <a:rPr lang="en-US" sz="3200" dirty="0"/>
              <a:t>Draw a second circle inscribed inside the small square. Find the ratio of the areas of the two circles. </a:t>
            </a:r>
            <a:endParaRPr lang="en-US" sz="3200" dirty="0">
              <a:effectLst/>
              <a:latin typeface="Calibri" panose="020F05020202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344049C4-B02B-491B-9006-21A57DDE32DA}"/>
              </a:ext>
            </a:extLst>
          </p:cNvPr>
          <p:cNvPicPr>
            <a:picLocks noChangeAspect="1"/>
          </p:cNvPicPr>
          <p:nvPr/>
        </p:nvPicPr>
        <p:blipFill>
          <a:blip r:embed="rId2"/>
          <a:stretch>
            <a:fillRect/>
          </a:stretch>
        </p:blipFill>
        <p:spPr>
          <a:xfrm>
            <a:off x="9534303" y="1945579"/>
            <a:ext cx="4364577" cy="4338441"/>
          </a:xfrm>
          <a:prstGeom prst="rect">
            <a:avLst/>
          </a:prstGeom>
        </p:spPr>
      </p:pic>
    </p:spTree>
    <p:extLst>
      <p:ext uri="{BB962C8B-B14F-4D97-AF65-F5344CB8AC3E}">
        <p14:creationId xmlns:p14="http://schemas.microsoft.com/office/powerpoint/2010/main" val="260585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888CD-9715-4715-B930-C1BB95DDCA78}"/>
              </a:ext>
            </a:extLst>
          </p:cNvPr>
          <p:cNvSpPr>
            <a:spLocks noGrp="1"/>
          </p:cNvSpPr>
          <p:nvPr>
            <p:ph type="title"/>
          </p:nvPr>
        </p:nvSpPr>
        <p:spPr>
          <a:xfrm>
            <a:off x="786384" y="438150"/>
            <a:ext cx="6144136" cy="2031352"/>
          </a:xfrm>
        </p:spPr>
        <p:txBody>
          <a:bodyPr>
            <a:normAutofit/>
          </a:bodyPr>
          <a:lstStyle/>
          <a:p>
            <a:endParaRPr lang="en-US"/>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384" y="2779776"/>
            <a:ext cx="54864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8F7BEB2-6F2D-45E4-91FC-980C8AF7F7C4}"/>
              </a:ext>
            </a:extLst>
          </p:cNvPr>
          <p:cNvSpPr>
            <a:spLocks noGrp="1"/>
          </p:cNvSpPr>
          <p:nvPr>
            <p:ph idx="1"/>
          </p:nvPr>
        </p:nvSpPr>
        <p:spPr>
          <a:xfrm>
            <a:off x="786385" y="3090040"/>
            <a:ext cx="6144135" cy="4154674"/>
          </a:xfrm>
        </p:spPr>
        <p:txBody>
          <a:bodyPr>
            <a:normAutofit/>
          </a:bodyPr>
          <a:lstStyle/>
          <a:p>
            <a:pPr marL="0" indent="0">
              <a:buNone/>
            </a:pPr>
            <a:r>
              <a:rPr lang="en-US" sz="2200"/>
              <a:t>Break out room slide </a:t>
            </a:r>
          </a:p>
          <a:p>
            <a:pPr marL="0" indent="0">
              <a:buNone/>
            </a:pPr>
            <a:r>
              <a:rPr lang="en-US" sz="2200"/>
              <a:t>Break out 10-20 min. </a:t>
            </a:r>
          </a:p>
        </p:txBody>
      </p:sp>
      <p:pic>
        <p:nvPicPr>
          <p:cNvPr id="6" name="Picture 2">
            <a:extLst>
              <a:ext uri="{FF2B5EF4-FFF2-40B4-BE49-F238E27FC236}">
                <a16:creationId xmlns:a16="http://schemas.microsoft.com/office/drawing/2014/main" id="{93251B02-E09A-4071-9386-3FD8EA7EC80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
          <a:stretch/>
        </p:blipFill>
        <p:spPr bwMode="auto">
          <a:xfrm flipH="1">
            <a:off x="-1" y="10"/>
            <a:ext cx="7780283" cy="8229586"/>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57C3352-B752-43A5-9CA5-CDC67431B2A8}"/>
              </a:ext>
            </a:extLst>
          </p:cNvPr>
          <p:cNvSpPr txBox="1"/>
          <p:nvPr/>
        </p:nvSpPr>
        <p:spPr>
          <a:xfrm>
            <a:off x="7512268" y="2811306"/>
            <a:ext cx="6850118" cy="1800493"/>
          </a:xfrm>
          <a:prstGeom prst="rect">
            <a:avLst/>
          </a:prstGeom>
          <a:noFill/>
        </p:spPr>
        <p:txBody>
          <a:bodyPr wrap="square" rtlCol="0">
            <a:spAutoFit/>
          </a:bodyPr>
          <a:lstStyle/>
          <a:p>
            <a:pPr algn="ctr">
              <a:spcAft>
                <a:spcPts val="1800"/>
              </a:spcAft>
            </a:pPr>
            <a:r>
              <a:rPr lang="en-US" sz="4800" b="1" dirty="0">
                <a:solidFill>
                  <a:srgbClr val="83A2CA"/>
                </a:solidFill>
                <a:latin typeface="Arial" panose="020B0604020202020204" pitchFamily="34" charset="0"/>
                <a:cs typeface="Arial" panose="020B0604020202020204" pitchFamily="34" charset="0"/>
              </a:rPr>
              <a:t>Breakout Room</a:t>
            </a:r>
          </a:p>
          <a:p>
            <a:pPr algn="ctr">
              <a:spcAft>
                <a:spcPts val="1800"/>
              </a:spcAft>
            </a:pPr>
            <a:r>
              <a:rPr lang="en-US" sz="4800" b="1" dirty="0">
                <a:solidFill>
                  <a:srgbClr val="83A2CA"/>
                </a:solidFill>
                <a:latin typeface="Arial" panose="020B0604020202020204" pitchFamily="34" charset="0"/>
                <a:cs typeface="Arial" panose="020B0604020202020204" pitchFamily="34" charset="0"/>
              </a:rPr>
              <a:t> Discussion Share Out </a:t>
            </a:r>
          </a:p>
        </p:txBody>
      </p:sp>
    </p:spTree>
    <p:extLst>
      <p:ext uri="{BB962C8B-B14F-4D97-AF65-F5344CB8AC3E}">
        <p14:creationId xmlns:p14="http://schemas.microsoft.com/office/powerpoint/2010/main" val="142302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8EC53-2A9C-493C-A690-296C8A7F0AC7}"/>
              </a:ext>
            </a:extLst>
          </p:cNvPr>
          <p:cNvSpPr>
            <a:spLocks noGrp="1"/>
          </p:cNvSpPr>
          <p:nvPr>
            <p:ph type="title"/>
          </p:nvPr>
        </p:nvSpPr>
        <p:spPr>
          <a:xfrm>
            <a:off x="731520" y="375648"/>
            <a:ext cx="13167360" cy="738664"/>
          </a:xfrm>
        </p:spPr>
        <p:txBody>
          <a:bodyPr/>
          <a:lstStyle/>
          <a:p>
            <a:pPr lvl="0">
              <a:spcBef>
                <a:spcPts val="0"/>
              </a:spcBef>
            </a:pPr>
            <a:r>
              <a:rPr lang="en-US" sz="4800" dirty="0">
                <a:solidFill>
                  <a:srgbClr val="CD0920"/>
                </a:solidFill>
              </a:rPr>
              <a:t>MP 2: </a:t>
            </a:r>
            <a:r>
              <a:rPr lang="en-US" sz="4800" dirty="0">
                <a:solidFill>
                  <a:srgbClr val="CD0920"/>
                </a:solidFill>
                <a:ea typeface="Arial"/>
                <a:sym typeface="Arial"/>
              </a:rPr>
              <a:t>Reason abstractly &amp; quantitatively.</a:t>
            </a:r>
            <a:endParaRPr lang="en-US" sz="4800" dirty="0">
              <a:solidFill>
                <a:srgbClr val="CD0920"/>
              </a:solidFill>
            </a:endParaRPr>
          </a:p>
        </p:txBody>
      </p:sp>
      <p:sp>
        <p:nvSpPr>
          <p:cNvPr id="3" name="Content Placeholder 2">
            <a:extLst>
              <a:ext uri="{FF2B5EF4-FFF2-40B4-BE49-F238E27FC236}">
                <a16:creationId xmlns:a16="http://schemas.microsoft.com/office/drawing/2014/main" id="{0102EEE8-E220-42FB-A9EC-68C5B0B047A3}"/>
              </a:ext>
            </a:extLst>
          </p:cNvPr>
          <p:cNvSpPr>
            <a:spLocks noGrp="1"/>
          </p:cNvSpPr>
          <p:nvPr>
            <p:ph idx="1"/>
          </p:nvPr>
        </p:nvSpPr>
        <p:spPr>
          <a:xfrm>
            <a:off x="731520" y="1399222"/>
            <a:ext cx="13337771" cy="5431156"/>
          </a:xfrm>
        </p:spPr>
        <p:txBody>
          <a:bodyPr/>
          <a:lstStyle/>
          <a:p>
            <a:pPr marL="0" indent="0">
              <a:buNone/>
            </a:pPr>
            <a:r>
              <a:rPr lang="en-US" sz="3200" dirty="0">
                <a:solidFill>
                  <a:srgbClr val="202020"/>
                </a:solidFill>
              </a:rPr>
              <a:t>Mathematically proficient students make sense of quantities and their relationships in problem situations. They bring two complementary abilities to bear on problems involving quantitative relationships: the ability to </a:t>
            </a:r>
            <a:r>
              <a:rPr lang="en-US" sz="3200" i="1" dirty="0">
                <a:solidFill>
                  <a:srgbClr val="202020"/>
                </a:solidFill>
              </a:rPr>
              <a:t>decontextualize</a:t>
            </a:r>
            <a:r>
              <a:rPr lang="en-US" sz="3200" dirty="0">
                <a:solidFill>
                  <a:srgbClr val="202020"/>
                </a:solidFill>
              </a:rPr>
              <a:t>—to abstract a given situation and represent it symbolically and manipulate the representing symbols as if they have a life of their own, without necessarily attending to their referents—and the ability to </a:t>
            </a:r>
            <a:r>
              <a:rPr lang="en-US" sz="3200" i="1" dirty="0">
                <a:solidFill>
                  <a:srgbClr val="202020"/>
                </a:solidFill>
              </a:rPr>
              <a:t>contextualize</a:t>
            </a:r>
            <a:r>
              <a:rPr lang="en-US" sz="3200" dirty="0">
                <a:solidFill>
                  <a:srgbClr val="202020"/>
                </a:solidFill>
              </a:rPr>
              <a:t>, to pause as needed during the manipulation process in order to probe into the referents for the symbols involved. Quantitative reasoning entails habits of creating a coherent representation of the problem at hand; considering the units involved; attending to the meaning of quantities, not just how to compute them; and knowing and flexibly using different properties of operations and objects.</a:t>
            </a:r>
            <a:endParaRPr lang="en-US" sz="3200" dirty="0">
              <a:latin typeface="Roboto"/>
              <a:ea typeface="Roboto"/>
              <a:cs typeface="Roboto"/>
              <a:sym typeface="Roboto"/>
            </a:endParaRPr>
          </a:p>
          <a:p>
            <a:pPr marL="0" indent="0">
              <a:buNone/>
            </a:pPr>
            <a:endParaRPr lang="en-US" dirty="0"/>
          </a:p>
        </p:txBody>
      </p:sp>
    </p:spTree>
    <p:extLst>
      <p:ext uri="{BB962C8B-B14F-4D97-AF65-F5344CB8AC3E}">
        <p14:creationId xmlns:p14="http://schemas.microsoft.com/office/powerpoint/2010/main" val="378037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27010-14ED-4B17-99F9-A0E122422001}"/>
              </a:ext>
            </a:extLst>
          </p:cNvPr>
          <p:cNvSpPr>
            <a:spLocks noGrp="1"/>
          </p:cNvSpPr>
          <p:nvPr>
            <p:ph type="title"/>
          </p:nvPr>
        </p:nvSpPr>
        <p:spPr>
          <a:xfrm>
            <a:off x="-2" y="343760"/>
            <a:ext cx="14630401" cy="769441"/>
          </a:xfrm>
          <a:solidFill>
            <a:schemeClr val="bg1"/>
          </a:solidFill>
          <a:ln w="57150">
            <a:noFill/>
          </a:ln>
        </p:spPr>
        <p:txBody>
          <a:bodyPr/>
          <a:lstStyle/>
          <a:p>
            <a:r>
              <a:rPr lang="en-US" dirty="0"/>
              <a:t>Exploring Resources for MP 2</a:t>
            </a:r>
          </a:p>
        </p:txBody>
      </p:sp>
      <p:pic>
        <p:nvPicPr>
          <p:cNvPr id="6" name="Picture 2">
            <a:extLst>
              <a:ext uri="{FF2B5EF4-FFF2-40B4-BE49-F238E27FC236}">
                <a16:creationId xmlns:a16="http://schemas.microsoft.com/office/drawing/2014/main" id="{B3EFF0FF-9EF1-490C-8D89-563A196F0B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98621" y="1487259"/>
            <a:ext cx="10433156" cy="5452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03855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EE1AA121-2118-4BFC-8358-253A98CF042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27073"/>
            <a:ext cx="14630400" cy="78636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E2BB57-D3A3-48F2-99E8-99FD9F222083}"/>
              </a:ext>
            </a:extLst>
          </p:cNvPr>
          <p:cNvSpPr>
            <a:spLocks noGrp="1"/>
          </p:cNvSpPr>
          <p:nvPr>
            <p:ph type="title"/>
          </p:nvPr>
        </p:nvSpPr>
        <p:spPr>
          <a:xfrm>
            <a:off x="5708073" y="3156972"/>
            <a:ext cx="8365070" cy="2467973"/>
          </a:xfrm>
        </p:spPr>
        <p:txBody>
          <a:bodyPr/>
          <a:lstStyle/>
          <a:p>
            <a:r>
              <a:rPr lang="en-US" dirty="0">
                <a:solidFill>
                  <a:schemeClr val="bg1"/>
                </a:solidFill>
              </a:rPr>
              <a:t>MP 2 Progression: </a:t>
            </a:r>
            <a:br>
              <a:rPr lang="en-US" dirty="0">
                <a:solidFill>
                  <a:schemeClr val="bg1"/>
                </a:solidFill>
              </a:rPr>
            </a:br>
            <a:r>
              <a:rPr lang="en-US" dirty="0">
                <a:solidFill>
                  <a:schemeClr val="bg1"/>
                </a:solidFill>
              </a:rPr>
              <a:t>Reason abstractly and quantitatively. </a:t>
            </a:r>
          </a:p>
        </p:txBody>
      </p:sp>
      <p:sp>
        <p:nvSpPr>
          <p:cNvPr id="3" name="TextBox 2">
            <a:extLst>
              <a:ext uri="{FF2B5EF4-FFF2-40B4-BE49-F238E27FC236}">
                <a16:creationId xmlns:a16="http://schemas.microsoft.com/office/drawing/2014/main" id="{85D5F9D4-F4BE-4415-A104-CA4AD7E69FCC}"/>
              </a:ext>
            </a:extLst>
          </p:cNvPr>
          <p:cNvSpPr txBox="1"/>
          <p:nvPr/>
        </p:nvSpPr>
        <p:spPr>
          <a:xfrm>
            <a:off x="2556933" y="6383867"/>
            <a:ext cx="9668934" cy="830997"/>
          </a:xfrm>
          <a:prstGeom prst="rect">
            <a:avLst/>
          </a:prstGeom>
          <a:noFill/>
        </p:spPr>
        <p:txBody>
          <a:bodyPr wrap="square" rtlCol="0">
            <a:spAutoFit/>
          </a:bodyPr>
          <a:lstStyle/>
          <a:p>
            <a:pPr algn="ctr"/>
            <a:r>
              <a:rPr lang="en-US" sz="4800" dirty="0">
                <a:solidFill>
                  <a:schemeClr val="bg1"/>
                </a:solidFill>
                <a:latin typeface="Arial" panose="020B0604020202020204" pitchFamily="34" charset="0"/>
                <a:cs typeface="Arial" panose="020B0604020202020204" pitchFamily="34" charset="0"/>
              </a:rPr>
              <a:t>Click link to </a:t>
            </a:r>
            <a:r>
              <a:rPr lang="en-US" sz="4800" dirty="0">
                <a:solidFill>
                  <a:srgbClr val="C0DB37"/>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Google Slides 13-16 </a:t>
            </a:r>
            <a:endParaRPr lang="en-US" sz="4800" dirty="0">
              <a:solidFill>
                <a:srgbClr val="C0DB3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19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door&#10;&#10;Description automatically generated">
            <a:extLst>
              <a:ext uri="{FF2B5EF4-FFF2-40B4-BE49-F238E27FC236}">
                <a16:creationId xmlns:a16="http://schemas.microsoft.com/office/drawing/2014/main" id="{DF4DBBAE-3D41-4336-97C6-5F7677942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942"/>
            <a:ext cx="14630400" cy="7676809"/>
          </a:xfrm>
          <a:prstGeom prst="rect">
            <a:avLst/>
          </a:prstGeom>
        </p:spPr>
      </p:pic>
      <p:sp>
        <p:nvSpPr>
          <p:cNvPr id="2" name="Title 1">
            <a:extLst>
              <a:ext uri="{FF2B5EF4-FFF2-40B4-BE49-F238E27FC236}">
                <a16:creationId xmlns:a16="http://schemas.microsoft.com/office/drawing/2014/main" id="{54CEF4C4-D532-465F-94D7-40C452EB0EE4}"/>
              </a:ext>
            </a:extLst>
          </p:cNvPr>
          <p:cNvSpPr>
            <a:spLocks noGrp="1"/>
          </p:cNvSpPr>
          <p:nvPr>
            <p:ph type="title"/>
          </p:nvPr>
        </p:nvSpPr>
        <p:spPr>
          <a:xfrm>
            <a:off x="2001186" y="254934"/>
            <a:ext cx="10972800" cy="775597"/>
          </a:xfrm>
        </p:spPr>
        <p:txBody>
          <a:bodyPr/>
          <a:lstStyle/>
          <a:p>
            <a:r>
              <a:rPr lang="en-US" dirty="0"/>
              <a:t>Breakout Rooms</a:t>
            </a:r>
          </a:p>
        </p:txBody>
      </p:sp>
      <p:sp>
        <p:nvSpPr>
          <p:cNvPr id="5" name="TextBox 4">
            <a:extLst>
              <a:ext uri="{FF2B5EF4-FFF2-40B4-BE49-F238E27FC236}">
                <a16:creationId xmlns:a16="http://schemas.microsoft.com/office/drawing/2014/main" id="{7DB40326-8FC2-4353-AD6A-46BEF65E0BAF}"/>
              </a:ext>
            </a:extLst>
          </p:cNvPr>
          <p:cNvSpPr txBox="1"/>
          <p:nvPr/>
        </p:nvSpPr>
        <p:spPr>
          <a:xfrm>
            <a:off x="377505" y="6058941"/>
            <a:ext cx="14009613" cy="1569660"/>
          </a:xfrm>
          <a:prstGeom prst="rect">
            <a:avLst/>
          </a:prstGeom>
          <a:noFill/>
        </p:spPr>
        <p:txBody>
          <a:bodyPr wrap="square">
            <a:spAutoFit/>
          </a:bodyPr>
          <a:lstStyle/>
          <a:p>
            <a:pPr lvl="0"/>
            <a:r>
              <a:rPr lang="en-US" sz="3200" b="1" dirty="0">
                <a:solidFill>
                  <a:srgbClr val="040284"/>
                </a:solidFill>
              </a:rPr>
              <a:t>Task: </a:t>
            </a:r>
            <a:r>
              <a:rPr lang="en-US" sz="3200" b="1" dirty="0">
                <a:solidFill>
                  <a:srgbClr val="83A2CA"/>
                </a:solidFill>
              </a:rPr>
              <a:t>Review the MP progression documents.</a:t>
            </a:r>
          </a:p>
          <a:p>
            <a:pPr lvl="0"/>
            <a:r>
              <a:rPr lang="en-US" sz="3200" b="1" dirty="0">
                <a:solidFill>
                  <a:srgbClr val="040284"/>
                </a:solidFill>
              </a:rPr>
              <a:t>Discussion question: </a:t>
            </a:r>
            <a:r>
              <a:rPr lang="en-US" sz="3200" b="1" dirty="0">
                <a:solidFill>
                  <a:srgbClr val="83A2CA"/>
                </a:solidFill>
              </a:rPr>
              <a:t>What do you think Math Practice 2: </a:t>
            </a:r>
            <a:r>
              <a:rPr lang="en-US" sz="3200" b="1" i="1" dirty="0">
                <a:solidFill>
                  <a:srgbClr val="83A2CA"/>
                </a:solidFill>
              </a:rPr>
              <a:t>Reason Abstractly and Quantitatively </a:t>
            </a:r>
            <a:r>
              <a:rPr lang="en-US" sz="3200" b="1" dirty="0">
                <a:solidFill>
                  <a:srgbClr val="83A2CA"/>
                </a:solidFill>
              </a:rPr>
              <a:t>means or looks like at your grade level/course? </a:t>
            </a:r>
          </a:p>
        </p:txBody>
      </p:sp>
    </p:spTree>
    <p:extLst>
      <p:ext uri="{BB962C8B-B14F-4D97-AF65-F5344CB8AC3E}">
        <p14:creationId xmlns:p14="http://schemas.microsoft.com/office/powerpoint/2010/main" val="185696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96AFFE-063B-4F0E-8C41-FD684A25930F}"/>
              </a:ext>
            </a:extLst>
          </p:cNvPr>
          <p:cNvPicPr>
            <a:picLocks noChangeAspect="1"/>
          </p:cNvPicPr>
          <p:nvPr/>
        </p:nvPicPr>
        <p:blipFill>
          <a:blip r:embed="rId2"/>
          <a:stretch>
            <a:fillRect/>
          </a:stretch>
        </p:blipFill>
        <p:spPr>
          <a:xfrm>
            <a:off x="519829" y="125260"/>
            <a:ext cx="13590741" cy="7412033"/>
          </a:xfrm>
          <a:prstGeom prst="rect">
            <a:avLst/>
          </a:prstGeom>
        </p:spPr>
      </p:pic>
    </p:spTree>
    <p:extLst>
      <p:ext uri="{BB962C8B-B14F-4D97-AF65-F5344CB8AC3E}">
        <p14:creationId xmlns:p14="http://schemas.microsoft.com/office/powerpoint/2010/main" val="302577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3243AE-9D94-41B0-BC22-FECADC558C43}"/>
              </a:ext>
            </a:extLst>
          </p:cNvPr>
          <p:cNvPicPr>
            <a:picLocks noChangeAspect="1"/>
          </p:cNvPicPr>
          <p:nvPr/>
        </p:nvPicPr>
        <p:blipFill>
          <a:blip r:embed="rId2"/>
          <a:stretch>
            <a:fillRect/>
          </a:stretch>
        </p:blipFill>
        <p:spPr>
          <a:xfrm>
            <a:off x="102787" y="129195"/>
            <a:ext cx="14527613" cy="7205696"/>
          </a:xfrm>
          <a:prstGeom prst="rect">
            <a:avLst/>
          </a:prstGeom>
        </p:spPr>
      </p:pic>
    </p:spTree>
    <p:extLst>
      <p:ext uri="{BB962C8B-B14F-4D97-AF65-F5344CB8AC3E}">
        <p14:creationId xmlns:p14="http://schemas.microsoft.com/office/powerpoint/2010/main" val="328498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keyboard&#10;&#10;Description automatically generated">
            <a:extLst>
              <a:ext uri="{FF2B5EF4-FFF2-40B4-BE49-F238E27FC236}">
                <a16:creationId xmlns:a16="http://schemas.microsoft.com/office/drawing/2014/main" id="{E158585B-FEBD-4AD7-B66F-B4CFB99602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4630400" cy="7607808"/>
          </a:xfrm>
          <a:prstGeom prst="rect">
            <a:avLst/>
          </a:prstGeom>
        </p:spPr>
      </p:pic>
    </p:spTree>
    <p:extLst>
      <p:ext uri="{BB962C8B-B14F-4D97-AF65-F5344CB8AC3E}">
        <p14:creationId xmlns:p14="http://schemas.microsoft.com/office/powerpoint/2010/main" val="93902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2CCA34-4821-4E60-AA08-9262C25AB0AC}"/>
              </a:ext>
            </a:extLst>
          </p:cNvPr>
          <p:cNvPicPr>
            <a:picLocks noChangeAspect="1"/>
          </p:cNvPicPr>
          <p:nvPr/>
        </p:nvPicPr>
        <p:blipFill rotWithShape="1">
          <a:blip r:embed="rId2"/>
          <a:srcRect b="53210"/>
          <a:stretch/>
        </p:blipFill>
        <p:spPr>
          <a:xfrm>
            <a:off x="551145" y="1734853"/>
            <a:ext cx="13533764" cy="3726495"/>
          </a:xfrm>
          <a:prstGeom prst="rect">
            <a:avLst/>
          </a:prstGeom>
        </p:spPr>
      </p:pic>
    </p:spTree>
    <p:extLst>
      <p:ext uri="{BB962C8B-B14F-4D97-AF65-F5344CB8AC3E}">
        <p14:creationId xmlns:p14="http://schemas.microsoft.com/office/powerpoint/2010/main" val="378685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2CCA34-4821-4E60-AA08-9262C25AB0AC}"/>
              </a:ext>
            </a:extLst>
          </p:cNvPr>
          <p:cNvPicPr>
            <a:picLocks noChangeAspect="1"/>
          </p:cNvPicPr>
          <p:nvPr/>
        </p:nvPicPr>
        <p:blipFill>
          <a:blip r:embed="rId3"/>
          <a:stretch>
            <a:fillRect/>
          </a:stretch>
        </p:blipFill>
        <p:spPr>
          <a:xfrm>
            <a:off x="1014608" y="125259"/>
            <a:ext cx="12601184" cy="7415511"/>
          </a:xfrm>
          <a:prstGeom prst="rect">
            <a:avLst/>
          </a:prstGeom>
        </p:spPr>
      </p:pic>
    </p:spTree>
    <p:extLst>
      <p:ext uri="{BB962C8B-B14F-4D97-AF65-F5344CB8AC3E}">
        <p14:creationId xmlns:p14="http://schemas.microsoft.com/office/powerpoint/2010/main" val="109009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2CCA34-4821-4E60-AA08-9262C25AB0AC}"/>
              </a:ext>
            </a:extLst>
          </p:cNvPr>
          <p:cNvPicPr>
            <a:picLocks noChangeAspect="1"/>
          </p:cNvPicPr>
          <p:nvPr/>
        </p:nvPicPr>
        <p:blipFill rotWithShape="1">
          <a:blip r:embed="rId2"/>
          <a:srcRect t="46114"/>
          <a:stretch/>
        </p:blipFill>
        <p:spPr>
          <a:xfrm>
            <a:off x="540754" y="1265128"/>
            <a:ext cx="13548891" cy="4296427"/>
          </a:xfrm>
          <a:prstGeom prst="rect">
            <a:avLst/>
          </a:prstGeom>
        </p:spPr>
      </p:pic>
    </p:spTree>
    <p:extLst>
      <p:ext uri="{BB962C8B-B14F-4D97-AF65-F5344CB8AC3E}">
        <p14:creationId xmlns:p14="http://schemas.microsoft.com/office/powerpoint/2010/main" val="281770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657C-6248-49C8-A6CB-EBB33D23BDEC}"/>
              </a:ext>
            </a:extLst>
          </p:cNvPr>
          <p:cNvSpPr>
            <a:spLocks noGrp="1"/>
          </p:cNvSpPr>
          <p:nvPr>
            <p:ph type="title"/>
          </p:nvPr>
        </p:nvSpPr>
        <p:spPr>
          <a:xfrm>
            <a:off x="135466" y="548643"/>
            <a:ext cx="14308667" cy="769441"/>
          </a:xfrm>
          <a:solidFill>
            <a:schemeClr val="bg1"/>
          </a:solidFill>
          <a:ln w="57150">
            <a:solidFill>
              <a:srgbClr val="040284"/>
            </a:solidFill>
          </a:ln>
        </p:spPr>
        <p:txBody>
          <a:bodyPr/>
          <a:lstStyle/>
          <a:p>
            <a:r>
              <a:rPr lang="en-US" dirty="0"/>
              <a:t>Resource Links</a:t>
            </a:r>
          </a:p>
        </p:txBody>
      </p:sp>
      <p:sp>
        <p:nvSpPr>
          <p:cNvPr id="3" name="Content Placeholder 2">
            <a:extLst>
              <a:ext uri="{FF2B5EF4-FFF2-40B4-BE49-F238E27FC236}">
                <a16:creationId xmlns:a16="http://schemas.microsoft.com/office/drawing/2014/main" id="{3E9F5D12-542F-4615-8C9A-FC7D49E2FCAA}"/>
              </a:ext>
            </a:extLst>
          </p:cNvPr>
          <p:cNvSpPr>
            <a:spLocks noGrp="1"/>
          </p:cNvSpPr>
          <p:nvPr>
            <p:ph idx="1"/>
          </p:nvPr>
        </p:nvSpPr>
        <p:spPr>
          <a:xfrm>
            <a:off x="799785" y="2141147"/>
            <a:ext cx="8671770" cy="3947306"/>
          </a:xfrm>
          <a:solidFill>
            <a:schemeClr val="bg1"/>
          </a:solidFill>
          <a:ln>
            <a:noFill/>
          </a:ln>
        </p:spPr>
        <p:txBody>
          <a:bodyPr/>
          <a:lstStyle/>
          <a:p>
            <a:pPr marL="0" lvl="0" indent="0">
              <a:lnSpc>
                <a:spcPct val="150000"/>
              </a:lnSpc>
              <a:spcBef>
                <a:spcPts val="0"/>
              </a:spcBef>
              <a:buNone/>
            </a:pPr>
            <a:r>
              <a:rPr lang="en-US" sz="4000" u="sng" dirty="0">
                <a:solidFill>
                  <a:srgbClr val="0000FF"/>
                </a:solidFill>
                <a:hlinkClick r:id="rId3">
                  <a:extLst>
                    <a:ext uri="{A12FA001-AC4F-418D-AE19-62706E023703}">
                      <ahyp:hlinkClr xmlns:ahyp="http://schemas.microsoft.com/office/drawing/2018/hyperlinkcolor" val="tx"/>
                    </a:ext>
                  </a:extLst>
                </a:hlinkClick>
              </a:rPr>
              <a:t>Standards for Mathematical Practice</a:t>
            </a:r>
            <a:endParaRPr lang="en-US" sz="4000" dirty="0">
              <a:solidFill>
                <a:srgbClr val="0000FF"/>
              </a:solidFill>
            </a:endParaRPr>
          </a:p>
          <a:p>
            <a:pPr marL="457200" lvl="0" indent="-406400">
              <a:lnSpc>
                <a:spcPct val="150000"/>
              </a:lnSpc>
              <a:spcBef>
                <a:spcPts val="0"/>
              </a:spcBef>
              <a:buClr>
                <a:srgbClr val="000000"/>
              </a:buClr>
              <a:buSzPts val="2800"/>
              <a:buFont typeface="Roboto"/>
              <a:buChar char="●"/>
            </a:pPr>
            <a:r>
              <a:rPr lang="en-US" sz="4000" u="sng" dirty="0">
                <a:solidFill>
                  <a:srgbClr val="0000FF"/>
                </a:solidFill>
                <a:hlinkClick r:id="rId4">
                  <a:extLst>
                    <a:ext uri="{A12FA001-AC4F-418D-AE19-62706E023703}">
                      <ahyp:hlinkClr xmlns:ahyp="http://schemas.microsoft.com/office/drawing/2018/hyperlinkcolor" val="tx"/>
                    </a:ext>
                  </a:extLst>
                </a:hlinkClick>
              </a:rPr>
              <a:t>Kindergarten - Grade 5 </a:t>
            </a:r>
            <a:endParaRPr lang="en-US" sz="4000" dirty="0">
              <a:solidFill>
                <a:srgbClr val="0000FF"/>
              </a:solidFill>
            </a:endParaRPr>
          </a:p>
          <a:p>
            <a:pPr marL="457200" lvl="0" indent="-406400">
              <a:lnSpc>
                <a:spcPct val="150000"/>
              </a:lnSpc>
              <a:spcBef>
                <a:spcPts val="0"/>
              </a:spcBef>
              <a:buClr>
                <a:srgbClr val="000000"/>
              </a:buClr>
              <a:buSzPts val="2800"/>
              <a:buFont typeface="Roboto"/>
              <a:buChar char="●"/>
            </a:pPr>
            <a:r>
              <a:rPr lang="en-US" sz="4000" u="sng" dirty="0">
                <a:solidFill>
                  <a:srgbClr val="0000FF"/>
                </a:solidFill>
                <a:hlinkClick r:id="rId5">
                  <a:extLst>
                    <a:ext uri="{A12FA001-AC4F-418D-AE19-62706E023703}">
                      <ahyp:hlinkClr xmlns:ahyp="http://schemas.microsoft.com/office/drawing/2018/hyperlinkcolor" val="tx"/>
                    </a:ext>
                  </a:extLst>
                </a:hlinkClick>
              </a:rPr>
              <a:t>Grades 6-8 </a:t>
            </a:r>
            <a:endParaRPr lang="en-US" sz="4000" dirty="0">
              <a:solidFill>
                <a:srgbClr val="0000FF"/>
              </a:solidFill>
            </a:endParaRPr>
          </a:p>
          <a:p>
            <a:pPr marL="457200" lvl="0" indent="-406400">
              <a:lnSpc>
                <a:spcPct val="150000"/>
              </a:lnSpc>
              <a:spcBef>
                <a:spcPts val="0"/>
              </a:spcBef>
              <a:buClr>
                <a:srgbClr val="000000"/>
              </a:buClr>
              <a:buSzPts val="2800"/>
              <a:buFont typeface="Roboto"/>
              <a:buChar char="●"/>
            </a:pPr>
            <a:r>
              <a:rPr lang="en-US" sz="4000" u="sng" dirty="0">
                <a:solidFill>
                  <a:srgbClr val="0000FF"/>
                </a:solidFill>
                <a:hlinkClick r:id="rId6">
                  <a:extLst>
                    <a:ext uri="{A12FA001-AC4F-418D-AE19-62706E023703}">
                      <ahyp:hlinkClr xmlns:ahyp="http://schemas.microsoft.com/office/drawing/2018/hyperlinkcolor" val="tx"/>
                    </a:ext>
                  </a:extLst>
                </a:hlinkClick>
              </a:rPr>
              <a:t>High School</a:t>
            </a:r>
            <a:r>
              <a:rPr lang="en-US" sz="4000" dirty="0">
                <a:solidFill>
                  <a:srgbClr val="0000FF"/>
                </a:solidFill>
              </a:rPr>
              <a:t> </a:t>
            </a:r>
            <a:endParaRPr lang="en-US" sz="4400" dirty="0">
              <a:solidFill>
                <a:srgbClr val="0000FF"/>
              </a:solidFill>
            </a:endParaRPr>
          </a:p>
        </p:txBody>
      </p:sp>
      <p:pic>
        <p:nvPicPr>
          <p:cNvPr id="16" name="Picture 2" descr="ThinkstockPhotos-468905363.jpg">
            <a:extLst>
              <a:ext uri="{FF2B5EF4-FFF2-40B4-BE49-F238E27FC236}">
                <a16:creationId xmlns:a16="http://schemas.microsoft.com/office/drawing/2014/main" id="{5945EE0E-2043-4AF5-A186-87A19A3CB2B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8102562" y="4258848"/>
            <a:ext cx="5728053" cy="3006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76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14630400" cy="75124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B77F72-4550-4EF9-800D-1234F55A0AAA}"/>
              </a:ext>
            </a:extLst>
          </p:cNvPr>
          <p:cNvSpPr txBox="1"/>
          <p:nvPr/>
        </p:nvSpPr>
        <p:spPr>
          <a:xfrm>
            <a:off x="0" y="6424545"/>
            <a:ext cx="14630400" cy="830997"/>
          </a:xfrm>
          <a:prstGeom prst="rect">
            <a:avLst/>
          </a:prstGeom>
          <a:solidFill>
            <a:schemeClr val="accent1">
              <a:lumMod val="20000"/>
              <a:lumOff val="80000"/>
            </a:schemeClr>
          </a:solidFill>
        </p:spPr>
        <p:txBody>
          <a:bodyPr wrap="square" rtlCol="0">
            <a:spAutoFit/>
          </a:bodyPr>
          <a:lstStyle/>
          <a:p>
            <a:pPr algn="ctr"/>
            <a:r>
              <a:rPr lang="en-US" sz="4800" b="1" dirty="0">
                <a:solidFill>
                  <a:srgbClr val="C00000"/>
                </a:solidFill>
                <a:latin typeface="Arial" panose="020B0604020202020204" pitchFamily="34" charset="0"/>
                <a:cs typeface="Arial" panose="020B0604020202020204" pitchFamily="34" charset="0"/>
              </a:rPr>
              <a:t>Breakout Room Discussion Share Out </a:t>
            </a:r>
          </a:p>
        </p:txBody>
      </p:sp>
    </p:spTree>
    <p:extLst>
      <p:ext uri="{BB962C8B-B14F-4D97-AF65-F5344CB8AC3E}">
        <p14:creationId xmlns:p14="http://schemas.microsoft.com/office/powerpoint/2010/main" val="423077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9916-CA55-413A-BE47-4584A7DB2338}"/>
              </a:ext>
            </a:extLst>
          </p:cNvPr>
          <p:cNvSpPr>
            <a:spLocks noGrp="1"/>
          </p:cNvSpPr>
          <p:nvPr>
            <p:ph type="title"/>
          </p:nvPr>
        </p:nvSpPr>
        <p:spPr>
          <a:xfrm>
            <a:off x="577215" y="4503418"/>
            <a:ext cx="13732098" cy="2943225"/>
          </a:xfrm>
        </p:spPr>
        <p:txBody>
          <a:bodyPr anchor="ctr">
            <a:normAutofit/>
          </a:bodyPr>
          <a:lstStyle/>
          <a:p>
            <a:r>
              <a:rPr lang="en-US" sz="4300" dirty="0">
                <a:solidFill>
                  <a:srgbClr val="040284"/>
                </a:solidFill>
              </a:rPr>
              <a:t>What does MP 2: </a:t>
            </a:r>
            <a:r>
              <a:rPr lang="en-US" sz="4300" i="1" dirty="0">
                <a:solidFill>
                  <a:srgbClr val="040284"/>
                </a:solidFill>
              </a:rPr>
              <a:t>Reason Abstractly and Quantitatively </a:t>
            </a:r>
            <a:r>
              <a:rPr lang="en-US" sz="4300" dirty="0">
                <a:solidFill>
                  <a:srgbClr val="040284"/>
                </a:solidFill>
              </a:rPr>
              <a:t>Look Like at My Grade Band?  </a:t>
            </a:r>
          </a:p>
        </p:txBody>
      </p:sp>
      <p:pic>
        <p:nvPicPr>
          <p:cNvPr id="5" name="Picture 4" descr="A picture containing indoor, table, person, sitting&#10;&#10;Description automatically generated">
            <a:extLst>
              <a:ext uri="{FF2B5EF4-FFF2-40B4-BE49-F238E27FC236}">
                <a16:creationId xmlns:a16="http://schemas.microsoft.com/office/drawing/2014/main" id="{10B4E2B7-8AD9-419C-AF63-8C4379B0A0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14630380" cy="445272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Slide Number Placeholder 3">
            <a:extLst>
              <a:ext uri="{FF2B5EF4-FFF2-40B4-BE49-F238E27FC236}">
                <a16:creationId xmlns:a16="http://schemas.microsoft.com/office/drawing/2014/main" id="{931FC35F-28BD-4EDF-A151-6C242B54636E}"/>
              </a:ext>
            </a:extLst>
          </p:cNvPr>
          <p:cNvSpPr>
            <a:spLocks noGrp="1"/>
          </p:cNvSpPr>
          <p:nvPr>
            <p:ph type="sldNum" sz="quarter" idx="12"/>
          </p:nvPr>
        </p:nvSpPr>
        <p:spPr>
          <a:xfrm>
            <a:off x="13931900" y="7719057"/>
            <a:ext cx="660400" cy="365125"/>
          </a:xfrm>
          <a:prstGeom prst="rect">
            <a:avLst/>
          </a:prstGeom>
        </p:spPr>
        <p:txBody>
          <a:bodyPr>
            <a:normAutofit fontScale="92500" lnSpcReduction="20000"/>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pPr algn="r">
              <a:spcAft>
                <a:spcPts val="600"/>
              </a:spcAft>
            </a:pPr>
            <a:fld id="{6BA907D1-9C08-47F3-B047-6197268ACA7D}" type="slidenum">
              <a:rPr lang="en-US" smtClean="0"/>
              <a:pPr algn="r">
                <a:spcAft>
                  <a:spcPts val="600"/>
                </a:spcAft>
              </a:pPr>
              <a:t>35</a:t>
            </a:fld>
            <a:endParaRPr lang="en-US" sz="1400">
              <a:solidFill>
                <a:schemeClr val="tx1">
                  <a:lumMod val="75000"/>
                  <a:lumOff val="25000"/>
                </a:schemeClr>
              </a:solidFill>
            </a:endParaRPr>
          </a:p>
        </p:txBody>
      </p:sp>
    </p:spTree>
    <p:extLst>
      <p:ext uri="{BB962C8B-B14F-4D97-AF65-F5344CB8AC3E}">
        <p14:creationId xmlns:p14="http://schemas.microsoft.com/office/powerpoint/2010/main" val="229910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11394-1C50-495D-B9DF-6AF4A381022D}"/>
              </a:ext>
            </a:extLst>
          </p:cNvPr>
          <p:cNvSpPr>
            <a:spLocks noGrp="1"/>
          </p:cNvSpPr>
          <p:nvPr>
            <p:ph type="title"/>
          </p:nvPr>
        </p:nvSpPr>
        <p:spPr>
          <a:xfrm>
            <a:off x="0" y="548643"/>
            <a:ext cx="14630400" cy="738664"/>
          </a:xfrm>
        </p:spPr>
        <p:txBody>
          <a:bodyPr/>
          <a:lstStyle/>
          <a:p>
            <a:r>
              <a:rPr lang="en" sz="4800" dirty="0"/>
              <a:t>MP 2: </a:t>
            </a:r>
            <a:r>
              <a:rPr lang="en" sz="4800" dirty="0">
                <a:ea typeface="Arial"/>
                <a:sym typeface="Arial"/>
              </a:rPr>
              <a:t>Reason abstractly and quantitatively.</a:t>
            </a:r>
            <a:endParaRPr lang="en-US" sz="4800" dirty="0"/>
          </a:p>
        </p:txBody>
      </p:sp>
      <p:sp>
        <p:nvSpPr>
          <p:cNvPr id="4" name="Rounded Rectangle 14">
            <a:extLst>
              <a:ext uri="{FF2B5EF4-FFF2-40B4-BE49-F238E27FC236}">
                <a16:creationId xmlns:a16="http://schemas.microsoft.com/office/drawing/2014/main" id="{849695D3-F06B-457F-8E68-8EDE305D8183}"/>
              </a:ext>
            </a:extLst>
          </p:cNvPr>
          <p:cNvSpPr/>
          <p:nvPr/>
        </p:nvSpPr>
        <p:spPr>
          <a:xfrm>
            <a:off x="731520" y="2045358"/>
            <a:ext cx="13167360" cy="902970"/>
          </a:xfrm>
          <a:prstGeom prst="roundRect">
            <a:avLst/>
          </a:prstGeom>
          <a:solidFill>
            <a:srgbClr val="73A4CC"/>
          </a:solidFill>
          <a:ln w="57150">
            <a:solidFill>
              <a:srgbClr val="040284"/>
            </a:solidFill>
          </a:ln>
        </p:spPr>
        <p:style>
          <a:lnRef idx="1">
            <a:schemeClr val="accent1"/>
          </a:lnRef>
          <a:fillRef idx="3">
            <a:schemeClr val="accent1"/>
          </a:fillRef>
          <a:effectRef idx="2">
            <a:schemeClr val="accent1"/>
          </a:effectRef>
          <a:fontRef idx="minor">
            <a:schemeClr val="lt1"/>
          </a:fontRef>
        </p:style>
        <p:txBody>
          <a:bodyPr rtlCol="0" anchor="ctr"/>
          <a:lstStyle/>
          <a:p>
            <a:pPr marL="76200" lvl="0">
              <a:lnSpc>
                <a:spcPct val="115000"/>
              </a:lnSpc>
              <a:spcBef>
                <a:spcPts val="0"/>
              </a:spcBef>
              <a:buClr>
                <a:srgbClr val="000000"/>
              </a:buClr>
              <a:buSzPts val="2400"/>
            </a:pPr>
            <a:r>
              <a:rPr lang="en-US" sz="4000" dirty="0">
                <a:solidFill>
                  <a:schemeClr val="bg1"/>
                </a:solidFill>
                <a:latin typeface="Arial" panose="020B0604020202020204" pitchFamily="34" charset="0"/>
                <a:ea typeface="Arial"/>
                <a:cs typeface="Arial" panose="020B0604020202020204" pitchFamily="34" charset="0"/>
                <a:sym typeface="Arial"/>
              </a:rPr>
              <a:t>Contextualized and decontextualized problems.</a:t>
            </a:r>
          </a:p>
        </p:txBody>
      </p:sp>
      <p:sp>
        <p:nvSpPr>
          <p:cNvPr id="5" name="Rounded Rectangle 14">
            <a:extLst>
              <a:ext uri="{FF2B5EF4-FFF2-40B4-BE49-F238E27FC236}">
                <a16:creationId xmlns:a16="http://schemas.microsoft.com/office/drawing/2014/main" id="{5BBB736E-2402-4636-914D-8EBAFCD39BD0}"/>
              </a:ext>
            </a:extLst>
          </p:cNvPr>
          <p:cNvSpPr/>
          <p:nvPr/>
        </p:nvSpPr>
        <p:spPr>
          <a:xfrm>
            <a:off x="731520" y="3455537"/>
            <a:ext cx="13167360" cy="1274849"/>
          </a:xfrm>
          <a:prstGeom prst="roundRect">
            <a:avLst/>
          </a:prstGeom>
          <a:solidFill>
            <a:srgbClr val="73A4CC"/>
          </a:solidFill>
          <a:ln w="57150">
            <a:solidFill>
              <a:srgbClr val="040284"/>
            </a:solidFill>
          </a:ln>
        </p:spPr>
        <p:style>
          <a:lnRef idx="1">
            <a:schemeClr val="accent1"/>
          </a:lnRef>
          <a:fillRef idx="3">
            <a:schemeClr val="accent1"/>
          </a:fillRef>
          <a:effectRef idx="2">
            <a:schemeClr val="accent1"/>
          </a:effectRef>
          <a:fontRef idx="minor">
            <a:schemeClr val="lt1"/>
          </a:fontRef>
        </p:style>
        <p:txBody>
          <a:bodyPr rtlCol="0" anchor="ctr"/>
          <a:lstStyle/>
          <a:p>
            <a:pPr marL="76200" lvl="0">
              <a:spcBef>
                <a:spcPts val="0"/>
              </a:spcBef>
              <a:buClr>
                <a:srgbClr val="000000"/>
              </a:buClr>
              <a:buSzPts val="2400"/>
            </a:pPr>
            <a:r>
              <a:rPr lang="en-US" sz="4000" dirty="0">
                <a:solidFill>
                  <a:schemeClr val="bg1"/>
                </a:solidFill>
                <a:latin typeface="Arial" panose="020B0604020202020204" pitchFamily="34" charset="0"/>
                <a:cs typeface="Arial" panose="020B0604020202020204" pitchFamily="34" charset="0"/>
              </a:rPr>
              <a:t>Connecting mathematical symbols and operations to real-world contexts. </a:t>
            </a:r>
            <a:endParaRPr lang="en-US" sz="4000" dirty="0">
              <a:solidFill>
                <a:schemeClr val="bg1"/>
              </a:solidFill>
              <a:latin typeface="Arial" panose="020B0604020202020204" pitchFamily="34" charset="0"/>
              <a:ea typeface="Arial"/>
              <a:cs typeface="Arial" panose="020B0604020202020204" pitchFamily="34" charset="0"/>
              <a:sym typeface="Arial"/>
            </a:endParaRPr>
          </a:p>
        </p:txBody>
      </p:sp>
      <p:sp>
        <p:nvSpPr>
          <p:cNvPr id="6" name="Rounded Rectangle 14">
            <a:extLst>
              <a:ext uri="{FF2B5EF4-FFF2-40B4-BE49-F238E27FC236}">
                <a16:creationId xmlns:a16="http://schemas.microsoft.com/office/drawing/2014/main" id="{88ED0827-CB2E-4044-BB0F-49F27F70CEF6}"/>
              </a:ext>
            </a:extLst>
          </p:cNvPr>
          <p:cNvSpPr/>
          <p:nvPr/>
        </p:nvSpPr>
        <p:spPr>
          <a:xfrm>
            <a:off x="731520" y="5237595"/>
            <a:ext cx="13167360" cy="1274849"/>
          </a:xfrm>
          <a:prstGeom prst="roundRect">
            <a:avLst/>
          </a:prstGeom>
          <a:solidFill>
            <a:srgbClr val="73A4CC"/>
          </a:solidFill>
          <a:ln w="57150">
            <a:solidFill>
              <a:srgbClr val="040284"/>
            </a:solidFill>
          </a:ln>
        </p:spPr>
        <p:style>
          <a:lnRef idx="1">
            <a:schemeClr val="accent1"/>
          </a:lnRef>
          <a:fillRef idx="3">
            <a:schemeClr val="accent1"/>
          </a:fillRef>
          <a:effectRef idx="2">
            <a:schemeClr val="accent1"/>
          </a:effectRef>
          <a:fontRef idx="minor">
            <a:schemeClr val="lt1"/>
          </a:fontRef>
        </p:style>
        <p:txBody>
          <a:bodyPr rtlCol="0" anchor="ctr"/>
          <a:lstStyle/>
          <a:p>
            <a:pPr marL="76200" lvl="0">
              <a:spcBef>
                <a:spcPts val="0"/>
              </a:spcBef>
              <a:buClr>
                <a:srgbClr val="000000"/>
              </a:buClr>
              <a:buSzPts val="2400"/>
            </a:pPr>
            <a:r>
              <a:rPr lang="en-US" sz="4000" dirty="0">
                <a:solidFill>
                  <a:schemeClr val="bg1"/>
                </a:solidFill>
                <a:latin typeface="Arial" panose="020B0604020202020204" pitchFamily="34" charset="0"/>
                <a:ea typeface="Arial"/>
                <a:cs typeface="Arial" panose="020B0604020202020204" pitchFamily="34" charset="0"/>
                <a:sym typeface="Arial"/>
              </a:rPr>
              <a:t>Move back and forth between problem situations and symbolic notations. </a:t>
            </a:r>
            <a:endParaRPr lang="en-US" sz="4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485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BA7A-14C6-493D-9EF4-BA55BC113EAE}"/>
              </a:ext>
            </a:extLst>
          </p:cNvPr>
          <p:cNvSpPr>
            <a:spLocks noGrp="1"/>
          </p:cNvSpPr>
          <p:nvPr>
            <p:ph type="title"/>
          </p:nvPr>
        </p:nvSpPr>
        <p:spPr/>
        <p:txBody>
          <a:bodyPr/>
          <a:lstStyle/>
          <a:p>
            <a:r>
              <a:rPr lang="en-US" dirty="0"/>
              <a:t>What does MP 2 look like at K-5? </a:t>
            </a:r>
          </a:p>
        </p:txBody>
      </p:sp>
      <p:sp>
        <p:nvSpPr>
          <p:cNvPr id="4" name="Rounded Rectangle 3">
            <a:extLst>
              <a:ext uri="{FF2B5EF4-FFF2-40B4-BE49-F238E27FC236}">
                <a16:creationId xmlns:a16="http://schemas.microsoft.com/office/drawing/2014/main" id="{62436CB4-6A18-42C2-B1AF-30B75F242801}"/>
              </a:ext>
            </a:extLst>
          </p:cNvPr>
          <p:cNvSpPr/>
          <p:nvPr/>
        </p:nvSpPr>
        <p:spPr>
          <a:xfrm>
            <a:off x="594359" y="1895976"/>
            <a:ext cx="13578841" cy="1111827"/>
          </a:xfrm>
          <a:prstGeom prst="roundRect">
            <a:avLst/>
          </a:prstGeom>
          <a:solidFill>
            <a:srgbClr val="002060"/>
          </a:solidFill>
          <a:ln w="57150">
            <a:solidFill>
              <a:srgbClr val="C0DB37"/>
            </a:solidFill>
          </a:ln>
        </p:spPr>
        <p:style>
          <a:lnRef idx="1">
            <a:schemeClr val="accent1"/>
          </a:lnRef>
          <a:fillRef idx="3">
            <a:schemeClr val="accent1"/>
          </a:fillRef>
          <a:effectRef idx="2">
            <a:schemeClr val="accent1"/>
          </a:effectRef>
          <a:fontRef idx="minor">
            <a:schemeClr val="lt1"/>
          </a:fontRef>
        </p:style>
        <p:txBody>
          <a:bodyPr rtlCol="0" anchor="ctr"/>
          <a:lstStyle/>
          <a:p>
            <a:pPr>
              <a:spcBef>
                <a:spcPts val="0"/>
              </a:spcBef>
            </a:pPr>
            <a:r>
              <a:rPr lang="en-US" sz="3600" dirty="0">
                <a:latin typeface="Arial" panose="020B0604020202020204" pitchFamily="34" charset="0"/>
                <a:cs typeface="Arial" panose="020B0604020202020204" pitchFamily="34" charset="0"/>
              </a:rPr>
              <a:t>Make sense of quantities and their relationships in problem situations.</a:t>
            </a:r>
          </a:p>
        </p:txBody>
      </p:sp>
      <p:sp>
        <p:nvSpPr>
          <p:cNvPr id="5" name="Rounded Rectangle 3">
            <a:extLst>
              <a:ext uri="{FF2B5EF4-FFF2-40B4-BE49-F238E27FC236}">
                <a16:creationId xmlns:a16="http://schemas.microsoft.com/office/drawing/2014/main" id="{6E84DF71-60E7-4B9B-AF0B-2AAD35ED20E0}"/>
              </a:ext>
            </a:extLst>
          </p:cNvPr>
          <p:cNvSpPr/>
          <p:nvPr/>
        </p:nvSpPr>
        <p:spPr>
          <a:xfrm>
            <a:off x="594360" y="3585695"/>
            <a:ext cx="13441680" cy="1111827"/>
          </a:xfrm>
          <a:prstGeom prst="roundRect">
            <a:avLst/>
          </a:prstGeom>
          <a:solidFill>
            <a:srgbClr val="002060"/>
          </a:solidFill>
          <a:ln w="57150">
            <a:solidFill>
              <a:srgbClr val="C0DB37"/>
            </a:solidFill>
          </a:ln>
        </p:spPr>
        <p:style>
          <a:lnRef idx="1">
            <a:schemeClr val="accent1"/>
          </a:lnRef>
          <a:fillRef idx="3">
            <a:schemeClr val="accent1"/>
          </a:fillRef>
          <a:effectRef idx="2">
            <a:schemeClr val="accent1"/>
          </a:effectRef>
          <a:fontRef idx="minor">
            <a:schemeClr val="lt1"/>
          </a:fontRef>
        </p:style>
        <p:txBody>
          <a:bodyPr rtlCol="0" anchor="ctr"/>
          <a:lstStyle/>
          <a:p>
            <a:pPr>
              <a:spcBef>
                <a:spcPts val="0"/>
              </a:spcBef>
            </a:pPr>
            <a:r>
              <a:rPr lang="en-US" sz="3600" dirty="0">
                <a:latin typeface="Arial" panose="020B0604020202020204" pitchFamily="34" charset="0"/>
                <a:cs typeface="Arial" panose="020B0604020202020204" pitchFamily="34" charset="0"/>
              </a:rPr>
              <a:t>Contextualize quantities and operations by using images or stories. </a:t>
            </a:r>
          </a:p>
        </p:txBody>
      </p:sp>
      <p:sp>
        <p:nvSpPr>
          <p:cNvPr id="6" name="Rounded Rectangle 3">
            <a:extLst>
              <a:ext uri="{FF2B5EF4-FFF2-40B4-BE49-F238E27FC236}">
                <a16:creationId xmlns:a16="http://schemas.microsoft.com/office/drawing/2014/main" id="{B12E956A-8147-4B19-9AC5-5DF8FAF99C13}"/>
              </a:ext>
            </a:extLst>
          </p:cNvPr>
          <p:cNvSpPr/>
          <p:nvPr/>
        </p:nvSpPr>
        <p:spPr>
          <a:xfrm>
            <a:off x="594360" y="5275414"/>
            <a:ext cx="13578841" cy="1378544"/>
          </a:xfrm>
          <a:prstGeom prst="roundRect">
            <a:avLst/>
          </a:prstGeom>
          <a:solidFill>
            <a:srgbClr val="002060"/>
          </a:solidFill>
          <a:ln w="57150">
            <a:solidFill>
              <a:srgbClr val="C0DB37"/>
            </a:solidFill>
          </a:ln>
        </p:spPr>
        <p:style>
          <a:lnRef idx="1">
            <a:schemeClr val="accent1"/>
          </a:lnRef>
          <a:fillRef idx="3">
            <a:schemeClr val="accent1"/>
          </a:fillRef>
          <a:effectRef idx="2">
            <a:schemeClr val="accent1"/>
          </a:effectRef>
          <a:fontRef idx="minor">
            <a:schemeClr val="lt1"/>
          </a:fontRef>
        </p:style>
        <p:txBody>
          <a:bodyPr rtlCol="0" anchor="ctr"/>
          <a:lstStyle/>
          <a:p>
            <a:pPr>
              <a:spcBef>
                <a:spcPts val="0"/>
              </a:spcBef>
            </a:pPr>
            <a:r>
              <a:rPr lang="en-US" sz="3600" dirty="0">
                <a:latin typeface="Arial" panose="020B0604020202020204" pitchFamily="34" charset="0"/>
                <a:cs typeface="Arial" panose="020B0604020202020204" pitchFamily="34" charset="0"/>
              </a:rPr>
              <a:t>Contextualize an abstract problem by placing it in a context they then use to make sense of the mathematical ideas. </a:t>
            </a:r>
          </a:p>
        </p:txBody>
      </p:sp>
    </p:spTree>
    <p:extLst>
      <p:ext uri="{BB962C8B-B14F-4D97-AF65-F5344CB8AC3E}">
        <p14:creationId xmlns:p14="http://schemas.microsoft.com/office/powerpoint/2010/main" val="33952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BA7A-14C6-493D-9EF4-BA55BC113EAE}"/>
              </a:ext>
            </a:extLst>
          </p:cNvPr>
          <p:cNvSpPr>
            <a:spLocks noGrp="1"/>
          </p:cNvSpPr>
          <p:nvPr>
            <p:ph type="title"/>
          </p:nvPr>
        </p:nvSpPr>
        <p:spPr/>
        <p:txBody>
          <a:bodyPr/>
          <a:lstStyle/>
          <a:p>
            <a:r>
              <a:rPr lang="en-US" dirty="0"/>
              <a:t>What does MP 2 look like at K-5? </a:t>
            </a:r>
          </a:p>
        </p:txBody>
      </p:sp>
      <p:sp>
        <p:nvSpPr>
          <p:cNvPr id="4" name="Rounded Rectangle 3">
            <a:extLst>
              <a:ext uri="{FF2B5EF4-FFF2-40B4-BE49-F238E27FC236}">
                <a16:creationId xmlns:a16="http://schemas.microsoft.com/office/drawing/2014/main" id="{62436CB4-6A18-42C2-B1AF-30B75F242801}"/>
              </a:ext>
            </a:extLst>
          </p:cNvPr>
          <p:cNvSpPr/>
          <p:nvPr/>
        </p:nvSpPr>
        <p:spPr>
          <a:xfrm>
            <a:off x="594360" y="2064727"/>
            <a:ext cx="13562511" cy="1294448"/>
          </a:xfrm>
          <a:prstGeom prst="roundRect">
            <a:avLst/>
          </a:prstGeom>
          <a:solidFill>
            <a:srgbClr val="002060"/>
          </a:solidFill>
          <a:ln w="57150">
            <a:solidFill>
              <a:srgbClr val="C0DB37"/>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latin typeface="Arial" panose="020B0604020202020204" pitchFamily="34" charset="0"/>
                <a:cs typeface="Arial" panose="020B0604020202020204" pitchFamily="34" charset="0"/>
              </a:rPr>
              <a:t>Interpret symbols as having meaning, not just as directions to carry out a procedure. </a:t>
            </a:r>
          </a:p>
        </p:txBody>
      </p:sp>
      <p:sp>
        <p:nvSpPr>
          <p:cNvPr id="5" name="Rounded Rectangle 3">
            <a:extLst>
              <a:ext uri="{FF2B5EF4-FFF2-40B4-BE49-F238E27FC236}">
                <a16:creationId xmlns:a16="http://schemas.microsoft.com/office/drawing/2014/main" id="{6E84DF71-60E7-4B9B-AF0B-2AAD35ED20E0}"/>
              </a:ext>
            </a:extLst>
          </p:cNvPr>
          <p:cNvSpPr/>
          <p:nvPr/>
        </p:nvSpPr>
        <p:spPr>
          <a:xfrm>
            <a:off x="594359" y="3826418"/>
            <a:ext cx="13562511" cy="2625182"/>
          </a:xfrm>
          <a:prstGeom prst="roundRect">
            <a:avLst/>
          </a:prstGeom>
          <a:solidFill>
            <a:srgbClr val="002060"/>
          </a:solidFill>
          <a:ln w="57150">
            <a:solidFill>
              <a:srgbClr val="C0DB37"/>
            </a:solidFill>
          </a:ln>
        </p:spPr>
        <p:style>
          <a:lnRef idx="1">
            <a:schemeClr val="accent1"/>
          </a:lnRef>
          <a:fillRef idx="3">
            <a:schemeClr val="accent1"/>
          </a:fillRef>
          <a:effectRef idx="2">
            <a:schemeClr val="accent1"/>
          </a:effectRef>
          <a:fontRef idx="minor">
            <a:schemeClr val="lt1"/>
          </a:fontRef>
        </p:style>
        <p:txBody>
          <a:bodyPr rtlCol="0" anchor="ctr"/>
          <a:lstStyle/>
          <a:p>
            <a:pPr>
              <a:spcBef>
                <a:spcPts val="0"/>
              </a:spcBef>
            </a:pPr>
            <a:r>
              <a:rPr lang="en-US" sz="3200" dirty="0">
                <a:latin typeface="Arial" panose="020B0604020202020204" pitchFamily="34" charset="0"/>
                <a:cs typeface="Arial" panose="020B0604020202020204" pitchFamily="34" charset="0"/>
              </a:rPr>
              <a:t>Know and flexibly use:</a:t>
            </a:r>
          </a:p>
          <a:p>
            <a:pPr marL="1005813" lvl="1" indent="-457200">
              <a:spcBef>
                <a:spcPts val="0"/>
              </a:spcBef>
              <a:buFont typeface="Arial" panose="020B0604020202020204" pitchFamily="34" charset="0"/>
              <a:buChar char="•"/>
            </a:pPr>
            <a:r>
              <a:rPr lang="en-US" sz="3200" dirty="0">
                <a:latin typeface="Arial" panose="020B0604020202020204" pitchFamily="34" charset="0"/>
                <a:cs typeface="Arial" panose="020B0604020202020204" pitchFamily="34" charset="0"/>
              </a:rPr>
              <a:t> different properties of operations, </a:t>
            </a:r>
          </a:p>
          <a:p>
            <a:pPr marL="1005813" lvl="1" indent="-457200">
              <a:spcBef>
                <a:spcPts val="0"/>
              </a:spcBef>
              <a:buFont typeface="Arial" panose="020B0604020202020204" pitchFamily="34" charset="0"/>
              <a:buChar char="•"/>
            </a:pPr>
            <a:r>
              <a:rPr lang="en-US" sz="3200" dirty="0">
                <a:latin typeface="Arial" panose="020B0604020202020204" pitchFamily="34" charset="0"/>
                <a:cs typeface="Arial" panose="020B0604020202020204" pitchFamily="34" charset="0"/>
              </a:rPr>
              <a:t> numbers, and </a:t>
            </a:r>
          </a:p>
          <a:p>
            <a:pPr marL="1005813" lvl="1" indent="-457200">
              <a:spcBef>
                <a:spcPts val="0"/>
              </a:spcBef>
              <a:buFont typeface="Arial" panose="020B0604020202020204" pitchFamily="34" charset="0"/>
              <a:buChar char="•"/>
            </a:pPr>
            <a:r>
              <a:rPr lang="en-US" sz="3200" dirty="0">
                <a:latin typeface="Arial" panose="020B0604020202020204" pitchFamily="34" charset="0"/>
                <a:cs typeface="Arial" panose="020B0604020202020204" pitchFamily="34" charset="0"/>
              </a:rPr>
              <a:t> geometric objects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45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BA7A-14C6-493D-9EF4-BA55BC113EAE}"/>
              </a:ext>
            </a:extLst>
          </p:cNvPr>
          <p:cNvSpPr>
            <a:spLocks noGrp="1"/>
          </p:cNvSpPr>
          <p:nvPr>
            <p:ph type="title"/>
          </p:nvPr>
        </p:nvSpPr>
        <p:spPr/>
        <p:txBody>
          <a:bodyPr/>
          <a:lstStyle/>
          <a:p>
            <a:r>
              <a:rPr lang="en-US" dirty="0"/>
              <a:t>What does MP 2 look like at Grades 6-8? </a:t>
            </a:r>
          </a:p>
        </p:txBody>
      </p:sp>
      <p:sp>
        <p:nvSpPr>
          <p:cNvPr id="4" name="Rounded Rectangle 3">
            <a:extLst>
              <a:ext uri="{FF2B5EF4-FFF2-40B4-BE49-F238E27FC236}">
                <a16:creationId xmlns:a16="http://schemas.microsoft.com/office/drawing/2014/main" id="{0E4195B2-E82E-4E77-95E8-270FAE7770BD}"/>
              </a:ext>
            </a:extLst>
          </p:cNvPr>
          <p:cNvSpPr/>
          <p:nvPr/>
        </p:nvSpPr>
        <p:spPr>
          <a:xfrm>
            <a:off x="533944" y="1924962"/>
            <a:ext cx="13562511" cy="1024189"/>
          </a:xfrm>
          <a:prstGeom prst="roundRect">
            <a:avLst/>
          </a:prstGeom>
          <a:solidFill>
            <a:srgbClr val="C0DB37"/>
          </a:solidFill>
          <a:ln w="57150">
            <a:solidFill>
              <a:srgbClr val="040284"/>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solidFill>
                  <a:schemeClr val="tx1"/>
                </a:solidFill>
                <a:latin typeface="Arial" panose="020B0604020202020204" pitchFamily="34" charset="0"/>
                <a:cs typeface="Arial" panose="020B0604020202020204" pitchFamily="34" charset="0"/>
              </a:rPr>
              <a:t>Make sense of quantities and relationships in problem situations. </a:t>
            </a:r>
          </a:p>
        </p:txBody>
      </p:sp>
      <p:sp>
        <p:nvSpPr>
          <p:cNvPr id="6" name="Rounded Rectangle 3">
            <a:extLst>
              <a:ext uri="{FF2B5EF4-FFF2-40B4-BE49-F238E27FC236}">
                <a16:creationId xmlns:a16="http://schemas.microsoft.com/office/drawing/2014/main" id="{F6BD3E10-62EA-4481-A9E5-594CF1876E9A}"/>
              </a:ext>
            </a:extLst>
          </p:cNvPr>
          <p:cNvSpPr/>
          <p:nvPr/>
        </p:nvSpPr>
        <p:spPr>
          <a:xfrm>
            <a:off x="533943" y="3600065"/>
            <a:ext cx="13562511" cy="1234652"/>
          </a:xfrm>
          <a:prstGeom prst="roundRect">
            <a:avLst/>
          </a:prstGeom>
          <a:solidFill>
            <a:srgbClr val="C0DB37"/>
          </a:solidFill>
          <a:ln w="57150">
            <a:solidFill>
              <a:srgbClr val="040284"/>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solidFill>
                  <a:schemeClr val="tx1"/>
                </a:solidFill>
                <a:latin typeface="Arial" panose="020B0604020202020204" pitchFamily="34" charset="0"/>
                <a:cs typeface="Arial" panose="020B0604020202020204" pitchFamily="34" charset="0"/>
              </a:rPr>
              <a:t>Applying ratio reasoning to convert measurement units and proportional relationships to solve percent problems. </a:t>
            </a:r>
          </a:p>
        </p:txBody>
      </p:sp>
      <p:sp>
        <p:nvSpPr>
          <p:cNvPr id="7" name="Rounded Rectangle 3">
            <a:extLst>
              <a:ext uri="{FF2B5EF4-FFF2-40B4-BE49-F238E27FC236}">
                <a16:creationId xmlns:a16="http://schemas.microsoft.com/office/drawing/2014/main" id="{86AF44A5-CA24-48B2-B6E8-C327E322FB57}"/>
              </a:ext>
            </a:extLst>
          </p:cNvPr>
          <p:cNvSpPr/>
          <p:nvPr/>
        </p:nvSpPr>
        <p:spPr>
          <a:xfrm>
            <a:off x="533942" y="5467913"/>
            <a:ext cx="13562511" cy="1234652"/>
          </a:xfrm>
          <a:prstGeom prst="roundRect">
            <a:avLst/>
          </a:prstGeom>
          <a:solidFill>
            <a:srgbClr val="C0DB37"/>
          </a:solidFill>
          <a:ln w="57150">
            <a:solidFill>
              <a:srgbClr val="040284"/>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solidFill>
                  <a:schemeClr val="tx1"/>
                </a:solidFill>
                <a:latin typeface="Arial" panose="020B0604020202020204" pitchFamily="34" charset="0"/>
                <a:cs typeface="Arial" panose="020B0604020202020204" pitchFamily="34" charset="0"/>
              </a:rPr>
              <a:t>Representing problem situations using symbols and then manipulate those symbols in search of a solution.</a:t>
            </a:r>
          </a:p>
        </p:txBody>
      </p:sp>
    </p:spTree>
    <p:extLst>
      <p:ext uri="{BB962C8B-B14F-4D97-AF65-F5344CB8AC3E}">
        <p14:creationId xmlns:p14="http://schemas.microsoft.com/office/powerpoint/2010/main" val="323071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684F4-666D-49C1-949C-91F9530A0901}"/>
              </a:ext>
            </a:extLst>
          </p:cNvPr>
          <p:cNvSpPr>
            <a:spLocks noGrp="1"/>
          </p:cNvSpPr>
          <p:nvPr>
            <p:ph type="title"/>
          </p:nvPr>
        </p:nvSpPr>
        <p:spPr/>
        <p:txBody>
          <a:bodyPr/>
          <a:lstStyle/>
          <a:p>
            <a:r>
              <a:rPr lang="en-US" dirty="0"/>
              <a:t>Virtual Meeting Norms</a:t>
            </a:r>
          </a:p>
        </p:txBody>
      </p:sp>
      <p:sp>
        <p:nvSpPr>
          <p:cNvPr id="3" name="Content Placeholder 2">
            <a:extLst>
              <a:ext uri="{FF2B5EF4-FFF2-40B4-BE49-F238E27FC236}">
                <a16:creationId xmlns:a16="http://schemas.microsoft.com/office/drawing/2014/main" id="{0A82B60A-4570-4E31-BEDE-237CE90C47E1}"/>
              </a:ext>
            </a:extLst>
          </p:cNvPr>
          <p:cNvSpPr>
            <a:spLocks noGrp="1"/>
          </p:cNvSpPr>
          <p:nvPr>
            <p:ph idx="1"/>
          </p:nvPr>
        </p:nvSpPr>
        <p:spPr>
          <a:xfrm>
            <a:off x="731520" y="1669005"/>
            <a:ext cx="13167360" cy="5431156"/>
          </a:xfrm>
        </p:spPr>
        <p:txBody>
          <a:bodyPr/>
          <a:lstStyle/>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Be respectful.</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Recognize that everyone has expertise.</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Assume positive intent.</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Seek clarification in language and ideas.</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Share experiences.</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Use the chat feature when you have a question.</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Mute your microphone when not speaking.</a:t>
            </a:r>
          </a:p>
          <a:p>
            <a:pPr marL="0" indent="0">
              <a:buNone/>
            </a:pPr>
            <a:endParaRPr lang="en-US" dirty="0"/>
          </a:p>
        </p:txBody>
      </p:sp>
      <p:sp>
        <p:nvSpPr>
          <p:cNvPr id="4" name="Slide Number Placeholder 3">
            <a:extLst>
              <a:ext uri="{FF2B5EF4-FFF2-40B4-BE49-F238E27FC236}">
                <a16:creationId xmlns:a16="http://schemas.microsoft.com/office/drawing/2014/main" id="{B7AE8095-BBFC-4C46-A4F6-A809A6AB0518}"/>
              </a:ext>
            </a:extLst>
          </p:cNvPr>
          <p:cNvSpPr>
            <a:spLocks noGrp="1"/>
          </p:cNvSpPr>
          <p:nvPr>
            <p:ph type="sldNum" sz="quarter" idx="4294967295"/>
          </p:nvPr>
        </p:nvSpPr>
        <p:spPr>
          <a:xfrm>
            <a:off x="13931900" y="7719057"/>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4</a:t>
            </a:fld>
            <a:endParaRPr lang="en-US" dirty="0"/>
          </a:p>
        </p:txBody>
      </p:sp>
    </p:spTree>
    <p:extLst>
      <p:ext uri="{BB962C8B-B14F-4D97-AF65-F5344CB8AC3E}">
        <p14:creationId xmlns:p14="http://schemas.microsoft.com/office/powerpoint/2010/main" val="350819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BA7A-14C6-493D-9EF4-BA55BC113EAE}"/>
              </a:ext>
            </a:extLst>
          </p:cNvPr>
          <p:cNvSpPr>
            <a:spLocks noGrp="1"/>
          </p:cNvSpPr>
          <p:nvPr>
            <p:ph type="title"/>
          </p:nvPr>
        </p:nvSpPr>
        <p:spPr/>
        <p:txBody>
          <a:bodyPr/>
          <a:lstStyle/>
          <a:p>
            <a:r>
              <a:rPr lang="en-US" dirty="0"/>
              <a:t>What does MP 2 look like at Grades 6-8? </a:t>
            </a:r>
          </a:p>
        </p:txBody>
      </p:sp>
      <p:sp>
        <p:nvSpPr>
          <p:cNvPr id="4" name="Rounded Rectangle 3">
            <a:extLst>
              <a:ext uri="{FF2B5EF4-FFF2-40B4-BE49-F238E27FC236}">
                <a16:creationId xmlns:a16="http://schemas.microsoft.com/office/drawing/2014/main" id="{A8CA4B76-670F-48B3-B728-2779C178E6E4}"/>
              </a:ext>
            </a:extLst>
          </p:cNvPr>
          <p:cNvSpPr/>
          <p:nvPr/>
        </p:nvSpPr>
        <p:spPr>
          <a:xfrm>
            <a:off x="533943" y="1947531"/>
            <a:ext cx="13562511" cy="1234652"/>
          </a:xfrm>
          <a:prstGeom prst="roundRect">
            <a:avLst/>
          </a:prstGeom>
          <a:solidFill>
            <a:srgbClr val="C0DB37"/>
          </a:solidFill>
          <a:ln w="57150">
            <a:solidFill>
              <a:srgbClr val="040284"/>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solidFill>
                  <a:schemeClr val="tx1"/>
                </a:solidFill>
                <a:latin typeface="Arial" panose="020B0604020202020204" pitchFamily="34" charset="0"/>
                <a:cs typeface="Arial" panose="020B0604020202020204" pitchFamily="34" charset="0"/>
              </a:rPr>
              <a:t>Solving problems involving unit rates by representing the situations in equation form.</a:t>
            </a:r>
          </a:p>
        </p:txBody>
      </p:sp>
      <p:sp>
        <p:nvSpPr>
          <p:cNvPr id="6" name="Rounded Rectangle 3">
            <a:extLst>
              <a:ext uri="{FF2B5EF4-FFF2-40B4-BE49-F238E27FC236}">
                <a16:creationId xmlns:a16="http://schemas.microsoft.com/office/drawing/2014/main" id="{CC899D2F-2436-4BC0-94C2-73F8AEFD4531}"/>
              </a:ext>
            </a:extLst>
          </p:cNvPr>
          <p:cNvSpPr/>
          <p:nvPr/>
        </p:nvSpPr>
        <p:spPr>
          <a:xfrm>
            <a:off x="533943" y="5823660"/>
            <a:ext cx="13562511" cy="1234652"/>
          </a:xfrm>
          <a:prstGeom prst="roundRect">
            <a:avLst/>
          </a:prstGeom>
          <a:solidFill>
            <a:srgbClr val="C0DB37"/>
          </a:solidFill>
          <a:ln w="57150">
            <a:solidFill>
              <a:srgbClr val="040284"/>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solidFill>
                  <a:schemeClr val="tx1"/>
                </a:solidFill>
                <a:latin typeface="Arial" panose="020B0604020202020204" pitchFamily="34" charset="0"/>
                <a:cs typeface="Arial" panose="020B0604020202020204" pitchFamily="34" charset="0"/>
              </a:rPr>
              <a:t>Can look back at symbol referents and the applicable units of measure to clarify or inform solution steps.</a:t>
            </a:r>
          </a:p>
        </p:txBody>
      </p:sp>
      <p:sp>
        <p:nvSpPr>
          <p:cNvPr id="7" name="Rounded Rectangle 3">
            <a:extLst>
              <a:ext uri="{FF2B5EF4-FFF2-40B4-BE49-F238E27FC236}">
                <a16:creationId xmlns:a16="http://schemas.microsoft.com/office/drawing/2014/main" id="{2447E436-2EBC-459C-9DF7-3C29832AB27E}"/>
              </a:ext>
            </a:extLst>
          </p:cNvPr>
          <p:cNvSpPr/>
          <p:nvPr/>
        </p:nvSpPr>
        <p:spPr>
          <a:xfrm>
            <a:off x="533942" y="3812766"/>
            <a:ext cx="13562511" cy="1234652"/>
          </a:xfrm>
          <a:prstGeom prst="roundRect">
            <a:avLst/>
          </a:prstGeom>
          <a:solidFill>
            <a:srgbClr val="C0DB37"/>
          </a:solidFill>
          <a:ln w="57150">
            <a:solidFill>
              <a:srgbClr val="040284"/>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solidFill>
                  <a:schemeClr val="tx1"/>
                </a:solidFill>
                <a:latin typeface="Arial" panose="020B0604020202020204" pitchFamily="34" charset="0"/>
                <a:cs typeface="Arial" panose="020B0604020202020204" pitchFamily="34" charset="0"/>
              </a:rPr>
              <a:t>Ability to pause as needed during the manipulation process to double-check or apply referents for the symbols involved. </a:t>
            </a:r>
          </a:p>
        </p:txBody>
      </p:sp>
    </p:spTree>
    <p:extLst>
      <p:ext uri="{BB962C8B-B14F-4D97-AF65-F5344CB8AC3E}">
        <p14:creationId xmlns:p14="http://schemas.microsoft.com/office/powerpoint/2010/main" val="408517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BA7A-14C6-493D-9EF4-BA55BC113EAE}"/>
              </a:ext>
            </a:extLst>
          </p:cNvPr>
          <p:cNvSpPr>
            <a:spLocks noGrp="1"/>
          </p:cNvSpPr>
          <p:nvPr>
            <p:ph type="title"/>
          </p:nvPr>
        </p:nvSpPr>
        <p:spPr/>
        <p:txBody>
          <a:bodyPr/>
          <a:lstStyle/>
          <a:p>
            <a:r>
              <a:rPr lang="en-US" dirty="0"/>
              <a:t>What does MP 2 look like at Grades 6-8? </a:t>
            </a:r>
          </a:p>
        </p:txBody>
      </p:sp>
      <p:sp>
        <p:nvSpPr>
          <p:cNvPr id="7" name="Rounded Rectangle 3">
            <a:extLst>
              <a:ext uri="{FF2B5EF4-FFF2-40B4-BE49-F238E27FC236}">
                <a16:creationId xmlns:a16="http://schemas.microsoft.com/office/drawing/2014/main" id="{3F2DDA5D-D051-4B1E-B70F-90CB1B348076}"/>
              </a:ext>
            </a:extLst>
          </p:cNvPr>
          <p:cNvSpPr/>
          <p:nvPr/>
        </p:nvSpPr>
        <p:spPr>
          <a:xfrm>
            <a:off x="533944" y="2015943"/>
            <a:ext cx="13562511" cy="1234652"/>
          </a:xfrm>
          <a:prstGeom prst="roundRect">
            <a:avLst/>
          </a:prstGeom>
          <a:solidFill>
            <a:srgbClr val="C0DB37"/>
          </a:solidFill>
          <a:ln w="57150">
            <a:solidFill>
              <a:srgbClr val="040284"/>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solidFill>
                  <a:schemeClr val="tx1"/>
                </a:solidFill>
                <a:latin typeface="Arial" panose="020B0604020202020204" pitchFamily="34" charset="0"/>
                <a:cs typeface="Arial" panose="020B0604020202020204" pitchFamily="34" charset="0"/>
              </a:rPr>
              <a:t>Flexibly using different properties of operations and objects.</a:t>
            </a:r>
          </a:p>
        </p:txBody>
      </p:sp>
      <p:sp>
        <p:nvSpPr>
          <p:cNvPr id="8" name="Rounded Rectangle 3">
            <a:extLst>
              <a:ext uri="{FF2B5EF4-FFF2-40B4-BE49-F238E27FC236}">
                <a16:creationId xmlns:a16="http://schemas.microsoft.com/office/drawing/2014/main" id="{7D2B998A-D0F1-44AA-9B01-360D5EAA21BA}"/>
              </a:ext>
            </a:extLst>
          </p:cNvPr>
          <p:cNvSpPr/>
          <p:nvPr/>
        </p:nvSpPr>
        <p:spPr>
          <a:xfrm>
            <a:off x="533944" y="3988257"/>
            <a:ext cx="13562511" cy="1981497"/>
          </a:xfrm>
          <a:prstGeom prst="roundRect">
            <a:avLst/>
          </a:prstGeom>
          <a:solidFill>
            <a:srgbClr val="C0DB37"/>
          </a:solidFill>
          <a:ln w="57150">
            <a:solidFill>
              <a:srgbClr val="040284"/>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solidFill>
                  <a:schemeClr val="tx1"/>
                </a:solidFill>
                <a:latin typeface="Arial" panose="020B0604020202020204" pitchFamily="34" charset="0"/>
                <a:cs typeface="Arial" panose="020B0604020202020204" pitchFamily="34" charset="0"/>
              </a:rPr>
              <a:t>Using properties of operations to generate equivalent expressions and use the number line to understand multiplication and division of rational numbers.</a:t>
            </a:r>
          </a:p>
        </p:txBody>
      </p:sp>
    </p:spTree>
    <p:extLst>
      <p:ext uri="{BB962C8B-B14F-4D97-AF65-F5344CB8AC3E}">
        <p14:creationId xmlns:p14="http://schemas.microsoft.com/office/powerpoint/2010/main" val="235646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3C285-B360-4F87-B0B7-2020BDA8F690}"/>
              </a:ext>
            </a:extLst>
          </p:cNvPr>
          <p:cNvSpPr>
            <a:spLocks noGrp="1"/>
          </p:cNvSpPr>
          <p:nvPr>
            <p:ph type="title"/>
          </p:nvPr>
        </p:nvSpPr>
        <p:spPr/>
        <p:txBody>
          <a:bodyPr/>
          <a:lstStyle/>
          <a:p>
            <a:r>
              <a:rPr lang="en-US" dirty="0"/>
              <a:t>Robert Kaplinsky’s Readable Version</a:t>
            </a:r>
          </a:p>
        </p:txBody>
      </p:sp>
      <p:sp>
        <p:nvSpPr>
          <p:cNvPr id="3" name="Content Placeholder 2">
            <a:extLst>
              <a:ext uri="{FF2B5EF4-FFF2-40B4-BE49-F238E27FC236}">
                <a16:creationId xmlns:a16="http://schemas.microsoft.com/office/drawing/2014/main" id="{1629C968-B2D1-49F6-96CB-2131805E3538}"/>
              </a:ext>
            </a:extLst>
          </p:cNvPr>
          <p:cNvSpPr>
            <a:spLocks noGrp="1"/>
          </p:cNvSpPr>
          <p:nvPr>
            <p:ph idx="1"/>
          </p:nvPr>
        </p:nvSpPr>
        <p:spPr>
          <a:xfrm>
            <a:off x="731520" y="1771631"/>
            <a:ext cx="13167360" cy="4140654"/>
          </a:xfrm>
        </p:spPr>
        <p:txBody>
          <a:bodyPr/>
          <a:lstStyle/>
          <a:p>
            <a:pPr marL="0" indent="0">
              <a:buNone/>
            </a:pPr>
            <a:r>
              <a:rPr lang="en-US" sz="3600" b="1" u="sng" dirty="0"/>
              <a:t>Math Practice 2: Add or remove context to solve problems.</a:t>
            </a:r>
            <a:br>
              <a:rPr lang="en-US" dirty="0"/>
            </a:br>
            <a:endParaRPr lang="en-US" dirty="0"/>
          </a:p>
          <a:p>
            <a:pPr marL="0" indent="0">
              <a:buNone/>
            </a:pPr>
            <a:r>
              <a:rPr lang="en-US" sz="3600" dirty="0"/>
              <a:t>Mathematically proficient students understand what the numbers, symbols, pictures, words, etc. in their work represent. They feel comfortable switching back and forth between a problem’s context and its representation and use the form that best fits the situation.</a:t>
            </a:r>
          </a:p>
        </p:txBody>
      </p:sp>
    </p:spTree>
    <p:extLst>
      <p:ext uri="{BB962C8B-B14F-4D97-AF65-F5344CB8AC3E}">
        <p14:creationId xmlns:p14="http://schemas.microsoft.com/office/powerpoint/2010/main" val="192550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D8DF9-30D7-498F-B825-00A86D8FEE5A}"/>
              </a:ext>
            </a:extLst>
          </p:cNvPr>
          <p:cNvSpPr>
            <a:spLocks noGrp="1"/>
          </p:cNvSpPr>
          <p:nvPr>
            <p:ph type="title"/>
          </p:nvPr>
        </p:nvSpPr>
        <p:spPr>
          <a:xfrm>
            <a:off x="6266150" y="6325890"/>
            <a:ext cx="8044482" cy="800477"/>
          </a:xfrm>
        </p:spPr>
        <p:txBody>
          <a:bodyPr vert="horz" lIns="91440" tIns="45720" rIns="91440" bIns="45720" rtlCol="0" anchor="t">
            <a:normAutofit fontScale="90000"/>
          </a:bodyPr>
          <a:lstStyle/>
          <a:p>
            <a:pPr algn="l" defTabSz="914400">
              <a:lnSpc>
                <a:spcPct val="90000"/>
              </a:lnSpc>
            </a:pPr>
            <a:r>
              <a:rPr lang="en-US" sz="5400" kern="1200" dirty="0">
                <a:solidFill>
                  <a:srgbClr val="83A2CA"/>
                </a:solidFill>
                <a:latin typeface="Arial" panose="020B0604020202020204" pitchFamily="34" charset="0"/>
                <a:cs typeface="Arial" panose="020B0604020202020204" pitchFamily="34" charset="0"/>
              </a:rPr>
              <a:t>ODE Math Practice Rubric </a:t>
            </a:r>
          </a:p>
        </p:txBody>
      </p:sp>
      <p:pic>
        <p:nvPicPr>
          <p:cNvPr id="9" name="Picture 8" descr="A picture containing child, person, person, young&#10;&#10;Description automatically generated">
            <a:extLst>
              <a:ext uri="{FF2B5EF4-FFF2-40B4-BE49-F238E27FC236}">
                <a16:creationId xmlns:a16="http://schemas.microsoft.com/office/drawing/2014/main" id="{1C4638A0-7508-4C70-8649-0FF833B0C0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a:stretch/>
        </p:blipFill>
        <p:spPr>
          <a:xfrm>
            <a:off x="1889539" y="231162"/>
            <a:ext cx="5147201" cy="3005523"/>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9" name="Picture 18" descr="A picture containing person&#10;&#10;Description automatically generated">
            <a:extLst>
              <a:ext uri="{FF2B5EF4-FFF2-40B4-BE49-F238E27FC236}">
                <a16:creationId xmlns:a16="http://schemas.microsoft.com/office/drawing/2014/main" id="{42D5DCF1-B54D-4335-96A1-479CC1A090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
          <a:stretch/>
        </p:blipFill>
        <p:spPr>
          <a:xfrm>
            <a:off x="20" y="2198148"/>
            <a:ext cx="4696359" cy="6020500"/>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10" name="Picture 9" descr="A group of people sitting around a table&#10;&#10;Description automatically generated with low confidence">
            <a:extLst>
              <a:ext uri="{FF2B5EF4-FFF2-40B4-BE49-F238E27FC236}">
                <a16:creationId xmlns:a16="http://schemas.microsoft.com/office/drawing/2014/main" id="{340CC697-FF86-47A1-854B-4D801198B2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
          <a:stretch/>
        </p:blipFill>
        <p:spPr>
          <a:xfrm>
            <a:off x="6266150" y="1130466"/>
            <a:ext cx="4696359" cy="4696359"/>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8" name="Picture 7" descr="A person writing on a whiteboard&#10;&#10;Description automatically generated with low confidence">
            <a:extLst>
              <a:ext uri="{FF2B5EF4-FFF2-40B4-BE49-F238E27FC236}">
                <a16:creationId xmlns:a16="http://schemas.microsoft.com/office/drawing/2014/main" id="{6D28D87D-335D-4112-A40F-A38D236D43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
          <a:stretch/>
        </p:blipFill>
        <p:spPr>
          <a:xfrm>
            <a:off x="10580915" y="26769"/>
            <a:ext cx="4049466" cy="4477180"/>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p:spPr>
      </p:pic>
    </p:spTree>
    <p:extLst>
      <p:ext uri="{BB962C8B-B14F-4D97-AF65-F5344CB8AC3E}">
        <p14:creationId xmlns:p14="http://schemas.microsoft.com/office/powerpoint/2010/main" val="371554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3A3EAD4-976E-49CA-BB42-24051138D08A}"/>
              </a:ext>
            </a:extLst>
          </p:cNvPr>
          <p:cNvGraphicFramePr>
            <a:graphicFrameLocks noGrp="1"/>
          </p:cNvGraphicFramePr>
          <p:nvPr/>
        </p:nvGraphicFramePr>
        <p:xfrm>
          <a:off x="0" y="-2"/>
          <a:ext cx="14630400" cy="7635242"/>
        </p:xfrm>
        <a:graphic>
          <a:graphicData uri="http://schemas.openxmlformats.org/drawingml/2006/table">
            <a:tbl>
              <a:tblPr firstRow="1" firstCol="1" bandRow="1">
                <a:tableStyleId>{EB344D84-9AFB-497E-A393-DC336BA19D2E}</a:tableStyleId>
              </a:tblPr>
              <a:tblGrid>
                <a:gridCol w="823589">
                  <a:extLst>
                    <a:ext uri="{9D8B030D-6E8A-4147-A177-3AD203B41FA5}">
                      <a16:colId xmlns:a16="http://schemas.microsoft.com/office/drawing/2014/main" val="668574697"/>
                    </a:ext>
                  </a:extLst>
                </a:gridCol>
                <a:gridCol w="3364363">
                  <a:extLst>
                    <a:ext uri="{9D8B030D-6E8A-4147-A177-3AD203B41FA5}">
                      <a16:colId xmlns:a16="http://schemas.microsoft.com/office/drawing/2014/main" val="2590524725"/>
                    </a:ext>
                  </a:extLst>
                </a:gridCol>
                <a:gridCol w="3319272">
                  <a:extLst>
                    <a:ext uri="{9D8B030D-6E8A-4147-A177-3AD203B41FA5}">
                      <a16:colId xmlns:a16="http://schemas.microsoft.com/office/drawing/2014/main" val="2469953955"/>
                    </a:ext>
                  </a:extLst>
                </a:gridCol>
                <a:gridCol w="3255264">
                  <a:extLst>
                    <a:ext uri="{9D8B030D-6E8A-4147-A177-3AD203B41FA5}">
                      <a16:colId xmlns:a16="http://schemas.microsoft.com/office/drawing/2014/main" val="3536097165"/>
                    </a:ext>
                  </a:extLst>
                </a:gridCol>
                <a:gridCol w="3867912">
                  <a:extLst>
                    <a:ext uri="{9D8B030D-6E8A-4147-A177-3AD203B41FA5}">
                      <a16:colId xmlns:a16="http://schemas.microsoft.com/office/drawing/2014/main" val="823200721"/>
                    </a:ext>
                  </a:extLst>
                </a:gridCol>
              </a:tblGrid>
              <a:tr h="369961">
                <a:tc>
                  <a:txBody>
                    <a:bodyPr/>
                    <a:lstStyle/>
                    <a:p>
                      <a:pPr marL="0" marR="0" algn="ctr">
                        <a:spcBef>
                          <a:spcPts val="0"/>
                        </a:spcBef>
                        <a:spcAft>
                          <a:spcPts val="0"/>
                        </a:spcAft>
                      </a:pPr>
                      <a:r>
                        <a:rPr lang="en-US" sz="2400" dirty="0">
                          <a:effectLst/>
                        </a:rPr>
                        <a:t>MP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nchor="b"/>
                </a:tc>
                <a:tc>
                  <a:txBody>
                    <a:bodyPr/>
                    <a:lstStyle/>
                    <a:p>
                      <a:pPr marL="0" marR="0" algn="ctr">
                        <a:spcBef>
                          <a:spcPts val="0"/>
                        </a:spcBef>
                        <a:spcAft>
                          <a:spcPts val="0"/>
                        </a:spcAft>
                      </a:pPr>
                      <a:r>
                        <a:rPr lang="en-US" sz="2400" dirty="0">
                          <a:effectLst/>
                        </a:rPr>
                        <a:t>Needs Improvement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nchor="b"/>
                </a:tc>
                <a:tc>
                  <a:txBody>
                    <a:bodyPr/>
                    <a:lstStyle/>
                    <a:p>
                      <a:pPr marL="0" marR="0" algn="ctr">
                        <a:spcBef>
                          <a:spcPts val="0"/>
                        </a:spcBef>
                        <a:spcAft>
                          <a:spcPts val="0"/>
                        </a:spcAft>
                      </a:pPr>
                      <a:r>
                        <a:rPr lang="en-US" sz="2400">
                          <a:effectLst/>
                        </a:rPr>
                        <a:t>Emerging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nchor="b"/>
                </a:tc>
                <a:tc>
                  <a:txBody>
                    <a:bodyPr/>
                    <a:lstStyle/>
                    <a:p>
                      <a:pPr marL="0" marR="0" algn="ctr">
                        <a:spcBef>
                          <a:spcPts val="0"/>
                        </a:spcBef>
                        <a:spcAft>
                          <a:spcPts val="0"/>
                        </a:spcAft>
                      </a:pPr>
                      <a:r>
                        <a:rPr lang="en-US" sz="2400" dirty="0">
                          <a:effectLst/>
                        </a:rPr>
                        <a:t>Proficient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nchor="b"/>
                </a:tc>
                <a:tc>
                  <a:txBody>
                    <a:bodyPr/>
                    <a:lstStyle/>
                    <a:p>
                      <a:pPr marL="0" marR="0" algn="ctr">
                        <a:spcBef>
                          <a:spcPts val="0"/>
                        </a:spcBef>
                        <a:spcAft>
                          <a:spcPts val="0"/>
                        </a:spcAft>
                      </a:pPr>
                      <a:r>
                        <a:rPr lang="en-US" sz="2400" dirty="0">
                          <a:effectLst/>
                        </a:rPr>
                        <a:t>Exemplary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nchor="b"/>
                </a:tc>
                <a:extLst>
                  <a:ext uri="{0D108BD9-81ED-4DB2-BD59-A6C34878D82A}">
                    <a16:rowId xmlns:a16="http://schemas.microsoft.com/office/drawing/2014/main" val="1138605917"/>
                  </a:ext>
                </a:extLst>
              </a:tr>
              <a:tr h="1502531">
                <a:tc rowSpan="6">
                  <a:txBody>
                    <a:bodyPr/>
                    <a:lstStyle/>
                    <a:p>
                      <a:pPr marL="71755" marR="71755" algn="ctr">
                        <a:spcBef>
                          <a:spcPts val="0"/>
                        </a:spcBef>
                        <a:spcAft>
                          <a:spcPts val="0"/>
                        </a:spcAft>
                      </a:pPr>
                      <a:r>
                        <a:rPr lang="en-US" sz="2400" dirty="0">
                          <a:effectLst/>
                        </a:rPr>
                        <a:t>MP.2 Reason Abstractly and Quantitatively.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vert="vert270" anchor="ctr"/>
                </a:tc>
                <a:tc>
                  <a:txBody>
                    <a:bodyPr/>
                    <a:lstStyle/>
                    <a:p>
                      <a:pPr marL="0" marR="0">
                        <a:spcBef>
                          <a:spcPts val="0"/>
                        </a:spcBef>
                        <a:spcAft>
                          <a:spcPts val="0"/>
                        </a:spcAft>
                      </a:pPr>
                      <a:r>
                        <a:rPr lang="en-US" sz="1800">
                          <a:effectLst/>
                        </a:rPr>
                        <a:t>Does not understand that quantities have meaning. </a:t>
                      </a:r>
                    </a:p>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dirty="0">
                          <a:effectLst/>
                        </a:rPr>
                        <a:t>Understands that quantities having meaning, but not able to see all the relationships between quantities.</a:t>
                      </a:r>
                    </a:p>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a:effectLst/>
                        </a:rPr>
                        <a:t>Attends to the meaning of quantities and the relationships between quantities, rather than simply computing them.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dirty="0">
                          <a:effectLst/>
                        </a:rPr>
                        <a:t>Attends to the meaning of quantities and the relationships between quantities, rather than simply computing them; generalizes their relationships to new situations.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extLst>
                  <a:ext uri="{0D108BD9-81ED-4DB2-BD59-A6C34878D82A}">
                    <a16:rowId xmlns:a16="http://schemas.microsoft.com/office/drawing/2014/main" val="2762337325"/>
                  </a:ext>
                </a:extLst>
              </a:tr>
              <a:tr h="1109882">
                <a:tc vMerge="1">
                  <a:txBody>
                    <a:bodyPr/>
                    <a:lstStyle/>
                    <a:p>
                      <a:endParaRPr lang="en-US"/>
                    </a:p>
                  </a:txBody>
                  <a:tcPr/>
                </a:tc>
                <a:tc>
                  <a:txBody>
                    <a:bodyPr/>
                    <a:lstStyle/>
                    <a:p>
                      <a:pPr marL="0" marR="0">
                        <a:spcBef>
                          <a:spcPts val="0"/>
                        </a:spcBef>
                        <a:spcAft>
                          <a:spcPts val="0"/>
                        </a:spcAft>
                      </a:pPr>
                      <a:r>
                        <a:rPr lang="en-US" sz="1800">
                          <a:effectLst/>
                        </a:rPr>
                        <a:t>Ignores units. </a:t>
                      </a:r>
                    </a:p>
                    <a:p>
                      <a:pPr marL="0" marR="0" algn="ctr">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dirty="0">
                          <a:effectLst/>
                        </a:rPr>
                        <a:t>Considers the units involved but does not understand how they relate to the problem; may use units as labels.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a:effectLst/>
                        </a:rPr>
                        <a:t>Pays attention to units and uses them appropriately.</a:t>
                      </a:r>
                    </a:p>
                    <a:p>
                      <a:pPr marL="0" marR="0">
                        <a:spcBef>
                          <a:spcPts val="0"/>
                        </a:spcBef>
                        <a:spcAft>
                          <a:spcPts val="0"/>
                        </a:spcAft>
                      </a:pPr>
                      <a:r>
                        <a:rPr lang="en-US" sz="1800">
                          <a:effectLst/>
                        </a:rPr>
                        <a:t> </a:t>
                      </a:r>
                    </a:p>
                    <a:p>
                      <a:pPr marL="0" marR="0" algn="ctr">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a:effectLst/>
                        </a:rPr>
                        <a:t>Analyzes the use of symbols, variables and units accurately, consistently and appropriately.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extLst>
                  <a:ext uri="{0D108BD9-81ED-4DB2-BD59-A6C34878D82A}">
                    <a16:rowId xmlns:a16="http://schemas.microsoft.com/office/drawing/2014/main" val="2348715993"/>
                  </a:ext>
                </a:extLst>
              </a:tr>
              <a:tr h="1878162">
                <a:tc vMerge="1">
                  <a:txBody>
                    <a:bodyPr/>
                    <a:lstStyle/>
                    <a:p>
                      <a:endParaRPr lang="en-US"/>
                    </a:p>
                  </a:txBody>
                  <a:tcPr/>
                </a:tc>
                <a:tc>
                  <a:txBody>
                    <a:bodyPr/>
                    <a:lstStyle/>
                    <a:p>
                      <a:pPr marL="0" marR="0">
                        <a:spcBef>
                          <a:spcPts val="0"/>
                        </a:spcBef>
                        <a:spcAft>
                          <a:spcPts val="0"/>
                        </a:spcAft>
                      </a:pPr>
                      <a:r>
                        <a:rPr lang="en-US" sz="1800">
                          <a:effectLst/>
                        </a:rPr>
                        <a:t>Uses memorized procedures and algorithms incorrectly; cannot represent a situation symbolically.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dirty="0">
                          <a:effectLst/>
                        </a:rPr>
                        <a:t>Uses memorized procedures and algorithms but is not able to explain underlying concepts; can represent and manipulate simple situations symbolically.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dirty="0">
                          <a:effectLst/>
                        </a:rPr>
                        <a:t>Sees connections between procedures or algorithms and contextual meaning but has difficulty articulating them; can represent and manipulate routine situations symbolically.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dirty="0">
                          <a:effectLst/>
                        </a:rPr>
                        <a:t>Articulates connections between procedures or algorithms and contextual meaning; can take a situation and flexibly represent it symbolically and then manipulate the symbols (decontextualize).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extLst>
                  <a:ext uri="{0D108BD9-81ED-4DB2-BD59-A6C34878D82A}">
                    <a16:rowId xmlns:a16="http://schemas.microsoft.com/office/drawing/2014/main" val="1786295118"/>
                  </a:ext>
                </a:extLst>
              </a:tr>
              <a:tr h="1109882">
                <a:tc vMerge="1">
                  <a:txBody>
                    <a:bodyPr/>
                    <a:lstStyle/>
                    <a:p>
                      <a:endParaRPr lang="en-US"/>
                    </a:p>
                  </a:txBody>
                  <a:tcPr/>
                </a:tc>
                <a:tc>
                  <a:txBody>
                    <a:bodyPr/>
                    <a:lstStyle/>
                    <a:p>
                      <a:pPr marL="0" marR="0">
                        <a:spcBef>
                          <a:spcPts val="0"/>
                        </a:spcBef>
                        <a:spcAft>
                          <a:spcPts val="0"/>
                        </a:spcAft>
                      </a:pPr>
                      <a:r>
                        <a:rPr lang="en-US" sz="1800">
                          <a:effectLst/>
                        </a:rPr>
                        <a:t>Does not see a connection between the symbolic representation and the context.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a:effectLst/>
                        </a:rPr>
                        <a:t>Sees a connection between the symbolic representation and the context but has difficulty articulating it.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a:effectLst/>
                        </a:rPr>
                        <a:t>Takes a symbolic situation and relates it to the context (contextualize).</a:t>
                      </a:r>
                    </a:p>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a:effectLst/>
                        </a:rPr>
                        <a:t>Takes a symbolic situation and relates it to the context and other similar contexts.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extLst>
                  <a:ext uri="{0D108BD9-81ED-4DB2-BD59-A6C34878D82A}">
                    <a16:rowId xmlns:a16="http://schemas.microsoft.com/office/drawing/2014/main" val="1899113277"/>
                  </a:ext>
                </a:extLst>
              </a:tr>
              <a:tr h="832412">
                <a:tc vMerge="1">
                  <a:txBody>
                    <a:bodyPr/>
                    <a:lstStyle/>
                    <a:p>
                      <a:endParaRPr lang="en-US"/>
                    </a:p>
                  </a:txBody>
                  <a:tcPr/>
                </a:tc>
                <a:tc>
                  <a:txBody>
                    <a:bodyPr/>
                    <a:lstStyle/>
                    <a:p>
                      <a:pPr marL="0" marR="0">
                        <a:spcBef>
                          <a:spcPts val="0"/>
                        </a:spcBef>
                        <a:spcAft>
                          <a:spcPts val="0"/>
                        </a:spcAft>
                      </a:pPr>
                      <a:r>
                        <a:rPr lang="en-US" sz="1800">
                          <a:effectLst/>
                        </a:rPr>
                        <a:t>Does not use representations when approaching a problem.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a:effectLst/>
                        </a:rPr>
                        <a:t>Uses some representations to represent the problem.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a:effectLst/>
                        </a:rPr>
                        <a:t>Creates a coherent representation of the problem.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a:effectLst/>
                        </a:rPr>
                        <a:t>Creates, interprets, models, and connects multiple representations coherently.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extLst>
                  <a:ext uri="{0D108BD9-81ED-4DB2-BD59-A6C34878D82A}">
                    <a16:rowId xmlns:a16="http://schemas.microsoft.com/office/drawing/2014/main" val="1138142348"/>
                  </a:ext>
                </a:extLst>
              </a:tr>
              <a:tr h="832412">
                <a:tc vMerge="1">
                  <a:txBody>
                    <a:bodyPr/>
                    <a:lstStyle/>
                    <a:p>
                      <a:endParaRPr lang="en-US"/>
                    </a:p>
                  </a:txBody>
                  <a:tcPr/>
                </a:tc>
                <a:tc>
                  <a:txBody>
                    <a:bodyPr/>
                    <a:lstStyle/>
                    <a:p>
                      <a:pPr marL="0" marR="0">
                        <a:spcBef>
                          <a:spcPts val="0"/>
                        </a:spcBef>
                        <a:spcAft>
                          <a:spcPts val="0"/>
                        </a:spcAft>
                      </a:pPr>
                      <a:r>
                        <a:rPr lang="en-US" sz="1800" dirty="0">
                          <a:effectLst/>
                        </a:rPr>
                        <a:t>Does not finish calculations or interpret solutions.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a:effectLst/>
                        </a:rPr>
                        <a:t>Finishes calculations but does not interpret solutions.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dirty="0">
                          <a:effectLst/>
                        </a:rPr>
                        <a:t>Interprets solutions appropriately.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tc>
                  <a:txBody>
                    <a:bodyPr/>
                    <a:lstStyle/>
                    <a:p>
                      <a:pPr marL="0" marR="0">
                        <a:spcBef>
                          <a:spcPts val="0"/>
                        </a:spcBef>
                        <a:spcAft>
                          <a:spcPts val="0"/>
                        </a:spcAft>
                      </a:pPr>
                      <a:r>
                        <a:rPr lang="en-US" sz="1800" dirty="0">
                          <a:effectLst/>
                        </a:rPr>
                        <a:t>Looks beyond solutions to make predictions, generalizations, and decisions.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tc>
                <a:extLst>
                  <a:ext uri="{0D108BD9-81ED-4DB2-BD59-A6C34878D82A}">
                    <a16:rowId xmlns:a16="http://schemas.microsoft.com/office/drawing/2014/main" val="1963071990"/>
                  </a:ext>
                </a:extLst>
              </a:tr>
            </a:tbl>
          </a:graphicData>
        </a:graphic>
      </p:graphicFrame>
    </p:spTree>
    <p:extLst>
      <p:ext uri="{BB962C8B-B14F-4D97-AF65-F5344CB8AC3E}">
        <p14:creationId xmlns:p14="http://schemas.microsoft.com/office/powerpoint/2010/main" val="117065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043F5-C122-49F6-88A8-0801E279A9B7}"/>
              </a:ext>
            </a:extLst>
          </p:cNvPr>
          <p:cNvSpPr>
            <a:spLocks noGrp="1"/>
          </p:cNvSpPr>
          <p:nvPr>
            <p:ph type="title"/>
          </p:nvPr>
        </p:nvSpPr>
        <p:spPr>
          <a:xfrm>
            <a:off x="10459082" y="2633472"/>
            <a:ext cx="3511296" cy="2962656"/>
          </a:xfrm>
        </p:spPr>
        <p:txBody>
          <a:bodyPr vert="horz" lIns="91440" tIns="45720" rIns="91440" bIns="45720" rtlCol="0" anchor="b">
            <a:noAutofit/>
          </a:bodyPr>
          <a:lstStyle/>
          <a:p>
            <a:pPr algn="l" defTabSz="914400">
              <a:lnSpc>
                <a:spcPct val="90000"/>
              </a:lnSpc>
            </a:pPr>
            <a:r>
              <a:rPr lang="en-US" sz="5400" dirty="0">
                <a:solidFill>
                  <a:srgbClr val="CD0920"/>
                </a:solidFill>
                <a:latin typeface="+mj-lt"/>
                <a:cs typeface="+mj-cs"/>
              </a:rPr>
              <a:t>NCTM 8 Effective Teaching Practices </a:t>
            </a:r>
          </a:p>
        </p:txBody>
      </p:sp>
      <p:pic>
        <p:nvPicPr>
          <p:cNvPr id="1026" name="Picture 2">
            <a:extLst>
              <a:ext uri="{FF2B5EF4-FFF2-40B4-BE49-F238E27FC236}">
                <a16:creationId xmlns:a16="http://schemas.microsoft.com/office/drawing/2014/main" id="{F980C320-EF7B-4B4C-8013-93FC6FC6C8A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44774" y="558291"/>
            <a:ext cx="9314308" cy="6411678"/>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ln w="76200">
            <a:solidFill>
              <a:schemeClr val="tx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77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BE8E182-F442-447F-A14E-8C09C7045A7C}"/>
              </a:ext>
            </a:extLst>
          </p:cNvPr>
          <p:cNvGraphicFramePr>
            <a:graphicFrameLocks noGrp="1"/>
          </p:cNvGraphicFramePr>
          <p:nvPr/>
        </p:nvGraphicFramePr>
        <p:xfrm>
          <a:off x="0" y="0"/>
          <a:ext cx="14630400" cy="7658149"/>
        </p:xfrm>
        <a:graphic>
          <a:graphicData uri="http://schemas.openxmlformats.org/drawingml/2006/table">
            <a:tbl>
              <a:tblPr firstRow="1" bandRow="1">
                <a:tableStyleId>{5C22544A-7EE6-4342-B048-85BDC9FD1C3A}</a:tableStyleId>
              </a:tblPr>
              <a:tblGrid>
                <a:gridCol w="14630400">
                  <a:extLst>
                    <a:ext uri="{9D8B030D-6E8A-4147-A177-3AD203B41FA5}">
                      <a16:colId xmlns:a16="http://schemas.microsoft.com/office/drawing/2014/main" val="4052311747"/>
                    </a:ext>
                  </a:extLst>
                </a:gridCol>
              </a:tblGrid>
              <a:tr h="668395">
                <a:tc>
                  <a:txBody>
                    <a:bodyPr/>
                    <a:lstStyle/>
                    <a:p>
                      <a:pPr algn="ctr"/>
                      <a:r>
                        <a:rPr lang="en-US" sz="3600" i="0" cap="all" baseline="0" dirty="0">
                          <a:latin typeface="Arial" panose="020B0604020202020204" pitchFamily="34" charset="0"/>
                          <a:cs typeface="Arial" panose="020B0604020202020204" pitchFamily="34" charset="0"/>
                        </a:rPr>
                        <a:t>Effective Teaching Practices</a:t>
                      </a:r>
                    </a:p>
                  </a:txBody>
                  <a:tcPr marL="109728" marR="109728" marT="54864" marB="54864"/>
                </a:tc>
                <a:extLst>
                  <a:ext uri="{0D108BD9-81ED-4DB2-BD59-A6C34878D82A}">
                    <a16:rowId xmlns:a16="http://schemas.microsoft.com/office/drawing/2014/main" val="1632108799"/>
                  </a:ext>
                </a:extLst>
              </a:tr>
              <a:tr h="1664299">
                <a:tc>
                  <a:txBody>
                    <a:bodyPr/>
                    <a:lstStyle/>
                    <a:p>
                      <a:r>
                        <a:rPr lang="en-US" sz="2400" b="1" i="0" kern="1200" dirty="0">
                          <a:solidFill>
                            <a:schemeClr val="dk1"/>
                          </a:solidFill>
                          <a:effectLst/>
                          <a:latin typeface="Arial" panose="020B0604020202020204" pitchFamily="34" charset="0"/>
                          <a:ea typeface="+mn-ea"/>
                          <a:cs typeface="Arial" panose="020B0604020202020204" pitchFamily="34" charset="0"/>
                        </a:rPr>
                        <a:t>Establish mathematics goals to focus learning</a:t>
                      </a:r>
                      <a:r>
                        <a:rPr lang="en-US" sz="2400" i="0" kern="1200" dirty="0">
                          <a:solidFill>
                            <a:schemeClr val="dk1"/>
                          </a:solidFill>
                          <a:effectLst/>
                          <a:latin typeface="Arial" panose="020B0604020202020204" pitchFamily="34" charset="0"/>
                          <a:ea typeface="+mn-ea"/>
                          <a:cs typeface="Arial" panose="020B0604020202020204" pitchFamily="34" charset="0"/>
                        </a:rPr>
                        <a:t>. Effective teaching of mathematics establishes clear goals for the mathematics that students are learning, situates goals within learning progressions, and uses the goals to guide instructional decisions.</a:t>
                      </a:r>
                      <a:endParaRPr lang="en-US" sz="2400" i="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3165150008"/>
                  </a:ext>
                </a:extLst>
              </a:tr>
              <a:tr h="1830578">
                <a:tc>
                  <a:txBody>
                    <a:bodyPr/>
                    <a:lstStyle/>
                    <a:p>
                      <a:r>
                        <a:rPr lang="en-US" sz="2400" b="1" i="0" kern="1200" dirty="0">
                          <a:solidFill>
                            <a:schemeClr val="dk1"/>
                          </a:solidFill>
                          <a:effectLst/>
                          <a:latin typeface="Arial" panose="020B0604020202020204" pitchFamily="34" charset="0"/>
                          <a:ea typeface="+mn-ea"/>
                          <a:cs typeface="Arial" panose="020B0604020202020204" pitchFamily="34" charset="0"/>
                        </a:rPr>
                        <a:t>Implement tasks that promote reasoning and problem solving</a:t>
                      </a:r>
                      <a:r>
                        <a:rPr lang="en-US" sz="2400" i="0" kern="1200" dirty="0">
                          <a:solidFill>
                            <a:schemeClr val="dk1"/>
                          </a:solidFill>
                          <a:effectLst/>
                          <a:latin typeface="Arial" panose="020B0604020202020204" pitchFamily="34" charset="0"/>
                          <a:ea typeface="+mn-ea"/>
                          <a:cs typeface="Arial" panose="020B0604020202020204" pitchFamily="34" charset="0"/>
                        </a:rPr>
                        <a:t>. Effective teaching of mathematics engages students in solving and discussing tasks that promote mathematical reasoning and problem solving and allow multiple entry points and varied solution strategies.</a:t>
                      </a:r>
                      <a:endParaRPr lang="en-US" sz="2400" i="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922705097"/>
                  </a:ext>
                </a:extLst>
              </a:tr>
              <a:tr h="1830578">
                <a:tc>
                  <a:txBody>
                    <a:bodyPr/>
                    <a:lstStyle/>
                    <a:p>
                      <a:r>
                        <a:rPr lang="en-US" sz="2400" b="1" i="0" kern="1200" dirty="0">
                          <a:solidFill>
                            <a:schemeClr val="dk1"/>
                          </a:solidFill>
                          <a:effectLst/>
                          <a:latin typeface="Arial" panose="020B0604020202020204" pitchFamily="34" charset="0"/>
                          <a:ea typeface="+mn-ea"/>
                          <a:cs typeface="Arial" panose="020B0604020202020204" pitchFamily="34" charset="0"/>
                        </a:rPr>
                        <a:t>Use and connect mathematical representations</a:t>
                      </a:r>
                      <a:r>
                        <a:rPr lang="en-US" sz="2400" i="0" kern="1200" dirty="0">
                          <a:solidFill>
                            <a:schemeClr val="dk1"/>
                          </a:solidFill>
                          <a:effectLst/>
                          <a:latin typeface="Arial" panose="020B0604020202020204" pitchFamily="34" charset="0"/>
                          <a:ea typeface="+mn-ea"/>
                          <a:cs typeface="Arial" panose="020B0604020202020204" pitchFamily="34" charset="0"/>
                        </a:rPr>
                        <a:t>. Effective teaching of mathematics engages students in making connections among mathematical representations to deepen understanding of mathematics concepts and procedures and as tools for problem solving.</a:t>
                      </a:r>
                      <a:endParaRPr lang="en-US" sz="2400" i="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1207945279"/>
                  </a:ext>
                </a:extLst>
              </a:tr>
              <a:tr h="1664299">
                <a:tc>
                  <a:txBody>
                    <a:bodyPr/>
                    <a:lstStyle/>
                    <a:p>
                      <a:r>
                        <a:rPr lang="en-US" sz="2400" b="1" i="0" kern="1200" dirty="0">
                          <a:solidFill>
                            <a:schemeClr val="dk1"/>
                          </a:solidFill>
                          <a:effectLst/>
                          <a:latin typeface="Arial" panose="020B0604020202020204" pitchFamily="34" charset="0"/>
                          <a:ea typeface="+mn-ea"/>
                          <a:cs typeface="Arial" panose="020B0604020202020204" pitchFamily="34" charset="0"/>
                        </a:rPr>
                        <a:t>Facilitate meaningful mathematical discourse</a:t>
                      </a:r>
                      <a:r>
                        <a:rPr lang="en-US" sz="2400" i="0" kern="1200" dirty="0">
                          <a:solidFill>
                            <a:schemeClr val="dk1"/>
                          </a:solidFill>
                          <a:effectLst/>
                          <a:latin typeface="Arial" panose="020B0604020202020204" pitchFamily="34" charset="0"/>
                          <a:ea typeface="+mn-ea"/>
                          <a:cs typeface="Arial" panose="020B0604020202020204" pitchFamily="34" charset="0"/>
                        </a:rPr>
                        <a:t>. Effective teaching of mathematics facilitates discourse among students to build shared understanding of mathematical ideas by analyzing and comparing student approaches and arguments.</a:t>
                      </a:r>
                      <a:endParaRPr lang="en-US" sz="2400" i="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2166768016"/>
                  </a:ext>
                </a:extLst>
              </a:tr>
            </a:tbl>
          </a:graphicData>
        </a:graphic>
      </p:graphicFrame>
    </p:spTree>
    <p:extLst>
      <p:ext uri="{BB962C8B-B14F-4D97-AF65-F5344CB8AC3E}">
        <p14:creationId xmlns:p14="http://schemas.microsoft.com/office/powerpoint/2010/main" val="102707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BE8E182-F442-447F-A14E-8C09C7045A7C}"/>
              </a:ext>
            </a:extLst>
          </p:cNvPr>
          <p:cNvGraphicFramePr>
            <a:graphicFrameLocks noGrp="1"/>
          </p:cNvGraphicFramePr>
          <p:nvPr/>
        </p:nvGraphicFramePr>
        <p:xfrm>
          <a:off x="0" y="0"/>
          <a:ext cx="14630400" cy="7594600"/>
        </p:xfrm>
        <a:graphic>
          <a:graphicData uri="http://schemas.openxmlformats.org/drawingml/2006/table">
            <a:tbl>
              <a:tblPr firstRow="1" bandRow="1">
                <a:tableStyleId>{5C22544A-7EE6-4342-B048-85BDC9FD1C3A}</a:tableStyleId>
              </a:tblPr>
              <a:tblGrid>
                <a:gridCol w="14630400">
                  <a:extLst>
                    <a:ext uri="{9D8B030D-6E8A-4147-A177-3AD203B41FA5}">
                      <a16:colId xmlns:a16="http://schemas.microsoft.com/office/drawing/2014/main" val="4052311747"/>
                    </a:ext>
                  </a:extLst>
                </a:gridCol>
              </a:tblGrid>
              <a:tr h="691544">
                <a:tc>
                  <a:txBody>
                    <a:bodyPr/>
                    <a:lstStyle/>
                    <a:p>
                      <a:pPr algn="ctr"/>
                      <a:r>
                        <a:rPr lang="en-US" sz="3600" cap="all" baseline="0" dirty="0"/>
                        <a:t>Effective Teaching Practices</a:t>
                      </a:r>
                      <a:endParaRPr lang="en-US" sz="3600" i="0" cap="all" baseline="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1632108799"/>
                  </a:ext>
                </a:extLst>
              </a:tr>
              <a:tr h="1397749">
                <a:tc>
                  <a:txBody>
                    <a:bodyPr/>
                    <a:lstStyle/>
                    <a:p>
                      <a:r>
                        <a:rPr lang="en-US" sz="2400" b="1" kern="1200" dirty="0">
                          <a:solidFill>
                            <a:schemeClr val="dk1"/>
                          </a:solidFill>
                          <a:effectLst/>
                          <a:latin typeface="Arial" panose="020B0604020202020204" pitchFamily="34" charset="0"/>
                          <a:cs typeface="Arial" panose="020B0604020202020204" pitchFamily="34" charset="0"/>
                        </a:rPr>
                        <a:t>Pose purposeful questions</a:t>
                      </a:r>
                      <a:r>
                        <a:rPr lang="en-US" sz="2400" kern="1200" dirty="0">
                          <a:solidFill>
                            <a:schemeClr val="dk1"/>
                          </a:solidFill>
                          <a:effectLst/>
                          <a:latin typeface="Arial" panose="020B0604020202020204" pitchFamily="34" charset="0"/>
                          <a:cs typeface="Arial" panose="020B0604020202020204" pitchFamily="34" charset="0"/>
                        </a:rPr>
                        <a:t>. Effective teaching of mathematics uses purposeful questions to assess and advance students’ reasoning and sense making about important mathematical ideas and relationships.</a:t>
                      </a:r>
                      <a:endParaRPr lang="en-US" sz="2400" i="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3165150008"/>
                  </a:ext>
                </a:extLst>
              </a:tr>
              <a:tr h="2036212">
                <a:tc>
                  <a:txBody>
                    <a:bodyPr/>
                    <a:lstStyle/>
                    <a:p>
                      <a:r>
                        <a:rPr lang="en-US" sz="2400" b="1" kern="1200" dirty="0">
                          <a:solidFill>
                            <a:schemeClr val="dk1"/>
                          </a:solidFill>
                          <a:effectLst/>
                          <a:latin typeface="Arial" panose="020B0604020202020204" pitchFamily="34" charset="0"/>
                          <a:cs typeface="Arial" panose="020B0604020202020204" pitchFamily="34" charset="0"/>
                        </a:rPr>
                        <a:t>Build procedural fluency from conceptual understanding</a:t>
                      </a:r>
                      <a:r>
                        <a:rPr lang="en-US" sz="2400" kern="1200" dirty="0">
                          <a:solidFill>
                            <a:schemeClr val="dk1"/>
                          </a:solidFill>
                          <a:effectLst/>
                          <a:latin typeface="Arial" panose="020B0604020202020204" pitchFamily="34" charset="0"/>
                          <a:cs typeface="Arial" panose="020B0604020202020204" pitchFamily="34" charset="0"/>
                        </a:rPr>
                        <a:t>. Effective teaching of mathematics builds fluency with procedures on a foundation of conceptual understanding so that students, over time, become skillful in using procedures flexibly as they solve contextual and mathematical problems.</a:t>
                      </a:r>
                      <a:endParaRPr lang="en-US" sz="2400" i="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922705097"/>
                  </a:ext>
                </a:extLst>
              </a:tr>
              <a:tr h="1817073">
                <a:tc>
                  <a:txBody>
                    <a:bodyPr/>
                    <a:lstStyle/>
                    <a:p>
                      <a:r>
                        <a:rPr lang="en-US" sz="2400" b="1" kern="1200" dirty="0">
                          <a:solidFill>
                            <a:schemeClr val="dk1"/>
                          </a:solidFill>
                          <a:effectLst/>
                          <a:latin typeface="Arial" panose="020B0604020202020204" pitchFamily="34" charset="0"/>
                          <a:cs typeface="Arial" panose="020B0604020202020204" pitchFamily="34" charset="0"/>
                        </a:rPr>
                        <a:t>Support productive struggle in learning mathematics</a:t>
                      </a:r>
                      <a:r>
                        <a:rPr lang="en-US" sz="2400" kern="1200" dirty="0">
                          <a:solidFill>
                            <a:schemeClr val="dk1"/>
                          </a:solidFill>
                          <a:effectLst/>
                          <a:latin typeface="Arial" panose="020B0604020202020204" pitchFamily="34" charset="0"/>
                          <a:cs typeface="Arial" panose="020B0604020202020204" pitchFamily="34" charset="0"/>
                        </a:rPr>
                        <a:t>. Effective teaching of mathematics consistently provides students, individually and collectively, with opportunities and supports to engage in productive struggle as they grapple with mathematical ideas and relationships.</a:t>
                      </a:r>
                      <a:endParaRPr lang="en-US" sz="2400" i="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1207945279"/>
                  </a:ext>
                </a:extLst>
              </a:tr>
              <a:tr h="1652022">
                <a:tc>
                  <a:txBody>
                    <a:bodyPr/>
                    <a:lstStyle/>
                    <a:p>
                      <a:r>
                        <a:rPr lang="en-US" sz="2400" b="1" kern="1200" dirty="0">
                          <a:solidFill>
                            <a:schemeClr val="dk1"/>
                          </a:solidFill>
                          <a:effectLst/>
                          <a:latin typeface="Arial" panose="020B0604020202020204" pitchFamily="34" charset="0"/>
                          <a:cs typeface="Arial" panose="020B0604020202020204" pitchFamily="34" charset="0"/>
                        </a:rPr>
                        <a:t>Elicit and use evidence of student thinking</a:t>
                      </a:r>
                      <a:r>
                        <a:rPr lang="en-US" sz="2400" kern="1200" dirty="0">
                          <a:solidFill>
                            <a:schemeClr val="dk1"/>
                          </a:solidFill>
                          <a:effectLst/>
                          <a:latin typeface="Arial" panose="020B0604020202020204" pitchFamily="34" charset="0"/>
                          <a:cs typeface="Arial" panose="020B0604020202020204" pitchFamily="34" charset="0"/>
                        </a:rPr>
                        <a:t>. Effective teaching of mathematics uses evidence of student thinking to assess progress toward mathematical understanding and to adjust instruction continually in ways that support and extend learning.</a:t>
                      </a:r>
                      <a:endParaRPr lang="en-US" sz="2400" i="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2166768016"/>
                  </a:ext>
                </a:extLst>
              </a:tr>
            </a:tbl>
          </a:graphicData>
        </a:graphic>
      </p:graphicFrame>
    </p:spTree>
    <p:extLst>
      <p:ext uri="{BB962C8B-B14F-4D97-AF65-F5344CB8AC3E}">
        <p14:creationId xmlns:p14="http://schemas.microsoft.com/office/powerpoint/2010/main" val="176784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raising their hands&#10;&#10;Description automatically generated with medium confidence">
            <a:extLst>
              <a:ext uri="{FF2B5EF4-FFF2-40B4-BE49-F238E27FC236}">
                <a16:creationId xmlns:a16="http://schemas.microsoft.com/office/drawing/2014/main" id="{0E3A6DC7-3AAF-465F-8724-42C7B5D8A4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4630400" cy="7618611"/>
          </a:xfrm>
          <a:prstGeom prst="rect">
            <a:avLst/>
          </a:prstGeom>
        </p:spPr>
      </p:pic>
      <p:sp>
        <p:nvSpPr>
          <p:cNvPr id="2" name="Title 1">
            <a:extLst>
              <a:ext uri="{FF2B5EF4-FFF2-40B4-BE49-F238E27FC236}">
                <a16:creationId xmlns:a16="http://schemas.microsoft.com/office/drawing/2014/main" id="{FA3F2350-1B43-478F-82C4-46D07AEBA411}"/>
              </a:ext>
            </a:extLst>
          </p:cNvPr>
          <p:cNvSpPr>
            <a:spLocks noGrp="1"/>
          </p:cNvSpPr>
          <p:nvPr>
            <p:ph type="title"/>
          </p:nvPr>
        </p:nvSpPr>
        <p:spPr>
          <a:xfrm>
            <a:off x="731520" y="548643"/>
            <a:ext cx="13167360" cy="830997"/>
          </a:xfrm>
        </p:spPr>
        <p:txBody>
          <a:bodyPr/>
          <a:lstStyle/>
          <a:p>
            <a:r>
              <a:rPr lang="en-US" sz="5400" dirty="0"/>
              <a:t>Questions?</a:t>
            </a:r>
          </a:p>
        </p:txBody>
      </p:sp>
    </p:spTree>
    <p:extLst>
      <p:ext uri="{BB962C8B-B14F-4D97-AF65-F5344CB8AC3E}">
        <p14:creationId xmlns:p14="http://schemas.microsoft.com/office/powerpoint/2010/main" val="17392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8F43-9C65-4574-A502-5F5514E47D8D}"/>
              </a:ext>
            </a:extLst>
          </p:cNvPr>
          <p:cNvSpPr>
            <a:spLocks noGrp="1"/>
          </p:cNvSpPr>
          <p:nvPr>
            <p:ph type="title"/>
          </p:nvPr>
        </p:nvSpPr>
        <p:spPr/>
        <p:txBody>
          <a:bodyPr/>
          <a:lstStyle/>
          <a:p>
            <a:r>
              <a:rPr lang="en-US" dirty="0"/>
              <a:t>Mathematics Questions? </a:t>
            </a:r>
          </a:p>
        </p:txBody>
      </p:sp>
      <p:graphicFrame>
        <p:nvGraphicFramePr>
          <p:cNvPr id="4" name="Table 4">
            <a:extLst>
              <a:ext uri="{FF2B5EF4-FFF2-40B4-BE49-F238E27FC236}">
                <a16:creationId xmlns:a16="http://schemas.microsoft.com/office/drawing/2014/main" id="{E2CA588D-3B90-4F41-85B3-32892BF3900B}"/>
              </a:ext>
            </a:extLst>
          </p:cNvPr>
          <p:cNvGraphicFramePr>
            <a:graphicFrameLocks noGrp="1"/>
          </p:cNvGraphicFramePr>
          <p:nvPr/>
        </p:nvGraphicFramePr>
        <p:xfrm>
          <a:off x="1809344" y="1630490"/>
          <a:ext cx="11342451" cy="5217780"/>
        </p:xfrm>
        <a:graphic>
          <a:graphicData uri="http://schemas.openxmlformats.org/drawingml/2006/table">
            <a:tbl>
              <a:tblPr firstRow="1" bandRow="1">
                <a:tableStyleId>{5C22544A-7EE6-4342-B048-85BDC9FD1C3A}</a:tableStyleId>
              </a:tblPr>
              <a:tblGrid>
                <a:gridCol w="4241894">
                  <a:extLst>
                    <a:ext uri="{9D8B030D-6E8A-4147-A177-3AD203B41FA5}">
                      <a16:colId xmlns:a16="http://schemas.microsoft.com/office/drawing/2014/main" val="673428397"/>
                    </a:ext>
                  </a:extLst>
                </a:gridCol>
                <a:gridCol w="7100557">
                  <a:extLst>
                    <a:ext uri="{9D8B030D-6E8A-4147-A177-3AD203B41FA5}">
                      <a16:colId xmlns:a16="http://schemas.microsoft.com/office/drawing/2014/main" val="1190729201"/>
                    </a:ext>
                  </a:extLst>
                </a:gridCol>
              </a:tblGrid>
              <a:tr h="901956">
                <a:tc>
                  <a:txBody>
                    <a:bodyPr/>
                    <a:lstStyle/>
                    <a:p>
                      <a:pPr algn="ctr"/>
                      <a:r>
                        <a:rPr lang="en-US" sz="2900" dirty="0">
                          <a:latin typeface="Arial" panose="020B0604020202020204" pitchFamily="34" charset="0"/>
                          <a:cs typeface="Arial" panose="020B0604020202020204" pitchFamily="34" charset="0"/>
                        </a:rPr>
                        <a:t>Name </a:t>
                      </a:r>
                    </a:p>
                  </a:txBody>
                  <a:tcPr marL="109728" marR="109728" marT="54864" marB="54864"/>
                </a:tc>
                <a:tc>
                  <a:txBody>
                    <a:bodyPr/>
                    <a:lstStyle/>
                    <a:p>
                      <a:pPr algn="ctr"/>
                      <a:r>
                        <a:rPr lang="en-US" sz="2900" dirty="0">
                          <a:latin typeface="Arial" panose="020B0604020202020204" pitchFamily="34" charset="0"/>
                          <a:cs typeface="Arial" panose="020B0604020202020204" pitchFamily="34" charset="0"/>
                        </a:rPr>
                        <a:t>Email </a:t>
                      </a:r>
                    </a:p>
                  </a:txBody>
                  <a:tcPr marL="109728" marR="109728" marT="54864" marB="54864"/>
                </a:tc>
                <a:extLst>
                  <a:ext uri="{0D108BD9-81ED-4DB2-BD59-A6C34878D82A}">
                    <a16:rowId xmlns:a16="http://schemas.microsoft.com/office/drawing/2014/main" val="21901072"/>
                  </a:ext>
                </a:extLst>
              </a:tr>
              <a:tr h="901956">
                <a:tc>
                  <a:txBody>
                    <a:bodyPr/>
                    <a:lstStyle/>
                    <a:p>
                      <a:pPr algn="ctr"/>
                      <a:r>
                        <a:rPr lang="en-US" sz="2900" b="1" dirty="0">
                          <a:latin typeface="Arial" panose="020B0604020202020204" pitchFamily="34" charset="0"/>
                          <a:cs typeface="Arial" panose="020B0604020202020204" pitchFamily="34" charset="0"/>
                        </a:rPr>
                        <a:t>Brian Bickley</a:t>
                      </a:r>
                      <a:endParaRPr lang="en-US" sz="2900" dirty="0">
                        <a:latin typeface="Arial" panose="020B0604020202020204" pitchFamily="34" charset="0"/>
                        <a:cs typeface="Arial" panose="020B0604020202020204" pitchFamily="34" charset="0"/>
                      </a:endParaRPr>
                    </a:p>
                  </a:txBody>
                  <a:tcPr marL="109728" marR="109728" marT="54864" marB="54864"/>
                </a:tc>
                <a:tc>
                  <a:txBody>
                    <a:bodyPr/>
                    <a:lstStyle/>
                    <a:p>
                      <a:r>
                        <a:rPr lang="en-US" sz="2900" dirty="0">
                          <a:latin typeface="Arial" panose="020B0604020202020204" pitchFamily="34" charset="0"/>
                          <a:cs typeface="Arial" panose="020B0604020202020204" pitchFamily="34" charset="0"/>
                          <a:hlinkClick r:id="rId2"/>
                        </a:rPr>
                        <a:t>Brian.Bickley@education.ohio.gov</a:t>
                      </a:r>
                      <a:endParaRPr lang="en-US" sz="290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2372502019"/>
                  </a:ext>
                </a:extLst>
              </a:tr>
              <a:tr h="1137956">
                <a:tc>
                  <a:txBody>
                    <a:bodyPr/>
                    <a:lstStyle/>
                    <a:p>
                      <a:pPr algn="ctr"/>
                      <a:r>
                        <a:rPr lang="en-US" sz="2900" b="1" dirty="0">
                          <a:latin typeface="Arial" panose="020B0604020202020204" pitchFamily="34" charset="0"/>
                          <a:cs typeface="Arial" panose="020B0604020202020204" pitchFamily="34" charset="0"/>
                        </a:rPr>
                        <a:t>Anna Cannelongo </a:t>
                      </a:r>
                    </a:p>
                    <a:p>
                      <a:pPr algn="ctr"/>
                      <a:endParaRPr lang="en-US" sz="2900" dirty="0">
                        <a:latin typeface="Arial" panose="020B0604020202020204" pitchFamily="34" charset="0"/>
                        <a:cs typeface="Arial" panose="020B0604020202020204" pitchFamily="34" charset="0"/>
                      </a:endParaRPr>
                    </a:p>
                  </a:txBody>
                  <a:tcPr marL="109728" marR="109728" marT="54864" marB="5486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900" dirty="0">
                          <a:latin typeface="Arial" panose="020B0604020202020204" pitchFamily="34" charset="0"/>
                          <a:cs typeface="Arial" panose="020B0604020202020204" pitchFamily="34" charset="0"/>
                          <a:hlinkClick r:id="rId3"/>
                        </a:rPr>
                        <a:t>Anna.Cannelongo@education.ohio.gov</a:t>
                      </a:r>
                      <a:endParaRPr lang="en-US" sz="2900" dirty="0">
                        <a:latin typeface="Arial" panose="020B0604020202020204" pitchFamily="34" charset="0"/>
                        <a:cs typeface="Arial" panose="020B0604020202020204" pitchFamily="34" charset="0"/>
                      </a:endParaRPr>
                    </a:p>
                    <a:p>
                      <a:endParaRPr lang="en-US" sz="290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2734556157"/>
                  </a:ext>
                </a:extLst>
              </a:tr>
              <a:tr h="11379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900" b="1" dirty="0">
                          <a:latin typeface="Arial" panose="020B0604020202020204" pitchFamily="34" charset="0"/>
                          <a:cs typeface="Arial" panose="020B0604020202020204" pitchFamily="34" charset="0"/>
                        </a:rPr>
                        <a:t>Annika Moore</a:t>
                      </a:r>
                      <a:br>
                        <a:rPr lang="pl-PL" sz="2900" dirty="0">
                          <a:latin typeface="Arial" panose="020B0604020202020204" pitchFamily="34" charset="0"/>
                          <a:cs typeface="Arial" panose="020B0604020202020204" pitchFamily="34" charset="0"/>
                        </a:rPr>
                      </a:br>
                      <a:endParaRPr lang="en-US" sz="2900" dirty="0">
                        <a:latin typeface="Arial" panose="020B0604020202020204" pitchFamily="34" charset="0"/>
                        <a:cs typeface="Arial" panose="020B0604020202020204" pitchFamily="34" charset="0"/>
                      </a:endParaRPr>
                    </a:p>
                  </a:txBody>
                  <a:tcPr marL="109728" marR="109728" marT="54864" marB="54864"/>
                </a:tc>
                <a:tc>
                  <a:txBody>
                    <a:bodyPr/>
                    <a:lstStyle/>
                    <a:p>
                      <a:r>
                        <a:rPr lang="pl-PL" sz="2900" dirty="0">
                          <a:latin typeface="Arial" panose="020B0604020202020204" pitchFamily="34" charset="0"/>
                          <a:cs typeface="Arial" panose="020B0604020202020204" pitchFamily="34" charset="0"/>
                          <a:hlinkClick r:id="rId4"/>
                        </a:rPr>
                        <a:t>Annika.Moore@education.ohio.gov</a:t>
                      </a:r>
                      <a:endParaRPr lang="en-US" sz="290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1477788241"/>
                  </a:ext>
                </a:extLst>
              </a:tr>
              <a:tr h="11379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900" b="1" dirty="0">
                          <a:latin typeface="Arial" panose="020B0604020202020204" pitchFamily="34" charset="0"/>
                          <a:cs typeface="Arial" panose="020B0604020202020204" pitchFamily="34" charset="0"/>
                        </a:rPr>
                        <a:t>Yelena Palayeva</a:t>
                      </a:r>
                      <a:endParaRPr lang="en-US" sz="2900" dirty="0">
                        <a:latin typeface="Arial" panose="020B0604020202020204" pitchFamily="34" charset="0"/>
                        <a:cs typeface="Arial" panose="020B0604020202020204" pitchFamily="34" charset="0"/>
                      </a:endParaRPr>
                    </a:p>
                  </a:txBody>
                  <a:tcPr marL="109728" marR="109728" marT="54864" marB="5486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2900" dirty="0">
                          <a:latin typeface="Arial" panose="020B0604020202020204" pitchFamily="34" charset="0"/>
                          <a:cs typeface="Arial" panose="020B0604020202020204" pitchFamily="34" charset="0"/>
                          <a:hlinkClick r:id="rId5"/>
                        </a:rPr>
                        <a:t>Yelena.Palayeva@education.ohio.gov</a:t>
                      </a:r>
                      <a:r>
                        <a:rPr lang="pl-PL" sz="2900" dirty="0">
                          <a:latin typeface="Arial" panose="020B0604020202020204" pitchFamily="34" charset="0"/>
                          <a:cs typeface="Arial" panose="020B0604020202020204" pitchFamily="34" charset="0"/>
                        </a:rPr>
                        <a:t> </a:t>
                      </a:r>
                      <a:endParaRPr lang="en-US" sz="2900" dirty="0">
                        <a:latin typeface="Arial" panose="020B0604020202020204" pitchFamily="34" charset="0"/>
                        <a:cs typeface="Arial" panose="020B0604020202020204" pitchFamily="34" charset="0"/>
                      </a:endParaRPr>
                    </a:p>
                    <a:p>
                      <a:endParaRPr lang="en-US" sz="290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4212630663"/>
                  </a:ext>
                </a:extLst>
              </a:tr>
            </a:tbl>
          </a:graphicData>
        </a:graphic>
      </p:graphicFrame>
    </p:spTree>
    <p:extLst>
      <p:ext uri="{BB962C8B-B14F-4D97-AF65-F5344CB8AC3E}">
        <p14:creationId xmlns:p14="http://schemas.microsoft.com/office/powerpoint/2010/main" val="39656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6AA14FF-A7BB-49A0-8726-1822C696E51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0"/>
            <a:ext cx="14630400" cy="7635889"/>
          </a:xfrm>
        </p:spPr>
      </p:pic>
      <p:sp>
        <p:nvSpPr>
          <p:cNvPr id="2" name="Title 1">
            <a:extLst>
              <a:ext uri="{FF2B5EF4-FFF2-40B4-BE49-F238E27FC236}">
                <a16:creationId xmlns:a16="http://schemas.microsoft.com/office/drawing/2014/main" id="{F1A89981-FEB7-4EBB-A8D0-CDCDE41487D3}"/>
              </a:ext>
            </a:extLst>
          </p:cNvPr>
          <p:cNvSpPr>
            <a:spLocks noGrp="1"/>
          </p:cNvSpPr>
          <p:nvPr>
            <p:ph type="title"/>
          </p:nvPr>
        </p:nvSpPr>
        <p:spPr>
          <a:xfrm>
            <a:off x="0" y="6525208"/>
            <a:ext cx="14630400" cy="769441"/>
          </a:xfrm>
          <a:solidFill>
            <a:schemeClr val="bg1"/>
          </a:solidFill>
          <a:ln w="38100">
            <a:noFill/>
          </a:ln>
        </p:spPr>
        <p:txBody>
          <a:bodyPr/>
          <a:lstStyle/>
          <a:p>
            <a:r>
              <a:rPr lang="en-US" dirty="0">
                <a:solidFill>
                  <a:srgbClr val="040284"/>
                </a:solidFill>
              </a:rPr>
              <a:t>Each Child Our Future</a:t>
            </a:r>
          </a:p>
        </p:txBody>
      </p:sp>
    </p:spTree>
    <p:extLst>
      <p:ext uri="{BB962C8B-B14F-4D97-AF65-F5344CB8AC3E}">
        <p14:creationId xmlns:p14="http://schemas.microsoft.com/office/powerpoint/2010/main" val="86576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E931-3804-406D-93FF-39ABF427A291}"/>
              </a:ext>
            </a:extLst>
          </p:cNvPr>
          <p:cNvSpPr>
            <a:spLocks noGrp="1"/>
          </p:cNvSpPr>
          <p:nvPr>
            <p:ph type="title"/>
          </p:nvPr>
        </p:nvSpPr>
        <p:spPr/>
        <p:txBody>
          <a:bodyPr/>
          <a:lstStyle/>
          <a:p>
            <a:r>
              <a:rPr lang="en-US" dirty="0"/>
              <a:t>Exit Ticket Survey</a:t>
            </a:r>
          </a:p>
        </p:txBody>
      </p:sp>
      <p:pic>
        <p:nvPicPr>
          <p:cNvPr id="1026" name="Picture 2" descr="QRCode for MP 2: Reason abstractly and quantitatively">
            <a:extLst>
              <a:ext uri="{FF2B5EF4-FFF2-40B4-BE49-F238E27FC236}">
                <a16:creationId xmlns:a16="http://schemas.microsoft.com/office/drawing/2014/main" id="{21D0A66A-036C-47E3-90D4-EFE3B0D2E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666" y="1710266"/>
            <a:ext cx="4809067" cy="4809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2A3356-B1A3-4141-AB50-4D76CFB69F39}"/>
              </a:ext>
            </a:extLst>
          </p:cNvPr>
          <p:cNvSpPr txBox="1"/>
          <p:nvPr/>
        </p:nvSpPr>
        <p:spPr>
          <a:xfrm>
            <a:off x="2760133" y="6773333"/>
            <a:ext cx="8652934" cy="584775"/>
          </a:xfrm>
          <a:prstGeom prst="rect">
            <a:avLst/>
          </a:prstGeom>
          <a:noFill/>
        </p:spPr>
        <p:txBody>
          <a:bodyPr wrap="square" rtlCol="0">
            <a:spAutoFit/>
          </a:bodyPr>
          <a:lstStyle/>
          <a:p>
            <a:pPr algn="ctr"/>
            <a:r>
              <a:rPr lang="en-US" sz="3200" b="1" dirty="0">
                <a:solidFill>
                  <a:srgbClr val="6CAEDF"/>
                </a:solidFill>
              </a:rPr>
              <a:t>https://forms.office.com/g/7u2yYV6qGx</a:t>
            </a:r>
          </a:p>
        </p:txBody>
      </p:sp>
    </p:spTree>
    <p:extLst>
      <p:ext uri="{BB962C8B-B14F-4D97-AF65-F5344CB8AC3E}">
        <p14:creationId xmlns:p14="http://schemas.microsoft.com/office/powerpoint/2010/main" val="134191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0104D-68FC-4514-91FC-E73ED01AD3E5}"/>
              </a:ext>
            </a:extLst>
          </p:cNvPr>
          <p:cNvSpPr>
            <a:spLocks noGrp="1"/>
          </p:cNvSpPr>
          <p:nvPr>
            <p:ph type="title"/>
          </p:nvPr>
        </p:nvSpPr>
        <p:spPr>
          <a:xfrm>
            <a:off x="4747364" y="548643"/>
            <a:ext cx="9151516" cy="769441"/>
          </a:xfrm>
        </p:spPr>
        <p:txBody>
          <a:bodyPr/>
          <a:lstStyle/>
          <a:p>
            <a:r>
              <a:rPr lang="en-US" dirty="0"/>
              <a:t>Resource Links</a:t>
            </a:r>
          </a:p>
        </p:txBody>
      </p:sp>
      <p:sp>
        <p:nvSpPr>
          <p:cNvPr id="3" name="Content Placeholder 2">
            <a:extLst>
              <a:ext uri="{FF2B5EF4-FFF2-40B4-BE49-F238E27FC236}">
                <a16:creationId xmlns:a16="http://schemas.microsoft.com/office/drawing/2014/main" id="{1092C9E7-6EFF-41DB-8F68-C1DB0B1D77C1}"/>
              </a:ext>
            </a:extLst>
          </p:cNvPr>
          <p:cNvSpPr>
            <a:spLocks noGrp="1"/>
          </p:cNvSpPr>
          <p:nvPr>
            <p:ph idx="1"/>
          </p:nvPr>
        </p:nvSpPr>
        <p:spPr>
          <a:xfrm>
            <a:off x="5899758" y="1508584"/>
            <a:ext cx="8267179" cy="5431156"/>
          </a:xfrm>
        </p:spPr>
        <p:txBody>
          <a:bodyPr/>
          <a:lstStyle/>
          <a:p>
            <a:pPr marL="0" lvl="0" indent="0">
              <a:spcBef>
                <a:spcPts val="0"/>
              </a:spcBef>
              <a:buNone/>
            </a:pPr>
            <a:r>
              <a:rPr lang="en-US" sz="2400" dirty="0">
                <a:solidFill>
                  <a:srgbClr val="000000"/>
                </a:solidFill>
              </a:rPr>
              <a:t>Ohio Department of Education Documents </a:t>
            </a:r>
          </a:p>
          <a:p>
            <a:pPr marL="457200" lvl="0" indent="-342900">
              <a:spcBef>
                <a:spcPts val="0"/>
              </a:spcBef>
              <a:buClr>
                <a:srgbClr val="000000"/>
              </a:buClr>
              <a:buSzPts val="1800"/>
              <a:buFont typeface="Arial"/>
              <a:buChar char="●"/>
            </a:pPr>
            <a:r>
              <a:rPr lang="en-US" sz="2400" u="sng" dirty="0">
                <a:solidFill>
                  <a:srgbClr val="0000FF"/>
                </a:solidFill>
                <a:hlinkClick r:id="rId2">
                  <a:extLst>
                    <a:ext uri="{A12FA001-AC4F-418D-AE19-62706E023703}">
                      <ahyp:hlinkClr xmlns:ahyp="http://schemas.microsoft.com/office/drawing/2018/hyperlinkcolor" val="tx"/>
                    </a:ext>
                  </a:extLst>
                </a:hlinkClick>
              </a:rPr>
              <a:t>Standards for Mathematical Practice</a:t>
            </a:r>
            <a:endParaRPr lang="en-US" sz="2400" dirty="0">
              <a:solidFill>
                <a:srgbClr val="0000FF"/>
              </a:solidFill>
            </a:endParaRPr>
          </a:p>
          <a:p>
            <a:pPr marL="457200" lvl="0" indent="-342900">
              <a:spcBef>
                <a:spcPts val="0"/>
              </a:spcBef>
              <a:buClr>
                <a:srgbClr val="000000"/>
              </a:buClr>
              <a:buSzPts val="1800"/>
              <a:buFont typeface="Roboto"/>
              <a:buChar char="●"/>
            </a:pPr>
            <a:r>
              <a:rPr lang="en-US" sz="2400" u="sng" dirty="0">
                <a:solidFill>
                  <a:srgbClr val="0000FF"/>
                </a:solidFill>
                <a:hlinkClick r:id="rId3">
                  <a:extLst>
                    <a:ext uri="{A12FA001-AC4F-418D-AE19-62706E023703}">
                      <ahyp:hlinkClr xmlns:ahyp="http://schemas.microsoft.com/office/drawing/2018/hyperlinkcolor" val="tx"/>
                    </a:ext>
                  </a:extLst>
                </a:hlinkClick>
              </a:rPr>
              <a:t>Kindergarten - Grade 5 </a:t>
            </a:r>
            <a:endParaRPr lang="en-US" sz="2400" dirty="0">
              <a:solidFill>
                <a:srgbClr val="0000FF"/>
              </a:solidFill>
            </a:endParaRPr>
          </a:p>
          <a:p>
            <a:pPr marL="457200" lvl="0" indent="-342900">
              <a:spcBef>
                <a:spcPts val="0"/>
              </a:spcBef>
              <a:buClr>
                <a:srgbClr val="000000"/>
              </a:buClr>
              <a:buSzPts val="1800"/>
              <a:buFont typeface="Roboto"/>
              <a:buChar char="●"/>
            </a:pPr>
            <a:r>
              <a:rPr lang="en-US" sz="2400" u="sng" dirty="0">
                <a:solidFill>
                  <a:srgbClr val="0000FF"/>
                </a:solidFill>
                <a:hlinkClick r:id="rId4">
                  <a:extLst>
                    <a:ext uri="{A12FA001-AC4F-418D-AE19-62706E023703}">
                      <ahyp:hlinkClr xmlns:ahyp="http://schemas.microsoft.com/office/drawing/2018/hyperlinkcolor" val="tx"/>
                    </a:ext>
                  </a:extLst>
                </a:hlinkClick>
              </a:rPr>
              <a:t>Grades 6-8 </a:t>
            </a:r>
            <a:endParaRPr lang="en-US" sz="2400" dirty="0">
              <a:solidFill>
                <a:srgbClr val="0000FF"/>
              </a:solidFill>
            </a:endParaRPr>
          </a:p>
          <a:p>
            <a:pPr marL="457200" lvl="0" indent="-342900">
              <a:spcBef>
                <a:spcPts val="0"/>
              </a:spcBef>
              <a:buClr>
                <a:srgbClr val="000000"/>
              </a:buClr>
              <a:buSzPts val="1800"/>
              <a:buFont typeface="Roboto"/>
              <a:buChar char="●"/>
            </a:pPr>
            <a:r>
              <a:rPr lang="en-US" sz="2400" u="sng" dirty="0">
                <a:solidFill>
                  <a:srgbClr val="0000FF"/>
                </a:solidFill>
                <a:hlinkClick r:id="rId5">
                  <a:extLst>
                    <a:ext uri="{A12FA001-AC4F-418D-AE19-62706E023703}">
                      <ahyp:hlinkClr xmlns:ahyp="http://schemas.microsoft.com/office/drawing/2018/hyperlinkcolor" val="tx"/>
                    </a:ext>
                  </a:extLst>
                </a:hlinkClick>
              </a:rPr>
              <a:t>High School</a:t>
            </a:r>
            <a:r>
              <a:rPr lang="en-US" sz="2400" dirty="0">
                <a:solidFill>
                  <a:srgbClr val="0000FF"/>
                </a:solidFill>
              </a:rPr>
              <a:t> </a:t>
            </a:r>
          </a:p>
          <a:p>
            <a:pPr marL="0" lvl="0" indent="0">
              <a:spcBef>
                <a:spcPts val="0"/>
              </a:spcBef>
              <a:buNone/>
            </a:pPr>
            <a:endParaRPr lang="en-US" sz="2400" dirty="0">
              <a:solidFill>
                <a:srgbClr val="0000FF"/>
              </a:solidFill>
            </a:endParaRPr>
          </a:p>
          <a:p>
            <a:pPr marL="0" lvl="0" indent="0">
              <a:spcBef>
                <a:spcPts val="0"/>
              </a:spcBef>
              <a:buNone/>
            </a:pPr>
            <a:r>
              <a:rPr lang="en-US" sz="2400" dirty="0">
                <a:solidFill>
                  <a:srgbClr val="000000"/>
                </a:solidFill>
              </a:rPr>
              <a:t>University of Arizona Progressions </a:t>
            </a:r>
          </a:p>
          <a:p>
            <a:pPr marL="457200" marR="190500" lvl="0" indent="-342900">
              <a:spcBef>
                <a:spcPts val="0"/>
              </a:spcBef>
              <a:buClr>
                <a:srgbClr val="000000"/>
              </a:buClr>
              <a:buSzPts val="1800"/>
              <a:buFont typeface="Arial"/>
              <a:buChar char="●"/>
            </a:pPr>
            <a:r>
              <a:rPr lang="en-US" sz="2400" dirty="0">
                <a:solidFill>
                  <a:srgbClr val="0000FF"/>
                </a:solidFill>
                <a:highlight>
                  <a:srgbClr val="FFFFFF"/>
                </a:highlight>
                <a:uFill>
                  <a:noFill/>
                </a:uFill>
                <a:ea typeface="Arial"/>
                <a:sym typeface="Arial"/>
                <a:hlinkClick r:id="rId6">
                  <a:extLst>
                    <a:ext uri="{A12FA001-AC4F-418D-AE19-62706E023703}">
                      <ahyp:hlinkClr xmlns:ahyp="http://schemas.microsoft.com/office/drawing/2018/hyperlinkcolor" val="tx"/>
                    </a:ext>
                  </a:extLst>
                </a:hlinkClick>
              </a:rPr>
              <a:t>Standards for Mathematical Practice: Commentary and Elaborations for K-5</a:t>
            </a:r>
            <a:endParaRPr lang="en-US" sz="2400" dirty="0">
              <a:solidFill>
                <a:srgbClr val="0000FF"/>
              </a:solidFill>
              <a:highlight>
                <a:srgbClr val="FFFFFF"/>
              </a:highlight>
              <a:ea typeface="Arial"/>
              <a:sym typeface="Arial"/>
            </a:endParaRPr>
          </a:p>
          <a:p>
            <a:pPr marL="457200" marR="190500" lvl="0" indent="-342900">
              <a:spcBef>
                <a:spcPts val="0"/>
              </a:spcBef>
              <a:buClr>
                <a:srgbClr val="000000"/>
              </a:buClr>
              <a:buSzPts val="1800"/>
              <a:buFont typeface="Arial"/>
              <a:buChar char="●"/>
            </a:pPr>
            <a:r>
              <a:rPr lang="en-US" sz="2400" dirty="0">
                <a:solidFill>
                  <a:srgbClr val="0000FF"/>
                </a:solidFill>
                <a:highlight>
                  <a:srgbClr val="FFFFFF"/>
                </a:highlight>
                <a:uFill>
                  <a:noFill/>
                </a:uFill>
                <a:ea typeface="Arial"/>
                <a:sym typeface="Arial"/>
                <a:hlinkClick r:id="rId7">
                  <a:extLst>
                    <a:ext uri="{A12FA001-AC4F-418D-AE19-62706E023703}">
                      <ahyp:hlinkClr xmlns:ahyp="http://schemas.microsoft.com/office/drawing/2018/hyperlinkcolor" val="tx"/>
                    </a:ext>
                  </a:extLst>
                </a:hlinkClick>
              </a:rPr>
              <a:t>Standards for Mathematical Practice: Commentary and Elaborations for 6-8</a:t>
            </a:r>
            <a:endParaRPr lang="en-US" sz="2400" dirty="0">
              <a:solidFill>
                <a:srgbClr val="0000FF"/>
              </a:solidFill>
              <a:highlight>
                <a:srgbClr val="FFFFFF"/>
              </a:highlight>
              <a:ea typeface="Arial"/>
              <a:sym typeface="Arial"/>
            </a:endParaRPr>
          </a:p>
          <a:p>
            <a:pPr marL="0" lvl="0" indent="0">
              <a:spcBef>
                <a:spcPts val="1600"/>
              </a:spcBef>
              <a:buNone/>
            </a:pPr>
            <a:r>
              <a:rPr lang="en-US" sz="2400" dirty="0">
                <a:solidFill>
                  <a:srgbClr val="000000"/>
                </a:solidFill>
              </a:rPr>
              <a:t>Other National Resources </a:t>
            </a:r>
          </a:p>
          <a:p>
            <a:pPr marL="457200" lvl="0" indent="-342900">
              <a:spcBef>
                <a:spcPts val="0"/>
              </a:spcBef>
              <a:buClr>
                <a:srgbClr val="000000"/>
              </a:buClr>
              <a:buSzPts val="1800"/>
              <a:buChar char="●"/>
            </a:pPr>
            <a:r>
              <a:rPr lang="en-US" sz="2400" u="sng" dirty="0">
                <a:solidFill>
                  <a:srgbClr val="0000FF"/>
                </a:solidFill>
                <a:hlinkClick r:id="rId8">
                  <a:extLst>
                    <a:ext uri="{A12FA001-AC4F-418D-AE19-62706E023703}">
                      <ahyp:hlinkClr xmlns:ahyp="http://schemas.microsoft.com/office/drawing/2018/hyperlinkcolor" val="tx"/>
                    </a:ext>
                  </a:extLst>
                </a:hlinkClick>
              </a:rPr>
              <a:t>Inside Mathematics </a:t>
            </a:r>
            <a:endParaRPr lang="en-US" sz="2400" dirty="0">
              <a:solidFill>
                <a:srgbClr val="0000FF"/>
              </a:solidFill>
            </a:endParaRPr>
          </a:p>
          <a:p>
            <a:pPr marL="457200" lvl="0" indent="-342900">
              <a:spcBef>
                <a:spcPts val="0"/>
              </a:spcBef>
              <a:buClr>
                <a:srgbClr val="000000"/>
              </a:buClr>
              <a:buSzPts val="1800"/>
              <a:buFont typeface="Roboto"/>
              <a:buChar char="●"/>
            </a:pPr>
            <a:r>
              <a:rPr lang="en-US" sz="2400" u="sng" dirty="0">
                <a:solidFill>
                  <a:srgbClr val="0000FF"/>
                </a:solidFill>
                <a:hlinkClick r:id="rId9">
                  <a:extLst>
                    <a:ext uri="{A12FA001-AC4F-418D-AE19-62706E023703}">
                      <ahyp:hlinkClr xmlns:ahyp="http://schemas.microsoft.com/office/drawing/2018/hyperlinkcolor" val="tx"/>
                    </a:ext>
                  </a:extLst>
                </a:hlinkClick>
              </a:rPr>
              <a:t>Illustrative Mathematics </a:t>
            </a:r>
            <a:endParaRPr lang="en-US" sz="2400" dirty="0">
              <a:solidFill>
                <a:srgbClr val="0000FF"/>
              </a:solidFill>
              <a:highlight>
                <a:srgbClr val="FFFFFF"/>
              </a:highlight>
              <a:ea typeface="Arial"/>
              <a:sym typeface="Arial"/>
            </a:endParaRPr>
          </a:p>
          <a:p>
            <a:pPr marL="457200" lvl="0" indent="-342900">
              <a:spcBef>
                <a:spcPts val="0"/>
              </a:spcBef>
              <a:buClr>
                <a:srgbClr val="000000"/>
              </a:buClr>
              <a:buSzPts val="1800"/>
              <a:buFont typeface="Arial"/>
              <a:buChar char="●"/>
            </a:pPr>
            <a:r>
              <a:rPr lang="en-US" sz="2400" u="sng" dirty="0">
                <a:solidFill>
                  <a:srgbClr val="0000FF"/>
                </a:solidFill>
                <a:highlight>
                  <a:srgbClr val="FFFFFF"/>
                </a:highlight>
                <a:ea typeface="Arial"/>
                <a:sym typeface="Arial"/>
                <a:hlinkClick r:id="rId10">
                  <a:extLst>
                    <a:ext uri="{A12FA001-AC4F-418D-AE19-62706E023703}">
                      <ahyp:hlinkClr xmlns:ahyp="http://schemas.microsoft.com/office/drawing/2018/hyperlinkcolor" val="tx"/>
                    </a:ext>
                  </a:extLst>
                </a:hlinkClick>
              </a:rPr>
              <a:t>Robert Kaplinsky: Math CCSS Math Practices Readable </a:t>
            </a:r>
            <a:endParaRPr lang="en-US" sz="2400" dirty="0">
              <a:solidFill>
                <a:srgbClr val="0000FF"/>
              </a:solidFill>
              <a:highlight>
                <a:srgbClr val="FFFFFF"/>
              </a:highlight>
              <a:ea typeface="Arial"/>
              <a:sym typeface="Arial"/>
            </a:endParaRPr>
          </a:p>
        </p:txBody>
      </p:sp>
      <p:pic>
        <p:nvPicPr>
          <p:cNvPr id="7" name="Picture 2">
            <a:extLst>
              <a:ext uri="{FF2B5EF4-FFF2-40B4-BE49-F238E27FC236}">
                <a16:creationId xmlns:a16="http://schemas.microsoft.com/office/drawing/2014/main" id="{DB1475C7-90DF-468C-B439-857E2673536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
          <a:stretch/>
        </p:blipFill>
        <p:spPr bwMode="auto">
          <a:xfrm>
            <a:off x="1" y="10"/>
            <a:ext cx="5588813" cy="7680947"/>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94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1D11-11E0-4AFB-9725-AE63FCE35CB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CE1E1A44-2215-42ED-A985-C18BFEA7040A}"/>
              </a:ext>
            </a:extLst>
          </p:cNvPr>
          <p:cNvSpPr>
            <a:spLocks noGrp="1"/>
          </p:cNvSpPr>
          <p:nvPr>
            <p:ph idx="1"/>
          </p:nvPr>
        </p:nvSpPr>
        <p:spPr/>
        <p:txBody>
          <a:bodyPr/>
          <a:lstStyle/>
          <a:p>
            <a:pPr marL="0" lvl="0" indent="0">
              <a:spcBef>
                <a:spcPts val="0"/>
              </a:spcBef>
              <a:buNone/>
            </a:pPr>
            <a:r>
              <a:rPr lang="en-US" sz="2000" dirty="0">
                <a:solidFill>
                  <a:srgbClr val="000000"/>
                </a:solidFill>
                <a:ea typeface="Arial"/>
                <a:sym typeface="Arial"/>
              </a:rPr>
              <a:t>Illustrative Mathematics. (2014, February 12). Standards for Mathematical Practice: Commentary and </a:t>
            </a:r>
          </a:p>
          <a:p>
            <a:pPr marL="0" lvl="0" indent="457200">
              <a:spcBef>
                <a:spcPts val="0"/>
              </a:spcBef>
              <a:buNone/>
            </a:pPr>
            <a:r>
              <a:rPr lang="en-US" sz="2000" dirty="0">
                <a:solidFill>
                  <a:srgbClr val="000000"/>
                </a:solidFill>
                <a:ea typeface="Arial"/>
                <a:sym typeface="Arial"/>
              </a:rPr>
              <a:t>Elaborations for K–5. Tucson, AZ.</a:t>
            </a:r>
          </a:p>
          <a:p>
            <a:pPr marL="0" lvl="0" indent="0">
              <a:spcBef>
                <a:spcPts val="0"/>
              </a:spcBef>
              <a:buNone/>
            </a:pPr>
            <a:endParaRPr lang="en-US" sz="2000" dirty="0">
              <a:solidFill>
                <a:srgbClr val="000000"/>
              </a:solidFill>
              <a:ea typeface="Arial"/>
              <a:sym typeface="Arial"/>
            </a:endParaRPr>
          </a:p>
          <a:p>
            <a:pPr marL="0" lvl="0" indent="0">
              <a:spcBef>
                <a:spcPts val="0"/>
              </a:spcBef>
              <a:buNone/>
            </a:pPr>
            <a:r>
              <a:rPr lang="en-US" sz="2000" dirty="0">
                <a:solidFill>
                  <a:srgbClr val="000000"/>
                </a:solidFill>
                <a:ea typeface="Arial"/>
                <a:sym typeface="Arial"/>
              </a:rPr>
              <a:t>Illustrative Mathematics. (2014, May 6). Standards for Mathematical Practice: Commentary and Elaborations </a:t>
            </a:r>
          </a:p>
          <a:p>
            <a:pPr marL="0" lvl="0" indent="457200">
              <a:spcBef>
                <a:spcPts val="0"/>
              </a:spcBef>
              <a:buNone/>
            </a:pPr>
            <a:r>
              <a:rPr lang="en-US" sz="2000" dirty="0">
                <a:solidFill>
                  <a:srgbClr val="000000"/>
                </a:solidFill>
                <a:ea typeface="Arial"/>
                <a:sym typeface="Arial"/>
              </a:rPr>
              <a:t>for 6–8. Tucson, AZ.</a:t>
            </a:r>
          </a:p>
          <a:p>
            <a:pPr marL="0" lvl="0" indent="0">
              <a:spcBef>
                <a:spcPts val="0"/>
              </a:spcBef>
              <a:buNone/>
            </a:pPr>
            <a:endParaRPr lang="en-US" sz="2000" dirty="0">
              <a:solidFill>
                <a:srgbClr val="000000"/>
              </a:solidFill>
              <a:ea typeface="Arial"/>
              <a:sym typeface="Arial"/>
            </a:endParaRPr>
          </a:p>
          <a:p>
            <a:pPr marL="0" lvl="0" indent="0">
              <a:spcBef>
                <a:spcPts val="0"/>
              </a:spcBef>
              <a:buNone/>
            </a:pPr>
            <a:r>
              <a:rPr lang="en-US" sz="2000" dirty="0">
                <a:solidFill>
                  <a:srgbClr val="000000"/>
                </a:solidFill>
                <a:ea typeface="Arial"/>
                <a:sym typeface="Arial"/>
              </a:rPr>
              <a:t>Koestler, C., Felton-Koestler, M. D., </a:t>
            </a:r>
            <a:r>
              <a:rPr lang="en-US" sz="2000" dirty="0" err="1">
                <a:solidFill>
                  <a:srgbClr val="000000"/>
                </a:solidFill>
                <a:ea typeface="Arial"/>
                <a:sym typeface="Arial"/>
              </a:rPr>
              <a:t>Bieda</a:t>
            </a:r>
            <a:r>
              <a:rPr lang="en-US" sz="2000" dirty="0">
                <a:solidFill>
                  <a:srgbClr val="000000"/>
                </a:solidFill>
                <a:ea typeface="Arial"/>
                <a:sym typeface="Arial"/>
              </a:rPr>
              <a:t>, K., &amp; </a:t>
            </a:r>
            <a:r>
              <a:rPr lang="en-US" sz="2000" dirty="0" err="1">
                <a:solidFill>
                  <a:srgbClr val="000000"/>
                </a:solidFill>
                <a:ea typeface="Arial"/>
                <a:sym typeface="Arial"/>
              </a:rPr>
              <a:t>Otten</a:t>
            </a:r>
            <a:r>
              <a:rPr lang="en-US" sz="2000" dirty="0">
                <a:solidFill>
                  <a:srgbClr val="000000"/>
                </a:solidFill>
                <a:ea typeface="Arial"/>
                <a:sym typeface="Arial"/>
              </a:rPr>
              <a:t>, S. (2013). </a:t>
            </a:r>
            <a:r>
              <a:rPr lang="en-US" sz="2000" i="1" dirty="0">
                <a:solidFill>
                  <a:srgbClr val="000000"/>
                </a:solidFill>
                <a:ea typeface="Arial"/>
                <a:sym typeface="Arial"/>
              </a:rPr>
              <a:t>Connecting the NCTM process standards </a:t>
            </a:r>
          </a:p>
          <a:p>
            <a:pPr marL="0" lvl="0" indent="457200">
              <a:spcBef>
                <a:spcPts val="0"/>
              </a:spcBef>
              <a:buNone/>
            </a:pPr>
            <a:r>
              <a:rPr lang="en-US" sz="2000" i="1" dirty="0">
                <a:solidFill>
                  <a:srgbClr val="000000"/>
                </a:solidFill>
                <a:ea typeface="Arial"/>
                <a:sym typeface="Arial"/>
              </a:rPr>
              <a:t>and the CCSSM practices</a:t>
            </a:r>
            <a:r>
              <a:rPr lang="en-US" sz="2000" dirty="0">
                <a:solidFill>
                  <a:srgbClr val="000000"/>
                </a:solidFill>
                <a:ea typeface="Arial"/>
                <a:sym typeface="Arial"/>
              </a:rPr>
              <a:t>. Reston, VA: The National Council of Teachers of Mathematics.</a:t>
            </a:r>
          </a:p>
          <a:p>
            <a:pPr marL="0" lvl="0" indent="0">
              <a:spcBef>
                <a:spcPts val="0"/>
              </a:spcBef>
              <a:buNone/>
            </a:pPr>
            <a:endParaRPr lang="en-US" sz="2000" dirty="0">
              <a:solidFill>
                <a:srgbClr val="000000"/>
              </a:solidFill>
              <a:ea typeface="Arial"/>
              <a:sym typeface="Arial"/>
            </a:endParaRPr>
          </a:p>
          <a:p>
            <a:pPr marL="0" lvl="0" indent="0">
              <a:spcBef>
                <a:spcPts val="0"/>
              </a:spcBef>
              <a:buNone/>
            </a:pPr>
            <a:r>
              <a:rPr lang="en-US" sz="2000" dirty="0">
                <a:solidFill>
                  <a:srgbClr val="000000"/>
                </a:solidFill>
                <a:ea typeface="Arial"/>
                <a:sym typeface="Arial"/>
              </a:rPr>
              <a:t>O'Connell, S., &amp; </a:t>
            </a:r>
            <a:r>
              <a:rPr lang="en-US" sz="2000" dirty="0" err="1">
                <a:solidFill>
                  <a:srgbClr val="000000"/>
                </a:solidFill>
                <a:ea typeface="Arial"/>
                <a:sym typeface="Arial"/>
              </a:rPr>
              <a:t>SanGiovanni</a:t>
            </a:r>
            <a:r>
              <a:rPr lang="en-US" sz="2000" dirty="0">
                <a:solidFill>
                  <a:srgbClr val="000000"/>
                </a:solidFill>
                <a:ea typeface="Arial"/>
                <a:sym typeface="Arial"/>
              </a:rPr>
              <a:t>, J. (2013). </a:t>
            </a:r>
            <a:r>
              <a:rPr lang="en-US" sz="2000" i="1" dirty="0">
                <a:solidFill>
                  <a:srgbClr val="000000"/>
                </a:solidFill>
                <a:ea typeface="Arial"/>
                <a:sym typeface="Arial"/>
              </a:rPr>
              <a:t>Putting the practices into action: Implementing the common core </a:t>
            </a:r>
          </a:p>
          <a:p>
            <a:pPr marL="0" lvl="0" indent="457200">
              <a:spcBef>
                <a:spcPts val="0"/>
              </a:spcBef>
              <a:buNone/>
            </a:pPr>
            <a:r>
              <a:rPr lang="en-US" sz="2000" i="1" dirty="0">
                <a:solidFill>
                  <a:srgbClr val="000000"/>
                </a:solidFill>
                <a:ea typeface="Arial"/>
                <a:sym typeface="Arial"/>
              </a:rPr>
              <a:t>standards for mathematical practice, K-8</a:t>
            </a:r>
            <a:r>
              <a:rPr lang="en-US" sz="2000" dirty="0">
                <a:solidFill>
                  <a:srgbClr val="000000"/>
                </a:solidFill>
                <a:ea typeface="Arial"/>
                <a:sym typeface="Arial"/>
              </a:rPr>
              <a:t>. Portsmouth, NH: Heinemann.</a:t>
            </a:r>
          </a:p>
        </p:txBody>
      </p:sp>
    </p:spTree>
    <p:extLst>
      <p:ext uri="{BB962C8B-B14F-4D97-AF65-F5344CB8AC3E}">
        <p14:creationId xmlns:p14="http://schemas.microsoft.com/office/powerpoint/2010/main" val="62051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A34411-4D09-4967-B4CA-C793B1B9F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grpSp>
        <p:nvGrpSpPr>
          <p:cNvPr id="31" name="Group 30">
            <a:extLst>
              <a:ext uri="{FF2B5EF4-FFF2-40B4-BE49-F238E27FC236}">
                <a16:creationId xmlns:a16="http://schemas.microsoft.com/office/drawing/2014/main" id="{4BEFA827-744B-4151-A6E9-6435976C17F1}"/>
              </a:ext>
            </a:extLst>
          </p:cNvPr>
          <p:cNvGrpSpPr/>
          <p:nvPr/>
        </p:nvGrpSpPr>
        <p:grpSpPr>
          <a:xfrm>
            <a:off x="0" y="238924"/>
            <a:ext cx="14630400" cy="1648870"/>
            <a:chOff x="-8320820" y="-1161921"/>
            <a:chExt cx="14630400" cy="1648870"/>
          </a:xfrm>
        </p:grpSpPr>
        <p:sp>
          <p:nvSpPr>
            <p:cNvPr id="32" name="Rectangle 31">
              <a:extLst>
                <a:ext uri="{FF2B5EF4-FFF2-40B4-BE49-F238E27FC236}">
                  <a16:creationId xmlns:a16="http://schemas.microsoft.com/office/drawing/2014/main" id="{73DDDD70-45EC-4AC8-9ABC-41578EDA71F4}"/>
                </a:ext>
              </a:extLst>
            </p:cNvPr>
            <p:cNvSpPr/>
            <p:nvPr/>
          </p:nvSpPr>
          <p:spPr>
            <a:xfrm>
              <a:off x="-8320820" y="-1143027"/>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9A8BD71C-7933-4E8E-8A77-A590077F34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95330" y="-1102194"/>
              <a:ext cx="942711" cy="1054970"/>
            </a:xfrm>
            <a:prstGeom prst="rect">
              <a:avLst/>
            </a:prstGeom>
          </p:spPr>
        </p:pic>
        <p:pic>
          <p:nvPicPr>
            <p:cNvPr id="34" name="Picture 33">
              <a:extLst>
                <a:ext uri="{FF2B5EF4-FFF2-40B4-BE49-F238E27FC236}">
                  <a16:creationId xmlns:a16="http://schemas.microsoft.com/office/drawing/2014/main" id="{D08CAC0A-4D26-4A31-80B7-D937DABAF8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552" y="-911534"/>
              <a:ext cx="828603" cy="673649"/>
            </a:xfrm>
            <a:prstGeom prst="rect">
              <a:avLst/>
            </a:prstGeom>
          </p:spPr>
        </p:pic>
        <p:pic>
          <p:nvPicPr>
            <p:cNvPr id="35" name="Picture 34" descr="facebook-logo.jpg">
              <a:extLst>
                <a:ext uri="{FF2B5EF4-FFF2-40B4-BE49-F238E27FC236}">
                  <a16:creationId xmlns:a16="http://schemas.microsoft.com/office/drawing/2014/main" id="{67A9FA1F-CA0D-4478-A74B-A3A771A86F3B}"/>
                </a:ext>
              </a:extLst>
            </p:cNvPr>
            <p:cNvPicPr>
              <a:picLocks noChangeAspect="1"/>
            </p:cNvPicPr>
            <p:nvPr/>
          </p:nvPicPr>
          <p:blipFill>
            <a:blip r:embed="rId5"/>
            <a:stretch>
              <a:fillRect/>
            </a:stretch>
          </p:blipFill>
          <p:spPr>
            <a:xfrm>
              <a:off x="234993" y="-881825"/>
              <a:ext cx="1403066" cy="556550"/>
            </a:xfrm>
            <a:prstGeom prst="rect">
              <a:avLst/>
            </a:prstGeom>
          </p:spPr>
        </p:pic>
        <p:pic>
          <p:nvPicPr>
            <p:cNvPr id="36" name="Picture 35">
              <a:extLst>
                <a:ext uri="{FF2B5EF4-FFF2-40B4-BE49-F238E27FC236}">
                  <a16:creationId xmlns:a16="http://schemas.microsoft.com/office/drawing/2014/main" id="{44DD12A0-ACC3-4000-BF3B-43DABD42480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80308" y="-1161921"/>
              <a:ext cx="1104419" cy="1263911"/>
            </a:xfrm>
            <a:prstGeom prst="rect">
              <a:avLst/>
            </a:prstGeom>
          </p:spPr>
        </p:pic>
        <p:pic>
          <p:nvPicPr>
            <p:cNvPr id="37" name="Picture 36">
              <a:extLst>
                <a:ext uri="{FF2B5EF4-FFF2-40B4-BE49-F238E27FC236}">
                  <a16:creationId xmlns:a16="http://schemas.microsoft.com/office/drawing/2014/main" id="{7536B639-AB7D-447A-8E7D-AD34C766481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288270" y="-1118118"/>
              <a:ext cx="1104419" cy="1011902"/>
            </a:xfrm>
            <a:prstGeom prst="rect">
              <a:avLst/>
            </a:prstGeom>
          </p:spPr>
        </p:pic>
      </p:grpSp>
      <p:sp>
        <p:nvSpPr>
          <p:cNvPr id="38" name="Rectangle 37">
            <a:extLst>
              <a:ext uri="{FF2B5EF4-FFF2-40B4-BE49-F238E27FC236}">
                <a16:creationId xmlns:a16="http://schemas.microsoft.com/office/drawing/2014/main" id="{2E6DAB87-C0D2-4092-A628-CE71F5CBD5E6}"/>
              </a:ext>
            </a:extLst>
          </p:cNvPr>
          <p:cNvSpPr/>
          <p:nvPr/>
        </p:nvSpPr>
        <p:spPr>
          <a:xfrm>
            <a:off x="2749710" y="1299992"/>
            <a:ext cx="9130979"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sp>
        <p:nvSpPr>
          <p:cNvPr id="39" name="Oval 38">
            <a:extLst>
              <a:ext uri="{FF2B5EF4-FFF2-40B4-BE49-F238E27FC236}">
                <a16:creationId xmlns:a16="http://schemas.microsoft.com/office/drawing/2014/main" id="{EFC96C36-E9C0-47A2-91C0-921C843A8058}"/>
              </a:ext>
            </a:extLst>
          </p:cNvPr>
          <p:cNvSpPr/>
          <p:nvPr/>
        </p:nvSpPr>
        <p:spPr>
          <a:xfrm>
            <a:off x="3881472" y="1579244"/>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a:extLst>
              <a:ext uri="{FF2B5EF4-FFF2-40B4-BE49-F238E27FC236}">
                <a16:creationId xmlns:a16="http://schemas.microsoft.com/office/drawing/2014/main" id="{A73FBE28-6D4C-4D5E-BE7F-10C535C89B8F}"/>
              </a:ext>
            </a:extLst>
          </p:cNvPr>
          <p:cNvSpPr/>
          <p:nvPr/>
        </p:nvSpPr>
        <p:spPr>
          <a:xfrm>
            <a:off x="10806333" y="1614061"/>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1804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9981-FEB7-4EBB-A8D0-CDCDE41487D3}"/>
              </a:ext>
            </a:extLst>
          </p:cNvPr>
          <p:cNvSpPr>
            <a:spLocks noGrp="1"/>
          </p:cNvSpPr>
          <p:nvPr>
            <p:ph type="title"/>
          </p:nvPr>
        </p:nvSpPr>
        <p:spPr>
          <a:xfrm>
            <a:off x="0" y="205328"/>
            <a:ext cx="14630400" cy="769441"/>
          </a:xfrm>
          <a:solidFill>
            <a:schemeClr val="bg1"/>
          </a:solidFill>
          <a:ln w="38100">
            <a:noFill/>
          </a:ln>
        </p:spPr>
        <p:txBody>
          <a:bodyPr/>
          <a:lstStyle/>
          <a:p>
            <a:r>
              <a:rPr lang="en-US" dirty="0">
                <a:solidFill>
                  <a:srgbClr val="040284"/>
                </a:solidFill>
              </a:rPr>
              <a:t>Each Child Our Future</a:t>
            </a:r>
          </a:p>
        </p:txBody>
      </p:sp>
      <p:sp>
        <p:nvSpPr>
          <p:cNvPr id="6" name="Oval 5">
            <a:extLst>
              <a:ext uri="{FF2B5EF4-FFF2-40B4-BE49-F238E27FC236}">
                <a16:creationId xmlns:a16="http://schemas.microsoft.com/office/drawing/2014/main" id="{1FBB08BF-32BF-4472-A348-2E31F0291DEE}"/>
              </a:ext>
            </a:extLst>
          </p:cNvPr>
          <p:cNvSpPr/>
          <p:nvPr/>
        </p:nvSpPr>
        <p:spPr>
          <a:xfrm>
            <a:off x="7117489" y="1148241"/>
            <a:ext cx="6647061" cy="6127323"/>
          </a:xfrm>
          <a:prstGeom prst="ellipse">
            <a:avLst/>
          </a:prstGeom>
          <a:solidFill>
            <a:schemeClr val="bg1">
              <a:lumMod val="95000"/>
              <a:alpha val="6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3000" b="1" dirty="0">
                <a:solidFill>
                  <a:schemeClr val="tx1"/>
                </a:solidFill>
                <a:latin typeface="Arial" panose="020B0604020202020204" pitchFamily="34" charset="0"/>
                <a:cs typeface="Arial" panose="020B0604020202020204" pitchFamily="34" charset="0"/>
              </a:rPr>
              <a:t>Our Vision</a:t>
            </a:r>
          </a:p>
          <a:p>
            <a:pPr marL="214313" indent="-214313" algn="ctr">
              <a:buFont typeface="Arial" panose="020B0604020202020204" pitchFamily="34" charset="0"/>
              <a:buChar char="•"/>
            </a:pPr>
            <a:endParaRPr lang="en-US" sz="2750" dirty="0">
              <a:solidFill>
                <a:schemeClr val="tx1"/>
              </a:solidFill>
              <a:latin typeface="Arial" panose="020B0604020202020204" pitchFamily="34" charset="0"/>
              <a:cs typeface="Arial" panose="020B0604020202020204" pitchFamily="34" charset="0"/>
            </a:endParaRPr>
          </a:p>
          <a:p>
            <a:pPr algn="ctr"/>
            <a:r>
              <a:rPr lang="en-US" sz="2250" dirty="0">
                <a:solidFill>
                  <a:schemeClr val="tx1"/>
                </a:solidFill>
                <a:latin typeface="Arial" panose="020B0604020202020204" pitchFamily="34" charset="0"/>
                <a:cs typeface="Arial" panose="020B0604020202020204" pitchFamily="34" charset="0"/>
              </a:rPr>
              <a:t>In Ohio, </a:t>
            </a:r>
            <a:r>
              <a:rPr lang="en-US" sz="2250" b="1" i="1" dirty="0">
                <a:solidFill>
                  <a:srgbClr val="73A5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each child is</a:t>
            </a:r>
            <a:r>
              <a:rPr lang="en-US" sz="2250" b="1" dirty="0">
                <a:solidFill>
                  <a:schemeClr val="tx1"/>
                </a:solidFill>
                <a:latin typeface="Arial" panose="020B0604020202020204" pitchFamily="34" charset="0"/>
                <a:cs typeface="Arial" panose="020B0604020202020204" pitchFamily="34" charset="0"/>
              </a:rPr>
              <a:t> </a:t>
            </a:r>
            <a:r>
              <a:rPr lang="en-US" sz="2250" b="1" i="1" dirty="0">
                <a:solidFill>
                  <a:srgbClr val="700D1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challenged</a:t>
            </a:r>
            <a:r>
              <a:rPr lang="en-US" sz="2250" dirty="0">
                <a:solidFill>
                  <a:schemeClr val="tx1"/>
                </a:solidFill>
                <a:latin typeface="Arial" panose="020B0604020202020204" pitchFamily="34" charset="0"/>
                <a:cs typeface="Arial" panose="020B0604020202020204" pitchFamily="34" charset="0"/>
              </a:rPr>
              <a:t> to discover and learn, </a:t>
            </a:r>
            <a:r>
              <a:rPr lang="en-US" sz="2250" b="1" i="1" dirty="0">
                <a:solidFill>
                  <a:srgbClr val="D19D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prepared</a:t>
            </a:r>
            <a:r>
              <a:rPr lang="en-US" sz="2250" dirty="0">
                <a:solidFill>
                  <a:schemeClr val="tx1"/>
                </a:solidFill>
                <a:latin typeface="Arial" panose="020B0604020202020204" pitchFamily="34" charset="0"/>
                <a:cs typeface="Arial" panose="020B0604020202020204" pitchFamily="34" charset="0"/>
              </a:rPr>
              <a:t> to pursue</a:t>
            </a:r>
          </a:p>
          <a:p>
            <a:pPr algn="ctr"/>
            <a:r>
              <a:rPr lang="en-US" sz="2250" dirty="0">
                <a:solidFill>
                  <a:schemeClr val="tx1"/>
                </a:solidFill>
                <a:latin typeface="Arial" panose="020B0604020202020204" pitchFamily="34" charset="0"/>
                <a:cs typeface="Arial" panose="020B0604020202020204" pitchFamily="34" charset="0"/>
              </a:rPr>
              <a:t>a fulfilling post-high school path and </a:t>
            </a:r>
            <a:r>
              <a:rPr lang="en-US" sz="2250" b="1" i="1" dirty="0">
                <a:solidFill>
                  <a:srgbClr val="94AF2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empowered</a:t>
            </a:r>
            <a:r>
              <a:rPr lang="en-US" sz="2250" dirty="0">
                <a:solidFill>
                  <a:schemeClr val="tx1"/>
                </a:solidFill>
                <a:latin typeface="Arial" panose="020B0604020202020204" pitchFamily="34" charset="0"/>
                <a:cs typeface="Arial" panose="020B0604020202020204" pitchFamily="34" charset="0"/>
              </a:rPr>
              <a:t> to become a resilient,</a:t>
            </a:r>
          </a:p>
          <a:p>
            <a:pPr algn="ctr"/>
            <a:r>
              <a:rPr lang="en-US" sz="2250" dirty="0">
                <a:solidFill>
                  <a:schemeClr val="tx1"/>
                </a:solidFill>
                <a:latin typeface="Arial" panose="020B0604020202020204" pitchFamily="34" charset="0"/>
                <a:cs typeface="Arial" panose="020B0604020202020204" pitchFamily="34" charset="0"/>
              </a:rPr>
              <a:t>lifelong learner who contributes to society.</a:t>
            </a:r>
            <a:endParaRPr lang="en-US" sz="1750" b="1" i="1" dirty="0"/>
          </a:p>
        </p:txBody>
      </p:sp>
      <p:pic>
        <p:nvPicPr>
          <p:cNvPr id="9" name="Picture 8">
            <a:extLst>
              <a:ext uri="{FF2B5EF4-FFF2-40B4-BE49-F238E27FC236}">
                <a16:creationId xmlns:a16="http://schemas.microsoft.com/office/drawing/2014/main" id="{C6EFACC8-418C-4D7B-8D2D-D226A93F3147}"/>
              </a:ext>
            </a:extLst>
          </p:cNvPr>
          <p:cNvPicPr>
            <a:picLocks noChangeAspect="1"/>
          </p:cNvPicPr>
          <p:nvPr/>
        </p:nvPicPr>
        <p:blipFill>
          <a:blip r:embed="rId3"/>
          <a:stretch>
            <a:fillRect/>
          </a:stretch>
        </p:blipFill>
        <p:spPr>
          <a:xfrm>
            <a:off x="1167309" y="1254218"/>
            <a:ext cx="4424023" cy="5721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58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71B70-92AE-459C-AA99-BF17F1603E63}"/>
              </a:ext>
            </a:extLst>
          </p:cNvPr>
          <p:cNvSpPr>
            <a:spLocks noGrp="1"/>
          </p:cNvSpPr>
          <p:nvPr>
            <p:ph type="title"/>
          </p:nvPr>
        </p:nvSpPr>
        <p:spPr>
          <a:xfrm>
            <a:off x="2377440" y="274322"/>
            <a:ext cx="9875520" cy="775597"/>
          </a:xfrm>
        </p:spPr>
        <p:txBody>
          <a:bodyPr/>
          <a:lstStyle/>
          <a:p>
            <a:r>
              <a:rPr lang="en-US" dirty="0"/>
              <a:t>Math Practices</a:t>
            </a:r>
          </a:p>
        </p:txBody>
      </p:sp>
      <p:sp>
        <p:nvSpPr>
          <p:cNvPr id="3" name="Content Placeholder 2">
            <a:extLst>
              <a:ext uri="{FF2B5EF4-FFF2-40B4-BE49-F238E27FC236}">
                <a16:creationId xmlns:a16="http://schemas.microsoft.com/office/drawing/2014/main" id="{90B82425-6B06-48CC-A9F9-B6489DC4F5DC}"/>
              </a:ext>
            </a:extLst>
          </p:cNvPr>
          <p:cNvSpPr>
            <a:spLocks noGrp="1"/>
          </p:cNvSpPr>
          <p:nvPr>
            <p:ph idx="1"/>
          </p:nvPr>
        </p:nvSpPr>
        <p:spPr>
          <a:xfrm>
            <a:off x="429371" y="1559740"/>
            <a:ext cx="13392646" cy="6411787"/>
          </a:xfrm>
        </p:spPr>
        <p:txBody>
          <a:bodyPr/>
          <a:lstStyle/>
          <a:p>
            <a:pPr marL="617220" indent="-617220">
              <a:buFont typeface="+mj-lt"/>
              <a:buAutoNum type="arabicPeriod"/>
            </a:pPr>
            <a:r>
              <a:rPr lang="en-US" sz="3120" dirty="0"/>
              <a:t>Make sense of problems and persevere in solving them. </a:t>
            </a:r>
          </a:p>
          <a:p>
            <a:pPr marL="617220" indent="-617220">
              <a:buFont typeface="+mj-lt"/>
              <a:buAutoNum type="arabicPeriod"/>
            </a:pPr>
            <a:r>
              <a:rPr lang="en-US" sz="3120" dirty="0"/>
              <a:t>Reason abstractly and quantitatively. </a:t>
            </a:r>
          </a:p>
          <a:p>
            <a:pPr marL="617220" indent="-617220">
              <a:buFont typeface="+mj-lt"/>
              <a:buAutoNum type="arabicPeriod"/>
            </a:pPr>
            <a:r>
              <a:rPr lang="en-US" sz="3120" dirty="0"/>
              <a:t>Construct viable arguments and critique the reasoning of others. </a:t>
            </a:r>
          </a:p>
          <a:p>
            <a:pPr marL="617220" indent="-617220">
              <a:buFont typeface="+mj-lt"/>
              <a:buAutoNum type="arabicPeriod"/>
            </a:pPr>
            <a:r>
              <a:rPr lang="en-US" sz="3120" dirty="0"/>
              <a:t>Model with mathematics. </a:t>
            </a:r>
          </a:p>
          <a:p>
            <a:pPr marL="617220" indent="-617220">
              <a:buFont typeface="+mj-lt"/>
              <a:buAutoNum type="arabicPeriod"/>
            </a:pPr>
            <a:r>
              <a:rPr lang="en-US" sz="3120" dirty="0"/>
              <a:t>Use appropriate tools strategically. </a:t>
            </a:r>
          </a:p>
          <a:p>
            <a:pPr marL="617220" indent="-617220">
              <a:buFont typeface="+mj-lt"/>
              <a:buAutoNum type="arabicPeriod"/>
            </a:pPr>
            <a:r>
              <a:rPr lang="en-US" sz="3120" dirty="0"/>
              <a:t>Attend to precision. </a:t>
            </a:r>
          </a:p>
          <a:p>
            <a:pPr marL="617220" indent="-617220">
              <a:buFont typeface="+mj-lt"/>
              <a:buAutoNum type="arabicPeriod"/>
            </a:pPr>
            <a:r>
              <a:rPr lang="en-US" sz="3120" dirty="0"/>
              <a:t>Look for and make use of structure. </a:t>
            </a:r>
          </a:p>
          <a:p>
            <a:pPr marL="617220" indent="-617220">
              <a:buFont typeface="+mj-lt"/>
              <a:buAutoNum type="arabicPeriod"/>
            </a:pPr>
            <a:r>
              <a:rPr lang="en-US" sz="3120" dirty="0"/>
              <a:t>Look for and express regularity in repeated reasoning.</a:t>
            </a:r>
          </a:p>
        </p:txBody>
      </p:sp>
      <p:sp>
        <p:nvSpPr>
          <p:cNvPr id="4" name="Rectangle 3">
            <a:extLst>
              <a:ext uri="{FF2B5EF4-FFF2-40B4-BE49-F238E27FC236}">
                <a16:creationId xmlns:a16="http://schemas.microsoft.com/office/drawing/2014/main" id="{3CE7E476-4CBE-4624-B10C-A0518C3DB8D7}"/>
              </a:ext>
            </a:extLst>
          </p:cNvPr>
          <p:cNvSpPr/>
          <p:nvPr/>
        </p:nvSpPr>
        <p:spPr>
          <a:xfrm>
            <a:off x="1" y="2095308"/>
            <a:ext cx="14630399" cy="577516"/>
          </a:xfrm>
          <a:prstGeom prst="rect">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63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ECF4D58-0DAE-4697-81C9-81F3B7B94853}"/>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 y="1"/>
            <a:ext cx="14630401" cy="76158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5D1FAD2-D22C-4080-BB48-9094716E35A1}"/>
              </a:ext>
            </a:extLst>
          </p:cNvPr>
          <p:cNvSpPr>
            <a:spLocks noGrp="1"/>
          </p:cNvSpPr>
          <p:nvPr>
            <p:ph idx="1"/>
          </p:nvPr>
        </p:nvSpPr>
        <p:spPr>
          <a:xfrm>
            <a:off x="731520" y="864973"/>
            <a:ext cx="13167360" cy="6074767"/>
          </a:xfrm>
        </p:spPr>
        <p:txBody>
          <a:bodyPr/>
          <a:lstStyle/>
          <a:p>
            <a:pPr marL="0" lvl="0" indent="0" algn="ctr">
              <a:spcBef>
                <a:spcPts val="0"/>
              </a:spcBef>
              <a:buNone/>
            </a:pPr>
            <a:endParaRPr lang="en-US" sz="4800" dirty="0"/>
          </a:p>
          <a:p>
            <a:pPr marL="0" lvl="0" indent="0" algn="ctr">
              <a:spcBef>
                <a:spcPts val="0"/>
              </a:spcBef>
              <a:buNone/>
            </a:pPr>
            <a:endParaRPr lang="en-US" sz="4800" dirty="0">
              <a:solidFill>
                <a:srgbClr val="040284"/>
              </a:solidFill>
            </a:endParaRPr>
          </a:p>
          <a:p>
            <a:pPr marL="0" lvl="0" indent="0" algn="ctr">
              <a:spcBef>
                <a:spcPts val="0"/>
              </a:spcBef>
              <a:buNone/>
            </a:pPr>
            <a:r>
              <a:rPr lang="en-US" sz="4800" dirty="0">
                <a:solidFill>
                  <a:schemeClr val="bg1"/>
                </a:solidFill>
              </a:rPr>
              <a:t>What comes to your mind when you think about MP 2: Reason Abstractly and Quantitatively? </a:t>
            </a:r>
          </a:p>
          <a:p>
            <a:pPr marL="0" lvl="0" indent="0">
              <a:spcBef>
                <a:spcPts val="0"/>
              </a:spcBef>
              <a:buNone/>
            </a:pPr>
            <a:endParaRPr lang="en-US" sz="3600" dirty="0">
              <a:solidFill>
                <a:schemeClr val="bg1"/>
              </a:solidFill>
            </a:endParaRPr>
          </a:p>
          <a:p>
            <a:pPr marL="0" lvl="0" indent="0" algn="ctr">
              <a:spcBef>
                <a:spcPts val="0"/>
              </a:spcBef>
              <a:buNone/>
            </a:pPr>
            <a:r>
              <a:rPr lang="en-US" sz="3600" dirty="0">
                <a:solidFill>
                  <a:schemeClr val="bg1"/>
                </a:solidFill>
              </a:rPr>
              <a:t>Click </a:t>
            </a:r>
            <a:r>
              <a:rPr lang="en-US" sz="3600" u="sng" dirty="0">
                <a:solidFill>
                  <a:schemeClr val="tx2">
                    <a:lumMod val="40000"/>
                    <a:lumOff val="60000"/>
                  </a:schemeClr>
                </a:solidFill>
                <a:hlinkClick r:id="rId4"/>
              </a:rPr>
              <a:t>here</a:t>
            </a:r>
            <a:r>
              <a:rPr lang="en-US" sz="3600" dirty="0"/>
              <a:t> </a:t>
            </a:r>
            <a:r>
              <a:rPr lang="en-US" sz="3600" dirty="0">
                <a:solidFill>
                  <a:schemeClr val="bg1"/>
                </a:solidFill>
              </a:rPr>
              <a:t>to go </a:t>
            </a:r>
            <a:r>
              <a:rPr lang="en-US" sz="3600" dirty="0" err="1">
                <a:solidFill>
                  <a:schemeClr val="bg1"/>
                </a:solidFill>
              </a:rPr>
              <a:t>JamBoard</a:t>
            </a:r>
            <a:r>
              <a:rPr lang="en-US" sz="3600" dirty="0">
                <a:solidFill>
                  <a:schemeClr val="bg1"/>
                </a:solidFill>
              </a:rPr>
              <a:t> Activity</a:t>
            </a:r>
          </a:p>
        </p:txBody>
      </p:sp>
    </p:spTree>
    <p:extLst>
      <p:ext uri="{BB962C8B-B14F-4D97-AF65-F5344CB8AC3E}">
        <p14:creationId xmlns:p14="http://schemas.microsoft.com/office/powerpoint/2010/main" val="317469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C22333E6-900B-471F-AB61-356C481EE99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0" y="4061"/>
            <a:ext cx="14592300" cy="7585367"/>
          </a:xfrm>
        </p:spPr>
      </p:pic>
      <p:sp>
        <p:nvSpPr>
          <p:cNvPr id="2" name="Title 1">
            <a:extLst>
              <a:ext uri="{FF2B5EF4-FFF2-40B4-BE49-F238E27FC236}">
                <a16:creationId xmlns:a16="http://schemas.microsoft.com/office/drawing/2014/main" id="{B561E561-DC7E-449A-9C27-09F503764E17}"/>
              </a:ext>
            </a:extLst>
          </p:cNvPr>
          <p:cNvSpPr>
            <a:spLocks noGrp="1"/>
          </p:cNvSpPr>
          <p:nvPr>
            <p:ph type="title"/>
          </p:nvPr>
        </p:nvSpPr>
        <p:spPr>
          <a:xfrm>
            <a:off x="0" y="1107443"/>
            <a:ext cx="14592300" cy="769441"/>
          </a:xfrm>
          <a:solidFill>
            <a:schemeClr val="bg1"/>
          </a:solidFill>
          <a:ln w="38100">
            <a:solidFill>
              <a:srgbClr val="040284"/>
            </a:solidFill>
          </a:ln>
        </p:spPr>
        <p:txBody>
          <a:bodyPr/>
          <a:lstStyle/>
          <a:p>
            <a:r>
              <a:rPr lang="en-US" dirty="0"/>
              <a:t>Share Out </a:t>
            </a:r>
          </a:p>
        </p:txBody>
      </p:sp>
      <p:sp>
        <p:nvSpPr>
          <p:cNvPr id="4" name="Slide Number Placeholder 3">
            <a:extLst>
              <a:ext uri="{FF2B5EF4-FFF2-40B4-BE49-F238E27FC236}">
                <a16:creationId xmlns:a16="http://schemas.microsoft.com/office/drawing/2014/main" id="{F23A17E6-9AA6-48DB-8573-8FC95FC788A0}"/>
              </a:ext>
            </a:extLst>
          </p:cNvPr>
          <p:cNvSpPr>
            <a:spLocks noGrp="1"/>
          </p:cNvSpPr>
          <p:nvPr>
            <p:ph type="sldNum" sz="quarter" idx="12"/>
          </p:nvPr>
        </p:nvSpPr>
        <p:spPr>
          <a:xfrm>
            <a:off x="13931900" y="7719057"/>
            <a:ext cx="660400" cy="365125"/>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9</a:t>
            </a:fld>
            <a:endParaRPr lang="en-US" dirty="0"/>
          </a:p>
        </p:txBody>
      </p:sp>
    </p:spTree>
    <p:extLst>
      <p:ext uri="{BB962C8B-B14F-4D97-AF65-F5344CB8AC3E}">
        <p14:creationId xmlns:p14="http://schemas.microsoft.com/office/powerpoint/2010/main" val="266965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3f139343-0308-4228-91b0-b729914d92b9">YHKNPFA7K4PW-264960624-11653</_dlc_DocId>
    <_dlc_DocIdUrl xmlns="3f139343-0308-4228-91b0-b729914d92b9">
      <Url>https://ohiodas.sharepoint.com/sites/EDUOLIS472/_layouts/15/DocIdRedir.aspx?ID=YHKNPFA7K4PW-264960624-11653</Url>
      <Description>YHKNPFA7K4PW-264960624-11653</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338B202DF9D7408EE4E989603ED3F1" ma:contentTypeVersion="18" ma:contentTypeDescription="Create a new document." ma:contentTypeScope="" ma:versionID="d7648c4290b2465f68fb65c03c0b78fd">
  <xsd:schema xmlns:xsd="http://www.w3.org/2001/XMLSchema" xmlns:xs="http://www.w3.org/2001/XMLSchema" xmlns:p="http://schemas.microsoft.com/office/2006/metadata/properties" xmlns:ns2="e862e6cc-25a7-48db-9a41-d7bf78120c8c" xmlns:ns3="3f139343-0308-4228-91b0-b729914d92b9" targetNamespace="http://schemas.microsoft.com/office/2006/metadata/properties" ma:root="true" ma:fieldsID="87475e10c16089172e578ed2bc70cea3" ns2:_="" ns3:_="">
    <xsd:import namespace="e862e6cc-25a7-48db-9a41-d7bf78120c8c"/>
    <xsd:import namespace="3f139343-0308-4228-91b0-b729914d92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62e6cc-25a7-48db-9a41-d7bf78120c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139343-0308-4228-91b0-b729914d92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38043EC-57AC-4487-AF84-376DD96986A5}">
  <ds:schemaRefs>
    <ds:schemaRef ds:uri="http://www.w3.org/XML/1998/namespace"/>
    <ds:schemaRef ds:uri="http://purl.org/dc/dcmitype/"/>
    <ds:schemaRef ds:uri="http://schemas.microsoft.com/office/2006/metadata/properties"/>
    <ds:schemaRef ds:uri="http://schemas.microsoft.com/office/2006/documentManagement/types"/>
    <ds:schemaRef ds:uri="http://purl.org/dc/elements/1.1/"/>
    <ds:schemaRef ds:uri="http://purl.org/dc/terms/"/>
    <ds:schemaRef ds:uri="3f139343-0308-4228-91b0-b729914d92b9"/>
    <ds:schemaRef ds:uri="http://schemas.microsoft.com/office/infopath/2007/PartnerControls"/>
    <ds:schemaRef ds:uri="http://schemas.openxmlformats.org/package/2006/metadata/core-properties"/>
    <ds:schemaRef ds:uri="e862e6cc-25a7-48db-9a41-d7bf78120c8c"/>
  </ds:schemaRefs>
</ds:datastoreItem>
</file>

<file path=customXml/itemProps2.xml><?xml version="1.0" encoding="utf-8"?>
<ds:datastoreItem xmlns:ds="http://schemas.openxmlformats.org/officeDocument/2006/customXml" ds:itemID="{CDA3F994-C1A5-4A2C-A0AA-2F4969F2918E}">
  <ds:schemaRefs>
    <ds:schemaRef ds:uri="http://schemas.microsoft.com/sharepoint/v3/contenttype/forms"/>
  </ds:schemaRefs>
</ds:datastoreItem>
</file>

<file path=customXml/itemProps3.xml><?xml version="1.0" encoding="utf-8"?>
<ds:datastoreItem xmlns:ds="http://schemas.openxmlformats.org/officeDocument/2006/customXml" ds:itemID="{A10EA920-4D04-4C59-9C81-C52622247B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62e6cc-25a7-48db-9a41-d7bf78120c8c"/>
    <ds:schemaRef ds:uri="3f139343-0308-4228-91b0-b729914d92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A06C056-A7F2-4E15-A9A8-4587DFA9FBE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5672</Words>
  <Application>Microsoft Office PowerPoint</Application>
  <PresentationFormat>Custom</PresentationFormat>
  <Paragraphs>334</Paragraphs>
  <Slides>53</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Cambria Math</vt:lpstr>
      <vt:lpstr>Courier New</vt:lpstr>
      <vt:lpstr>Roboto</vt:lpstr>
      <vt:lpstr>Wingdings</vt:lpstr>
      <vt:lpstr>Office Theme</vt:lpstr>
      <vt:lpstr>MP 2: Reason Abstractly and Quantitatively</vt:lpstr>
      <vt:lpstr>Welcome</vt:lpstr>
      <vt:lpstr>PowerPoint Presentation</vt:lpstr>
      <vt:lpstr>Virtual Meeting Norms</vt:lpstr>
      <vt:lpstr>Each Child Our Future</vt:lpstr>
      <vt:lpstr>Each Child Our Future</vt:lpstr>
      <vt:lpstr>Math Practices</vt:lpstr>
      <vt:lpstr>PowerPoint Presentation</vt:lpstr>
      <vt:lpstr>Share Out </vt:lpstr>
      <vt:lpstr>Looking at Tasks That Promote MP 2</vt:lpstr>
      <vt:lpstr>Breakout Rooms</vt:lpstr>
      <vt:lpstr>Grades K-2 Problems For MP 2 </vt:lpstr>
      <vt:lpstr>Grades K-2 Problems For MP 2 </vt:lpstr>
      <vt:lpstr>Grades K-2 Problems For MP 2 </vt:lpstr>
      <vt:lpstr>Grades 3-5 Problems For MP 2 </vt:lpstr>
      <vt:lpstr>Grades 3-5 Problems For MP 2 </vt:lpstr>
      <vt:lpstr>Grades K-5 Problems For MP 2 </vt:lpstr>
      <vt:lpstr>Grades 6-8 Problems For MP 2 </vt:lpstr>
      <vt:lpstr>Grades 6-8 Problems For MP 2 </vt:lpstr>
      <vt:lpstr>High School Problems for MP 2</vt:lpstr>
      <vt:lpstr>High School Problems for MP 2</vt:lpstr>
      <vt:lpstr>High School Problems for MP 2</vt:lpstr>
      <vt:lpstr>PowerPoint Presentation</vt:lpstr>
      <vt:lpstr>MP 2: Reason abstractly &amp; quantitatively.</vt:lpstr>
      <vt:lpstr>Exploring Resources for MP 2</vt:lpstr>
      <vt:lpstr>MP 2 Progression:  Reason abstractly and quantitatively. </vt:lpstr>
      <vt:lpstr>Breakout Rooms</vt:lpstr>
      <vt:lpstr>PowerPoint Presentation</vt:lpstr>
      <vt:lpstr>PowerPoint Presentation</vt:lpstr>
      <vt:lpstr>PowerPoint Presentation</vt:lpstr>
      <vt:lpstr>PowerPoint Presentation</vt:lpstr>
      <vt:lpstr>PowerPoint Presentation</vt:lpstr>
      <vt:lpstr>Resource Links</vt:lpstr>
      <vt:lpstr>PowerPoint Presentation</vt:lpstr>
      <vt:lpstr>What does MP 2: Reason Abstractly and Quantitatively Look Like at My Grade Band?  </vt:lpstr>
      <vt:lpstr>MP 2: Reason abstractly and quantitatively.</vt:lpstr>
      <vt:lpstr>What does MP 2 look like at K-5? </vt:lpstr>
      <vt:lpstr>What does MP 2 look like at K-5? </vt:lpstr>
      <vt:lpstr>What does MP 2 look like at Grades 6-8? </vt:lpstr>
      <vt:lpstr>What does MP 2 look like at Grades 6-8? </vt:lpstr>
      <vt:lpstr>What does MP 2 look like at Grades 6-8? </vt:lpstr>
      <vt:lpstr>Robert Kaplinsky’s Readable Version</vt:lpstr>
      <vt:lpstr>ODE Math Practice Rubric </vt:lpstr>
      <vt:lpstr>PowerPoint Presentation</vt:lpstr>
      <vt:lpstr>NCTM 8 Effective Teaching Practices </vt:lpstr>
      <vt:lpstr>PowerPoint Presentation</vt:lpstr>
      <vt:lpstr>PowerPoint Presentation</vt:lpstr>
      <vt:lpstr>Questions?</vt:lpstr>
      <vt:lpstr>Mathematics Questions? </vt:lpstr>
      <vt:lpstr>Exit Ticket Survey</vt:lpstr>
      <vt:lpstr>Resource Links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MP 2: Reason Abstractly and Quantitatively</dc:title>
  <dc:creator/>
  <cp:lastModifiedBy/>
  <cp:revision>15</cp:revision>
  <dcterms:created xsi:type="dcterms:W3CDTF">2015-07-08T14:36:51Z</dcterms:created>
  <dcterms:modified xsi:type="dcterms:W3CDTF">2022-03-08T21:12:33Z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0x01010096338B202DF9D7408EE4E989603ED3F1</vt:lpwstr>
  </property>
  <property fmtid="{D5CDD505-2E9C-101B-9397-08002B2CF9AE}" pid="3" name="_dlc_DocIdItemGuid">
    <vt:lpwstr>90e68f48-bc74-4e71-a651-4ad7b5a40f50</vt:lpwstr>
  </property>
</Properties>
</file>