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51" r:id="rId5"/>
  </p:sldMasterIdLst>
  <p:notesMasterIdLst>
    <p:notesMasterId r:id="rId52"/>
  </p:notesMasterIdLst>
  <p:sldIdLst>
    <p:sldId id="260" r:id="rId6"/>
    <p:sldId id="879" r:id="rId7"/>
    <p:sldId id="1162" r:id="rId8"/>
    <p:sldId id="371" r:id="rId9"/>
    <p:sldId id="1163" r:id="rId10"/>
    <p:sldId id="1164" r:id="rId11"/>
    <p:sldId id="295" r:id="rId12"/>
    <p:sldId id="849" r:id="rId13"/>
    <p:sldId id="850" r:id="rId14"/>
    <p:sldId id="851" r:id="rId15"/>
    <p:sldId id="852" r:id="rId16"/>
    <p:sldId id="853" r:id="rId17"/>
    <p:sldId id="828" r:id="rId18"/>
    <p:sldId id="860" r:id="rId19"/>
    <p:sldId id="835" r:id="rId20"/>
    <p:sldId id="865" r:id="rId21"/>
    <p:sldId id="854" r:id="rId22"/>
    <p:sldId id="293" r:id="rId23"/>
    <p:sldId id="863" r:id="rId24"/>
    <p:sldId id="827" r:id="rId25"/>
    <p:sldId id="829" r:id="rId26"/>
    <p:sldId id="826" r:id="rId27"/>
    <p:sldId id="825" r:id="rId28"/>
    <p:sldId id="821" r:id="rId29"/>
    <p:sldId id="855" r:id="rId30"/>
    <p:sldId id="864" r:id="rId31"/>
    <p:sldId id="874" r:id="rId32"/>
    <p:sldId id="873" r:id="rId33"/>
    <p:sldId id="875" r:id="rId34"/>
    <p:sldId id="877" r:id="rId35"/>
    <p:sldId id="876" r:id="rId36"/>
    <p:sldId id="880" r:id="rId37"/>
    <p:sldId id="833" r:id="rId38"/>
    <p:sldId id="832" r:id="rId39"/>
    <p:sldId id="871" r:id="rId40"/>
    <p:sldId id="1165" r:id="rId41"/>
    <p:sldId id="878" r:id="rId42"/>
    <p:sldId id="872" r:id="rId43"/>
    <p:sldId id="866" r:id="rId44"/>
    <p:sldId id="819" r:id="rId45"/>
    <p:sldId id="840" r:id="rId46"/>
    <p:sldId id="276" r:id="rId47"/>
    <p:sldId id="259" r:id="rId48"/>
    <p:sldId id="790" r:id="rId49"/>
    <p:sldId id="823" r:id="rId50"/>
    <p:sldId id="869" r:id="rId51"/>
  </p:sldIdLst>
  <p:sldSz cx="10972800" cy="8229600" type="B4JIS"/>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592" userDrawn="1">
          <p15:clr>
            <a:srgbClr val="A4A3A4"/>
          </p15:clr>
        </p15:guide>
        <p15:guide id="4" pos="34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D10"/>
    <a:srgbClr val="73A5CC"/>
    <a:srgbClr val="700017"/>
    <a:srgbClr val="CADDEC"/>
    <a:srgbClr val="DCD7E3"/>
    <a:srgbClr val="FFC1CE"/>
    <a:srgbClr val="525051"/>
    <a:srgbClr val="94AF2A"/>
    <a:srgbClr val="74A8D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101D30-14D2-4675-874F-A35B83E0603B}" v="13" dt="2022-04-06T11:00:56.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8" autoAdjust="0"/>
    <p:restoredTop sz="89447" autoAdjust="0"/>
  </p:normalViewPr>
  <p:slideViewPr>
    <p:cSldViewPr snapToGrid="0" snapToObjects="1">
      <p:cViewPr varScale="1">
        <p:scale>
          <a:sx n="86" d="100"/>
          <a:sy n="86" d="100"/>
        </p:scale>
        <p:origin x="1340" y="80"/>
      </p:cViewPr>
      <p:guideLst>
        <p:guide orient="horz" pos="2160"/>
        <p:guide pos="2880"/>
        <p:guide orient="horz" pos="2592"/>
        <p:guide pos="3492"/>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E4A662-57FD-4BB9-A82E-821D854377D3}"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1BA7AFBC-3392-4952-92ED-25916F62CEED}">
      <dgm:prSet phldrT="[Text]"/>
      <dgm:spPr>
        <a:solidFill>
          <a:srgbClr val="700017"/>
        </a:solidFill>
      </dgm:spPr>
      <dgm:t>
        <a:bodyPr/>
        <a:lstStyle/>
        <a:p>
          <a:r>
            <a:rPr lang="en-US" b="1" dirty="0">
              <a:latin typeface="Arial" panose="020B0604020202020204" pitchFamily="34" charset="0"/>
              <a:cs typeface="Arial" panose="020B0604020202020204" pitchFamily="34" charset="0"/>
            </a:rPr>
            <a:t>Act 1: </a:t>
          </a:r>
          <a:r>
            <a:rPr lang="en-US" dirty="0">
              <a:latin typeface="Arial" panose="020B0604020202020204" pitchFamily="34" charset="0"/>
              <a:cs typeface="Arial" panose="020B0604020202020204" pitchFamily="34" charset="0"/>
            </a:rPr>
            <a:t>Pose the Problem.</a:t>
          </a:r>
        </a:p>
      </dgm:t>
    </dgm:pt>
    <dgm:pt modelId="{2656A53F-BFAF-405C-A6C2-A66155E152AB}" type="parTrans" cxnId="{1BADC357-249D-4526-89AB-E593E96B0248}">
      <dgm:prSet/>
      <dgm:spPr/>
      <dgm:t>
        <a:bodyPr/>
        <a:lstStyle/>
        <a:p>
          <a:endParaRPr lang="en-US"/>
        </a:p>
      </dgm:t>
    </dgm:pt>
    <dgm:pt modelId="{DDDAE04F-CD0C-4362-912A-A8734F411C20}" type="sibTrans" cxnId="{1BADC357-249D-4526-89AB-E593E96B0248}">
      <dgm:prSet/>
      <dgm:spPr/>
      <dgm:t>
        <a:bodyPr/>
        <a:lstStyle/>
        <a:p>
          <a:endParaRPr lang="en-US"/>
        </a:p>
      </dgm:t>
    </dgm:pt>
    <dgm:pt modelId="{CED2ECD9-CD78-4085-B346-C9B985BDE389}">
      <dgm:prSet phldrT="[Text]"/>
      <dgm:spPr>
        <a:solidFill>
          <a:srgbClr val="FFC1CE">
            <a:alpha val="89804"/>
          </a:srgbClr>
        </a:solidFill>
      </dgm:spPr>
      <dgm:t>
        <a:bodyPr/>
        <a:lstStyle/>
        <a:p>
          <a:r>
            <a:rPr lang="en-US" dirty="0">
              <a:latin typeface="Arial" panose="020B0604020202020204" pitchFamily="34" charset="0"/>
              <a:cs typeface="Arial" panose="020B0604020202020204" pitchFamily="34" charset="0"/>
            </a:rPr>
            <a:t>A hook</a:t>
          </a:r>
        </a:p>
      </dgm:t>
    </dgm:pt>
    <dgm:pt modelId="{A9A6C19E-C2B1-49F5-BB53-CA2872105CC4}" type="parTrans" cxnId="{82441DD9-2DE2-43F5-98BD-47EA33EEB800}">
      <dgm:prSet/>
      <dgm:spPr/>
      <dgm:t>
        <a:bodyPr/>
        <a:lstStyle/>
        <a:p>
          <a:endParaRPr lang="en-US"/>
        </a:p>
      </dgm:t>
    </dgm:pt>
    <dgm:pt modelId="{BAF117C1-6D9E-45EF-A1C9-340FD4EDEE67}" type="sibTrans" cxnId="{82441DD9-2DE2-43F5-98BD-47EA33EEB800}">
      <dgm:prSet/>
      <dgm:spPr/>
      <dgm:t>
        <a:bodyPr/>
        <a:lstStyle/>
        <a:p>
          <a:endParaRPr lang="en-US"/>
        </a:p>
      </dgm:t>
    </dgm:pt>
    <dgm:pt modelId="{3686CA4C-777B-4637-81D4-28CB816419B1}">
      <dgm:prSet phldrT="[Text]"/>
      <dgm:spPr>
        <a:solidFill>
          <a:srgbClr val="FFC1CE">
            <a:alpha val="89804"/>
          </a:srgbClr>
        </a:solidFill>
      </dgm:spPr>
      <dgm:t>
        <a:bodyPr/>
        <a:lstStyle/>
        <a:p>
          <a:r>
            <a:rPr lang="en-US" dirty="0">
              <a:latin typeface="Arial" panose="020B0604020202020204" pitchFamily="34" charset="0"/>
              <a:cs typeface="Arial" panose="020B0604020202020204" pitchFamily="34" charset="0"/>
            </a:rPr>
            <a:t>Brainstorm Q&amp;A</a:t>
          </a:r>
        </a:p>
      </dgm:t>
    </dgm:pt>
    <dgm:pt modelId="{DE33B4B4-AAE0-4E16-9BBB-DA68BD77E20B}" type="parTrans" cxnId="{64F858C2-DEC0-46DF-ADD8-43EB49CB6B15}">
      <dgm:prSet/>
      <dgm:spPr/>
      <dgm:t>
        <a:bodyPr/>
        <a:lstStyle/>
        <a:p>
          <a:endParaRPr lang="en-US"/>
        </a:p>
      </dgm:t>
    </dgm:pt>
    <dgm:pt modelId="{94216064-6F60-40E1-8519-D9184920ABB4}" type="sibTrans" cxnId="{64F858C2-DEC0-46DF-ADD8-43EB49CB6B15}">
      <dgm:prSet/>
      <dgm:spPr/>
      <dgm:t>
        <a:bodyPr/>
        <a:lstStyle/>
        <a:p>
          <a:endParaRPr lang="en-US"/>
        </a:p>
      </dgm:t>
    </dgm:pt>
    <dgm:pt modelId="{2CDDE514-CFC8-439B-B5E9-33EA46FFE784}">
      <dgm:prSet phldrT="[Text]"/>
      <dgm:spPr/>
      <dgm:t>
        <a:bodyPr/>
        <a:lstStyle/>
        <a:p>
          <a:r>
            <a:rPr lang="en-US" b="1" dirty="0">
              <a:latin typeface="Arial" panose="020B0604020202020204" pitchFamily="34" charset="0"/>
              <a:cs typeface="Arial" panose="020B0604020202020204" pitchFamily="34" charset="0"/>
            </a:rPr>
            <a:t>Act 2: </a:t>
          </a:r>
          <a:r>
            <a:rPr lang="en-US" dirty="0">
              <a:latin typeface="Arial" panose="020B0604020202020204" pitchFamily="34" charset="0"/>
              <a:cs typeface="Arial" panose="020B0604020202020204" pitchFamily="34" charset="0"/>
            </a:rPr>
            <a:t>The Model </a:t>
          </a:r>
        </a:p>
      </dgm:t>
    </dgm:pt>
    <dgm:pt modelId="{4288EC7F-89FB-424E-B19D-38E1CA8DF586}" type="parTrans" cxnId="{02B87A72-B818-4FEF-97D6-053EA384B6C4}">
      <dgm:prSet/>
      <dgm:spPr/>
      <dgm:t>
        <a:bodyPr/>
        <a:lstStyle/>
        <a:p>
          <a:endParaRPr lang="en-US"/>
        </a:p>
      </dgm:t>
    </dgm:pt>
    <dgm:pt modelId="{F150C8F6-63B1-4409-B691-E7F3139D8F4A}" type="sibTrans" cxnId="{02B87A72-B818-4FEF-97D6-053EA384B6C4}">
      <dgm:prSet/>
      <dgm:spPr/>
      <dgm:t>
        <a:bodyPr/>
        <a:lstStyle/>
        <a:p>
          <a:endParaRPr lang="en-US"/>
        </a:p>
      </dgm:t>
    </dgm:pt>
    <dgm:pt modelId="{352467D7-729A-4BF3-97A1-D4C4BD1FB1AF}">
      <dgm:prSet phldrT="[Text]"/>
      <dgm:spPr/>
      <dgm:t>
        <a:bodyPr/>
        <a:lstStyle/>
        <a:p>
          <a:r>
            <a:rPr lang="en-US" dirty="0">
              <a:latin typeface="Arial" panose="020B0604020202020204" pitchFamily="34" charset="0"/>
              <a:cs typeface="Arial" panose="020B0604020202020204" pitchFamily="34" charset="0"/>
            </a:rPr>
            <a:t>Make an estimate</a:t>
          </a:r>
        </a:p>
      </dgm:t>
    </dgm:pt>
    <dgm:pt modelId="{A10F9773-4303-46A3-8186-8D7C03FEE281}" type="parTrans" cxnId="{CA024B4F-E4BF-47BA-97FB-E4FF71102DB0}">
      <dgm:prSet/>
      <dgm:spPr/>
      <dgm:t>
        <a:bodyPr/>
        <a:lstStyle/>
        <a:p>
          <a:endParaRPr lang="en-US"/>
        </a:p>
      </dgm:t>
    </dgm:pt>
    <dgm:pt modelId="{4A86A080-1665-4451-8B29-66ECCB8C7232}" type="sibTrans" cxnId="{CA024B4F-E4BF-47BA-97FB-E4FF71102DB0}">
      <dgm:prSet/>
      <dgm:spPr/>
      <dgm:t>
        <a:bodyPr/>
        <a:lstStyle/>
        <a:p>
          <a:endParaRPr lang="en-US"/>
        </a:p>
      </dgm:t>
    </dgm:pt>
    <dgm:pt modelId="{99A04B54-6118-464E-AD3B-2F01E3128F5A}">
      <dgm:prSet phldrT="[Text]"/>
      <dgm:spPr>
        <a:solidFill>
          <a:srgbClr val="73A5CC"/>
        </a:solidFill>
      </dgm:spPr>
      <dgm:t>
        <a:bodyPr/>
        <a:lstStyle/>
        <a:p>
          <a:r>
            <a:rPr lang="en-US" b="1" dirty="0">
              <a:latin typeface="Arial" panose="020B0604020202020204" pitchFamily="34" charset="0"/>
              <a:cs typeface="Arial" panose="020B0604020202020204" pitchFamily="34" charset="0"/>
            </a:rPr>
            <a:t>Act 3: </a:t>
          </a:r>
          <a:r>
            <a:rPr lang="en-US" dirty="0">
              <a:latin typeface="Arial" panose="020B0604020202020204" pitchFamily="34" charset="0"/>
              <a:cs typeface="Arial" panose="020B0604020202020204" pitchFamily="34" charset="0"/>
            </a:rPr>
            <a:t>The Resolution and Sequel. </a:t>
          </a:r>
        </a:p>
      </dgm:t>
    </dgm:pt>
    <dgm:pt modelId="{C6E07C6A-250B-4057-996B-0A841A2B46D6}" type="parTrans" cxnId="{F28B44C1-88B6-4437-832C-158A6D40DCE3}">
      <dgm:prSet/>
      <dgm:spPr/>
      <dgm:t>
        <a:bodyPr/>
        <a:lstStyle/>
        <a:p>
          <a:endParaRPr lang="en-US"/>
        </a:p>
      </dgm:t>
    </dgm:pt>
    <dgm:pt modelId="{4AD135FB-2FBE-4585-8F4C-CB68076AAD62}" type="sibTrans" cxnId="{F28B44C1-88B6-4437-832C-158A6D40DCE3}">
      <dgm:prSet/>
      <dgm:spPr/>
      <dgm:t>
        <a:bodyPr/>
        <a:lstStyle/>
        <a:p>
          <a:endParaRPr lang="en-US"/>
        </a:p>
      </dgm:t>
    </dgm:pt>
    <dgm:pt modelId="{4FC6DF7D-D9F3-4B0A-951E-2776D30522E5}">
      <dgm:prSet phldrT="[Text]"/>
      <dgm:spPr>
        <a:solidFill>
          <a:srgbClr val="CADDEC"/>
        </a:solidFill>
      </dgm:spPr>
      <dgm:t>
        <a:bodyPr/>
        <a:lstStyle/>
        <a:p>
          <a:r>
            <a:rPr lang="en-US" dirty="0">
              <a:latin typeface="Arial" panose="020B0604020202020204" pitchFamily="34" charset="0"/>
              <a:cs typeface="Arial" panose="020B0604020202020204" pitchFamily="34" charset="0"/>
            </a:rPr>
            <a:t>The solution and reflection.</a:t>
          </a:r>
        </a:p>
      </dgm:t>
    </dgm:pt>
    <dgm:pt modelId="{EF568B99-309D-4DD1-B7F3-D6AF1603105D}" type="parTrans" cxnId="{582E4C93-8B3B-4964-8379-195A03F5E3F8}">
      <dgm:prSet/>
      <dgm:spPr/>
      <dgm:t>
        <a:bodyPr/>
        <a:lstStyle/>
        <a:p>
          <a:endParaRPr lang="en-US"/>
        </a:p>
      </dgm:t>
    </dgm:pt>
    <dgm:pt modelId="{510AF9A5-6E41-49C5-A438-DD0D6A9B2AF2}" type="sibTrans" cxnId="{582E4C93-8B3B-4964-8379-195A03F5E3F8}">
      <dgm:prSet/>
      <dgm:spPr/>
      <dgm:t>
        <a:bodyPr/>
        <a:lstStyle/>
        <a:p>
          <a:endParaRPr lang="en-US"/>
        </a:p>
      </dgm:t>
    </dgm:pt>
    <dgm:pt modelId="{3A00D143-1DE4-430A-848B-B684953AE1B1}">
      <dgm:prSet phldrT="[Text]"/>
      <dgm:spPr>
        <a:solidFill>
          <a:srgbClr val="CADDEC"/>
        </a:solidFill>
      </dgm:spPr>
      <dgm:t>
        <a:bodyPr/>
        <a:lstStyle/>
        <a:p>
          <a:r>
            <a:rPr lang="en-US" dirty="0">
              <a:latin typeface="Arial" panose="020B0604020202020204" pitchFamily="34" charset="0"/>
              <a:cs typeface="Arial" panose="020B0604020202020204" pitchFamily="34" charset="0"/>
            </a:rPr>
            <a:t>Next Steps-revise or elaborate</a:t>
          </a:r>
        </a:p>
      </dgm:t>
    </dgm:pt>
    <dgm:pt modelId="{4F87ABD3-17B7-4649-9E04-FE9FB917F4BA}" type="parTrans" cxnId="{FCE6D468-9D24-41A3-853E-685D37EAC2D0}">
      <dgm:prSet/>
      <dgm:spPr/>
      <dgm:t>
        <a:bodyPr/>
        <a:lstStyle/>
        <a:p>
          <a:endParaRPr lang="en-US"/>
        </a:p>
      </dgm:t>
    </dgm:pt>
    <dgm:pt modelId="{662B4273-DC8D-4890-A8AF-C4179438BDA7}" type="sibTrans" cxnId="{FCE6D468-9D24-41A3-853E-685D37EAC2D0}">
      <dgm:prSet/>
      <dgm:spPr/>
      <dgm:t>
        <a:bodyPr/>
        <a:lstStyle/>
        <a:p>
          <a:endParaRPr lang="en-US"/>
        </a:p>
      </dgm:t>
    </dgm:pt>
    <dgm:pt modelId="{F80E985B-C7EF-4A83-89F6-058CEFEAEE1E}">
      <dgm:prSet phldrT="[Text]"/>
      <dgm:spPr/>
      <dgm:t>
        <a:bodyPr/>
        <a:lstStyle/>
        <a:p>
          <a:r>
            <a:rPr lang="en-US" dirty="0">
              <a:latin typeface="Arial" panose="020B0604020202020204" pitchFamily="34" charset="0"/>
              <a:cs typeface="Arial" panose="020B0604020202020204" pitchFamily="34" charset="0"/>
            </a:rPr>
            <a:t>Develop a mathematical model</a:t>
          </a:r>
        </a:p>
      </dgm:t>
    </dgm:pt>
    <dgm:pt modelId="{9FA3230E-5233-4920-A2BC-EE62A25759FF}" type="parTrans" cxnId="{A20744EA-15D7-48B3-9A2B-AF95E1B66ADE}">
      <dgm:prSet/>
      <dgm:spPr/>
      <dgm:t>
        <a:bodyPr/>
        <a:lstStyle/>
        <a:p>
          <a:endParaRPr lang="en-US"/>
        </a:p>
      </dgm:t>
    </dgm:pt>
    <dgm:pt modelId="{8C5924FC-E41C-4EDC-9AAD-118B55E544B3}" type="sibTrans" cxnId="{A20744EA-15D7-48B3-9A2B-AF95E1B66ADE}">
      <dgm:prSet/>
      <dgm:spPr/>
      <dgm:t>
        <a:bodyPr/>
        <a:lstStyle/>
        <a:p>
          <a:endParaRPr lang="en-US"/>
        </a:p>
      </dgm:t>
    </dgm:pt>
    <dgm:pt modelId="{04E9439B-1AB8-480C-B17F-DE80D2E2B2DA}" type="pres">
      <dgm:prSet presAssocID="{CDE4A662-57FD-4BB9-A82E-821D854377D3}" presName="Name0" presStyleCnt="0">
        <dgm:presLayoutVars>
          <dgm:dir/>
          <dgm:animLvl val="lvl"/>
          <dgm:resizeHandles val="exact"/>
        </dgm:presLayoutVars>
      </dgm:prSet>
      <dgm:spPr/>
    </dgm:pt>
    <dgm:pt modelId="{8C659D90-A904-4EF0-92E5-5B5AADAA370A}" type="pres">
      <dgm:prSet presAssocID="{1BA7AFBC-3392-4952-92ED-25916F62CEED}" presName="linNode" presStyleCnt="0"/>
      <dgm:spPr/>
    </dgm:pt>
    <dgm:pt modelId="{E1957D3A-D4CD-4C1C-9952-952A3B0769B1}" type="pres">
      <dgm:prSet presAssocID="{1BA7AFBC-3392-4952-92ED-25916F62CEED}" presName="parentText" presStyleLbl="node1" presStyleIdx="0" presStyleCnt="3">
        <dgm:presLayoutVars>
          <dgm:chMax val="1"/>
          <dgm:bulletEnabled val="1"/>
        </dgm:presLayoutVars>
      </dgm:prSet>
      <dgm:spPr/>
    </dgm:pt>
    <dgm:pt modelId="{FAC4317E-CBAF-47C4-A2AF-69539E935F4F}" type="pres">
      <dgm:prSet presAssocID="{1BA7AFBC-3392-4952-92ED-25916F62CEED}" presName="descendantText" presStyleLbl="alignAccFollowNode1" presStyleIdx="0" presStyleCnt="3">
        <dgm:presLayoutVars>
          <dgm:bulletEnabled val="1"/>
        </dgm:presLayoutVars>
      </dgm:prSet>
      <dgm:spPr/>
    </dgm:pt>
    <dgm:pt modelId="{BB9CEEEB-0AC7-4E9E-8650-0F67D8C1DD73}" type="pres">
      <dgm:prSet presAssocID="{DDDAE04F-CD0C-4362-912A-A8734F411C20}" presName="sp" presStyleCnt="0"/>
      <dgm:spPr/>
    </dgm:pt>
    <dgm:pt modelId="{E073E479-C1B8-4F9D-B614-347B9815DE13}" type="pres">
      <dgm:prSet presAssocID="{2CDDE514-CFC8-439B-B5E9-33EA46FFE784}" presName="linNode" presStyleCnt="0"/>
      <dgm:spPr/>
    </dgm:pt>
    <dgm:pt modelId="{A48421A7-0500-477A-97E7-C96D71DC28D4}" type="pres">
      <dgm:prSet presAssocID="{2CDDE514-CFC8-439B-B5E9-33EA46FFE784}" presName="parentText" presStyleLbl="node1" presStyleIdx="1" presStyleCnt="3">
        <dgm:presLayoutVars>
          <dgm:chMax val="1"/>
          <dgm:bulletEnabled val="1"/>
        </dgm:presLayoutVars>
      </dgm:prSet>
      <dgm:spPr/>
    </dgm:pt>
    <dgm:pt modelId="{D32ECED6-E646-4A4D-B26D-0DF1A65C9B3E}" type="pres">
      <dgm:prSet presAssocID="{2CDDE514-CFC8-439B-B5E9-33EA46FFE784}" presName="descendantText" presStyleLbl="alignAccFollowNode1" presStyleIdx="1" presStyleCnt="3">
        <dgm:presLayoutVars>
          <dgm:bulletEnabled val="1"/>
        </dgm:presLayoutVars>
      </dgm:prSet>
      <dgm:spPr/>
    </dgm:pt>
    <dgm:pt modelId="{834C3BCA-114D-4379-8747-DC7B98F947EE}" type="pres">
      <dgm:prSet presAssocID="{F150C8F6-63B1-4409-B691-E7F3139D8F4A}" presName="sp" presStyleCnt="0"/>
      <dgm:spPr/>
    </dgm:pt>
    <dgm:pt modelId="{B6CC155D-D177-41DD-BAD8-56D462CF6E08}" type="pres">
      <dgm:prSet presAssocID="{99A04B54-6118-464E-AD3B-2F01E3128F5A}" presName="linNode" presStyleCnt="0"/>
      <dgm:spPr/>
    </dgm:pt>
    <dgm:pt modelId="{976C6B8C-40F4-4275-B006-7EDE5B29A926}" type="pres">
      <dgm:prSet presAssocID="{99A04B54-6118-464E-AD3B-2F01E3128F5A}" presName="parentText" presStyleLbl="node1" presStyleIdx="2" presStyleCnt="3">
        <dgm:presLayoutVars>
          <dgm:chMax val="1"/>
          <dgm:bulletEnabled val="1"/>
        </dgm:presLayoutVars>
      </dgm:prSet>
      <dgm:spPr/>
    </dgm:pt>
    <dgm:pt modelId="{EB42D5D6-2086-4701-A22B-210C02874808}" type="pres">
      <dgm:prSet presAssocID="{99A04B54-6118-464E-AD3B-2F01E3128F5A}" presName="descendantText" presStyleLbl="alignAccFollowNode1" presStyleIdx="2" presStyleCnt="3">
        <dgm:presLayoutVars>
          <dgm:bulletEnabled val="1"/>
        </dgm:presLayoutVars>
      </dgm:prSet>
      <dgm:spPr/>
    </dgm:pt>
  </dgm:ptLst>
  <dgm:cxnLst>
    <dgm:cxn modelId="{322CC11C-6EBF-41E6-B953-DFDD9DC64CFE}" type="presOf" srcId="{F80E985B-C7EF-4A83-89F6-058CEFEAEE1E}" destId="{D32ECED6-E646-4A4D-B26D-0DF1A65C9B3E}" srcOrd="0" destOrd="1" presId="urn:microsoft.com/office/officeart/2005/8/layout/vList5"/>
    <dgm:cxn modelId="{86746B1F-5A70-434D-A8FB-EAFB3FCAEE91}" type="presOf" srcId="{3A00D143-1DE4-430A-848B-B684953AE1B1}" destId="{EB42D5D6-2086-4701-A22B-210C02874808}" srcOrd="0" destOrd="1" presId="urn:microsoft.com/office/officeart/2005/8/layout/vList5"/>
    <dgm:cxn modelId="{FCE6D468-9D24-41A3-853E-685D37EAC2D0}" srcId="{99A04B54-6118-464E-AD3B-2F01E3128F5A}" destId="{3A00D143-1DE4-430A-848B-B684953AE1B1}" srcOrd="1" destOrd="0" parTransId="{4F87ABD3-17B7-4649-9E04-FE9FB917F4BA}" sibTransId="{662B4273-DC8D-4890-A8AF-C4179438BDA7}"/>
    <dgm:cxn modelId="{CA024B4F-E4BF-47BA-97FB-E4FF71102DB0}" srcId="{2CDDE514-CFC8-439B-B5E9-33EA46FFE784}" destId="{352467D7-729A-4BF3-97A1-D4C4BD1FB1AF}" srcOrd="0" destOrd="0" parTransId="{A10F9773-4303-46A3-8186-8D7C03FEE281}" sibTransId="{4A86A080-1665-4451-8B29-66ECCB8C7232}"/>
    <dgm:cxn modelId="{02B87A72-B818-4FEF-97D6-053EA384B6C4}" srcId="{CDE4A662-57FD-4BB9-A82E-821D854377D3}" destId="{2CDDE514-CFC8-439B-B5E9-33EA46FFE784}" srcOrd="1" destOrd="0" parTransId="{4288EC7F-89FB-424E-B19D-38E1CA8DF586}" sibTransId="{F150C8F6-63B1-4409-B691-E7F3139D8F4A}"/>
    <dgm:cxn modelId="{1BADC357-249D-4526-89AB-E593E96B0248}" srcId="{CDE4A662-57FD-4BB9-A82E-821D854377D3}" destId="{1BA7AFBC-3392-4952-92ED-25916F62CEED}" srcOrd="0" destOrd="0" parTransId="{2656A53F-BFAF-405C-A6C2-A66155E152AB}" sibTransId="{DDDAE04F-CD0C-4362-912A-A8734F411C20}"/>
    <dgm:cxn modelId="{705EA183-5630-4A44-B7EB-D936C20D7F06}" type="presOf" srcId="{1BA7AFBC-3392-4952-92ED-25916F62CEED}" destId="{E1957D3A-D4CD-4C1C-9952-952A3B0769B1}" srcOrd="0" destOrd="0" presId="urn:microsoft.com/office/officeart/2005/8/layout/vList5"/>
    <dgm:cxn modelId="{D73E2492-F47C-4199-B5A7-D10651CF4344}" type="presOf" srcId="{99A04B54-6118-464E-AD3B-2F01E3128F5A}" destId="{976C6B8C-40F4-4275-B006-7EDE5B29A926}" srcOrd="0" destOrd="0" presId="urn:microsoft.com/office/officeart/2005/8/layout/vList5"/>
    <dgm:cxn modelId="{582E4C93-8B3B-4964-8379-195A03F5E3F8}" srcId="{99A04B54-6118-464E-AD3B-2F01E3128F5A}" destId="{4FC6DF7D-D9F3-4B0A-951E-2776D30522E5}" srcOrd="0" destOrd="0" parTransId="{EF568B99-309D-4DD1-B7F3-D6AF1603105D}" sibTransId="{510AF9A5-6E41-49C5-A438-DD0D6A9B2AF2}"/>
    <dgm:cxn modelId="{B99C30A3-F06C-4D21-B480-94B97A942EFD}" type="presOf" srcId="{2CDDE514-CFC8-439B-B5E9-33EA46FFE784}" destId="{A48421A7-0500-477A-97E7-C96D71DC28D4}" srcOrd="0" destOrd="0" presId="urn:microsoft.com/office/officeart/2005/8/layout/vList5"/>
    <dgm:cxn modelId="{A069CDAB-6D6C-448D-AA3B-3EAA87CE3315}" type="presOf" srcId="{3686CA4C-777B-4637-81D4-28CB816419B1}" destId="{FAC4317E-CBAF-47C4-A2AF-69539E935F4F}" srcOrd="0" destOrd="1" presId="urn:microsoft.com/office/officeart/2005/8/layout/vList5"/>
    <dgm:cxn modelId="{D5AF06AD-E776-4722-858A-590B5535074D}" type="presOf" srcId="{CED2ECD9-CD78-4085-B346-C9B985BDE389}" destId="{FAC4317E-CBAF-47C4-A2AF-69539E935F4F}" srcOrd="0" destOrd="0" presId="urn:microsoft.com/office/officeart/2005/8/layout/vList5"/>
    <dgm:cxn modelId="{95E5F9B5-CF29-45B4-B5F5-43F823416FD9}" type="presOf" srcId="{CDE4A662-57FD-4BB9-A82E-821D854377D3}" destId="{04E9439B-1AB8-480C-B17F-DE80D2E2B2DA}" srcOrd="0" destOrd="0" presId="urn:microsoft.com/office/officeart/2005/8/layout/vList5"/>
    <dgm:cxn modelId="{F28B44C1-88B6-4437-832C-158A6D40DCE3}" srcId="{CDE4A662-57FD-4BB9-A82E-821D854377D3}" destId="{99A04B54-6118-464E-AD3B-2F01E3128F5A}" srcOrd="2" destOrd="0" parTransId="{C6E07C6A-250B-4057-996B-0A841A2B46D6}" sibTransId="{4AD135FB-2FBE-4585-8F4C-CB68076AAD62}"/>
    <dgm:cxn modelId="{64F858C2-DEC0-46DF-ADD8-43EB49CB6B15}" srcId="{1BA7AFBC-3392-4952-92ED-25916F62CEED}" destId="{3686CA4C-777B-4637-81D4-28CB816419B1}" srcOrd="1" destOrd="0" parTransId="{DE33B4B4-AAE0-4E16-9BBB-DA68BD77E20B}" sibTransId="{94216064-6F60-40E1-8519-D9184920ABB4}"/>
    <dgm:cxn modelId="{82441DD9-2DE2-43F5-98BD-47EA33EEB800}" srcId="{1BA7AFBC-3392-4952-92ED-25916F62CEED}" destId="{CED2ECD9-CD78-4085-B346-C9B985BDE389}" srcOrd="0" destOrd="0" parTransId="{A9A6C19E-C2B1-49F5-BB53-CA2872105CC4}" sibTransId="{BAF117C1-6D9E-45EF-A1C9-340FD4EDEE67}"/>
    <dgm:cxn modelId="{A20744EA-15D7-48B3-9A2B-AF95E1B66ADE}" srcId="{2CDDE514-CFC8-439B-B5E9-33EA46FFE784}" destId="{F80E985B-C7EF-4A83-89F6-058CEFEAEE1E}" srcOrd="1" destOrd="0" parTransId="{9FA3230E-5233-4920-A2BC-EE62A25759FF}" sibTransId="{8C5924FC-E41C-4EDC-9AAD-118B55E544B3}"/>
    <dgm:cxn modelId="{81A3A8F6-5E3C-477C-9288-A0E9FDA556ED}" type="presOf" srcId="{4FC6DF7D-D9F3-4B0A-951E-2776D30522E5}" destId="{EB42D5D6-2086-4701-A22B-210C02874808}" srcOrd="0" destOrd="0" presId="urn:microsoft.com/office/officeart/2005/8/layout/vList5"/>
    <dgm:cxn modelId="{6F6AF6FC-E64B-4812-8B96-B0A08FB63E34}" type="presOf" srcId="{352467D7-729A-4BF3-97A1-D4C4BD1FB1AF}" destId="{D32ECED6-E646-4A4D-B26D-0DF1A65C9B3E}" srcOrd="0" destOrd="0" presId="urn:microsoft.com/office/officeart/2005/8/layout/vList5"/>
    <dgm:cxn modelId="{7C38ED69-301C-48F5-8997-92094837928C}" type="presParOf" srcId="{04E9439B-1AB8-480C-B17F-DE80D2E2B2DA}" destId="{8C659D90-A904-4EF0-92E5-5B5AADAA370A}" srcOrd="0" destOrd="0" presId="urn:microsoft.com/office/officeart/2005/8/layout/vList5"/>
    <dgm:cxn modelId="{2720AD60-0A22-4CC1-AEF6-F582C9B0046E}" type="presParOf" srcId="{8C659D90-A904-4EF0-92E5-5B5AADAA370A}" destId="{E1957D3A-D4CD-4C1C-9952-952A3B0769B1}" srcOrd="0" destOrd="0" presId="urn:microsoft.com/office/officeart/2005/8/layout/vList5"/>
    <dgm:cxn modelId="{AB1F42F1-B7BC-40A6-8B1E-B5DD07412E8B}" type="presParOf" srcId="{8C659D90-A904-4EF0-92E5-5B5AADAA370A}" destId="{FAC4317E-CBAF-47C4-A2AF-69539E935F4F}" srcOrd="1" destOrd="0" presId="urn:microsoft.com/office/officeart/2005/8/layout/vList5"/>
    <dgm:cxn modelId="{9F494D40-86F8-4B8D-96BE-EF6ACB5512F9}" type="presParOf" srcId="{04E9439B-1AB8-480C-B17F-DE80D2E2B2DA}" destId="{BB9CEEEB-0AC7-4E9E-8650-0F67D8C1DD73}" srcOrd="1" destOrd="0" presId="urn:microsoft.com/office/officeart/2005/8/layout/vList5"/>
    <dgm:cxn modelId="{CB3B348D-3A13-4010-9F47-A5F2E3C588EF}" type="presParOf" srcId="{04E9439B-1AB8-480C-B17F-DE80D2E2B2DA}" destId="{E073E479-C1B8-4F9D-B614-347B9815DE13}" srcOrd="2" destOrd="0" presId="urn:microsoft.com/office/officeart/2005/8/layout/vList5"/>
    <dgm:cxn modelId="{D07FCE5D-55FB-4877-9449-28F66CAD89B1}" type="presParOf" srcId="{E073E479-C1B8-4F9D-B614-347B9815DE13}" destId="{A48421A7-0500-477A-97E7-C96D71DC28D4}" srcOrd="0" destOrd="0" presId="urn:microsoft.com/office/officeart/2005/8/layout/vList5"/>
    <dgm:cxn modelId="{9FBDC7B2-2685-492A-8FA1-41EB43F7A200}" type="presParOf" srcId="{E073E479-C1B8-4F9D-B614-347B9815DE13}" destId="{D32ECED6-E646-4A4D-B26D-0DF1A65C9B3E}" srcOrd="1" destOrd="0" presId="urn:microsoft.com/office/officeart/2005/8/layout/vList5"/>
    <dgm:cxn modelId="{FC475886-76E1-47AA-A6A2-8997B36A0823}" type="presParOf" srcId="{04E9439B-1AB8-480C-B17F-DE80D2E2B2DA}" destId="{834C3BCA-114D-4379-8747-DC7B98F947EE}" srcOrd="3" destOrd="0" presId="urn:microsoft.com/office/officeart/2005/8/layout/vList5"/>
    <dgm:cxn modelId="{5679B91C-4CB9-4662-B099-7B4AF11074D6}" type="presParOf" srcId="{04E9439B-1AB8-480C-B17F-DE80D2E2B2DA}" destId="{B6CC155D-D177-41DD-BAD8-56D462CF6E08}" srcOrd="4" destOrd="0" presId="urn:microsoft.com/office/officeart/2005/8/layout/vList5"/>
    <dgm:cxn modelId="{051B5D44-1725-4A9E-A1CE-4ED2BFD1B773}" type="presParOf" srcId="{B6CC155D-D177-41DD-BAD8-56D462CF6E08}" destId="{976C6B8C-40F4-4275-B006-7EDE5B29A926}" srcOrd="0" destOrd="0" presId="urn:microsoft.com/office/officeart/2005/8/layout/vList5"/>
    <dgm:cxn modelId="{58DF33B4-C26B-4BF6-90D1-87DFD7E561A6}" type="presParOf" srcId="{B6CC155D-D177-41DD-BAD8-56D462CF6E08}" destId="{EB42D5D6-2086-4701-A22B-210C0287480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BBC698-AC45-47A3-B83B-182233F0399E}" type="doc">
      <dgm:prSet loTypeId="urn:microsoft.com/office/officeart/2005/8/layout/vList3" loCatId="list" qsTypeId="urn:microsoft.com/office/officeart/2005/8/quickstyle/simple1" qsCatId="simple" csTypeId="urn:microsoft.com/office/officeart/2005/8/colors/colorful3" csCatId="colorful" phldr="1"/>
      <dgm:spPr/>
    </dgm:pt>
    <dgm:pt modelId="{68B65A2F-2E1B-4B00-911D-8805FD342D85}">
      <dgm:prSet phldrT="[Text]" custT="1"/>
      <dgm:spPr/>
      <dgm:t>
        <a:bodyPr/>
        <a:lstStyle/>
        <a:p>
          <a:r>
            <a:rPr lang="en-US" sz="2400" dirty="0">
              <a:latin typeface="Arial" panose="020B0604020202020204" pitchFamily="34" charset="0"/>
              <a:cs typeface="Arial" panose="020B0604020202020204" pitchFamily="34" charset="0"/>
            </a:rPr>
            <a:t>Telling students “I do this; now you do the same.” </a:t>
          </a:r>
        </a:p>
      </dgm:t>
    </dgm:pt>
    <dgm:pt modelId="{F30CCA1C-613B-4AE0-A147-BDD795429147}" type="parTrans" cxnId="{02027705-5F7B-49AC-9B60-CE25C62165BA}">
      <dgm:prSet/>
      <dgm:spPr/>
      <dgm:t>
        <a:bodyPr/>
        <a:lstStyle/>
        <a:p>
          <a:endParaRPr lang="en-US"/>
        </a:p>
      </dgm:t>
    </dgm:pt>
    <dgm:pt modelId="{00C930E7-B4BA-4018-83CC-68D2483B4217}" type="sibTrans" cxnId="{02027705-5F7B-49AC-9B60-CE25C62165BA}">
      <dgm:prSet/>
      <dgm:spPr/>
      <dgm:t>
        <a:bodyPr/>
        <a:lstStyle/>
        <a:p>
          <a:endParaRPr lang="en-US"/>
        </a:p>
      </dgm:t>
    </dgm:pt>
    <dgm:pt modelId="{B091223F-6372-4109-81B6-A04A320E53B4}">
      <dgm:prSet phldrT="[Text]" custT="1"/>
      <dgm:spPr/>
      <dgm:t>
        <a:bodyPr/>
        <a:lstStyle/>
        <a:p>
          <a:r>
            <a:rPr lang="en-US" sz="2400" dirty="0">
              <a:latin typeface="Arial" panose="020B0604020202020204" pitchFamily="34" charset="0"/>
              <a:cs typeface="Arial" panose="020B0604020202020204" pitchFamily="34" charset="0"/>
            </a:rPr>
            <a:t>Using a graph, equation, or function and calling it modeling. True modeling is a process. </a:t>
          </a:r>
        </a:p>
      </dgm:t>
    </dgm:pt>
    <dgm:pt modelId="{9B1F47DD-4906-4574-8602-AE2B134CD8BC}" type="parTrans" cxnId="{AE132F80-AB5A-4CB3-BD2D-9C67CCF2E83A}">
      <dgm:prSet/>
      <dgm:spPr/>
      <dgm:t>
        <a:bodyPr/>
        <a:lstStyle/>
        <a:p>
          <a:endParaRPr lang="en-US"/>
        </a:p>
      </dgm:t>
    </dgm:pt>
    <dgm:pt modelId="{19A69D38-C28C-4416-8D07-AFA688567E2D}" type="sibTrans" cxnId="{AE132F80-AB5A-4CB3-BD2D-9C67CCF2E83A}">
      <dgm:prSet/>
      <dgm:spPr/>
      <dgm:t>
        <a:bodyPr/>
        <a:lstStyle/>
        <a:p>
          <a:endParaRPr lang="en-US"/>
        </a:p>
      </dgm:t>
    </dgm:pt>
    <dgm:pt modelId="{046D06E7-477F-45C5-8B46-9315099C9B86}">
      <dgm:prSet phldrT="[Text]" custT="1"/>
      <dgm:spPr/>
      <dgm:t>
        <a:bodyPr/>
        <a:lstStyle/>
        <a:p>
          <a:r>
            <a:rPr lang="en-US" sz="2400" dirty="0">
              <a:latin typeface="Arial" panose="020B0604020202020204" pitchFamily="34" charset="0"/>
              <a:cs typeface="Arial" panose="020B0604020202020204" pitchFamily="34" charset="0"/>
            </a:rPr>
            <a:t>Starting with a real-world situation and solving a math problem. Modeling returns students to a real-world situation and uses mathematics to inform their understanding of the world (See MP.2)</a:t>
          </a:r>
        </a:p>
      </dgm:t>
    </dgm:pt>
    <dgm:pt modelId="{8A1A7782-80C9-4F8D-8883-40E8583F21B6}" type="parTrans" cxnId="{9F41E139-6CEF-4853-89EB-BAE464CB05FA}">
      <dgm:prSet/>
      <dgm:spPr/>
      <dgm:t>
        <a:bodyPr/>
        <a:lstStyle/>
        <a:p>
          <a:endParaRPr lang="en-US"/>
        </a:p>
      </dgm:t>
    </dgm:pt>
    <dgm:pt modelId="{D4334871-D8E1-4298-BF30-DA0E266860FF}" type="sibTrans" cxnId="{9F41E139-6CEF-4853-89EB-BAE464CB05FA}">
      <dgm:prSet/>
      <dgm:spPr/>
      <dgm:t>
        <a:bodyPr/>
        <a:lstStyle/>
        <a:p>
          <a:endParaRPr lang="en-US"/>
        </a:p>
      </dgm:t>
    </dgm:pt>
    <dgm:pt modelId="{31611FA9-7FDF-4740-8C9D-6E48A0CE66AA}">
      <dgm:prSet custT="1"/>
      <dgm:spPr/>
      <dgm:t>
        <a:bodyPr/>
        <a:lstStyle/>
        <a:p>
          <a:r>
            <a:rPr lang="en-US" sz="2400" dirty="0">
              <a:latin typeface="Arial" panose="020B0604020202020204" pitchFamily="34" charset="0"/>
              <a:cs typeface="Arial" panose="020B0604020202020204" pitchFamily="34" charset="0"/>
            </a:rPr>
            <a:t>Using manipulatives to represent mathematical concepts; this might instead be referred to as “using concrete representations.”</a:t>
          </a:r>
        </a:p>
      </dgm:t>
    </dgm:pt>
    <dgm:pt modelId="{3510AB74-8981-4109-8DA5-990B8C383D9C}" type="parTrans" cxnId="{F08E2DB5-79CF-4693-8C35-5B55877D1DEF}">
      <dgm:prSet/>
      <dgm:spPr/>
      <dgm:t>
        <a:bodyPr/>
        <a:lstStyle/>
        <a:p>
          <a:endParaRPr lang="en-US"/>
        </a:p>
      </dgm:t>
    </dgm:pt>
    <dgm:pt modelId="{234F4BB2-A5B5-42DE-AC5B-DF9D56DA0370}" type="sibTrans" cxnId="{F08E2DB5-79CF-4693-8C35-5B55877D1DEF}">
      <dgm:prSet/>
      <dgm:spPr/>
      <dgm:t>
        <a:bodyPr/>
        <a:lstStyle/>
        <a:p>
          <a:endParaRPr lang="en-US"/>
        </a:p>
      </dgm:t>
    </dgm:pt>
    <dgm:pt modelId="{C138C71D-6460-4DEA-BEC4-B1E54EBE815E}">
      <dgm:prSet custT="1"/>
      <dgm:spPr/>
      <dgm:t>
        <a:bodyPr/>
        <a:lstStyle/>
        <a:p>
          <a:r>
            <a:rPr lang="en-US" sz="2400" dirty="0">
              <a:latin typeface="Arial" panose="020B0604020202020204" pitchFamily="34" charset="0"/>
              <a:cs typeface="Arial" panose="020B0604020202020204" pitchFamily="34" charset="0"/>
            </a:rPr>
            <a:t>Beginning with mathematics and then moving to the real world. Modeling begins with real-world situations and represents them with mathematics. </a:t>
          </a:r>
        </a:p>
      </dgm:t>
    </dgm:pt>
    <dgm:pt modelId="{FFB8CD2E-6596-4EDA-A588-E3104CBDDCA0}" type="parTrans" cxnId="{16C498BD-B558-4584-89FC-2DBB9F211D31}">
      <dgm:prSet/>
      <dgm:spPr/>
      <dgm:t>
        <a:bodyPr/>
        <a:lstStyle/>
        <a:p>
          <a:endParaRPr lang="en-US"/>
        </a:p>
      </dgm:t>
    </dgm:pt>
    <dgm:pt modelId="{23AC53BE-8819-4F85-8885-8AD322D0FEDE}" type="sibTrans" cxnId="{16C498BD-B558-4584-89FC-2DBB9F211D31}">
      <dgm:prSet/>
      <dgm:spPr/>
      <dgm:t>
        <a:bodyPr/>
        <a:lstStyle/>
        <a:p>
          <a:endParaRPr lang="en-US"/>
        </a:p>
      </dgm:t>
    </dgm:pt>
    <dgm:pt modelId="{7A6B111B-57DC-4F02-AF07-B58D05520863}" type="pres">
      <dgm:prSet presAssocID="{C2BBC698-AC45-47A3-B83B-182233F0399E}" presName="linearFlow" presStyleCnt="0">
        <dgm:presLayoutVars>
          <dgm:dir/>
          <dgm:resizeHandles val="exact"/>
        </dgm:presLayoutVars>
      </dgm:prSet>
      <dgm:spPr/>
    </dgm:pt>
    <dgm:pt modelId="{56CCFA27-AE3E-4FFF-9D11-D2F8B7DF7688}" type="pres">
      <dgm:prSet presAssocID="{68B65A2F-2E1B-4B00-911D-8805FD342D85}" presName="composite" presStyleCnt="0"/>
      <dgm:spPr/>
    </dgm:pt>
    <dgm:pt modelId="{A938EF07-2E96-423A-A261-CE0A231C29D1}" type="pres">
      <dgm:prSet presAssocID="{68B65A2F-2E1B-4B00-911D-8805FD342D85}" presName="imgShp" presStyleLbl="fgImgPlace1" presStyleIdx="0" presStyleCnt="5" custLinFactNeighborX="23701" custLinFactNeighborY="-265"/>
      <dgm:spPr/>
    </dgm:pt>
    <dgm:pt modelId="{B6BE90BA-E64F-4257-A0A4-707C2C901B3D}" type="pres">
      <dgm:prSet presAssocID="{68B65A2F-2E1B-4B00-911D-8805FD342D85}" presName="txShp" presStyleLbl="node1" presStyleIdx="0" presStyleCnt="5" custScaleX="122318" custLinFactNeighborX="14029" custLinFactNeighborY="-265">
        <dgm:presLayoutVars>
          <dgm:bulletEnabled val="1"/>
        </dgm:presLayoutVars>
      </dgm:prSet>
      <dgm:spPr/>
    </dgm:pt>
    <dgm:pt modelId="{C51A8465-59DB-4A43-8245-93D8771BAD87}" type="pres">
      <dgm:prSet presAssocID="{00C930E7-B4BA-4018-83CC-68D2483B4217}" presName="spacing" presStyleCnt="0"/>
      <dgm:spPr/>
    </dgm:pt>
    <dgm:pt modelId="{8D267B06-13C7-4BA7-9E40-A73B5EC17312}" type="pres">
      <dgm:prSet presAssocID="{31611FA9-7FDF-4740-8C9D-6E48A0CE66AA}" presName="composite" presStyleCnt="0"/>
      <dgm:spPr/>
    </dgm:pt>
    <dgm:pt modelId="{D0F0151F-AE28-4765-B265-874FCA845F67}" type="pres">
      <dgm:prSet presAssocID="{31611FA9-7FDF-4740-8C9D-6E48A0CE66AA}" presName="imgShp" presStyleLbl="fgImgPlace1" presStyleIdx="1" presStyleCnt="5" custLinFactNeighborX="26489"/>
      <dgm:spPr/>
    </dgm:pt>
    <dgm:pt modelId="{FF2431A1-2C40-40E3-9A94-34D128FE072F}" type="pres">
      <dgm:prSet presAssocID="{31611FA9-7FDF-4740-8C9D-6E48A0CE66AA}" presName="txShp" presStyleLbl="node1" presStyleIdx="1" presStyleCnt="5" custScaleX="122318" custLinFactNeighborX="14029" custLinFactNeighborY="2788">
        <dgm:presLayoutVars>
          <dgm:bulletEnabled val="1"/>
        </dgm:presLayoutVars>
      </dgm:prSet>
      <dgm:spPr/>
    </dgm:pt>
    <dgm:pt modelId="{AC17284B-A75F-4E66-8C3A-0DFD926E05DA}" type="pres">
      <dgm:prSet presAssocID="{234F4BB2-A5B5-42DE-AC5B-DF9D56DA0370}" presName="spacing" presStyleCnt="0"/>
      <dgm:spPr/>
    </dgm:pt>
    <dgm:pt modelId="{0AC11C6C-BC3E-4F7B-B91D-ED96A7DE3E3B}" type="pres">
      <dgm:prSet presAssocID="{B091223F-6372-4109-81B6-A04A320E53B4}" presName="composite" presStyleCnt="0"/>
      <dgm:spPr/>
    </dgm:pt>
    <dgm:pt modelId="{429CD3B4-D1C4-42B0-BDEB-DBDB78D35951}" type="pres">
      <dgm:prSet presAssocID="{B091223F-6372-4109-81B6-A04A320E53B4}" presName="imgShp" presStyleLbl="fgImgPlace1" presStyleIdx="2" presStyleCnt="5" custLinFactNeighborX="20912" custLinFactNeighborY="-1394"/>
      <dgm:spPr/>
    </dgm:pt>
    <dgm:pt modelId="{BF48F11F-5DB3-49C1-87FC-31EB83277683}" type="pres">
      <dgm:prSet presAssocID="{B091223F-6372-4109-81B6-A04A320E53B4}" presName="txShp" presStyleLbl="node1" presStyleIdx="2" presStyleCnt="5" custScaleX="122318" custLinFactNeighborX="14029" custLinFactNeighborY="-1394">
        <dgm:presLayoutVars>
          <dgm:bulletEnabled val="1"/>
        </dgm:presLayoutVars>
      </dgm:prSet>
      <dgm:spPr/>
    </dgm:pt>
    <dgm:pt modelId="{FA169ADB-56AB-4E9E-9B58-C6E0C37CC7FC}" type="pres">
      <dgm:prSet presAssocID="{19A69D38-C28C-4416-8D07-AFA688567E2D}" presName="spacing" presStyleCnt="0"/>
      <dgm:spPr/>
    </dgm:pt>
    <dgm:pt modelId="{2D224397-3107-41A9-9895-748744D9D342}" type="pres">
      <dgm:prSet presAssocID="{046D06E7-477F-45C5-8B46-9315099C9B86}" presName="composite" presStyleCnt="0"/>
      <dgm:spPr/>
    </dgm:pt>
    <dgm:pt modelId="{107F1381-61E8-40A3-A5E9-5D03F192925F}" type="pres">
      <dgm:prSet presAssocID="{046D06E7-477F-45C5-8B46-9315099C9B86}" presName="imgShp" presStyleLbl="fgImgPlace1" presStyleIdx="3" presStyleCnt="5" custLinFactNeighborX="19518" custLinFactNeighborY="-1394"/>
      <dgm:spPr/>
    </dgm:pt>
    <dgm:pt modelId="{AC3CB59D-A7B4-4585-83AA-149D7DDF92E5}" type="pres">
      <dgm:prSet presAssocID="{046D06E7-477F-45C5-8B46-9315099C9B86}" presName="txShp" presStyleLbl="node1" presStyleIdx="3" presStyleCnt="5" custScaleX="122302" custLinFactNeighborX="14360" custLinFactNeighborY="-2789">
        <dgm:presLayoutVars>
          <dgm:bulletEnabled val="1"/>
        </dgm:presLayoutVars>
      </dgm:prSet>
      <dgm:spPr/>
    </dgm:pt>
    <dgm:pt modelId="{BDC860F9-A183-4268-914C-EAEA3A232142}" type="pres">
      <dgm:prSet presAssocID="{D4334871-D8E1-4298-BF30-DA0E266860FF}" presName="spacing" presStyleCnt="0"/>
      <dgm:spPr/>
    </dgm:pt>
    <dgm:pt modelId="{7FA46FF5-41A5-409D-BE3E-43DAC4915874}" type="pres">
      <dgm:prSet presAssocID="{C138C71D-6460-4DEA-BEC4-B1E54EBE815E}" presName="composite" presStyleCnt="0"/>
      <dgm:spPr/>
    </dgm:pt>
    <dgm:pt modelId="{583861C7-7F36-467F-AC96-76034E10F92F}" type="pres">
      <dgm:prSet presAssocID="{C138C71D-6460-4DEA-BEC4-B1E54EBE815E}" presName="imgShp" presStyleLbl="fgImgPlace1" presStyleIdx="4" presStyleCnt="5" custLinFactNeighborX="20912" custLinFactNeighborY="265"/>
      <dgm:spPr/>
    </dgm:pt>
    <dgm:pt modelId="{2EAE908A-B1FD-4833-BC22-CDD9BA8E843F}" type="pres">
      <dgm:prSet presAssocID="{C138C71D-6460-4DEA-BEC4-B1E54EBE815E}" presName="txShp" presStyleLbl="node1" presStyleIdx="4" presStyleCnt="5" custScaleX="122318" custLinFactNeighborX="14029" custLinFactNeighborY="265">
        <dgm:presLayoutVars>
          <dgm:bulletEnabled val="1"/>
        </dgm:presLayoutVars>
      </dgm:prSet>
      <dgm:spPr/>
    </dgm:pt>
  </dgm:ptLst>
  <dgm:cxnLst>
    <dgm:cxn modelId="{02027705-5F7B-49AC-9B60-CE25C62165BA}" srcId="{C2BBC698-AC45-47A3-B83B-182233F0399E}" destId="{68B65A2F-2E1B-4B00-911D-8805FD342D85}" srcOrd="0" destOrd="0" parTransId="{F30CCA1C-613B-4AE0-A147-BDD795429147}" sibTransId="{00C930E7-B4BA-4018-83CC-68D2483B4217}"/>
    <dgm:cxn modelId="{D9AA4F38-C75E-430E-B181-C7ECC6BE0481}" type="presOf" srcId="{C2BBC698-AC45-47A3-B83B-182233F0399E}" destId="{7A6B111B-57DC-4F02-AF07-B58D05520863}" srcOrd="0" destOrd="0" presId="urn:microsoft.com/office/officeart/2005/8/layout/vList3"/>
    <dgm:cxn modelId="{9F41E139-6CEF-4853-89EB-BAE464CB05FA}" srcId="{C2BBC698-AC45-47A3-B83B-182233F0399E}" destId="{046D06E7-477F-45C5-8B46-9315099C9B86}" srcOrd="3" destOrd="0" parTransId="{8A1A7782-80C9-4F8D-8883-40E8583F21B6}" sibTransId="{D4334871-D8E1-4298-BF30-DA0E266860FF}"/>
    <dgm:cxn modelId="{1665FC66-EC48-497A-8EDF-243C92C21585}" type="presOf" srcId="{046D06E7-477F-45C5-8B46-9315099C9B86}" destId="{AC3CB59D-A7B4-4585-83AA-149D7DDF92E5}" srcOrd="0" destOrd="0" presId="urn:microsoft.com/office/officeart/2005/8/layout/vList3"/>
    <dgm:cxn modelId="{41503868-3A73-4AD1-8317-B7996247F9D2}" type="presOf" srcId="{B091223F-6372-4109-81B6-A04A320E53B4}" destId="{BF48F11F-5DB3-49C1-87FC-31EB83277683}" srcOrd="0" destOrd="0" presId="urn:microsoft.com/office/officeart/2005/8/layout/vList3"/>
    <dgm:cxn modelId="{40355356-EB05-4D29-80DD-0C54A841C1E9}" type="presOf" srcId="{68B65A2F-2E1B-4B00-911D-8805FD342D85}" destId="{B6BE90BA-E64F-4257-A0A4-707C2C901B3D}" srcOrd="0" destOrd="0" presId="urn:microsoft.com/office/officeart/2005/8/layout/vList3"/>
    <dgm:cxn modelId="{AE132F80-AB5A-4CB3-BD2D-9C67CCF2E83A}" srcId="{C2BBC698-AC45-47A3-B83B-182233F0399E}" destId="{B091223F-6372-4109-81B6-A04A320E53B4}" srcOrd="2" destOrd="0" parTransId="{9B1F47DD-4906-4574-8602-AE2B134CD8BC}" sibTransId="{19A69D38-C28C-4416-8D07-AFA688567E2D}"/>
    <dgm:cxn modelId="{F08E2DB5-79CF-4693-8C35-5B55877D1DEF}" srcId="{C2BBC698-AC45-47A3-B83B-182233F0399E}" destId="{31611FA9-7FDF-4740-8C9D-6E48A0CE66AA}" srcOrd="1" destOrd="0" parTransId="{3510AB74-8981-4109-8DA5-990B8C383D9C}" sibTransId="{234F4BB2-A5B5-42DE-AC5B-DF9D56DA0370}"/>
    <dgm:cxn modelId="{16C498BD-B558-4584-89FC-2DBB9F211D31}" srcId="{C2BBC698-AC45-47A3-B83B-182233F0399E}" destId="{C138C71D-6460-4DEA-BEC4-B1E54EBE815E}" srcOrd="4" destOrd="0" parTransId="{FFB8CD2E-6596-4EDA-A588-E3104CBDDCA0}" sibTransId="{23AC53BE-8819-4F85-8885-8AD322D0FEDE}"/>
    <dgm:cxn modelId="{07B4A5E4-6FC7-4BA3-88B2-75818898A80A}" type="presOf" srcId="{C138C71D-6460-4DEA-BEC4-B1E54EBE815E}" destId="{2EAE908A-B1FD-4833-BC22-CDD9BA8E843F}" srcOrd="0" destOrd="0" presId="urn:microsoft.com/office/officeart/2005/8/layout/vList3"/>
    <dgm:cxn modelId="{9C81DAEA-8A6A-449C-92BF-1245A1441ED2}" type="presOf" srcId="{31611FA9-7FDF-4740-8C9D-6E48A0CE66AA}" destId="{FF2431A1-2C40-40E3-9A94-34D128FE072F}" srcOrd="0" destOrd="0" presId="urn:microsoft.com/office/officeart/2005/8/layout/vList3"/>
    <dgm:cxn modelId="{2B0F92A4-846C-4C73-9AC4-3D07B6CACF7E}" type="presParOf" srcId="{7A6B111B-57DC-4F02-AF07-B58D05520863}" destId="{56CCFA27-AE3E-4FFF-9D11-D2F8B7DF7688}" srcOrd="0" destOrd="0" presId="urn:microsoft.com/office/officeart/2005/8/layout/vList3"/>
    <dgm:cxn modelId="{42B7691B-B566-461B-8755-2F95664453D0}" type="presParOf" srcId="{56CCFA27-AE3E-4FFF-9D11-D2F8B7DF7688}" destId="{A938EF07-2E96-423A-A261-CE0A231C29D1}" srcOrd="0" destOrd="0" presId="urn:microsoft.com/office/officeart/2005/8/layout/vList3"/>
    <dgm:cxn modelId="{0A0E5F2C-72A7-473B-8EAC-3B9B17BB97C1}" type="presParOf" srcId="{56CCFA27-AE3E-4FFF-9D11-D2F8B7DF7688}" destId="{B6BE90BA-E64F-4257-A0A4-707C2C901B3D}" srcOrd="1" destOrd="0" presId="urn:microsoft.com/office/officeart/2005/8/layout/vList3"/>
    <dgm:cxn modelId="{FF1ED286-19D2-4181-A150-734737BE93BF}" type="presParOf" srcId="{7A6B111B-57DC-4F02-AF07-B58D05520863}" destId="{C51A8465-59DB-4A43-8245-93D8771BAD87}" srcOrd="1" destOrd="0" presId="urn:microsoft.com/office/officeart/2005/8/layout/vList3"/>
    <dgm:cxn modelId="{7034D0F9-20C4-4A33-AEF2-25471A87F20F}" type="presParOf" srcId="{7A6B111B-57DC-4F02-AF07-B58D05520863}" destId="{8D267B06-13C7-4BA7-9E40-A73B5EC17312}" srcOrd="2" destOrd="0" presId="urn:microsoft.com/office/officeart/2005/8/layout/vList3"/>
    <dgm:cxn modelId="{8383530D-6DC3-4E93-A9CA-F1872751BC39}" type="presParOf" srcId="{8D267B06-13C7-4BA7-9E40-A73B5EC17312}" destId="{D0F0151F-AE28-4765-B265-874FCA845F67}" srcOrd="0" destOrd="0" presId="urn:microsoft.com/office/officeart/2005/8/layout/vList3"/>
    <dgm:cxn modelId="{7A92A437-CE31-43F2-BF45-42D4C65C9489}" type="presParOf" srcId="{8D267B06-13C7-4BA7-9E40-A73B5EC17312}" destId="{FF2431A1-2C40-40E3-9A94-34D128FE072F}" srcOrd="1" destOrd="0" presId="urn:microsoft.com/office/officeart/2005/8/layout/vList3"/>
    <dgm:cxn modelId="{2CA8486C-BAEA-4763-B9D3-9838F9E99C23}" type="presParOf" srcId="{7A6B111B-57DC-4F02-AF07-B58D05520863}" destId="{AC17284B-A75F-4E66-8C3A-0DFD926E05DA}" srcOrd="3" destOrd="0" presId="urn:microsoft.com/office/officeart/2005/8/layout/vList3"/>
    <dgm:cxn modelId="{F96FBF4C-B0DD-4C72-8C3C-54E726CA3995}" type="presParOf" srcId="{7A6B111B-57DC-4F02-AF07-B58D05520863}" destId="{0AC11C6C-BC3E-4F7B-B91D-ED96A7DE3E3B}" srcOrd="4" destOrd="0" presId="urn:microsoft.com/office/officeart/2005/8/layout/vList3"/>
    <dgm:cxn modelId="{CDBF71AE-9541-490A-AA93-5A46256DC826}" type="presParOf" srcId="{0AC11C6C-BC3E-4F7B-B91D-ED96A7DE3E3B}" destId="{429CD3B4-D1C4-42B0-BDEB-DBDB78D35951}" srcOrd="0" destOrd="0" presId="urn:microsoft.com/office/officeart/2005/8/layout/vList3"/>
    <dgm:cxn modelId="{1414D1C8-27C6-4361-BA8B-01A7B9D16319}" type="presParOf" srcId="{0AC11C6C-BC3E-4F7B-B91D-ED96A7DE3E3B}" destId="{BF48F11F-5DB3-49C1-87FC-31EB83277683}" srcOrd="1" destOrd="0" presId="urn:microsoft.com/office/officeart/2005/8/layout/vList3"/>
    <dgm:cxn modelId="{D64B8504-35A9-4395-9419-504551B7DDE5}" type="presParOf" srcId="{7A6B111B-57DC-4F02-AF07-B58D05520863}" destId="{FA169ADB-56AB-4E9E-9B58-C6E0C37CC7FC}" srcOrd="5" destOrd="0" presId="urn:microsoft.com/office/officeart/2005/8/layout/vList3"/>
    <dgm:cxn modelId="{463514A7-7733-48A1-8848-ECF16204687C}" type="presParOf" srcId="{7A6B111B-57DC-4F02-AF07-B58D05520863}" destId="{2D224397-3107-41A9-9895-748744D9D342}" srcOrd="6" destOrd="0" presId="urn:microsoft.com/office/officeart/2005/8/layout/vList3"/>
    <dgm:cxn modelId="{B8CC5D0D-B6DC-4D9A-B72D-37B4DE15A13B}" type="presParOf" srcId="{2D224397-3107-41A9-9895-748744D9D342}" destId="{107F1381-61E8-40A3-A5E9-5D03F192925F}" srcOrd="0" destOrd="0" presId="urn:microsoft.com/office/officeart/2005/8/layout/vList3"/>
    <dgm:cxn modelId="{15CE049E-A599-444B-B76B-FDA696EBF346}" type="presParOf" srcId="{2D224397-3107-41A9-9895-748744D9D342}" destId="{AC3CB59D-A7B4-4585-83AA-149D7DDF92E5}" srcOrd="1" destOrd="0" presId="urn:microsoft.com/office/officeart/2005/8/layout/vList3"/>
    <dgm:cxn modelId="{4439292F-8B81-49DD-BF9A-77A7282D592A}" type="presParOf" srcId="{7A6B111B-57DC-4F02-AF07-B58D05520863}" destId="{BDC860F9-A183-4268-914C-EAEA3A232142}" srcOrd="7" destOrd="0" presId="urn:microsoft.com/office/officeart/2005/8/layout/vList3"/>
    <dgm:cxn modelId="{56C4E19D-D227-48F8-8868-29EB7B154E18}" type="presParOf" srcId="{7A6B111B-57DC-4F02-AF07-B58D05520863}" destId="{7FA46FF5-41A5-409D-BE3E-43DAC4915874}" srcOrd="8" destOrd="0" presId="urn:microsoft.com/office/officeart/2005/8/layout/vList3"/>
    <dgm:cxn modelId="{BC2C8642-CD32-427D-A62D-92953D733740}" type="presParOf" srcId="{7FA46FF5-41A5-409D-BE3E-43DAC4915874}" destId="{583861C7-7F36-467F-AC96-76034E10F92F}" srcOrd="0" destOrd="0" presId="urn:microsoft.com/office/officeart/2005/8/layout/vList3"/>
    <dgm:cxn modelId="{54EF4EEA-77A3-4F53-893E-405975E46E70}" type="presParOf" srcId="{7FA46FF5-41A5-409D-BE3E-43DAC4915874}" destId="{2EAE908A-B1FD-4833-BC22-CDD9BA8E843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BBC698-AC45-47A3-B83B-182233F0399E}" type="doc">
      <dgm:prSet loTypeId="urn:microsoft.com/office/officeart/2005/8/layout/vList3" loCatId="list" qsTypeId="urn:microsoft.com/office/officeart/2005/8/quickstyle/simple1" qsCatId="simple" csTypeId="urn:microsoft.com/office/officeart/2005/8/colors/colorful3" csCatId="colorful" phldr="1"/>
      <dgm:spPr/>
    </dgm:pt>
    <dgm:pt modelId="{046D06E7-477F-45C5-8B46-9315099C9B86}">
      <dgm:prSet phldrT="[Text]" custT="1"/>
      <dgm:spPr/>
      <dgm:t>
        <a:bodyPr/>
        <a:lstStyle/>
        <a:p>
          <a:r>
            <a:rPr lang="en-US" sz="2800" dirty="0">
              <a:latin typeface="Arial" panose="020B0604020202020204" pitchFamily="34" charset="0"/>
              <a:cs typeface="Arial" panose="020B0604020202020204" pitchFamily="34" charset="0"/>
            </a:rPr>
            <a:t>Starting with a real-world situation and solving a math problem. Modeling returns students to a real-world situation and uses mathematics to inform their understanding of the world (See MP.2)</a:t>
          </a:r>
        </a:p>
      </dgm:t>
    </dgm:pt>
    <dgm:pt modelId="{8A1A7782-80C9-4F8D-8883-40E8583F21B6}" type="parTrans" cxnId="{9F41E139-6CEF-4853-89EB-BAE464CB05FA}">
      <dgm:prSet/>
      <dgm:spPr/>
      <dgm:t>
        <a:bodyPr/>
        <a:lstStyle/>
        <a:p>
          <a:endParaRPr lang="en-US"/>
        </a:p>
      </dgm:t>
    </dgm:pt>
    <dgm:pt modelId="{D4334871-D8E1-4298-BF30-DA0E266860FF}" type="sibTrans" cxnId="{9F41E139-6CEF-4853-89EB-BAE464CB05FA}">
      <dgm:prSet/>
      <dgm:spPr/>
      <dgm:t>
        <a:bodyPr/>
        <a:lstStyle/>
        <a:p>
          <a:endParaRPr lang="en-US"/>
        </a:p>
      </dgm:t>
    </dgm:pt>
    <dgm:pt modelId="{C138C71D-6460-4DEA-BEC4-B1E54EBE815E}">
      <dgm:prSet custT="1"/>
      <dgm:spPr/>
      <dgm:t>
        <a:bodyPr/>
        <a:lstStyle/>
        <a:p>
          <a:r>
            <a:rPr lang="en-US" sz="2800" dirty="0">
              <a:latin typeface="Arial" panose="020B0604020202020204" pitchFamily="34" charset="0"/>
              <a:cs typeface="Arial" panose="020B0604020202020204" pitchFamily="34" charset="0"/>
            </a:rPr>
            <a:t>Beginning with mathematics and then moving to the real world. Modeling begins with real-world situations and represents them with mathematics. </a:t>
          </a:r>
        </a:p>
      </dgm:t>
    </dgm:pt>
    <dgm:pt modelId="{FFB8CD2E-6596-4EDA-A588-E3104CBDDCA0}" type="parTrans" cxnId="{16C498BD-B558-4584-89FC-2DBB9F211D31}">
      <dgm:prSet/>
      <dgm:spPr/>
      <dgm:t>
        <a:bodyPr/>
        <a:lstStyle/>
        <a:p>
          <a:endParaRPr lang="en-US"/>
        </a:p>
      </dgm:t>
    </dgm:pt>
    <dgm:pt modelId="{23AC53BE-8819-4F85-8885-8AD322D0FEDE}" type="sibTrans" cxnId="{16C498BD-B558-4584-89FC-2DBB9F211D31}">
      <dgm:prSet/>
      <dgm:spPr/>
      <dgm:t>
        <a:bodyPr/>
        <a:lstStyle/>
        <a:p>
          <a:endParaRPr lang="en-US"/>
        </a:p>
      </dgm:t>
    </dgm:pt>
    <dgm:pt modelId="{FB3DD94E-A682-4E9D-B2F7-3A6D32C1B02F}">
      <dgm:prSet custT="1"/>
      <dgm:spPr/>
      <dgm:t>
        <a:bodyPr/>
        <a:lstStyle/>
        <a:p>
          <a:r>
            <a:rPr lang="en-US" sz="2800" dirty="0">
              <a:latin typeface="Arial" panose="020B0604020202020204" pitchFamily="34" charset="0"/>
              <a:cs typeface="Arial" panose="020B0604020202020204" pitchFamily="34" charset="0"/>
            </a:rPr>
            <a:t>It is not beginning with a contrived real world situation; it is starting with a situation that is as close to how students would actually encounter it as possible.</a:t>
          </a:r>
        </a:p>
      </dgm:t>
    </dgm:pt>
    <dgm:pt modelId="{2F724599-84BC-4F35-8407-5E7BA01D0245}" type="parTrans" cxnId="{0FB06A83-D0F5-4D41-BBD3-003B1240B289}">
      <dgm:prSet/>
      <dgm:spPr/>
      <dgm:t>
        <a:bodyPr/>
        <a:lstStyle/>
        <a:p>
          <a:endParaRPr lang="en-US"/>
        </a:p>
      </dgm:t>
    </dgm:pt>
    <dgm:pt modelId="{990430A5-C7A2-4C65-8972-63B451785789}" type="sibTrans" cxnId="{0FB06A83-D0F5-4D41-BBD3-003B1240B289}">
      <dgm:prSet/>
      <dgm:spPr/>
      <dgm:t>
        <a:bodyPr/>
        <a:lstStyle/>
        <a:p>
          <a:endParaRPr lang="en-US"/>
        </a:p>
      </dgm:t>
    </dgm:pt>
    <dgm:pt modelId="{7A6B111B-57DC-4F02-AF07-B58D05520863}" type="pres">
      <dgm:prSet presAssocID="{C2BBC698-AC45-47A3-B83B-182233F0399E}" presName="linearFlow" presStyleCnt="0">
        <dgm:presLayoutVars>
          <dgm:dir/>
          <dgm:resizeHandles val="exact"/>
        </dgm:presLayoutVars>
      </dgm:prSet>
      <dgm:spPr/>
    </dgm:pt>
    <dgm:pt modelId="{2D224397-3107-41A9-9895-748744D9D342}" type="pres">
      <dgm:prSet presAssocID="{046D06E7-477F-45C5-8B46-9315099C9B86}" presName="composite" presStyleCnt="0"/>
      <dgm:spPr/>
    </dgm:pt>
    <dgm:pt modelId="{107F1381-61E8-40A3-A5E9-5D03F192925F}" type="pres">
      <dgm:prSet presAssocID="{046D06E7-477F-45C5-8B46-9315099C9B86}" presName="imgShp" presStyleLbl="fgImgPlace1" presStyleIdx="0" presStyleCnt="3" custLinFactNeighborX="19518" custLinFactNeighborY="-1394"/>
      <dgm:spPr/>
    </dgm:pt>
    <dgm:pt modelId="{AC3CB59D-A7B4-4585-83AA-149D7DDF92E5}" type="pres">
      <dgm:prSet presAssocID="{046D06E7-477F-45C5-8B46-9315099C9B86}" presName="txShp" presStyleLbl="node1" presStyleIdx="0" presStyleCnt="3" custScaleX="122302" custLinFactNeighborX="14360" custLinFactNeighborY="-2789">
        <dgm:presLayoutVars>
          <dgm:bulletEnabled val="1"/>
        </dgm:presLayoutVars>
      </dgm:prSet>
      <dgm:spPr/>
    </dgm:pt>
    <dgm:pt modelId="{BDC860F9-A183-4268-914C-EAEA3A232142}" type="pres">
      <dgm:prSet presAssocID="{D4334871-D8E1-4298-BF30-DA0E266860FF}" presName="spacing" presStyleCnt="0"/>
      <dgm:spPr/>
    </dgm:pt>
    <dgm:pt modelId="{7FA46FF5-41A5-409D-BE3E-43DAC4915874}" type="pres">
      <dgm:prSet presAssocID="{C138C71D-6460-4DEA-BEC4-B1E54EBE815E}" presName="composite" presStyleCnt="0"/>
      <dgm:spPr/>
    </dgm:pt>
    <dgm:pt modelId="{583861C7-7F36-467F-AC96-76034E10F92F}" type="pres">
      <dgm:prSet presAssocID="{C138C71D-6460-4DEA-BEC4-B1E54EBE815E}" presName="imgShp" presStyleLbl="fgImgPlace1" presStyleIdx="1" presStyleCnt="3" custLinFactNeighborX="20912" custLinFactNeighborY="265"/>
      <dgm:spPr/>
    </dgm:pt>
    <dgm:pt modelId="{2EAE908A-B1FD-4833-BC22-CDD9BA8E843F}" type="pres">
      <dgm:prSet presAssocID="{C138C71D-6460-4DEA-BEC4-B1E54EBE815E}" presName="txShp" presStyleLbl="node1" presStyleIdx="1" presStyleCnt="3" custScaleX="122318" custLinFactNeighborX="14029" custLinFactNeighborY="265">
        <dgm:presLayoutVars>
          <dgm:bulletEnabled val="1"/>
        </dgm:presLayoutVars>
      </dgm:prSet>
      <dgm:spPr/>
    </dgm:pt>
    <dgm:pt modelId="{C4FCDAFC-3258-4CEE-BE3A-796E3C5D411B}" type="pres">
      <dgm:prSet presAssocID="{23AC53BE-8819-4F85-8885-8AD322D0FEDE}" presName="spacing" presStyleCnt="0"/>
      <dgm:spPr/>
    </dgm:pt>
    <dgm:pt modelId="{81A3E723-FDC4-4806-BD0E-F4B193A642FC}" type="pres">
      <dgm:prSet presAssocID="{FB3DD94E-A682-4E9D-B2F7-3A6D32C1B02F}" presName="composite" presStyleCnt="0"/>
      <dgm:spPr/>
    </dgm:pt>
    <dgm:pt modelId="{98C04062-01C7-4CEE-AB37-ABC81FC4D3EE}" type="pres">
      <dgm:prSet presAssocID="{FB3DD94E-A682-4E9D-B2F7-3A6D32C1B02F}" presName="imgShp" presStyleLbl="fgImgPlace1" presStyleIdx="2" presStyleCnt="3" custLinFactNeighborX="21568" custLinFactNeighborY="198"/>
      <dgm:spPr/>
    </dgm:pt>
    <dgm:pt modelId="{367CB17E-B425-4FC4-813A-05AC526177AB}" type="pres">
      <dgm:prSet presAssocID="{FB3DD94E-A682-4E9D-B2F7-3A6D32C1B02F}" presName="txShp" presStyleLbl="node1" presStyleIdx="2" presStyleCnt="3" custScaleX="122388" custLinFactNeighborX="20207" custLinFactNeighborY="198">
        <dgm:presLayoutVars>
          <dgm:bulletEnabled val="1"/>
        </dgm:presLayoutVars>
      </dgm:prSet>
      <dgm:spPr/>
    </dgm:pt>
  </dgm:ptLst>
  <dgm:cxnLst>
    <dgm:cxn modelId="{7A994414-15A4-40BE-9149-0A9659FDE162}" type="presOf" srcId="{FB3DD94E-A682-4E9D-B2F7-3A6D32C1B02F}" destId="{367CB17E-B425-4FC4-813A-05AC526177AB}" srcOrd="0" destOrd="0" presId="urn:microsoft.com/office/officeart/2005/8/layout/vList3"/>
    <dgm:cxn modelId="{D9AA4F38-C75E-430E-B181-C7ECC6BE0481}" type="presOf" srcId="{C2BBC698-AC45-47A3-B83B-182233F0399E}" destId="{7A6B111B-57DC-4F02-AF07-B58D05520863}" srcOrd="0" destOrd="0" presId="urn:microsoft.com/office/officeart/2005/8/layout/vList3"/>
    <dgm:cxn modelId="{9F41E139-6CEF-4853-89EB-BAE464CB05FA}" srcId="{C2BBC698-AC45-47A3-B83B-182233F0399E}" destId="{046D06E7-477F-45C5-8B46-9315099C9B86}" srcOrd="0" destOrd="0" parTransId="{8A1A7782-80C9-4F8D-8883-40E8583F21B6}" sibTransId="{D4334871-D8E1-4298-BF30-DA0E266860FF}"/>
    <dgm:cxn modelId="{1665FC66-EC48-497A-8EDF-243C92C21585}" type="presOf" srcId="{046D06E7-477F-45C5-8B46-9315099C9B86}" destId="{AC3CB59D-A7B4-4585-83AA-149D7DDF92E5}" srcOrd="0" destOrd="0" presId="urn:microsoft.com/office/officeart/2005/8/layout/vList3"/>
    <dgm:cxn modelId="{0FB06A83-D0F5-4D41-BBD3-003B1240B289}" srcId="{C2BBC698-AC45-47A3-B83B-182233F0399E}" destId="{FB3DD94E-A682-4E9D-B2F7-3A6D32C1B02F}" srcOrd="2" destOrd="0" parTransId="{2F724599-84BC-4F35-8407-5E7BA01D0245}" sibTransId="{990430A5-C7A2-4C65-8972-63B451785789}"/>
    <dgm:cxn modelId="{16C498BD-B558-4584-89FC-2DBB9F211D31}" srcId="{C2BBC698-AC45-47A3-B83B-182233F0399E}" destId="{C138C71D-6460-4DEA-BEC4-B1E54EBE815E}" srcOrd="1" destOrd="0" parTransId="{FFB8CD2E-6596-4EDA-A588-E3104CBDDCA0}" sibTransId="{23AC53BE-8819-4F85-8885-8AD322D0FEDE}"/>
    <dgm:cxn modelId="{07B4A5E4-6FC7-4BA3-88B2-75818898A80A}" type="presOf" srcId="{C138C71D-6460-4DEA-BEC4-B1E54EBE815E}" destId="{2EAE908A-B1FD-4833-BC22-CDD9BA8E843F}" srcOrd="0" destOrd="0" presId="urn:microsoft.com/office/officeart/2005/8/layout/vList3"/>
    <dgm:cxn modelId="{463514A7-7733-48A1-8848-ECF16204687C}" type="presParOf" srcId="{7A6B111B-57DC-4F02-AF07-B58D05520863}" destId="{2D224397-3107-41A9-9895-748744D9D342}" srcOrd="0" destOrd="0" presId="urn:microsoft.com/office/officeart/2005/8/layout/vList3"/>
    <dgm:cxn modelId="{B8CC5D0D-B6DC-4D9A-B72D-37B4DE15A13B}" type="presParOf" srcId="{2D224397-3107-41A9-9895-748744D9D342}" destId="{107F1381-61E8-40A3-A5E9-5D03F192925F}" srcOrd="0" destOrd="0" presId="urn:microsoft.com/office/officeart/2005/8/layout/vList3"/>
    <dgm:cxn modelId="{15CE049E-A599-444B-B76B-FDA696EBF346}" type="presParOf" srcId="{2D224397-3107-41A9-9895-748744D9D342}" destId="{AC3CB59D-A7B4-4585-83AA-149D7DDF92E5}" srcOrd="1" destOrd="0" presId="urn:microsoft.com/office/officeart/2005/8/layout/vList3"/>
    <dgm:cxn modelId="{4439292F-8B81-49DD-BF9A-77A7282D592A}" type="presParOf" srcId="{7A6B111B-57DC-4F02-AF07-B58D05520863}" destId="{BDC860F9-A183-4268-914C-EAEA3A232142}" srcOrd="1" destOrd="0" presId="urn:microsoft.com/office/officeart/2005/8/layout/vList3"/>
    <dgm:cxn modelId="{56C4E19D-D227-48F8-8868-29EB7B154E18}" type="presParOf" srcId="{7A6B111B-57DC-4F02-AF07-B58D05520863}" destId="{7FA46FF5-41A5-409D-BE3E-43DAC4915874}" srcOrd="2" destOrd="0" presId="urn:microsoft.com/office/officeart/2005/8/layout/vList3"/>
    <dgm:cxn modelId="{BC2C8642-CD32-427D-A62D-92953D733740}" type="presParOf" srcId="{7FA46FF5-41A5-409D-BE3E-43DAC4915874}" destId="{583861C7-7F36-467F-AC96-76034E10F92F}" srcOrd="0" destOrd="0" presId="urn:microsoft.com/office/officeart/2005/8/layout/vList3"/>
    <dgm:cxn modelId="{54EF4EEA-77A3-4F53-893E-405975E46E70}" type="presParOf" srcId="{7FA46FF5-41A5-409D-BE3E-43DAC4915874}" destId="{2EAE908A-B1FD-4833-BC22-CDD9BA8E843F}" srcOrd="1" destOrd="0" presId="urn:microsoft.com/office/officeart/2005/8/layout/vList3"/>
    <dgm:cxn modelId="{745FC96E-1121-4F18-B6E5-1103E9F2E089}" type="presParOf" srcId="{7A6B111B-57DC-4F02-AF07-B58D05520863}" destId="{C4FCDAFC-3258-4CEE-BE3A-796E3C5D411B}" srcOrd="3" destOrd="0" presId="urn:microsoft.com/office/officeart/2005/8/layout/vList3"/>
    <dgm:cxn modelId="{854831EE-D29E-4174-98BB-5FA2D923E3D3}" type="presParOf" srcId="{7A6B111B-57DC-4F02-AF07-B58D05520863}" destId="{81A3E723-FDC4-4806-BD0E-F4B193A642FC}" srcOrd="4" destOrd="0" presId="urn:microsoft.com/office/officeart/2005/8/layout/vList3"/>
    <dgm:cxn modelId="{439948F3-639E-4452-B49A-A5C55D767447}" type="presParOf" srcId="{81A3E723-FDC4-4806-BD0E-F4B193A642FC}" destId="{98C04062-01C7-4CEE-AB37-ABC81FC4D3EE}" srcOrd="0" destOrd="0" presId="urn:microsoft.com/office/officeart/2005/8/layout/vList3"/>
    <dgm:cxn modelId="{FEE4736E-9B6E-412A-AE81-43CB17C53321}" type="presParOf" srcId="{81A3E723-FDC4-4806-BD0E-F4B193A642FC}" destId="{367CB17E-B425-4FC4-813A-05AC526177A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068023-9F9F-4307-B2A4-CB19CC9A1EE3}"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n-US"/>
        </a:p>
      </dgm:t>
    </dgm:pt>
    <dgm:pt modelId="{956074AD-2B24-473A-B866-56CB5E3992F4}">
      <dgm:prSet phldrT="[Text]"/>
      <dgm:spPr/>
      <dgm:t>
        <a:bodyPr/>
        <a:lstStyle/>
        <a:p>
          <a:r>
            <a:rPr lang="en-US" b="1" dirty="0">
              <a:latin typeface="Arial" panose="020B0604020202020204" pitchFamily="34" charset="0"/>
              <a:cs typeface="Arial" panose="020B0604020202020204" pitchFamily="34" charset="0"/>
            </a:rPr>
            <a:t>Role of Teacher</a:t>
          </a:r>
        </a:p>
      </dgm:t>
    </dgm:pt>
    <dgm:pt modelId="{A300D42C-FBD8-4FC7-8EC9-54D9FFBD404A}" type="parTrans" cxnId="{DD7625EE-3016-4BC6-839F-DABA1816115F}">
      <dgm:prSet/>
      <dgm:spPr/>
      <dgm:t>
        <a:bodyPr/>
        <a:lstStyle/>
        <a:p>
          <a:endParaRPr lang="en-US">
            <a:latin typeface="Arial" panose="020B0604020202020204" pitchFamily="34" charset="0"/>
            <a:cs typeface="Arial" panose="020B0604020202020204" pitchFamily="34" charset="0"/>
          </a:endParaRPr>
        </a:p>
      </dgm:t>
    </dgm:pt>
    <dgm:pt modelId="{E85E8ED6-386B-4907-A03D-398B2FFEE797}" type="sibTrans" cxnId="{DD7625EE-3016-4BC6-839F-DABA1816115F}">
      <dgm:prSet/>
      <dgm:spPr/>
      <dgm:t>
        <a:bodyPr/>
        <a:lstStyle/>
        <a:p>
          <a:endParaRPr lang="en-US">
            <a:latin typeface="Arial" panose="020B0604020202020204" pitchFamily="34" charset="0"/>
            <a:cs typeface="Arial" panose="020B0604020202020204" pitchFamily="34" charset="0"/>
          </a:endParaRPr>
        </a:p>
      </dgm:t>
    </dgm:pt>
    <dgm:pt modelId="{127DD19F-01AF-44EF-B26A-D7DE4768967D}">
      <dgm:prSet phldrT="[Text]"/>
      <dgm:spPr>
        <a:solidFill>
          <a:srgbClr val="73A5CC"/>
        </a:solidFill>
      </dgm:spPr>
      <dgm:t>
        <a:bodyPr/>
        <a:lstStyle/>
        <a:p>
          <a:r>
            <a:rPr lang="en-US" dirty="0">
              <a:latin typeface="Arial" panose="020B0604020202020204" pitchFamily="34" charset="0"/>
              <a:cs typeface="Arial" panose="020B0604020202020204" pitchFamily="34" charset="0"/>
            </a:rPr>
            <a:t>Provide appropriate, engaging tasks</a:t>
          </a:r>
        </a:p>
      </dgm:t>
    </dgm:pt>
    <dgm:pt modelId="{0133DAB9-BE31-423B-80E1-8404EE1BDE5A}" type="parTrans" cxnId="{F070B077-BB3C-40F7-ACD9-BBB7907E37EF}">
      <dgm:prSet/>
      <dgm:spPr/>
      <dgm:t>
        <a:bodyPr/>
        <a:lstStyle/>
        <a:p>
          <a:endParaRPr lang="en-US">
            <a:latin typeface="Arial" panose="020B0604020202020204" pitchFamily="34" charset="0"/>
            <a:cs typeface="Arial" panose="020B0604020202020204" pitchFamily="34" charset="0"/>
          </a:endParaRPr>
        </a:p>
      </dgm:t>
    </dgm:pt>
    <dgm:pt modelId="{B58EB04C-B0EE-4304-93E7-49021D3A9E03}" type="sibTrans" cxnId="{F070B077-BB3C-40F7-ACD9-BBB7907E37EF}">
      <dgm:prSet/>
      <dgm:spPr/>
      <dgm:t>
        <a:bodyPr/>
        <a:lstStyle/>
        <a:p>
          <a:endParaRPr lang="en-US">
            <a:latin typeface="Arial" panose="020B0604020202020204" pitchFamily="34" charset="0"/>
            <a:cs typeface="Arial" panose="020B0604020202020204" pitchFamily="34" charset="0"/>
          </a:endParaRPr>
        </a:p>
      </dgm:t>
    </dgm:pt>
    <dgm:pt modelId="{7FF4DC67-F512-41BC-AE05-BD2527F04FEB}">
      <dgm:prSet phldrT="[Text]"/>
      <dgm:spPr>
        <a:solidFill>
          <a:srgbClr val="700017"/>
        </a:solidFill>
      </dgm:spPr>
      <dgm:t>
        <a:bodyPr/>
        <a:lstStyle/>
        <a:p>
          <a:r>
            <a:rPr lang="en-US" dirty="0">
              <a:latin typeface="Arial" panose="020B0604020202020204" pitchFamily="34" charset="0"/>
              <a:cs typeface="Arial" panose="020B0604020202020204" pitchFamily="34" charset="0"/>
            </a:rPr>
            <a:t>Understanding of content to ask assessing and advancing questions</a:t>
          </a:r>
        </a:p>
      </dgm:t>
    </dgm:pt>
    <dgm:pt modelId="{219D14B7-5790-4194-B9B8-43621E9D94E3}" type="parTrans" cxnId="{B57F4B74-FE20-4B16-9C2B-05F087EAA478}">
      <dgm:prSet/>
      <dgm:spPr/>
      <dgm:t>
        <a:bodyPr/>
        <a:lstStyle/>
        <a:p>
          <a:endParaRPr lang="en-US">
            <a:latin typeface="Arial" panose="020B0604020202020204" pitchFamily="34" charset="0"/>
            <a:cs typeface="Arial" panose="020B0604020202020204" pitchFamily="34" charset="0"/>
          </a:endParaRPr>
        </a:p>
      </dgm:t>
    </dgm:pt>
    <dgm:pt modelId="{753B9091-7F57-4C61-9878-1F913EA85FF1}" type="sibTrans" cxnId="{B57F4B74-FE20-4B16-9C2B-05F087EAA478}">
      <dgm:prSet/>
      <dgm:spPr/>
      <dgm:t>
        <a:bodyPr/>
        <a:lstStyle/>
        <a:p>
          <a:endParaRPr lang="en-US">
            <a:latin typeface="Arial" panose="020B0604020202020204" pitchFamily="34" charset="0"/>
            <a:cs typeface="Arial" panose="020B0604020202020204" pitchFamily="34" charset="0"/>
          </a:endParaRPr>
        </a:p>
      </dgm:t>
    </dgm:pt>
    <dgm:pt modelId="{312E2EFC-1DAE-4139-A59F-B0AD1BEAF7FA}">
      <dgm:prSet phldrT="[Text]"/>
      <dgm:spPr>
        <a:solidFill>
          <a:srgbClr val="94AF2A"/>
        </a:solidFill>
      </dgm:spPr>
      <dgm:t>
        <a:bodyPr/>
        <a:lstStyle/>
        <a:p>
          <a:r>
            <a:rPr lang="en-US" dirty="0">
              <a:latin typeface="Arial" panose="020B0604020202020204" pitchFamily="34" charset="0"/>
              <a:cs typeface="Arial" panose="020B0604020202020204" pitchFamily="34" charset="0"/>
            </a:rPr>
            <a:t>Encourage collaboration with peers and promote an environment that supports growth</a:t>
          </a:r>
        </a:p>
      </dgm:t>
    </dgm:pt>
    <dgm:pt modelId="{6D08CE57-C6E0-44C1-B341-386CBC001D62}" type="parTrans" cxnId="{D46C9CB2-5DFE-4487-BBDE-5EA24EAE9B8B}">
      <dgm:prSet/>
      <dgm:spPr/>
      <dgm:t>
        <a:bodyPr/>
        <a:lstStyle/>
        <a:p>
          <a:endParaRPr lang="en-US">
            <a:latin typeface="Arial" panose="020B0604020202020204" pitchFamily="34" charset="0"/>
            <a:cs typeface="Arial" panose="020B0604020202020204" pitchFamily="34" charset="0"/>
          </a:endParaRPr>
        </a:p>
      </dgm:t>
    </dgm:pt>
    <dgm:pt modelId="{D3A0F813-3E96-43F1-9E48-2E98953CA10E}" type="sibTrans" cxnId="{D46C9CB2-5DFE-4487-BBDE-5EA24EAE9B8B}">
      <dgm:prSet/>
      <dgm:spPr/>
      <dgm:t>
        <a:bodyPr/>
        <a:lstStyle/>
        <a:p>
          <a:endParaRPr lang="en-US">
            <a:latin typeface="Arial" panose="020B0604020202020204" pitchFamily="34" charset="0"/>
            <a:cs typeface="Arial" panose="020B0604020202020204" pitchFamily="34" charset="0"/>
          </a:endParaRPr>
        </a:p>
      </dgm:t>
    </dgm:pt>
    <dgm:pt modelId="{5D109E99-B7D6-4C5B-A437-79AA298381AA}">
      <dgm:prSet phldrT="[Text]"/>
      <dgm:spPr>
        <a:solidFill>
          <a:srgbClr val="D19D10"/>
        </a:solidFill>
      </dgm:spPr>
      <dgm:t>
        <a:bodyPr/>
        <a:lstStyle/>
        <a:p>
          <a:r>
            <a:rPr lang="en-US" dirty="0">
              <a:latin typeface="Arial" panose="020B0604020202020204" pitchFamily="34" charset="0"/>
              <a:cs typeface="Arial" panose="020B0604020202020204" pitchFamily="34" charset="0"/>
            </a:rPr>
            <a:t>Understanding of content to support individual student perspectives</a:t>
          </a:r>
        </a:p>
      </dgm:t>
    </dgm:pt>
    <dgm:pt modelId="{6DAFE80B-8849-4342-8095-582BCF8F706B}" type="parTrans" cxnId="{4DA982F0-955E-4455-BBBB-767E59988BF0}">
      <dgm:prSet/>
      <dgm:spPr/>
      <dgm:t>
        <a:bodyPr/>
        <a:lstStyle/>
        <a:p>
          <a:endParaRPr lang="en-US">
            <a:latin typeface="Arial" panose="020B0604020202020204" pitchFamily="34" charset="0"/>
            <a:cs typeface="Arial" panose="020B0604020202020204" pitchFamily="34" charset="0"/>
          </a:endParaRPr>
        </a:p>
      </dgm:t>
    </dgm:pt>
    <dgm:pt modelId="{52AF65F8-7FB5-4220-8FC9-10FB5EFF3969}" type="sibTrans" cxnId="{4DA982F0-955E-4455-BBBB-767E59988BF0}">
      <dgm:prSet/>
      <dgm:spPr/>
      <dgm:t>
        <a:bodyPr/>
        <a:lstStyle/>
        <a:p>
          <a:endParaRPr lang="en-US">
            <a:latin typeface="Arial" panose="020B0604020202020204" pitchFamily="34" charset="0"/>
            <a:cs typeface="Arial" panose="020B0604020202020204" pitchFamily="34" charset="0"/>
          </a:endParaRPr>
        </a:p>
      </dgm:t>
    </dgm:pt>
    <dgm:pt modelId="{C8AA1248-3C56-48FC-A228-E1B1A335F36C}" type="pres">
      <dgm:prSet presAssocID="{09068023-9F9F-4307-B2A4-CB19CC9A1EE3}" presName="diagram" presStyleCnt="0">
        <dgm:presLayoutVars>
          <dgm:chMax val="1"/>
          <dgm:dir/>
          <dgm:animLvl val="ctr"/>
          <dgm:resizeHandles val="exact"/>
        </dgm:presLayoutVars>
      </dgm:prSet>
      <dgm:spPr/>
    </dgm:pt>
    <dgm:pt modelId="{9B31097B-E0D6-47A8-A6F6-46F92318D3FE}" type="pres">
      <dgm:prSet presAssocID="{09068023-9F9F-4307-B2A4-CB19CC9A1EE3}" presName="matrix" presStyleCnt="0"/>
      <dgm:spPr/>
    </dgm:pt>
    <dgm:pt modelId="{1783C2CF-9F63-403F-96E3-065B383962B4}" type="pres">
      <dgm:prSet presAssocID="{09068023-9F9F-4307-B2A4-CB19CC9A1EE3}" presName="tile1" presStyleLbl="node1" presStyleIdx="0" presStyleCnt="4"/>
      <dgm:spPr/>
    </dgm:pt>
    <dgm:pt modelId="{BAED9309-339A-4CCB-A033-A81958BB4234}" type="pres">
      <dgm:prSet presAssocID="{09068023-9F9F-4307-B2A4-CB19CC9A1EE3}" presName="tile1text" presStyleLbl="node1" presStyleIdx="0" presStyleCnt="4">
        <dgm:presLayoutVars>
          <dgm:chMax val="0"/>
          <dgm:chPref val="0"/>
          <dgm:bulletEnabled val="1"/>
        </dgm:presLayoutVars>
      </dgm:prSet>
      <dgm:spPr/>
    </dgm:pt>
    <dgm:pt modelId="{5091AED0-A166-47D9-AD82-C4A5A2358735}" type="pres">
      <dgm:prSet presAssocID="{09068023-9F9F-4307-B2A4-CB19CC9A1EE3}" presName="tile2" presStyleLbl="node1" presStyleIdx="1" presStyleCnt="4"/>
      <dgm:spPr/>
    </dgm:pt>
    <dgm:pt modelId="{ECB98294-F229-4CE9-936E-4A0ED6913FE8}" type="pres">
      <dgm:prSet presAssocID="{09068023-9F9F-4307-B2A4-CB19CC9A1EE3}" presName="tile2text" presStyleLbl="node1" presStyleIdx="1" presStyleCnt="4">
        <dgm:presLayoutVars>
          <dgm:chMax val="0"/>
          <dgm:chPref val="0"/>
          <dgm:bulletEnabled val="1"/>
        </dgm:presLayoutVars>
      </dgm:prSet>
      <dgm:spPr/>
    </dgm:pt>
    <dgm:pt modelId="{DD6692F5-BBD5-4172-B82F-D71FE80D1798}" type="pres">
      <dgm:prSet presAssocID="{09068023-9F9F-4307-B2A4-CB19CC9A1EE3}" presName="tile3" presStyleLbl="node1" presStyleIdx="2" presStyleCnt="4"/>
      <dgm:spPr/>
    </dgm:pt>
    <dgm:pt modelId="{07F2AE7F-E6F3-4B6B-BEAA-19AAE96E41A9}" type="pres">
      <dgm:prSet presAssocID="{09068023-9F9F-4307-B2A4-CB19CC9A1EE3}" presName="tile3text" presStyleLbl="node1" presStyleIdx="2" presStyleCnt="4">
        <dgm:presLayoutVars>
          <dgm:chMax val="0"/>
          <dgm:chPref val="0"/>
          <dgm:bulletEnabled val="1"/>
        </dgm:presLayoutVars>
      </dgm:prSet>
      <dgm:spPr/>
    </dgm:pt>
    <dgm:pt modelId="{6999B577-A783-4833-8648-905F05DE9640}" type="pres">
      <dgm:prSet presAssocID="{09068023-9F9F-4307-B2A4-CB19CC9A1EE3}" presName="tile4" presStyleLbl="node1" presStyleIdx="3" presStyleCnt="4"/>
      <dgm:spPr/>
    </dgm:pt>
    <dgm:pt modelId="{FF5392F3-1A49-46DC-A6DA-4893CAB0DCAF}" type="pres">
      <dgm:prSet presAssocID="{09068023-9F9F-4307-B2A4-CB19CC9A1EE3}" presName="tile4text" presStyleLbl="node1" presStyleIdx="3" presStyleCnt="4">
        <dgm:presLayoutVars>
          <dgm:chMax val="0"/>
          <dgm:chPref val="0"/>
          <dgm:bulletEnabled val="1"/>
        </dgm:presLayoutVars>
      </dgm:prSet>
      <dgm:spPr/>
    </dgm:pt>
    <dgm:pt modelId="{15005EFC-5E50-4B40-890C-325AFD03DB75}" type="pres">
      <dgm:prSet presAssocID="{09068023-9F9F-4307-B2A4-CB19CC9A1EE3}" presName="centerTile" presStyleLbl="fgShp" presStyleIdx="0" presStyleCnt="1">
        <dgm:presLayoutVars>
          <dgm:chMax val="0"/>
          <dgm:chPref val="0"/>
        </dgm:presLayoutVars>
      </dgm:prSet>
      <dgm:spPr/>
    </dgm:pt>
  </dgm:ptLst>
  <dgm:cxnLst>
    <dgm:cxn modelId="{F4122F34-EE8D-4179-8C85-C97099646CC8}" type="presOf" srcId="{312E2EFC-1DAE-4139-A59F-B0AD1BEAF7FA}" destId="{DD6692F5-BBD5-4172-B82F-D71FE80D1798}" srcOrd="0" destOrd="0" presId="urn:microsoft.com/office/officeart/2005/8/layout/matrix1"/>
    <dgm:cxn modelId="{866CCB3A-044C-4B94-B16B-DF6A0D2CC232}" type="presOf" srcId="{127DD19F-01AF-44EF-B26A-D7DE4768967D}" destId="{1783C2CF-9F63-403F-96E3-065B383962B4}" srcOrd="0" destOrd="0" presId="urn:microsoft.com/office/officeart/2005/8/layout/matrix1"/>
    <dgm:cxn modelId="{F089E840-0E49-4E4C-99FA-6E88AA2D748A}" type="presOf" srcId="{09068023-9F9F-4307-B2A4-CB19CC9A1EE3}" destId="{C8AA1248-3C56-48FC-A228-E1B1A335F36C}" srcOrd="0" destOrd="0" presId="urn:microsoft.com/office/officeart/2005/8/layout/matrix1"/>
    <dgm:cxn modelId="{7CEA7942-575C-4EB7-9052-86592EA4D00A}" type="presOf" srcId="{7FF4DC67-F512-41BC-AE05-BD2527F04FEB}" destId="{5091AED0-A166-47D9-AD82-C4A5A2358735}" srcOrd="0" destOrd="0" presId="urn:microsoft.com/office/officeart/2005/8/layout/matrix1"/>
    <dgm:cxn modelId="{FA5F4E6D-9C9A-4404-80FC-5801A50BC140}" type="presOf" srcId="{5D109E99-B7D6-4C5B-A437-79AA298381AA}" destId="{FF5392F3-1A49-46DC-A6DA-4893CAB0DCAF}" srcOrd="1" destOrd="0" presId="urn:microsoft.com/office/officeart/2005/8/layout/matrix1"/>
    <dgm:cxn modelId="{BEA96652-7E92-4F5C-AA33-155E10EE1C58}" type="presOf" srcId="{7FF4DC67-F512-41BC-AE05-BD2527F04FEB}" destId="{ECB98294-F229-4CE9-936E-4A0ED6913FE8}" srcOrd="1" destOrd="0" presId="urn:microsoft.com/office/officeart/2005/8/layout/matrix1"/>
    <dgm:cxn modelId="{B57F4B74-FE20-4B16-9C2B-05F087EAA478}" srcId="{956074AD-2B24-473A-B866-56CB5E3992F4}" destId="{7FF4DC67-F512-41BC-AE05-BD2527F04FEB}" srcOrd="1" destOrd="0" parTransId="{219D14B7-5790-4194-B9B8-43621E9D94E3}" sibTransId="{753B9091-7F57-4C61-9878-1F913EA85FF1}"/>
    <dgm:cxn modelId="{F070B077-BB3C-40F7-ACD9-BBB7907E37EF}" srcId="{956074AD-2B24-473A-B866-56CB5E3992F4}" destId="{127DD19F-01AF-44EF-B26A-D7DE4768967D}" srcOrd="0" destOrd="0" parTransId="{0133DAB9-BE31-423B-80E1-8404EE1BDE5A}" sibTransId="{B58EB04C-B0EE-4304-93E7-49021D3A9E03}"/>
    <dgm:cxn modelId="{D46C9CB2-5DFE-4487-BBDE-5EA24EAE9B8B}" srcId="{956074AD-2B24-473A-B866-56CB5E3992F4}" destId="{312E2EFC-1DAE-4139-A59F-B0AD1BEAF7FA}" srcOrd="2" destOrd="0" parTransId="{6D08CE57-C6E0-44C1-B341-386CBC001D62}" sibTransId="{D3A0F813-3E96-43F1-9E48-2E98953CA10E}"/>
    <dgm:cxn modelId="{06318FBB-EE35-44C4-9E22-10ACA5351775}" type="presOf" srcId="{956074AD-2B24-473A-B866-56CB5E3992F4}" destId="{15005EFC-5E50-4B40-890C-325AFD03DB75}" srcOrd="0" destOrd="0" presId="urn:microsoft.com/office/officeart/2005/8/layout/matrix1"/>
    <dgm:cxn modelId="{A1FD31C7-2DB4-418B-8080-BC3B45132E58}" type="presOf" srcId="{5D109E99-B7D6-4C5B-A437-79AA298381AA}" destId="{6999B577-A783-4833-8648-905F05DE9640}" srcOrd="0" destOrd="0" presId="urn:microsoft.com/office/officeart/2005/8/layout/matrix1"/>
    <dgm:cxn modelId="{DD7625EE-3016-4BC6-839F-DABA1816115F}" srcId="{09068023-9F9F-4307-B2A4-CB19CC9A1EE3}" destId="{956074AD-2B24-473A-B866-56CB5E3992F4}" srcOrd="0" destOrd="0" parTransId="{A300D42C-FBD8-4FC7-8EC9-54D9FFBD404A}" sibTransId="{E85E8ED6-386B-4907-A03D-398B2FFEE797}"/>
    <dgm:cxn modelId="{4DA982F0-955E-4455-BBBB-767E59988BF0}" srcId="{956074AD-2B24-473A-B866-56CB5E3992F4}" destId="{5D109E99-B7D6-4C5B-A437-79AA298381AA}" srcOrd="3" destOrd="0" parTransId="{6DAFE80B-8849-4342-8095-582BCF8F706B}" sibTransId="{52AF65F8-7FB5-4220-8FC9-10FB5EFF3969}"/>
    <dgm:cxn modelId="{14AB2EFA-47C7-4630-ACEF-D18D4A4BCBC4}" type="presOf" srcId="{312E2EFC-1DAE-4139-A59F-B0AD1BEAF7FA}" destId="{07F2AE7F-E6F3-4B6B-BEAA-19AAE96E41A9}" srcOrd="1" destOrd="0" presId="urn:microsoft.com/office/officeart/2005/8/layout/matrix1"/>
    <dgm:cxn modelId="{BDB6CAFF-6E5C-45C3-A515-8A28D7D3EB8D}" type="presOf" srcId="{127DD19F-01AF-44EF-B26A-D7DE4768967D}" destId="{BAED9309-339A-4CCB-A033-A81958BB4234}" srcOrd="1" destOrd="0" presId="urn:microsoft.com/office/officeart/2005/8/layout/matrix1"/>
    <dgm:cxn modelId="{15801736-A64D-4F57-9E82-D27BCFFAC87D}" type="presParOf" srcId="{C8AA1248-3C56-48FC-A228-E1B1A335F36C}" destId="{9B31097B-E0D6-47A8-A6F6-46F92318D3FE}" srcOrd="0" destOrd="0" presId="urn:microsoft.com/office/officeart/2005/8/layout/matrix1"/>
    <dgm:cxn modelId="{83C66D00-5B75-4DA3-B5BD-3A4BE6CE0D8F}" type="presParOf" srcId="{9B31097B-E0D6-47A8-A6F6-46F92318D3FE}" destId="{1783C2CF-9F63-403F-96E3-065B383962B4}" srcOrd="0" destOrd="0" presId="urn:microsoft.com/office/officeart/2005/8/layout/matrix1"/>
    <dgm:cxn modelId="{FBEB5EAD-7F77-4CBC-A103-D147E6E83071}" type="presParOf" srcId="{9B31097B-E0D6-47A8-A6F6-46F92318D3FE}" destId="{BAED9309-339A-4CCB-A033-A81958BB4234}" srcOrd="1" destOrd="0" presId="urn:microsoft.com/office/officeart/2005/8/layout/matrix1"/>
    <dgm:cxn modelId="{2E13C48D-7195-404A-959F-EF6D2EA5B3C0}" type="presParOf" srcId="{9B31097B-E0D6-47A8-A6F6-46F92318D3FE}" destId="{5091AED0-A166-47D9-AD82-C4A5A2358735}" srcOrd="2" destOrd="0" presId="urn:microsoft.com/office/officeart/2005/8/layout/matrix1"/>
    <dgm:cxn modelId="{1AA46314-78F8-41D7-A67D-8BA181BF4379}" type="presParOf" srcId="{9B31097B-E0D6-47A8-A6F6-46F92318D3FE}" destId="{ECB98294-F229-4CE9-936E-4A0ED6913FE8}" srcOrd="3" destOrd="0" presId="urn:microsoft.com/office/officeart/2005/8/layout/matrix1"/>
    <dgm:cxn modelId="{DFDDC071-D229-4853-B946-36B8AA554CF8}" type="presParOf" srcId="{9B31097B-E0D6-47A8-A6F6-46F92318D3FE}" destId="{DD6692F5-BBD5-4172-B82F-D71FE80D1798}" srcOrd="4" destOrd="0" presId="urn:microsoft.com/office/officeart/2005/8/layout/matrix1"/>
    <dgm:cxn modelId="{B3AD1205-8960-4E47-A23B-018D19E152E3}" type="presParOf" srcId="{9B31097B-E0D6-47A8-A6F6-46F92318D3FE}" destId="{07F2AE7F-E6F3-4B6B-BEAA-19AAE96E41A9}" srcOrd="5" destOrd="0" presId="urn:microsoft.com/office/officeart/2005/8/layout/matrix1"/>
    <dgm:cxn modelId="{5E4C71C3-A5D2-4858-84A1-11B4CF492BD7}" type="presParOf" srcId="{9B31097B-E0D6-47A8-A6F6-46F92318D3FE}" destId="{6999B577-A783-4833-8648-905F05DE9640}" srcOrd="6" destOrd="0" presId="urn:microsoft.com/office/officeart/2005/8/layout/matrix1"/>
    <dgm:cxn modelId="{0A87D4DF-5F7A-401F-B884-F553DC3DEF27}" type="presParOf" srcId="{9B31097B-E0D6-47A8-A6F6-46F92318D3FE}" destId="{FF5392F3-1A49-46DC-A6DA-4893CAB0DCAF}" srcOrd="7" destOrd="0" presId="urn:microsoft.com/office/officeart/2005/8/layout/matrix1"/>
    <dgm:cxn modelId="{81408E94-FD03-4502-A388-464B3442F887}" type="presParOf" srcId="{C8AA1248-3C56-48FC-A228-E1B1A335F36C}" destId="{15005EFC-5E50-4B40-890C-325AFD03DB7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66B24B-F21F-4851-9E61-C02BCECDC65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DE8F61C-BC76-45DE-9134-FEB4D36502A3}">
      <dgm:prSet phldrT="[Text]"/>
      <dgm:spPr>
        <a:solidFill>
          <a:srgbClr val="73A5CC"/>
        </a:solidFill>
        <a:scene3d>
          <a:camera prst="orthographicFront"/>
          <a:lightRig rig="threePt" dir="t"/>
        </a:scene3d>
        <a:sp3d>
          <a:bevelT/>
        </a:sp3d>
      </dgm:spPr>
      <dgm:t>
        <a:bodyPr/>
        <a:lstStyle/>
        <a:p>
          <a:r>
            <a:rPr lang="en-US" dirty="0">
              <a:latin typeface="Arial" panose="020B0604020202020204" pitchFamily="34" charset="0"/>
              <a:cs typeface="Arial" panose="020B0604020202020204" pitchFamily="34" charset="0"/>
            </a:rPr>
            <a:t>Modeling (like real life) is open-ended and messy. </a:t>
          </a:r>
        </a:p>
      </dgm:t>
    </dgm:pt>
    <dgm:pt modelId="{4ED4731F-F0B2-43D1-9AA3-C35D52F477CD}" type="parTrans" cxnId="{36C2C8EB-1613-4953-A635-AB64E5EB60DD}">
      <dgm:prSet/>
      <dgm:spPr/>
      <dgm:t>
        <a:bodyPr/>
        <a:lstStyle/>
        <a:p>
          <a:endParaRPr lang="en-US"/>
        </a:p>
      </dgm:t>
    </dgm:pt>
    <dgm:pt modelId="{FFC2E9EB-3BBB-4122-8244-DBF89060B2C9}" type="sibTrans" cxnId="{36C2C8EB-1613-4953-A635-AB64E5EB60DD}">
      <dgm:prSet/>
      <dgm:spPr/>
      <dgm:t>
        <a:bodyPr/>
        <a:lstStyle/>
        <a:p>
          <a:endParaRPr lang="en-US"/>
        </a:p>
      </dgm:t>
    </dgm:pt>
    <dgm:pt modelId="{513BAF93-3948-451C-8A6E-035B41EFE72A}">
      <dgm:prSet phldrT="[Text]"/>
      <dgm:spPr>
        <a:solidFill>
          <a:srgbClr val="700017"/>
        </a:solidFill>
        <a:scene3d>
          <a:camera prst="orthographicFront"/>
          <a:lightRig rig="threePt" dir="t"/>
        </a:scene3d>
        <a:sp3d>
          <a:bevelT/>
        </a:sp3d>
      </dgm:spPr>
      <dgm:t>
        <a:bodyPr/>
        <a:lstStyle/>
        <a:p>
          <a:r>
            <a:rPr lang="en-US" dirty="0">
              <a:latin typeface="Arial" panose="020B0604020202020204" pitchFamily="34" charset="0"/>
              <a:cs typeface="Arial" panose="020B0604020202020204" pitchFamily="34" charset="0"/>
            </a:rPr>
            <a:t>When students are modeling, they must be making genuine choices. </a:t>
          </a:r>
        </a:p>
      </dgm:t>
    </dgm:pt>
    <dgm:pt modelId="{44751BED-E98A-47F7-A884-4BE4DB557BEC}" type="parTrans" cxnId="{9700CDC1-332E-4869-AE01-41F7A563C43F}">
      <dgm:prSet/>
      <dgm:spPr/>
      <dgm:t>
        <a:bodyPr/>
        <a:lstStyle/>
        <a:p>
          <a:endParaRPr lang="en-US"/>
        </a:p>
      </dgm:t>
    </dgm:pt>
    <dgm:pt modelId="{73C726A9-68BD-440B-90DC-88529FFAB8A1}" type="sibTrans" cxnId="{9700CDC1-332E-4869-AE01-41F7A563C43F}">
      <dgm:prSet/>
      <dgm:spPr/>
      <dgm:t>
        <a:bodyPr/>
        <a:lstStyle/>
        <a:p>
          <a:endParaRPr lang="en-US"/>
        </a:p>
      </dgm:t>
    </dgm:pt>
    <dgm:pt modelId="{3C102FE2-D1E6-45C6-ABC4-3053FB424A99}">
      <dgm:prSet phldrT="[Text]"/>
      <dgm:spPr>
        <a:solidFill>
          <a:srgbClr val="D19D10"/>
        </a:solidFill>
        <a:scene3d>
          <a:camera prst="orthographicFront"/>
          <a:lightRig rig="threePt" dir="t"/>
        </a:scene3d>
        <a:sp3d>
          <a:bevelT/>
        </a:sp3d>
      </dgm:spPr>
      <dgm:t>
        <a:bodyPr/>
        <a:lstStyle/>
        <a:p>
          <a:r>
            <a:rPr lang="en-US" dirty="0">
              <a:latin typeface="Arial" panose="020B0604020202020204" pitchFamily="34" charset="0"/>
              <a:cs typeface="Arial" panose="020B0604020202020204" pitchFamily="34" charset="0"/>
            </a:rPr>
            <a:t>Start big, start small, just start.</a:t>
          </a:r>
        </a:p>
      </dgm:t>
    </dgm:pt>
    <dgm:pt modelId="{E8A2040A-71B5-46B8-9FF1-4486ECB9D3DA}" type="parTrans" cxnId="{571D8A66-CE74-4FE9-8A7A-22FE3D37498D}">
      <dgm:prSet/>
      <dgm:spPr/>
      <dgm:t>
        <a:bodyPr/>
        <a:lstStyle/>
        <a:p>
          <a:endParaRPr lang="en-US"/>
        </a:p>
      </dgm:t>
    </dgm:pt>
    <dgm:pt modelId="{BA55CB08-6544-44B5-8325-781B2412041F}" type="sibTrans" cxnId="{571D8A66-CE74-4FE9-8A7A-22FE3D37498D}">
      <dgm:prSet/>
      <dgm:spPr/>
      <dgm:t>
        <a:bodyPr/>
        <a:lstStyle/>
        <a:p>
          <a:endParaRPr lang="en-US"/>
        </a:p>
      </dgm:t>
    </dgm:pt>
    <dgm:pt modelId="{C56DA946-C202-47E4-9BB6-650F65B289F4}">
      <dgm:prSet phldrT="[Text]"/>
      <dgm:spPr>
        <a:solidFill>
          <a:srgbClr val="94AF2A"/>
        </a:solidFill>
        <a:scene3d>
          <a:camera prst="orthographicFront"/>
          <a:lightRig rig="threePt" dir="t"/>
        </a:scene3d>
        <a:sp3d>
          <a:bevelT/>
        </a:sp3d>
      </dgm:spPr>
      <dgm:t>
        <a:bodyPr/>
        <a:lstStyle/>
        <a:p>
          <a:r>
            <a:rPr lang="en-US" dirty="0">
              <a:latin typeface="Arial" panose="020B0604020202020204" pitchFamily="34" charset="0"/>
              <a:cs typeface="Arial" panose="020B0604020202020204" pitchFamily="34" charset="0"/>
            </a:rPr>
            <a:t>Assessment should focus on the process, not the product.</a:t>
          </a:r>
        </a:p>
      </dgm:t>
    </dgm:pt>
    <dgm:pt modelId="{D0E8AA9F-CFE1-4E2B-B7E1-5548E995CF43}" type="parTrans" cxnId="{816C1894-8798-4147-A376-EAAE0BE463A4}">
      <dgm:prSet/>
      <dgm:spPr/>
      <dgm:t>
        <a:bodyPr/>
        <a:lstStyle/>
        <a:p>
          <a:endParaRPr lang="en-US"/>
        </a:p>
      </dgm:t>
    </dgm:pt>
    <dgm:pt modelId="{44EF7CF5-418B-4A79-9891-CE31F8687A17}" type="sibTrans" cxnId="{816C1894-8798-4147-A376-EAAE0BE463A4}">
      <dgm:prSet/>
      <dgm:spPr/>
      <dgm:t>
        <a:bodyPr/>
        <a:lstStyle/>
        <a:p>
          <a:endParaRPr lang="en-US"/>
        </a:p>
      </dgm:t>
    </dgm:pt>
    <dgm:pt modelId="{D862124B-B4EE-430D-B795-1C759CE26084}">
      <dgm:prSet phldrT="[Text]"/>
      <dgm:spPr>
        <a:solidFill>
          <a:srgbClr val="525051"/>
        </a:solidFill>
        <a:scene3d>
          <a:camera prst="orthographicFront"/>
          <a:lightRig rig="threePt" dir="t"/>
        </a:scene3d>
        <a:sp3d>
          <a:bevelT/>
        </a:sp3d>
      </dgm:spPr>
      <dgm:t>
        <a:bodyPr/>
        <a:lstStyle/>
        <a:p>
          <a:r>
            <a:rPr lang="en-US" dirty="0">
              <a:latin typeface="Arial" panose="020B0604020202020204" pitchFamily="34" charset="0"/>
              <a:cs typeface="Arial" panose="020B0604020202020204" pitchFamily="34" charset="0"/>
            </a:rPr>
            <a:t>Modeling does not happen in isolation. </a:t>
          </a:r>
        </a:p>
      </dgm:t>
    </dgm:pt>
    <dgm:pt modelId="{AC48C1A4-3453-4622-B801-76125AA17DD0}" type="parTrans" cxnId="{E389E3B2-E979-46C0-96CF-3335EF525493}">
      <dgm:prSet/>
      <dgm:spPr/>
      <dgm:t>
        <a:bodyPr/>
        <a:lstStyle/>
        <a:p>
          <a:endParaRPr lang="en-US"/>
        </a:p>
      </dgm:t>
    </dgm:pt>
    <dgm:pt modelId="{5A68DE1C-78E3-4B60-91EA-E88A6AC16298}" type="sibTrans" cxnId="{E389E3B2-E979-46C0-96CF-3335EF525493}">
      <dgm:prSet/>
      <dgm:spPr/>
      <dgm:t>
        <a:bodyPr/>
        <a:lstStyle/>
        <a:p>
          <a:endParaRPr lang="en-US"/>
        </a:p>
      </dgm:t>
    </dgm:pt>
    <dgm:pt modelId="{39094F15-37FC-410A-8B71-C95F8B5F4172}" type="pres">
      <dgm:prSet presAssocID="{9466B24B-F21F-4851-9E61-C02BCECDC65D}" presName="diagram" presStyleCnt="0">
        <dgm:presLayoutVars>
          <dgm:dir/>
          <dgm:resizeHandles val="exact"/>
        </dgm:presLayoutVars>
      </dgm:prSet>
      <dgm:spPr/>
    </dgm:pt>
    <dgm:pt modelId="{5E767633-43DB-4DA2-AE61-569A7698F385}" type="pres">
      <dgm:prSet presAssocID="{ADE8F61C-BC76-45DE-9134-FEB4D36502A3}" presName="node" presStyleLbl="node1" presStyleIdx="0" presStyleCnt="5">
        <dgm:presLayoutVars>
          <dgm:bulletEnabled val="1"/>
        </dgm:presLayoutVars>
      </dgm:prSet>
      <dgm:spPr/>
    </dgm:pt>
    <dgm:pt modelId="{38BF7089-1382-43BC-99F3-30C1F62A7305}" type="pres">
      <dgm:prSet presAssocID="{FFC2E9EB-3BBB-4122-8244-DBF89060B2C9}" presName="sibTrans" presStyleCnt="0"/>
      <dgm:spPr/>
    </dgm:pt>
    <dgm:pt modelId="{93DC7E2B-42CC-4032-ABF4-63A42BFB4F7E}" type="pres">
      <dgm:prSet presAssocID="{513BAF93-3948-451C-8A6E-035B41EFE72A}" presName="node" presStyleLbl="node1" presStyleIdx="1" presStyleCnt="5">
        <dgm:presLayoutVars>
          <dgm:bulletEnabled val="1"/>
        </dgm:presLayoutVars>
      </dgm:prSet>
      <dgm:spPr/>
    </dgm:pt>
    <dgm:pt modelId="{891D9EFF-E6A6-4FC8-ABBC-28C4B11F4878}" type="pres">
      <dgm:prSet presAssocID="{73C726A9-68BD-440B-90DC-88529FFAB8A1}" presName="sibTrans" presStyleCnt="0"/>
      <dgm:spPr/>
    </dgm:pt>
    <dgm:pt modelId="{85497052-E1A1-4A05-ACC7-CBC7821F6DB0}" type="pres">
      <dgm:prSet presAssocID="{3C102FE2-D1E6-45C6-ABC4-3053FB424A99}" presName="node" presStyleLbl="node1" presStyleIdx="2" presStyleCnt="5">
        <dgm:presLayoutVars>
          <dgm:bulletEnabled val="1"/>
        </dgm:presLayoutVars>
      </dgm:prSet>
      <dgm:spPr/>
    </dgm:pt>
    <dgm:pt modelId="{832931A5-F33F-4EAC-B528-90F1F820FA88}" type="pres">
      <dgm:prSet presAssocID="{BA55CB08-6544-44B5-8325-781B2412041F}" presName="sibTrans" presStyleCnt="0"/>
      <dgm:spPr/>
    </dgm:pt>
    <dgm:pt modelId="{E3CB4FF6-CFAE-4B9C-8D5D-EC2B31B95F90}" type="pres">
      <dgm:prSet presAssocID="{C56DA946-C202-47E4-9BB6-650F65B289F4}" presName="node" presStyleLbl="node1" presStyleIdx="3" presStyleCnt="5">
        <dgm:presLayoutVars>
          <dgm:bulletEnabled val="1"/>
        </dgm:presLayoutVars>
      </dgm:prSet>
      <dgm:spPr/>
    </dgm:pt>
    <dgm:pt modelId="{602B8D8F-2993-4560-975C-7070201D9594}" type="pres">
      <dgm:prSet presAssocID="{44EF7CF5-418B-4A79-9891-CE31F8687A17}" presName="sibTrans" presStyleCnt="0"/>
      <dgm:spPr/>
    </dgm:pt>
    <dgm:pt modelId="{26BBFCD8-3A96-4B82-8759-FE43F50A933F}" type="pres">
      <dgm:prSet presAssocID="{D862124B-B4EE-430D-B795-1C759CE26084}" presName="node" presStyleLbl="node1" presStyleIdx="4" presStyleCnt="5">
        <dgm:presLayoutVars>
          <dgm:bulletEnabled val="1"/>
        </dgm:presLayoutVars>
      </dgm:prSet>
      <dgm:spPr/>
    </dgm:pt>
  </dgm:ptLst>
  <dgm:cxnLst>
    <dgm:cxn modelId="{8C9C1C17-8FBE-4DBD-AEAF-FDDEC5557976}" type="presOf" srcId="{3C102FE2-D1E6-45C6-ABC4-3053FB424A99}" destId="{85497052-E1A1-4A05-ACC7-CBC7821F6DB0}" srcOrd="0" destOrd="0" presId="urn:microsoft.com/office/officeart/2005/8/layout/default"/>
    <dgm:cxn modelId="{571D8A66-CE74-4FE9-8A7A-22FE3D37498D}" srcId="{9466B24B-F21F-4851-9E61-C02BCECDC65D}" destId="{3C102FE2-D1E6-45C6-ABC4-3053FB424A99}" srcOrd="2" destOrd="0" parTransId="{E8A2040A-71B5-46B8-9FF1-4486ECB9D3DA}" sibTransId="{BA55CB08-6544-44B5-8325-781B2412041F}"/>
    <dgm:cxn modelId="{816C1894-8798-4147-A376-EAAE0BE463A4}" srcId="{9466B24B-F21F-4851-9E61-C02BCECDC65D}" destId="{C56DA946-C202-47E4-9BB6-650F65B289F4}" srcOrd="3" destOrd="0" parTransId="{D0E8AA9F-CFE1-4E2B-B7E1-5548E995CF43}" sibTransId="{44EF7CF5-418B-4A79-9891-CE31F8687A17}"/>
    <dgm:cxn modelId="{EA019098-7357-40A3-95CB-B981DD42254F}" type="presOf" srcId="{ADE8F61C-BC76-45DE-9134-FEB4D36502A3}" destId="{5E767633-43DB-4DA2-AE61-569A7698F385}" srcOrd="0" destOrd="0" presId="urn:microsoft.com/office/officeart/2005/8/layout/default"/>
    <dgm:cxn modelId="{9C763CA1-9BB8-4E1F-AD58-8934444C9C31}" type="presOf" srcId="{D862124B-B4EE-430D-B795-1C759CE26084}" destId="{26BBFCD8-3A96-4B82-8759-FE43F50A933F}" srcOrd="0" destOrd="0" presId="urn:microsoft.com/office/officeart/2005/8/layout/default"/>
    <dgm:cxn modelId="{E389E3B2-E979-46C0-96CF-3335EF525493}" srcId="{9466B24B-F21F-4851-9E61-C02BCECDC65D}" destId="{D862124B-B4EE-430D-B795-1C759CE26084}" srcOrd="4" destOrd="0" parTransId="{AC48C1A4-3453-4622-B801-76125AA17DD0}" sibTransId="{5A68DE1C-78E3-4B60-91EA-E88A6AC16298}"/>
    <dgm:cxn modelId="{97F05EB4-E368-4E2B-B497-500A1FE76E1D}" type="presOf" srcId="{9466B24B-F21F-4851-9E61-C02BCECDC65D}" destId="{39094F15-37FC-410A-8B71-C95F8B5F4172}" srcOrd="0" destOrd="0" presId="urn:microsoft.com/office/officeart/2005/8/layout/default"/>
    <dgm:cxn modelId="{192670BA-2389-414F-97E8-C2BA98076F8C}" type="presOf" srcId="{C56DA946-C202-47E4-9BB6-650F65B289F4}" destId="{E3CB4FF6-CFAE-4B9C-8D5D-EC2B31B95F90}" srcOrd="0" destOrd="0" presId="urn:microsoft.com/office/officeart/2005/8/layout/default"/>
    <dgm:cxn modelId="{9700CDC1-332E-4869-AE01-41F7A563C43F}" srcId="{9466B24B-F21F-4851-9E61-C02BCECDC65D}" destId="{513BAF93-3948-451C-8A6E-035B41EFE72A}" srcOrd="1" destOrd="0" parTransId="{44751BED-E98A-47F7-A884-4BE4DB557BEC}" sibTransId="{73C726A9-68BD-440B-90DC-88529FFAB8A1}"/>
    <dgm:cxn modelId="{83A2BCC8-A23D-4BE2-8F7D-E1BD5AC3E1DB}" type="presOf" srcId="{513BAF93-3948-451C-8A6E-035B41EFE72A}" destId="{93DC7E2B-42CC-4032-ABF4-63A42BFB4F7E}" srcOrd="0" destOrd="0" presId="urn:microsoft.com/office/officeart/2005/8/layout/default"/>
    <dgm:cxn modelId="{36C2C8EB-1613-4953-A635-AB64E5EB60DD}" srcId="{9466B24B-F21F-4851-9E61-C02BCECDC65D}" destId="{ADE8F61C-BC76-45DE-9134-FEB4D36502A3}" srcOrd="0" destOrd="0" parTransId="{4ED4731F-F0B2-43D1-9AA3-C35D52F477CD}" sibTransId="{FFC2E9EB-3BBB-4122-8244-DBF89060B2C9}"/>
    <dgm:cxn modelId="{796BEC2B-BED9-4F86-BFB1-D0FBAB4E139D}" type="presParOf" srcId="{39094F15-37FC-410A-8B71-C95F8B5F4172}" destId="{5E767633-43DB-4DA2-AE61-569A7698F385}" srcOrd="0" destOrd="0" presId="urn:microsoft.com/office/officeart/2005/8/layout/default"/>
    <dgm:cxn modelId="{F5789188-059C-4035-A793-8D1E2350ED21}" type="presParOf" srcId="{39094F15-37FC-410A-8B71-C95F8B5F4172}" destId="{38BF7089-1382-43BC-99F3-30C1F62A7305}" srcOrd="1" destOrd="0" presId="urn:microsoft.com/office/officeart/2005/8/layout/default"/>
    <dgm:cxn modelId="{0287D9B5-7EF5-4A87-BE07-E2F4E152962E}" type="presParOf" srcId="{39094F15-37FC-410A-8B71-C95F8B5F4172}" destId="{93DC7E2B-42CC-4032-ABF4-63A42BFB4F7E}" srcOrd="2" destOrd="0" presId="urn:microsoft.com/office/officeart/2005/8/layout/default"/>
    <dgm:cxn modelId="{46E6F439-6DD7-4DFC-A5CC-C9177550E6E5}" type="presParOf" srcId="{39094F15-37FC-410A-8B71-C95F8B5F4172}" destId="{891D9EFF-E6A6-4FC8-ABBC-28C4B11F4878}" srcOrd="3" destOrd="0" presId="urn:microsoft.com/office/officeart/2005/8/layout/default"/>
    <dgm:cxn modelId="{E52EB33F-4650-4F21-9C47-F122B5314FA9}" type="presParOf" srcId="{39094F15-37FC-410A-8B71-C95F8B5F4172}" destId="{85497052-E1A1-4A05-ACC7-CBC7821F6DB0}" srcOrd="4" destOrd="0" presId="urn:microsoft.com/office/officeart/2005/8/layout/default"/>
    <dgm:cxn modelId="{E70FB110-3CB5-4802-A7E2-FB6945D8F63A}" type="presParOf" srcId="{39094F15-37FC-410A-8B71-C95F8B5F4172}" destId="{832931A5-F33F-4EAC-B528-90F1F820FA88}" srcOrd="5" destOrd="0" presId="urn:microsoft.com/office/officeart/2005/8/layout/default"/>
    <dgm:cxn modelId="{CE88F078-A93D-4E30-B20A-AD5FF8F260F3}" type="presParOf" srcId="{39094F15-37FC-410A-8B71-C95F8B5F4172}" destId="{E3CB4FF6-CFAE-4B9C-8D5D-EC2B31B95F90}" srcOrd="6" destOrd="0" presId="urn:microsoft.com/office/officeart/2005/8/layout/default"/>
    <dgm:cxn modelId="{B20F3AC7-4BC6-4003-8ABA-A8424D7CF214}" type="presParOf" srcId="{39094F15-37FC-410A-8B71-C95F8B5F4172}" destId="{602B8D8F-2993-4560-975C-7070201D9594}" srcOrd="7" destOrd="0" presId="urn:microsoft.com/office/officeart/2005/8/layout/default"/>
    <dgm:cxn modelId="{E164FB01-F24F-4115-B3FC-109CD50293D8}" type="presParOf" srcId="{39094F15-37FC-410A-8B71-C95F8B5F4172}" destId="{26BBFCD8-3A96-4B82-8759-FE43F50A933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4317E-CBAF-47C4-A2AF-69539E935F4F}">
      <dsp:nvSpPr>
        <dsp:cNvPr id="0" name=""/>
        <dsp:cNvSpPr/>
      </dsp:nvSpPr>
      <dsp:spPr>
        <a:xfrm rot="5400000">
          <a:off x="6086703" y="-2371972"/>
          <a:ext cx="1257299" cy="6320332"/>
        </a:xfrm>
        <a:prstGeom prst="round2SameRect">
          <a:avLst/>
        </a:prstGeom>
        <a:solidFill>
          <a:srgbClr val="FFC1CE">
            <a:alpha val="89804"/>
          </a:srgb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latin typeface="Arial" panose="020B0604020202020204" pitchFamily="34" charset="0"/>
              <a:cs typeface="Arial" panose="020B0604020202020204" pitchFamily="34" charset="0"/>
            </a:rPr>
            <a:t>A hook</a:t>
          </a:r>
        </a:p>
        <a:p>
          <a:pPr marL="285750" lvl="1" indent="-285750" algn="l" defTabSz="1422400">
            <a:lnSpc>
              <a:spcPct val="90000"/>
            </a:lnSpc>
            <a:spcBef>
              <a:spcPct val="0"/>
            </a:spcBef>
            <a:spcAft>
              <a:spcPct val="15000"/>
            </a:spcAft>
            <a:buChar char="•"/>
          </a:pPr>
          <a:r>
            <a:rPr lang="en-US" sz="3200" kern="1200" dirty="0">
              <a:latin typeface="Arial" panose="020B0604020202020204" pitchFamily="34" charset="0"/>
              <a:cs typeface="Arial" panose="020B0604020202020204" pitchFamily="34" charset="0"/>
            </a:rPr>
            <a:t>Brainstorm Q&amp;A</a:t>
          </a:r>
        </a:p>
      </dsp:txBody>
      <dsp:txXfrm rot="-5400000">
        <a:off x="3555187" y="220920"/>
        <a:ext cx="6258956" cy="1134547"/>
      </dsp:txXfrm>
    </dsp:sp>
    <dsp:sp modelId="{E1957D3A-D4CD-4C1C-9952-952A3B0769B1}">
      <dsp:nvSpPr>
        <dsp:cNvPr id="0" name=""/>
        <dsp:cNvSpPr/>
      </dsp:nvSpPr>
      <dsp:spPr>
        <a:xfrm>
          <a:off x="0" y="2381"/>
          <a:ext cx="3555187" cy="1571625"/>
        </a:xfrm>
        <a:prstGeom prst="roundRect">
          <a:avLst/>
        </a:prstGeom>
        <a:solidFill>
          <a:srgbClr val="7000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Act 1: </a:t>
          </a:r>
          <a:r>
            <a:rPr lang="en-US" sz="3200" kern="1200" dirty="0">
              <a:latin typeface="Arial" panose="020B0604020202020204" pitchFamily="34" charset="0"/>
              <a:cs typeface="Arial" panose="020B0604020202020204" pitchFamily="34" charset="0"/>
            </a:rPr>
            <a:t>Pose the Problem.</a:t>
          </a:r>
        </a:p>
      </dsp:txBody>
      <dsp:txXfrm>
        <a:off x="76720" y="79101"/>
        <a:ext cx="3401747" cy="1418185"/>
      </dsp:txXfrm>
    </dsp:sp>
    <dsp:sp modelId="{D32ECED6-E646-4A4D-B26D-0DF1A65C9B3E}">
      <dsp:nvSpPr>
        <dsp:cNvPr id="0" name=""/>
        <dsp:cNvSpPr/>
      </dsp:nvSpPr>
      <dsp:spPr>
        <a:xfrm rot="5400000">
          <a:off x="6086703" y="-721766"/>
          <a:ext cx="1257299" cy="632033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latin typeface="Arial" panose="020B0604020202020204" pitchFamily="34" charset="0"/>
              <a:cs typeface="Arial" panose="020B0604020202020204" pitchFamily="34" charset="0"/>
            </a:rPr>
            <a:t>Make an estimate</a:t>
          </a:r>
        </a:p>
        <a:p>
          <a:pPr marL="285750" lvl="1" indent="-285750" algn="l" defTabSz="1422400">
            <a:lnSpc>
              <a:spcPct val="90000"/>
            </a:lnSpc>
            <a:spcBef>
              <a:spcPct val="0"/>
            </a:spcBef>
            <a:spcAft>
              <a:spcPct val="15000"/>
            </a:spcAft>
            <a:buChar char="•"/>
          </a:pPr>
          <a:r>
            <a:rPr lang="en-US" sz="3200" kern="1200" dirty="0">
              <a:latin typeface="Arial" panose="020B0604020202020204" pitchFamily="34" charset="0"/>
              <a:cs typeface="Arial" panose="020B0604020202020204" pitchFamily="34" charset="0"/>
            </a:rPr>
            <a:t>Develop a mathematical model</a:t>
          </a:r>
        </a:p>
      </dsp:txBody>
      <dsp:txXfrm rot="-5400000">
        <a:off x="3555187" y="1871126"/>
        <a:ext cx="6258956" cy="1134547"/>
      </dsp:txXfrm>
    </dsp:sp>
    <dsp:sp modelId="{A48421A7-0500-477A-97E7-C96D71DC28D4}">
      <dsp:nvSpPr>
        <dsp:cNvPr id="0" name=""/>
        <dsp:cNvSpPr/>
      </dsp:nvSpPr>
      <dsp:spPr>
        <a:xfrm>
          <a:off x="0" y="1652587"/>
          <a:ext cx="3555187" cy="157162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Act 2: </a:t>
          </a:r>
          <a:r>
            <a:rPr lang="en-US" sz="3200" kern="1200" dirty="0">
              <a:latin typeface="Arial" panose="020B0604020202020204" pitchFamily="34" charset="0"/>
              <a:cs typeface="Arial" panose="020B0604020202020204" pitchFamily="34" charset="0"/>
            </a:rPr>
            <a:t>The Model </a:t>
          </a:r>
        </a:p>
      </dsp:txBody>
      <dsp:txXfrm>
        <a:off x="76720" y="1729307"/>
        <a:ext cx="3401747" cy="1418185"/>
      </dsp:txXfrm>
    </dsp:sp>
    <dsp:sp modelId="{EB42D5D6-2086-4701-A22B-210C02874808}">
      <dsp:nvSpPr>
        <dsp:cNvPr id="0" name=""/>
        <dsp:cNvSpPr/>
      </dsp:nvSpPr>
      <dsp:spPr>
        <a:xfrm rot="5400000">
          <a:off x="6086703" y="928439"/>
          <a:ext cx="1257299" cy="6320332"/>
        </a:xfrm>
        <a:prstGeom prst="round2SameRect">
          <a:avLst/>
        </a:prstGeom>
        <a:solidFill>
          <a:srgbClr val="CADDEC"/>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60960" rIns="121920" bIns="6096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latin typeface="Arial" panose="020B0604020202020204" pitchFamily="34" charset="0"/>
              <a:cs typeface="Arial" panose="020B0604020202020204" pitchFamily="34" charset="0"/>
            </a:rPr>
            <a:t>The solution and reflection.</a:t>
          </a:r>
        </a:p>
        <a:p>
          <a:pPr marL="285750" lvl="1" indent="-285750" algn="l" defTabSz="1422400">
            <a:lnSpc>
              <a:spcPct val="90000"/>
            </a:lnSpc>
            <a:spcBef>
              <a:spcPct val="0"/>
            </a:spcBef>
            <a:spcAft>
              <a:spcPct val="15000"/>
            </a:spcAft>
            <a:buChar char="•"/>
          </a:pPr>
          <a:r>
            <a:rPr lang="en-US" sz="3200" kern="1200" dirty="0">
              <a:latin typeface="Arial" panose="020B0604020202020204" pitchFamily="34" charset="0"/>
              <a:cs typeface="Arial" panose="020B0604020202020204" pitchFamily="34" charset="0"/>
            </a:rPr>
            <a:t>Next Steps-revise or elaborate</a:t>
          </a:r>
        </a:p>
      </dsp:txBody>
      <dsp:txXfrm rot="-5400000">
        <a:off x="3555187" y="3521331"/>
        <a:ext cx="6258956" cy="1134547"/>
      </dsp:txXfrm>
    </dsp:sp>
    <dsp:sp modelId="{976C6B8C-40F4-4275-B006-7EDE5B29A926}">
      <dsp:nvSpPr>
        <dsp:cNvPr id="0" name=""/>
        <dsp:cNvSpPr/>
      </dsp:nvSpPr>
      <dsp:spPr>
        <a:xfrm>
          <a:off x="0" y="3302793"/>
          <a:ext cx="3555187" cy="1571625"/>
        </a:xfrm>
        <a:prstGeom prst="roundRect">
          <a:avLst/>
        </a:prstGeom>
        <a:solidFill>
          <a:srgbClr val="73A5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Act 3: </a:t>
          </a:r>
          <a:r>
            <a:rPr lang="en-US" sz="3200" kern="1200" dirty="0">
              <a:latin typeface="Arial" panose="020B0604020202020204" pitchFamily="34" charset="0"/>
              <a:cs typeface="Arial" panose="020B0604020202020204" pitchFamily="34" charset="0"/>
            </a:rPr>
            <a:t>The Resolution and Sequel. </a:t>
          </a:r>
        </a:p>
      </dsp:txBody>
      <dsp:txXfrm>
        <a:off x="76720" y="3379513"/>
        <a:ext cx="3401747" cy="1418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E90BA-E64F-4257-A0A4-707C2C901B3D}">
      <dsp:nvSpPr>
        <dsp:cNvPr id="0" name=""/>
        <dsp:cNvSpPr/>
      </dsp:nvSpPr>
      <dsp:spPr>
        <a:xfrm rot="10800000">
          <a:off x="2271598" y="22"/>
          <a:ext cx="9902984" cy="987758"/>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Telling students “I do this; now you do the same.” </a:t>
          </a:r>
        </a:p>
      </dsp:txBody>
      <dsp:txXfrm rot="10800000">
        <a:off x="2518537" y="22"/>
        <a:ext cx="9656045" cy="987758"/>
      </dsp:txXfrm>
    </dsp:sp>
    <dsp:sp modelId="{A938EF07-2E96-423A-A261-CE0A231C29D1}">
      <dsp:nvSpPr>
        <dsp:cNvPr id="0" name=""/>
        <dsp:cNvSpPr/>
      </dsp:nvSpPr>
      <dsp:spPr>
        <a:xfrm>
          <a:off x="1779472" y="22"/>
          <a:ext cx="987758" cy="987758"/>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2431A1-2C40-40E3-9A94-34D128FE072F}">
      <dsp:nvSpPr>
        <dsp:cNvPr id="0" name=""/>
        <dsp:cNvSpPr/>
      </dsp:nvSpPr>
      <dsp:spPr>
        <a:xfrm rot="10800000">
          <a:off x="2271598" y="1312790"/>
          <a:ext cx="9902984" cy="987758"/>
        </a:xfrm>
        <a:prstGeom prst="homePlate">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Using manipulatives to represent mathematical concepts; this might instead be referred to as “using concrete representations.”</a:t>
          </a:r>
        </a:p>
      </dsp:txBody>
      <dsp:txXfrm rot="10800000">
        <a:off x="2518537" y="1312790"/>
        <a:ext cx="9656045" cy="987758"/>
      </dsp:txXfrm>
    </dsp:sp>
    <dsp:sp modelId="{D0F0151F-AE28-4765-B265-874FCA845F67}">
      <dsp:nvSpPr>
        <dsp:cNvPr id="0" name=""/>
        <dsp:cNvSpPr/>
      </dsp:nvSpPr>
      <dsp:spPr>
        <a:xfrm>
          <a:off x="1807010" y="1285251"/>
          <a:ext cx="987758" cy="987758"/>
        </a:xfrm>
        <a:prstGeom prst="ellipse">
          <a:avLst/>
        </a:prstGeom>
        <a:solidFill>
          <a:schemeClr val="accent3">
            <a:tint val="50000"/>
            <a:hueOff val="2688050"/>
            <a:satOff val="-3527"/>
            <a:lumOff val="-3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48F11F-5DB3-49C1-87FC-31EB83277683}">
      <dsp:nvSpPr>
        <dsp:cNvPr id="0" name=""/>
        <dsp:cNvSpPr/>
      </dsp:nvSpPr>
      <dsp:spPr>
        <a:xfrm rot="10800000">
          <a:off x="2271598" y="2554093"/>
          <a:ext cx="9902984" cy="987758"/>
        </a:xfrm>
        <a:prstGeom prst="homePlat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Using a graph, equation, or function and calling it modeling. True modeling is a process. </a:t>
          </a:r>
        </a:p>
      </dsp:txBody>
      <dsp:txXfrm rot="10800000">
        <a:off x="2518537" y="2554093"/>
        <a:ext cx="9656045" cy="987758"/>
      </dsp:txXfrm>
    </dsp:sp>
    <dsp:sp modelId="{429CD3B4-D1C4-42B0-BDEB-DBDB78D35951}">
      <dsp:nvSpPr>
        <dsp:cNvPr id="0" name=""/>
        <dsp:cNvSpPr/>
      </dsp:nvSpPr>
      <dsp:spPr>
        <a:xfrm>
          <a:off x="1751923" y="2554093"/>
          <a:ext cx="987758" cy="987758"/>
        </a:xfrm>
        <a:prstGeom prst="ellipse">
          <a:avLst/>
        </a:prstGeom>
        <a:solidFill>
          <a:schemeClr val="accent3">
            <a:tint val="50000"/>
            <a:hueOff val="5376099"/>
            <a:satOff val="-7054"/>
            <a:lumOff val="-6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3CB59D-A7B4-4585-83AA-149D7DDF92E5}">
      <dsp:nvSpPr>
        <dsp:cNvPr id="0" name=""/>
        <dsp:cNvSpPr/>
      </dsp:nvSpPr>
      <dsp:spPr>
        <a:xfrm rot="10800000">
          <a:off x="2272893" y="3822925"/>
          <a:ext cx="9901689" cy="987758"/>
        </a:xfrm>
        <a:prstGeom prst="homePlate">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Starting with a real-world situation and solving a math problem. Modeling returns students to a real-world situation and uses mathematics to inform their understanding of the world (See MP.2)</a:t>
          </a:r>
        </a:p>
      </dsp:txBody>
      <dsp:txXfrm rot="10800000">
        <a:off x="2519832" y="3822925"/>
        <a:ext cx="9654750" cy="987758"/>
      </dsp:txXfrm>
    </dsp:sp>
    <dsp:sp modelId="{107F1381-61E8-40A3-A5E9-5D03F192925F}">
      <dsp:nvSpPr>
        <dsp:cNvPr id="0" name=""/>
        <dsp:cNvSpPr/>
      </dsp:nvSpPr>
      <dsp:spPr>
        <a:xfrm>
          <a:off x="1738154" y="3836704"/>
          <a:ext cx="987758" cy="987758"/>
        </a:xfrm>
        <a:prstGeom prst="ellipse">
          <a:avLst/>
        </a:prstGeom>
        <a:solidFill>
          <a:schemeClr val="accent3">
            <a:tint val="50000"/>
            <a:hueOff val="8064149"/>
            <a:satOff val="-10581"/>
            <a:lumOff val="-10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E908A-B1FD-4833-BC22-CDD9BA8E843F}">
      <dsp:nvSpPr>
        <dsp:cNvPr id="0" name=""/>
        <dsp:cNvSpPr/>
      </dsp:nvSpPr>
      <dsp:spPr>
        <a:xfrm rot="10800000">
          <a:off x="2271598" y="5135703"/>
          <a:ext cx="9902984" cy="987758"/>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5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Beginning with mathematics and then moving to the real world. Modeling begins with real-world situations and represents them with mathematics. </a:t>
          </a:r>
        </a:p>
      </dsp:txBody>
      <dsp:txXfrm rot="10800000">
        <a:off x="2518537" y="5135703"/>
        <a:ext cx="9656045" cy="987758"/>
      </dsp:txXfrm>
    </dsp:sp>
    <dsp:sp modelId="{583861C7-7F36-467F-AC96-76034E10F92F}">
      <dsp:nvSpPr>
        <dsp:cNvPr id="0" name=""/>
        <dsp:cNvSpPr/>
      </dsp:nvSpPr>
      <dsp:spPr>
        <a:xfrm>
          <a:off x="1751923" y="5135703"/>
          <a:ext cx="987758" cy="987758"/>
        </a:xfrm>
        <a:prstGeom prst="ellipse">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CB59D-A7B4-4585-83AA-149D7DDF92E5}">
      <dsp:nvSpPr>
        <dsp:cNvPr id="0" name=""/>
        <dsp:cNvSpPr/>
      </dsp:nvSpPr>
      <dsp:spPr>
        <a:xfrm rot="10800000">
          <a:off x="2272893" y="0"/>
          <a:ext cx="9901689" cy="1613072"/>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320"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Starting with a real-world situation and solving a math problem. Modeling returns students to a real-world situation and uses mathematics to inform their understanding of the world (See MP.2)</a:t>
          </a:r>
        </a:p>
      </dsp:txBody>
      <dsp:txXfrm rot="10800000">
        <a:off x="2676161" y="0"/>
        <a:ext cx="9498421" cy="1613072"/>
      </dsp:txXfrm>
    </dsp:sp>
    <dsp:sp modelId="{107F1381-61E8-40A3-A5E9-5D03F192925F}">
      <dsp:nvSpPr>
        <dsp:cNvPr id="0" name=""/>
        <dsp:cNvSpPr/>
      </dsp:nvSpPr>
      <dsp:spPr>
        <a:xfrm>
          <a:off x="1547545" y="0"/>
          <a:ext cx="1613072" cy="1613072"/>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AE908A-B1FD-4833-BC22-CDD9BA8E843F}">
      <dsp:nvSpPr>
        <dsp:cNvPr id="0" name=""/>
        <dsp:cNvSpPr/>
      </dsp:nvSpPr>
      <dsp:spPr>
        <a:xfrm rot="10800000">
          <a:off x="2271598" y="2102046"/>
          <a:ext cx="9902984" cy="1613072"/>
        </a:xfrm>
        <a:prstGeom prst="homePlat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320"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Beginning with mathematics and then moving to the real world. Modeling begins with real-world situations and represents them with mathematics. </a:t>
          </a:r>
        </a:p>
      </dsp:txBody>
      <dsp:txXfrm rot="10800000">
        <a:off x="2674866" y="2102046"/>
        <a:ext cx="9499716" cy="1613072"/>
      </dsp:txXfrm>
    </dsp:sp>
    <dsp:sp modelId="{583861C7-7F36-467F-AC96-76034E10F92F}">
      <dsp:nvSpPr>
        <dsp:cNvPr id="0" name=""/>
        <dsp:cNvSpPr/>
      </dsp:nvSpPr>
      <dsp:spPr>
        <a:xfrm>
          <a:off x="1570032" y="2102046"/>
          <a:ext cx="1613072" cy="1613072"/>
        </a:xfrm>
        <a:prstGeom prst="ellipse">
          <a:avLst/>
        </a:prstGeom>
        <a:solidFill>
          <a:schemeClr val="accent3">
            <a:tint val="50000"/>
            <a:hueOff val="5376099"/>
            <a:satOff val="-7054"/>
            <a:lumOff val="-6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7CB17E-B425-4FC4-813A-05AC526177AB}">
      <dsp:nvSpPr>
        <dsp:cNvPr id="0" name=""/>
        <dsp:cNvSpPr/>
      </dsp:nvSpPr>
      <dsp:spPr>
        <a:xfrm rot="10800000">
          <a:off x="2265930" y="4195544"/>
          <a:ext cx="9908652" cy="1613072"/>
        </a:xfrm>
        <a:prstGeom prst="homePlat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320"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It is not beginning with a contrived real world situation; it is starting with a situation that is as close to how students would actually encounter it as possible.</a:t>
          </a:r>
        </a:p>
      </dsp:txBody>
      <dsp:txXfrm rot="10800000">
        <a:off x="2669198" y="4195544"/>
        <a:ext cx="9505384" cy="1613072"/>
      </dsp:txXfrm>
    </dsp:sp>
    <dsp:sp modelId="{98C04062-01C7-4CEE-AB37-ABC81FC4D3EE}">
      <dsp:nvSpPr>
        <dsp:cNvPr id="0" name=""/>
        <dsp:cNvSpPr/>
      </dsp:nvSpPr>
      <dsp:spPr>
        <a:xfrm>
          <a:off x="1580613" y="4195544"/>
          <a:ext cx="1613072" cy="1613072"/>
        </a:xfrm>
        <a:prstGeom prst="ellipse">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3C2CF-9F63-403F-96E3-065B383962B4}">
      <dsp:nvSpPr>
        <dsp:cNvPr id="0" name=""/>
        <dsp:cNvSpPr/>
      </dsp:nvSpPr>
      <dsp:spPr>
        <a:xfrm rot="16200000">
          <a:off x="886514" y="-886514"/>
          <a:ext cx="3332715" cy="5105744"/>
        </a:xfrm>
        <a:prstGeom prst="round1Rect">
          <a:avLst/>
        </a:prstGeom>
        <a:solidFill>
          <a:srgbClr val="73A5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Arial" panose="020B0604020202020204" pitchFamily="34" charset="0"/>
              <a:cs typeface="Arial" panose="020B0604020202020204" pitchFamily="34" charset="0"/>
            </a:rPr>
            <a:t>Provide appropriate, engaging tasks</a:t>
          </a:r>
        </a:p>
      </dsp:txBody>
      <dsp:txXfrm rot="5400000">
        <a:off x="0" y="0"/>
        <a:ext cx="5105744" cy="2499536"/>
      </dsp:txXfrm>
    </dsp:sp>
    <dsp:sp modelId="{5091AED0-A166-47D9-AD82-C4A5A2358735}">
      <dsp:nvSpPr>
        <dsp:cNvPr id="0" name=""/>
        <dsp:cNvSpPr/>
      </dsp:nvSpPr>
      <dsp:spPr>
        <a:xfrm>
          <a:off x="5105744" y="0"/>
          <a:ext cx="5105744" cy="3332715"/>
        </a:xfrm>
        <a:prstGeom prst="round1Rect">
          <a:avLst/>
        </a:prstGeom>
        <a:solidFill>
          <a:srgbClr val="7000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Arial" panose="020B0604020202020204" pitchFamily="34" charset="0"/>
              <a:cs typeface="Arial" panose="020B0604020202020204" pitchFamily="34" charset="0"/>
            </a:rPr>
            <a:t>Understanding of content to ask assessing and advancing questions</a:t>
          </a:r>
        </a:p>
      </dsp:txBody>
      <dsp:txXfrm>
        <a:off x="5105744" y="0"/>
        <a:ext cx="5105744" cy="2499536"/>
      </dsp:txXfrm>
    </dsp:sp>
    <dsp:sp modelId="{DD6692F5-BBD5-4172-B82F-D71FE80D1798}">
      <dsp:nvSpPr>
        <dsp:cNvPr id="0" name=""/>
        <dsp:cNvSpPr/>
      </dsp:nvSpPr>
      <dsp:spPr>
        <a:xfrm rot="10800000">
          <a:off x="0" y="3332715"/>
          <a:ext cx="5105744" cy="3332715"/>
        </a:xfrm>
        <a:prstGeom prst="round1Rect">
          <a:avLst/>
        </a:prstGeom>
        <a:solidFill>
          <a:srgbClr val="94AF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Arial" panose="020B0604020202020204" pitchFamily="34" charset="0"/>
              <a:cs typeface="Arial" panose="020B0604020202020204" pitchFamily="34" charset="0"/>
            </a:rPr>
            <a:t>Encourage collaboration with peers and promote an environment that supports growth</a:t>
          </a:r>
        </a:p>
      </dsp:txBody>
      <dsp:txXfrm rot="10800000">
        <a:off x="0" y="4165893"/>
        <a:ext cx="5105744" cy="2499536"/>
      </dsp:txXfrm>
    </dsp:sp>
    <dsp:sp modelId="{6999B577-A783-4833-8648-905F05DE9640}">
      <dsp:nvSpPr>
        <dsp:cNvPr id="0" name=""/>
        <dsp:cNvSpPr/>
      </dsp:nvSpPr>
      <dsp:spPr>
        <a:xfrm rot="5400000">
          <a:off x="5992259" y="2446200"/>
          <a:ext cx="3332715" cy="5105744"/>
        </a:xfrm>
        <a:prstGeom prst="round1Rect">
          <a:avLst/>
        </a:prstGeom>
        <a:solidFill>
          <a:srgbClr val="D19D1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Arial" panose="020B0604020202020204" pitchFamily="34" charset="0"/>
              <a:cs typeface="Arial" panose="020B0604020202020204" pitchFamily="34" charset="0"/>
            </a:rPr>
            <a:t>Understanding of content to support individual student perspectives</a:t>
          </a:r>
        </a:p>
      </dsp:txBody>
      <dsp:txXfrm rot="-5400000">
        <a:off x="5105745" y="4165893"/>
        <a:ext cx="5105744" cy="2499536"/>
      </dsp:txXfrm>
    </dsp:sp>
    <dsp:sp modelId="{15005EFC-5E50-4B40-890C-325AFD03DB75}">
      <dsp:nvSpPr>
        <dsp:cNvPr id="0" name=""/>
        <dsp:cNvSpPr/>
      </dsp:nvSpPr>
      <dsp:spPr>
        <a:xfrm>
          <a:off x="3574021" y="2499536"/>
          <a:ext cx="3063447" cy="166635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latin typeface="Arial" panose="020B0604020202020204" pitchFamily="34" charset="0"/>
              <a:cs typeface="Arial" panose="020B0604020202020204" pitchFamily="34" charset="0"/>
            </a:rPr>
            <a:t>Role of Teacher</a:t>
          </a:r>
        </a:p>
      </dsp:txBody>
      <dsp:txXfrm>
        <a:off x="3655366" y="2580881"/>
        <a:ext cx="2900757" cy="15036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67633-43DB-4DA2-AE61-569A7698F385}">
      <dsp:nvSpPr>
        <dsp:cNvPr id="0" name=""/>
        <dsp:cNvSpPr/>
      </dsp:nvSpPr>
      <dsp:spPr>
        <a:xfrm>
          <a:off x="0" y="970780"/>
          <a:ext cx="3265418" cy="1959251"/>
        </a:xfrm>
        <a:prstGeom prst="rect">
          <a:avLst/>
        </a:prstGeom>
        <a:solidFill>
          <a:srgbClr val="73A5CC"/>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Modeling (like real life) is open-ended and messy. </a:t>
          </a:r>
        </a:p>
      </dsp:txBody>
      <dsp:txXfrm>
        <a:off x="0" y="970780"/>
        <a:ext cx="3265418" cy="1959251"/>
      </dsp:txXfrm>
    </dsp:sp>
    <dsp:sp modelId="{93DC7E2B-42CC-4032-ABF4-63A42BFB4F7E}">
      <dsp:nvSpPr>
        <dsp:cNvPr id="0" name=""/>
        <dsp:cNvSpPr/>
      </dsp:nvSpPr>
      <dsp:spPr>
        <a:xfrm>
          <a:off x="3591960" y="970780"/>
          <a:ext cx="3265418" cy="1959251"/>
        </a:xfrm>
        <a:prstGeom prst="rect">
          <a:avLst/>
        </a:prstGeom>
        <a:solidFill>
          <a:srgbClr val="700017"/>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When students are modeling, they must be making genuine choices. </a:t>
          </a:r>
        </a:p>
      </dsp:txBody>
      <dsp:txXfrm>
        <a:off x="3591960" y="970780"/>
        <a:ext cx="3265418" cy="1959251"/>
      </dsp:txXfrm>
    </dsp:sp>
    <dsp:sp modelId="{85497052-E1A1-4A05-ACC7-CBC7821F6DB0}">
      <dsp:nvSpPr>
        <dsp:cNvPr id="0" name=""/>
        <dsp:cNvSpPr/>
      </dsp:nvSpPr>
      <dsp:spPr>
        <a:xfrm>
          <a:off x="7183920" y="970780"/>
          <a:ext cx="3265418" cy="1959251"/>
        </a:xfrm>
        <a:prstGeom prst="rect">
          <a:avLst/>
        </a:prstGeom>
        <a:solidFill>
          <a:srgbClr val="D19D1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Start big, start small, just start.</a:t>
          </a:r>
        </a:p>
      </dsp:txBody>
      <dsp:txXfrm>
        <a:off x="7183920" y="970780"/>
        <a:ext cx="3265418" cy="1959251"/>
      </dsp:txXfrm>
    </dsp:sp>
    <dsp:sp modelId="{E3CB4FF6-CFAE-4B9C-8D5D-EC2B31B95F90}">
      <dsp:nvSpPr>
        <dsp:cNvPr id="0" name=""/>
        <dsp:cNvSpPr/>
      </dsp:nvSpPr>
      <dsp:spPr>
        <a:xfrm>
          <a:off x="1795980" y="3256572"/>
          <a:ext cx="3265418" cy="1959251"/>
        </a:xfrm>
        <a:prstGeom prst="rect">
          <a:avLst/>
        </a:prstGeom>
        <a:solidFill>
          <a:srgbClr val="94AF2A"/>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Assessment should focus on the process, not the product.</a:t>
          </a:r>
        </a:p>
      </dsp:txBody>
      <dsp:txXfrm>
        <a:off x="1795980" y="3256572"/>
        <a:ext cx="3265418" cy="1959251"/>
      </dsp:txXfrm>
    </dsp:sp>
    <dsp:sp modelId="{26BBFCD8-3A96-4B82-8759-FE43F50A933F}">
      <dsp:nvSpPr>
        <dsp:cNvPr id="0" name=""/>
        <dsp:cNvSpPr/>
      </dsp:nvSpPr>
      <dsp:spPr>
        <a:xfrm>
          <a:off x="5387940" y="3256572"/>
          <a:ext cx="3265418" cy="1959251"/>
        </a:xfrm>
        <a:prstGeom prst="rect">
          <a:avLst/>
        </a:prstGeom>
        <a:solidFill>
          <a:srgbClr val="525051"/>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rial" panose="020B0604020202020204" pitchFamily="34" charset="0"/>
              <a:cs typeface="Arial" panose="020B0604020202020204" pitchFamily="34" charset="0"/>
            </a:rPr>
            <a:t>Modeling does not happen in isolation. </a:t>
          </a:r>
        </a:p>
      </dsp:txBody>
      <dsp:txXfrm>
        <a:off x="5387940" y="3256572"/>
        <a:ext cx="3265418" cy="195925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4/6/2022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26571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3561746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see that adding labels, such as “pretzels,” is not sufficient. Perhaps less obvious but equally important, adding context and meaning, such as jobs and wages or lapse rates and drones, is also not sufficient. A modeling problem must also provide room for students to interpret the problem and have choices in the solution process. T</a:t>
            </a:r>
          </a:p>
        </p:txBody>
      </p:sp>
      <p:sp>
        <p:nvSpPr>
          <p:cNvPr id="4" name="Slide Number Placeholder 3"/>
          <p:cNvSpPr>
            <a:spLocks noGrp="1"/>
          </p:cNvSpPr>
          <p:nvPr>
            <p:ph type="sldNum" sz="quarter" idx="5"/>
          </p:nvPr>
        </p:nvSpPr>
        <p:spPr/>
        <p:txBody>
          <a:bodyPr/>
          <a:lstStyle/>
          <a:p>
            <a:fld id="{A88EB8E9-7E05-4C60-A58D-798732DD5BFE}" type="slidenum">
              <a:rPr lang="en-US" smtClean="0"/>
              <a:t>27</a:t>
            </a:fld>
            <a:endParaRPr lang="en-US"/>
          </a:p>
        </p:txBody>
      </p:sp>
    </p:spTree>
    <p:extLst>
      <p:ext uri="{BB962C8B-B14F-4D97-AF65-F5344CB8AC3E}">
        <p14:creationId xmlns:p14="http://schemas.microsoft.com/office/powerpoint/2010/main" val="157540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https://docs.google.com/presentation/d/1i3e-IEGzYXJFhyOll3nTyH_6j6MxIBi49tGrmJ_Zz7M/edit#slide=id.ga80333bd55_0_119 </a:t>
            </a:r>
          </a:p>
        </p:txBody>
      </p:sp>
      <p:sp>
        <p:nvSpPr>
          <p:cNvPr id="4" name="Slide Number Placeholder 3"/>
          <p:cNvSpPr>
            <a:spLocks noGrp="1"/>
          </p:cNvSpPr>
          <p:nvPr>
            <p:ph type="sldNum" sz="quarter" idx="5"/>
          </p:nvPr>
        </p:nvSpPr>
        <p:spPr/>
        <p:txBody>
          <a:bodyPr/>
          <a:lstStyle/>
          <a:p>
            <a:fld id="{A88EB8E9-7E05-4C60-A58D-798732DD5BFE}" type="slidenum">
              <a:rPr lang="en-US" smtClean="0"/>
              <a:t>28</a:t>
            </a:fld>
            <a:endParaRPr lang="en-US"/>
          </a:p>
        </p:txBody>
      </p:sp>
    </p:spTree>
    <p:extLst>
      <p:ext uri="{BB962C8B-B14F-4D97-AF65-F5344CB8AC3E}">
        <p14:creationId xmlns:p14="http://schemas.microsoft.com/office/powerpoint/2010/main" val="517935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https://education.ohio.gov/getattachment/Topics/Learning-in-Ohio/Mathematics/Model-Curricula-in-Mathematics/Standards-for-Mathematical-Practice/Math-Practices-Rubric.pdf.aspx?lang=en-US </a:t>
            </a:r>
          </a:p>
        </p:txBody>
      </p:sp>
      <p:sp>
        <p:nvSpPr>
          <p:cNvPr id="4" name="Slide Number Placeholder 3"/>
          <p:cNvSpPr>
            <a:spLocks noGrp="1"/>
          </p:cNvSpPr>
          <p:nvPr>
            <p:ph type="sldNum" sz="quarter" idx="5"/>
          </p:nvPr>
        </p:nvSpPr>
        <p:spPr/>
        <p:txBody>
          <a:bodyPr/>
          <a:lstStyle/>
          <a:p>
            <a:fld id="{A88EB8E9-7E05-4C60-A58D-798732DD5BFE}" type="slidenum">
              <a:rPr lang="en-US" smtClean="0"/>
              <a:t>34</a:t>
            </a:fld>
            <a:endParaRPr lang="en-US"/>
          </a:p>
        </p:txBody>
      </p:sp>
    </p:spTree>
    <p:extLst>
      <p:ext uri="{BB962C8B-B14F-4D97-AF65-F5344CB8AC3E}">
        <p14:creationId xmlns:p14="http://schemas.microsoft.com/office/powerpoint/2010/main" val="113503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883682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https://docs.google.com/presentation/d/1i3e-IEGzYXJFhyOll3nTyH_6j6MxIBi49tGrmJ_Zz7M/edit#slide=id.ga80333bd55_0_119 </a:t>
            </a:r>
          </a:p>
        </p:txBody>
      </p:sp>
      <p:sp>
        <p:nvSpPr>
          <p:cNvPr id="4" name="Slide Number Placeholder 3"/>
          <p:cNvSpPr>
            <a:spLocks noGrp="1"/>
          </p:cNvSpPr>
          <p:nvPr>
            <p:ph type="sldNum" sz="quarter" idx="5"/>
          </p:nvPr>
        </p:nvSpPr>
        <p:spPr/>
        <p:txBody>
          <a:bodyPr/>
          <a:lstStyle/>
          <a:p>
            <a:fld id="{A88EB8E9-7E05-4C60-A58D-798732DD5BFE}" type="slidenum">
              <a:rPr lang="en-US" smtClean="0"/>
              <a:t>38</a:t>
            </a:fld>
            <a:endParaRPr lang="en-US"/>
          </a:p>
        </p:txBody>
      </p:sp>
    </p:spTree>
    <p:extLst>
      <p:ext uri="{BB962C8B-B14F-4D97-AF65-F5344CB8AC3E}">
        <p14:creationId xmlns:p14="http://schemas.microsoft.com/office/powerpoint/2010/main" val="806274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pPr/>
              <a:t>43</a:t>
            </a:fld>
            <a:endParaRPr lang="en-US" dirty="0"/>
          </a:p>
        </p:txBody>
      </p:sp>
    </p:spTree>
    <p:extLst>
      <p:ext uri="{BB962C8B-B14F-4D97-AF65-F5344CB8AC3E}">
        <p14:creationId xmlns:p14="http://schemas.microsoft.com/office/powerpoint/2010/main" val="804610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44</a:t>
            </a:fld>
            <a:endParaRPr lang="en-US"/>
          </a:p>
        </p:txBody>
      </p:sp>
    </p:spTree>
    <p:extLst>
      <p:ext uri="{BB962C8B-B14F-4D97-AF65-F5344CB8AC3E}">
        <p14:creationId xmlns:p14="http://schemas.microsoft.com/office/powerpoint/2010/main" val="368097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55602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76B6D"/>
                </a:solidFill>
                <a:effectLst/>
                <a:latin typeface="Open Sans"/>
              </a:rPr>
              <a:t>In 2010, an enormous sinkhole (pictured below) suddenly appeared in the middle of a Guatemalan neighborhood and swallowed a three-story building above it.</a:t>
            </a:r>
          </a:p>
          <a:p>
            <a:endParaRPr lang="en-US" b="0" i="0" dirty="0">
              <a:solidFill>
                <a:srgbClr val="676B6D"/>
              </a:solidFill>
              <a:effectLst/>
              <a:latin typeface="Open Sans"/>
            </a:endParaRPr>
          </a:p>
          <a:p>
            <a:r>
              <a:rPr lang="en-US" b="1" i="0" dirty="0">
                <a:solidFill>
                  <a:srgbClr val="676B6D"/>
                </a:solidFill>
                <a:effectLst/>
                <a:latin typeface="Open Sans"/>
              </a:rPr>
              <a:t>Anticipated Questions: </a:t>
            </a:r>
          </a:p>
          <a:p>
            <a:pPr marL="285750" indent="-285750" algn="l">
              <a:buFont typeface="Arial" panose="020B0604020202020204" pitchFamily="34" charset="0"/>
              <a:buChar char="•"/>
            </a:pPr>
            <a:r>
              <a:rPr lang="en-US" b="1" i="0" dirty="0">
                <a:solidFill>
                  <a:srgbClr val="676B6D"/>
                </a:solidFill>
                <a:effectLst/>
                <a:latin typeface="Open Sans"/>
              </a:rPr>
              <a:t>How much material will they need to fill the sinkhole?--volume</a:t>
            </a:r>
          </a:p>
          <a:p>
            <a:pPr marL="285750" indent="-285750" algn="l">
              <a:buFont typeface="Arial" panose="020B0604020202020204" pitchFamily="34" charset="0"/>
              <a:buChar char="•"/>
            </a:pPr>
            <a:r>
              <a:rPr lang="en-US" b="0" i="0" dirty="0">
                <a:solidFill>
                  <a:srgbClr val="676B6D"/>
                </a:solidFill>
                <a:effectLst/>
                <a:latin typeface="Open Sans"/>
              </a:rPr>
              <a:t>How much will it cost to fill the sinkhole in?</a:t>
            </a:r>
          </a:p>
          <a:p>
            <a:pPr marL="285750" indent="-285750">
              <a:buFont typeface="Arial" panose="020B0604020202020204" pitchFamily="34" charset="0"/>
              <a:buChar char="•"/>
            </a:pPr>
            <a:r>
              <a:rPr lang="en-US" b="0" i="0" dirty="0">
                <a:solidFill>
                  <a:srgbClr val="676B6D"/>
                </a:solidFill>
                <a:effectLst/>
                <a:latin typeface="Open Sans"/>
              </a:rPr>
              <a:t>What events cause sink holes? </a:t>
            </a:r>
          </a:p>
          <a:p>
            <a:pPr marL="285750" indent="-285750">
              <a:buFont typeface="Arial" panose="020B0604020202020204" pitchFamily="34" charset="0"/>
              <a:buChar char="•"/>
            </a:pPr>
            <a:r>
              <a:rPr lang="en-US" b="0" i="0" dirty="0">
                <a:solidFill>
                  <a:srgbClr val="676B6D"/>
                </a:solidFill>
                <a:effectLst/>
                <a:latin typeface="Open Sans"/>
              </a:rPr>
              <a:t>Why did it happen here instead of somewhere else?</a:t>
            </a:r>
          </a:p>
          <a:p>
            <a:pPr marL="285750" indent="-285750">
              <a:buFont typeface="Arial" panose="020B0604020202020204" pitchFamily="34" charset="0"/>
              <a:buChar char="•"/>
            </a:pPr>
            <a:r>
              <a:rPr lang="en-US" b="0" i="0" dirty="0">
                <a:solidFill>
                  <a:srgbClr val="676B6D"/>
                </a:solidFill>
                <a:effectLst/>
                <a:latin typeface="Open Sans"/>
              </a:rPr>
              <a:t>What’s the land compositions causes sinkholes? </a:t>
            </a:r>
          </a:p>
          <a:p>
            <a:r>
              <a:rPr lang="en-US" dirty="0"/>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417491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76B6D"/>
                </a:solidFill>
                <a:effectLst/>
                <a:latin typeface="Open Sans"/>
              </a:rPr>
              <a:t>In 2010, an enormous sinkhole (pictured below) suddenly appeared in the middle of a Guatemalan neighborhood and swallowed a three-story building above it.</a:t>
            </a:r>
          </a:p>
          <a:p>
            <a:endParaRPr lang="en-US" b="0" i="0" dirty="0">
              <a:solidFill>
                <a:srgbClr val="676B6D"/>
              </a:solidFill>
              <a:effectLst/>
              <a:latin typeface="Open Sans"/>
            </a:endParaRPr>
          </a:p>
          <a:p>
            <a:r>
              <a:rPr lang="en-US" dirty="0"/>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132645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76B6D"/>
                </a:solidFill>
                <a:effectLst/>
                <a:latin typeface="Open Sans"/>
              </a:rPr>
              <a:t>In 2010, an enormous sinkhole (pictured below) suddenly appeared in the middle of a Guatemalan neighborhood and swallowed a three-story building above it.</a:t>
            </a:r>
          </a:p>
          <a:p>
            <a:endParaRPr lang="en-US" b="0" i="0" dirty="0">
              <a:solidFill>
                <a:srgbClr val="676B6D"/>
              </a:solidFill>
              <a:effectLst/>
              <a:latin typeface="Open Sans"/>
            </a:endParaRPr>
          </a:p>
          <a:p>
            <a:r>
              <a:rPr lang="en-US" b="0" i="0" dirty="0">
                <a:solidFill>
                  <a:srgbClr val="676B6D"/>
                </a:solidFill>
                <a:effectLst/>
                <a:latin typeface="Open Sans"/>
              </a:rPr>
              <a:t>Make an estimate that is too high! That is too low! And a more reasonable estimate. </a:t>
            </a:r>
          </a:p>
          <a:p>
            <a:endParaRPr lang="en-US" b="0" i="0" dirty="0">
              <a:solidFill>
                <a:srgbClr val="676B6D"/>
              </a:solidFill>
              <a:effectLst/>
              <a:latin typeface="Open Sans"/>
            </a:endParaRPr>
          </a:p>
          <a:p>
            <a:r>
              <a:rPr lang="en-US" dirty="0"/>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3653984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76B6D"/>
                </a:solidFill>
                <a:effectLst/>
                <a:latin typeface="Open Sans"/>
              </a:rPr>
              <a:t>V= 342,119.44 ft^3 or V=108,900pi ft^3</a:t>
            </a:r>
          </a:p>
          <a:p>
            <a:r>
              <a:rPr lang="en-US" b="0" i="0" dirty="0">
                <a:solidFill>
                  <a:srgbClr val="676B6D"/>
                </a:solidFill>
                <a:effectLst/>
                <a:latin typeface="Open Sans"/>
              </a:rPr>
              <a:t>Calculate in </a:t>
            </a:r>
            <a:r>
              <a:rPr lang="en-US" b="1" i="0" dirty="0">
                <a:solidFill>
                  <a:srgbClr val="676B6D"/>
                </a:solidFill>
                <a:effectLst/>
                <a:latin typeface="Open Sans"/>
              </a:rPr>
              <a:t>Meters</a:t>
            </a:r>
          </a:p>
          <a:p>
            <a:endParaRPr lang="en-US" b="1" i="0" dirty="0">
              <a:solidFill>
                <a:srgbClr val="676B6D"/>
              </a:solidFill>
              <a:effectLst/>
              <a:latin typeface="Open Sans"/>
            </a:endParaRPr>
          </a:p>
          <a:p>
            <a:r>
              <a:rPr lang="en-US" dirty="0"/>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2153641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76B6D"/>
                </a:solidFill>
                <a:effectLst/>
                <a:latin typeface="Open Sans"/>
              </a:rPr>
              <a:t>In 2010, an enormous sinkhole (pictured below) suddenly appeared in the middle of a Guatemalan neighborhood and swallowed a three-story building above it.</a:t>
            </a:r>
          </a:p>
          <a:p>
            <a:r>
              <a:rPr lang="en-US" b="0" i="0" dirty="0">
                <a:solidFill>
                  <a:srgbClr val="676B6D"/>
                </a:solidFill>
                <a:effectLst/>
                <a:latin typeface="Open Sans"/>
              </a:rPr>
              <a:t>What events cause sink holes? </a:t>
            </a:r>
          </a:p>
          <a:p>
            <a:r>
              <a:rPr lang="en-US" b="0" i="0" dirty="0">
                <a:solidFill>
                  <a:srgbClr val="676B6D"/>
                </a:solidFill>
                <a:effectLst/>
                <a:latin typeface="Open Sans"/>
              </a:rPr>
              <a:t>Why did it happen here instead of somewhere else?</a:t>
            </a:r>
          </a:p>
          <a:p>
            <a:r>
              <a:rPr lang="en-US" b="0" i="0" dirty="0">
                <a:solidFill>
                  <a:srgbClr val="676B6D"/>
                </a:solidFill>
                <a:effectLst/>
                <a:latin typeface="Open Sans"/>
              </a:rPr>
              <a:t>What’s the land compositions causes sinkholes? </a:t>
            </a:r>
          </a:p>
          <a:p>
            <a:r>
              <a:rPr lang="en-US" dirty="0"/>
              <a:t>https://robertkaplinsky.com/work/sink-hole/</a:t>
            </a:r>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71373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 models—</a:t>
            </a:r>
          </a:p>
          <a:p>
            <a:pPr marL="342900"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a</a:t>
            </a:r>
            <a:r>
              <a:rPr lang="en-US" sz="1400" b="1" dirty="0">
                <a:latin typeface="Arial" panose="020B0604020202020204" pitchFamily="34" charset="0"/>
                <a:cs typeface="Arial" panose="020B0604020202020204" pitchFamily="34" charset="0"/>
              </a:rPr>
              <a:t> tool </a:t>
            </a:r>
            <a:r>
              <a:rPr lang="en-US" sz="1400" dirty="0">
                <a:latin typeface="Arial" panose="020B0604020202020204" pitchFamily="34" charset="0"/>
                <a:cs typeface="Arial" panose="020B0604020202020204" pitchFamily="34" charset="0"/>
              </a:rPr>
              <a:t>that uses mathematics to represent a real-world situation to facilitate quantification, analyses, predictions, and gaining insight. </a:t>
            </a:r>
          </a:p>
          <a:p>
            <a:pPr marL="342900"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multiple mathematical models for any given scenario with varying degrees of complexity</a:t>
            </a:r>
          </a:p>
          <a:p>
            <a:pPr marL="342900"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depends on the available resources and knowledge of the person creating it. </a:t>
            </a:r>
          </a:p>
          <a:p>
            <a:r>
              <a:rPr lang="en-US" dirty="0"/>
              <a:t>Mathematical Modeling Process—</a:t>
            </a:r>
          </a:p>
          <a:p>
            <a:endParaRPr lang="en-US" dirty="0"/>
          </a:p>
          <a:p>
            <a:r>
              <a:rPr lang="en-US" dirty="0"/>
              <a:t>From GAIMME</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360212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https://docs.google.com/presentation/d/1i3e-IEGzYXJFhyOll3nTyH_6j6MxIBi49tGrmJ_Zz7M/edit#slide=id.ga80333bd55_0_119 </a:t>
            </a:r>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1242404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0972799" cy="8229599"/>
          </a:xfrm>
          <a:prstGeom prst="rect">
            <a:avLst/>
          </a:prstGeom>
        </p:spPr>
      </p:pic>
      <p:sp>
        <p:nvSpPr>
          <p:cNvPr id="2" name="Title 1"/>
          <p:cNvSpPr>
            <a:spLocks noGrp="1"/>
          </p:cNvSpPr>
          <p:nvPr>
            <p:ph type="ctrTitle"/>
          </p:nvPr>
        </p:nvSpPr>
        <p:spPr>
          <a:xfrm>
            <a:off x="185756" y="728556"/>
            <a:ext cx="9326880" cy="577081"/>
          </a:xfrm>
        </p:spPr>
        <p:txBody>
          <a:bodyPr lIns="0" tIns="0" rIns="0" bIns="0" anchor="b" anchorCtr="0">
            <a:spAutoFit/>
          </a:bodyPr>
          <a:lstStyle>
            <a:lvl1pPr algn="l">
              <a:defRPr sz="375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5756" y="6784963"/>
            <a:ext cx="7680960" cy="392415"/>
          </a:xfrm>
        </p:spPr>
        <p:txBody>
          <a:bodyPr lIns="0" tIns="0" rIns="0" bIns="0" anchor="t" anchorCtr="0">
            <a:spAutoFit/>
          </a:bodyPr>
          <a:lstStyle>
            <a:lvl1pPr marL="0" indent="0" algn="l">
              <a:buNone/>
              <a:defRPr sz="2550">
                <a:solidFill>
                  <a:srgbClr val="CD0920"/>
                </a:solidFill>
              </a:defRPr>
            </a:lvl1pPr>
            <a:lvl2pPr marL="411460" indent="0" algn="ctr">
              <a:buNone/>
              <a:defRPr>
                <a:solidFill>
                  <a:schemeClr val="tx1">
                    <a:tint val="75000"/>
                  </a:schemeClr>
                </a:solidFill>
              </a:defRPr>
            </a:lvl2pPr>
            <a:lvl3pPr marL="822919" indent="0" algn="ctr">
              <a:buNone/>
              <a:defRPr>
                <a:solidFill>
                  <a:schemeClr val="tx1">
                    <a:tint val="75000"/>
                  </a:schemeClr>
                </a:solidFill>
              </a:defRPr>
            </a:lvl3pPr>
            <a:lvl4pPr marL="1234379" indent="0" algn="ctr">
              <a:buNone/>
              <a:defRPr>
                <a:solidFill>
                  <a:schemeClr val="tx1">
                    <a:tint val="75000"/>
                  </a:schemeClr>
                </a:solidFill>
              </a:defRPr>
            </a:lvl4pPr>
            <a:lvl5pPr marL="1645838" indent="0" algn="ctr">
              <a:buNone/>
              <a:defRPr>
                <a:solidFill>
                  <a:schemeClr val="tx1">
                    <a:tint val="75000"/>
                  </a:schemeClr>
                </a:solidFill>
              </a:defRPr>
            </a:lvl5pPr>
            <a:lvl6pPr marL="2057297" indent="0" algn="ctr">
              <a:buNone/>
              <a:defRPr>
                <a:solidFill>
                  <a:schemeClr val="tx1">
                    <a:tint val="75000"/>
                  </a:schemeClr>
                </a:solidFill>
              </a:defRPr>
            </a:lvl6pPr>
            <a:lvl7pPr marL="2468756" indent="0" algn="ctr">
              <a:buNone/>
              <a:defRPr>
                <a:solidFill>
                  <a:schemeClr val="tx1">
                    <a:tint val="75000"/>
                  </a:schemeClr>
                </a:solidFill>
              </a:defRPr>
            </a:lvl7pPr>
            <a:lvl8pPr marL="2880216" indent="0" algn="ctr">
              <a:buNone/>
              <a:defRPr>
                <a:solidFill>
                  <a:schemeClr val="tx1">
                    <a:tint val="75000"/>
                  </a:schemeClr>
                </a:solidFill>
              </a:defRPr>
            </a:lvl8pPr>
            <a:lvl9pPr marL="3291676"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0972800" cy="861060"/>
          </a:xfrm>
          <a:prstGeom prst="rect">
            <a:avLst/>
          </a:prstGeom>
        </p:spPr>
      </p:pic>
      <p:sp>
        <p:nvSpPr>
          <p:cNvPr id="2" name="Title 1"/>
          <p:cNvSpPr>
            <a:spLocks noGrp="1"/>
          </p:cNvSpPr>
          <p:nvPr>
            <p:ph type="title"/>
          </p:nvPr>
        </p:nvSpPr>
        <p:spPr>
          <a:xfrm>
            <a:off x="548640" y="548644"/>
            <a:ext cx="9875520" cy="577081"/>
          </a:xfrm>
        </p:spPr>
        <p:txBody>
          <a:bodyPr>
            <a:spAutoFit/>
          </a:bodyPr>
          <a:lstStyle>
            <a:lvl1pPr>
              <a:defRPr sz="375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548640" y="1508584"/>
            <a:ext cx="987552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972800" cy="8229600"/>
          </a:xfrm>
          <a:prstGeom prst="rect">
            <a:avLst/>
          </a:prstGeom>
        </p:spPr>
      </p:pic>
      <p:sp>
        <p:nvSpPr>
          <p:cNvPr id="2" name="Title 1"/>
          <p:cNvSpPr>
            <a:spLocks noGrp="1"/>
          </p:cNvSpPr>
          <p:nvPr>
            <p:ph type="ctrTitle" hasCustomPrompt="1"/>
          </p:nvPr>
        </p:nvSpPr>
        <p:spPr>
          <a:xfrm>
            <a:off x="179145" y="599138"/>
            <a:ext cx="9307466" cy="775597"/>
          </a:xfrm>
        </p:spPr>
        <p:txBody>
          <a:bodyPr wrap="square" lIns="0" tIns="0" rIns="0" bIns="0" anchor="b" anchorCtr="0">
            <a:spAutoFit/>
          </a:bodyPr>
          <a:lstStyle>
            <a:lvl1pPr algn="l">
              <a:defRPr sz="50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79145" y="6781526"/>
            <a:ext cx="6237860" cy="523220"/>
          </a:xfrm>
        </p:spPr>
        <p:txBody>
          <a:bodyPr wrap="square" lIns="0" tIns="0" rIns="0" bIns="0" anchor="t" anchorCtr="0">
            <a:spAutoFit/>
          </a:bodyPr>
          <a:lstStyle>
            <a:lvl1pPr marL="0" indent="0" algn="l">
              <a:buNone/>
              <a:defRPr sz="3400">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dirty="0"/>
              <a:t>Presenter ∙ Date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548641"/>
            <a:ext cx="9875520" cy="775597"/>
          </a:xfrm>
        </p:spPr>
        <p:txBody>
          <a:bodyPr>
            <a:spAutoFit/>
          </a:bodyPr>
          <a:lstStyle>
            <a:lvl1pPr>
              <a:defRPr sz="50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548640" y="1896190"/>
            <a:ext cx="9875520" cy="54311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258372"/>
            <a:ext cx="10972800" cy="9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972800" cy="8229600"/>
          </a:xfrm>
          <a:prstGeom prst="rect">
            <a:avLst/>
          </a:prstGeom>
        </p:spPr>
      </p:pic>
      <p:sp>
        <p:nvSpPr>
          <p:cNvPr id="2" name="Title 1"/>
          <p:cNvSpPr>
            <a:spLocks noGrp="1"/>
          </p:cNvSpPr>
          <p:nvPr>
            <p:ph type="ctrTitle" hasCustomPrompt="1"/>
          </p:nvPr>
        </p:nvSpPr>
        <p:spPr>
          <a:xfrm>
            <a:off x="179145" y="793038"/>
            <a:ext cx="9307466" cy="581698"/>
          </a:xfrm>
        </p:spPr>
        <p:txBody>
          <a:bodyPr wrap="square" lIns="0" tIns="0" rIns="0" bIns="0" anchor="b" anchorCtr="0">
            <a:spAutoFit/>
          </a:bodyPr>
          <a:lstStyle>
            <a:lvl1pPr algn="l">
              <a:defRPr sz="378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79146" y="6781526"/>
            <a:ext cx="6237860" cy="387798"/>
          </a:xfrm>
        </p:spPr>
        <p:txBody>
          <a:bodyPr wrap="square" lIns="0" tIns="0" rIns="0" bIns="0" anchor="t" anchorCtr="0">
            <a:spAutoFit/>
          </a:bodyPr>
          <a:lstStyle>
            <a:lvl1pPr marL="0" indent="0" algn="l">
              <a:buNone/>
              <a:defRPr sz="2520">
                <a:solidFill>
                  <a:schemeClr val="tx1">
                    <a:tint val="75000"/>
                  </a:schemeClr>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266285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1"/>
            <a:ext cx="987552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548640" y="1557346"/>
            <a:ext cx="987552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11460" rtl="0" eaLnBrk="1" latinLnBrk="0" hangingPunct="1">
        <a:spcBef>
          <a:spcPct val="0"/>
        </a:spcBef>
        <a:buNone/>
        <a:defRPr sz="3750" b="1" kern="1200">
          <a:solidFill>
            <a:srgbClr val="C00000"/>
          </a:solidFill>
          <a:latin typeface="Arial"/>
          <a:ea typeface="+mj-ea"/>
          <a:cs typeface="Arial"/>
        </a:defRPr>
      </a:lvl1pPr>
    </p:titleStyle>
    <p:bodyStyle>
      <a:lvl1pPr marL="204302" indent="-204302" algn="l" defTabSz="411460" rtl="0" eaLnBrk="1" latinLnBrk="0" hangingPunct="1">
        <a:spcBef>
          <a:spcPct val="20000"/>
        </a:spcBef>
        <a:buFont typeface="Arial"/>
        <a:buChar char="•"/>
        <a:defRPr sz="2925" kern="1200">
          <a:solidFill>
            <a:schemeClr val="tx1"/>
          </a:solidFill>
          <a:latin typeface="Arial"/>
          <a:ea typeface="+mn-ea"/>
          <a:cs typeface="Arial"/>
        </a:defRPr>
      </a:lvl1pPr>
      <a:lvl2pPr marL="514325" indent="-202872" algn="l" defTabSz="411460" rtl="0" eaLnBrk="1" latinLnBrk="0" hangingPunct="1">
        <a:spcBef>
          <a:spcPct val="20000"/>
        </a:spcBef>
        <a:buFont typeface="Arial"/>
        <a:buChar char="–"/>
        <a:defRPr sz="2925" kern="1200">
          <a:solidFill>
            <a:schemeClr val="tx1"/>
          </a:solidFill>
          <a:latin typeface="Arial"/>
          <a:ea typeface="+mn-ea"/>
          <a:cs typeface="Arial"/>
        </a:defRPr>
      </a:lvl2pPr>
      <a:lvl3pPr marL="922926" indent="-205730" algn="l" defTabSz="411460" rtl="0" eaLnBrk="1" latinLnBrk="0" hangingPunct="1">
        <a:spcBef>
          <a:spcPct val="20000"/>
        </a:spcBef>
        <a:buFont typeface="Arial"/>
        <a:buChar char="•"/>
        <a:defRPr sz="2925" kern="1200">
          <a:solidFill>
            <a:schemeClr val="tx1"/>
          </a:solidFill>
          <a:latin typeface="Arial"/>
          <a:ea typeface="+mn-ea"/>
          <a:cs typeface="Arial"/>
        </a:defRPr>
      </a:lvl3pPr>
      <a:lvl4pPr marL="1341530" indent="-205730" algn="l" defTabSz="411460" rtl="0" eaLnBrk="1" latinLnBrk="0" hangingPunct="1">
        <a:spcBef>
          <a:spcPct val="20000"/>
        </a:spcBef>
        <a:buFont typeface="Arial"/>
        <a:buChar char="–"/>
        <a:defRPr sz="2925" kern="1200">
          <a:solidFill>
            <a:schemeClr val="tx1"/>
          </a:solidFill>
          <a:latin typeface="Arial"/>
          <a:ea typeface="+mn-ea"/>
          <a:cs typeface="Arial"/>
        </a:defRPr>
      </a:lvl4pPr>
      <a:lvl5pPr marL="1752989" indent="-205730" algn="l" defTabSz="411460" rtl="0" eaLnBrk="1" latinLnBrk="0" hangingPunct="1">
        <a:spcBef>
          <a:spcPct val="20000"/>
        </a:spcBef>
        <a:buFont typeface="Arial"/>
        <a:buChar char="»"/>
        <a:defRPr sz="2925" kern="1200">
          <a:solidFill>
            <a:schemeClr val="tx1"/>
          </a:solidFill>
          <a:latin typeface="Arial"/>
          <a:ea typeface="+mn-ea"/>
          <a:cs typeface="Arial"/>
        </a:defRPr>
      </a:lvl5pPr>
      <a:lvl6pPr marL="2263027" indent="-205730" algn="l" defTabSz="411460" rtl="0" eaLnBrk="1" latinLnBrk="0" hangingPunct="1">
        <a:spcBef>
          <a:spcPct val="20000"/>
        </a:spcBef>
        <a:buFont typeface="Arial"/>
        <a:buChar char="•"/>
        <a:defRPr sz="1800" kern="1200">
          <a:solidFill>
            <a:schemeClr val="tx1"/>
          </a:solidFill>
          <a:latin typeface="+mn-lt"/>
          <a:ea typeface="+mn-ea"/>
          <a:cs typeface="+mn-cs"/>
        </a:defRPr>
      </a:lvl6pPr>
      <a:lvl7pPr marL="2674487" indent="-205730" algn="l" defTabSz="411460" rtl="0" eaLnBrk="1" latinLnBrk="0" hangingPunct="1">
        <a:spcBef>
          <a:spcPct val="20000"/>
        </a:spcBef>
        <a:buFont typeface="Arial"/>
        <a:buChar char="•"/>
        <a:defRPr sz="1800" kern="1200">
          <a:solidFill>
            <a:schemeClr val="tx1"/>
          </a:solidFill>
          <a:latin typeface="+mn-lt"/>
          <a:ea typeface="+mn-ea"/>
          <a:cs typeface="+mn-cs"/>
        </a:defRPr>
      </a:lvl7pPr>
      <a:lvl8pPr marL="3085946" indent="-205730" algn="l" defTabSz="411460" rtl="0" eaLnBrk="1" latinLnBrk="0" hangingPunct="1">
        <a:spcBef>
          <a:spcPct val="20000"/>
        </a:spcBef>
        <a:buFont typeface="Arial"/>
        <a:buChar char="•"/>
        <a:defRPr sz="1800" kern="1200">
          <a:solidFill>
            <a:schemeClr val="tx1"/>
          </a:solidFill>
          <a:latin typeface="+mn-lt"/>
          <a:ea typeface="+mn-ea"/>
          <a:cs typeface="+mn-cs"/>
        </a:defRPr>
      </a:lvl8pPr>
      <a:lvl9pPr marL="3497405" indent="-205730" algn="l" defTabSz="41146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60" rtl="0" eaLnBrk="1" latinLnBrk="0" hangingPunct="1">
        <a:defRPr sz="1575" kern="1200">
          <a:solidFill>
            <a:schemeClr val="tx1"/>
          </a:solidFill>
          <a:latin typeface="+mn-lt"/>
          <a:ea typeface="+mn-ea"/>
          <a:cs typeface="+mn-cs"/>
        </a:defRPr>
      </a:lvl1pPr>
      <a:lvl2pPr marL="411460" algn="l" defTabSz="411460" rtl="0" eaLnBrk="1" latinLnBrk="0" hangingPunct="1">
        <a:defRPr sz="1575" kern="1200">
          <a:solidFill>
            <a:schemeClr val="tx1"/>
          </a:solidFill>
          <a:latin typeface="+mn-lt"/>
          <a:ea typeface="+mn-ea"/>
          <a:cs typeface="+mn-cs"/>
        </a:defRPr>
      </a:lvl2pPr>
      <a:lvl3pPr marL="822919" algn="l" defTabSz="411460" rtl="0" eaLnBrk="1" latinLnBrk="0" hangingPunct="1">
        <a:defRPr sz="1575" kern="1200">
          <a:solidFill>
            <a:schemeClr val="tx1"/>
          </a:solidFill>
          <a:latin typeface="+mn-lt"/>
          <a:ea typeface="+mn-ea"/>
          <a:cs typeface="+mn-cs"/>
        </a:defRPr>
      </a:lvl3pPr>
      <a:lvl4pPr marL="1234379" algn="l" defTabSz="411460" rtl="0" eaLnBrk="1" latinLnBrk="0" hangingPunct="1">
        <a:defRPr sz="1575" kern="1200">
          <a:solidFill>
            <a:schemeClr val="tx1"/>
          </a:solidFill>
          <a:latin typeface="+mn-lt"/>
          <a:ea typeface="+mn-ea"/>
          <a:cs typeface="+mn-cs"/>
        </a:defRPr>
      </a:lvl4pPr>
      <a:lvl5pPr marL="1645838" algn="l" defTabSz="411460" rtl="0" eaLnBrk="1" latinLnBrk="0" hangingPunct="1">
        <a:defRPr sz="1575" kern="1200">
          <a:solidFill>
            <a:schemeClr val="tx1"/>
          </a:solidFill>
          <a:latin typeface="+mn-lt"/>
          <a:ea typeface="+mn-ea"/>
          <a:cs typeface="+mn-cs"/>
        </a:defRPr>
      </a:lvl5pPr>
      <a:lvl6pPr marL="2057297" algn="l" defTabSz="411460" rtl="0" eaLnBrk="1" latinLnBrk="0" hangingPunct="1">
        <a:defRPr sz="1575" kern="1200">
          <a:solidFill>
            <a:schemeClr val="tx1"/>
          </a:solidFill>
          <a:latin typeface="+mn-lt"/>
          <a:ea typeface="+mn-ea"/>
          <a:cs typeface="+mn-cs"/>
        </a:defRPr>
      </a:lvl6pPr>
      <a:lvl7pPr marL="2468756" algn="l" defTabSz="411460" rtl="0" eaLnBrk="1" latinLnBrk="0" hangingPunct="1">
        <a:defRPr sz="1575" kern="1200">
          <a:solidFill>
            <a:schemeClr val="tx1"/>
          </a:solidFill>
          <a:latin typeface="+mn-lt"/>
          <a:ea typeface="+mn-ea"/>
          <a:cs typeface="+mn-cs"/>
        </a:defRPr>
      </a:lvl7pPr>
      <a:lvl8pPr marL="2880216" algn="l" defTabSz="411460" rtl="0" eaLnBrk="1" latinLnBrk="0" hangingPunct="1">
        <a:defRPr sz="1575" kern="1200">
          <a:solidFill>
            <a:schemeClr val="tx1"/>
          </a:solidFill>
          <a:latin typeface="+mn-lt"/>
          <a:ea typeface="+mn-ea"/>
          <a:cs typeface="+mn-cs"/>
        </a:defRPr>
      </a:lvl8pPr>
      <a:lvl9pPr marL="3291676" algn="l" defTabSz="411460" rtl="0" eaLnBrk="1" latinLnBrk="0" hangingPunct="1">
        <a:defRPr sz="15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1"/>
            <a:ext cx="9875520" cy="818203"/>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48640" y="1366844"/>
            <a:ext cx="9875520" cy="5431156"/>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507187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11480" rtl="0" eaLnBrk="1" latinLnBrk="0" hangingPunct="1">
        <a:spcBef>
          <a:spcPct val="0"/>
        </a:spcBef>
        <a:buNone/>
        <a:defRPr sz="3780" b="1" kern="1200">
          <a:solidFill>
            <a:srgbClr val="C00000"/>
          </a:solidFill>
          <a:latin typeface="Arial"/>
          <a:ea typeface="+mj-ea"/>
          <a:cs typeface="Arial"/>
        </a:defRPr>
      </a:lvl1pPr>
    </p:titleStyle>
    <p:bodyStyle>
      <a:lvl1pPr marL="204312" indent="-204312" algn="l" defTabSz="411480" rtl="0" eaLnBrk="1" latinLnBrk="0" hangingPunct="1">
        <a:spcBef>
          <a:spcPct val="20000"/>
        </a:spcBef>
        <a:buFont typeface="Arial"/>
        <a:buChar char="•"/>
        <a:defRPr sz="2880" kern="1200">
          <a:solidFill>
            <a:schemeClr val="tx1"/>
          </a:solidFill>
          <a:latin typeface="Arial"/>
          <a:ea typeface="+mn-ea"/>
          <a:cs typeface="Arial"/>
        </a:defRPr>
      </a:lvl1pPr>
      <a:lvl2pPr marL="514350" indent="-202883" algn="l" defTabSz="411480" rtl="0" eaLnBrk="1" latinLnBrk="0" hangingPunct="1">
        <a:spcBef>
          <a:spcPct val="20000"/>
        </a:spcBef>
        <a:buFont typeface="Arial"/>
        <a:buChar char="–"/>
        <a:defRPr sz="2880" kern="1200">
          <a:solidFill>
            <a:schemeClr val="tx1"/>
          </a:solidFill>
          <a:latin typeface="Arial"/>
          <a:ea typeface="+mn-ea"/>
          <a:cs typeface="Arial"/>
        </a:defRPr>
      </a:lvl2pPr>
      <a:lvl3pPr marL="922973" indent="-205740" algn="l" defTabSz="411480" rtl="0" eaLnBrk="1" latinLnBrk="0" hangingPunct="1">
        <a:spcBef>
          <a:spcPct val="20000"/>
        </a:spcBef>
        <a:buFont typeface="Arial"/>
        <a:buChar char="•"/>
        <a:defRPr sz="2880" kern="1200">
          <a:solidFill>
            <a:schemeClr val="tx1"/>
          </a:solidFill>
          <a:latin typeface="Arial"/>
          <a:ea typeface="+mn-ea"/>
          <a:cs typeface="Arial"/>
        </a:defRPr>
      </a:lvl3pPr>
      <a:lvl4pPr marL="1341597" indent="-205740" algn="l" defTabSz="411480" rtl="0" eaLnBrk="1" latinLnBrk="0" hangingPunct="1">
        <a:spcBef>
          <a:spcPct val="20000"/>
        </a:spcBef>
        <a:buFont typeface="Arial"/>
        <a:buChar char="–"/>
        <a:defRPr sz="2880" kern="1200">
          <a:solidFill>
            <a:schemeClr val="tx1"/>
          </a:solidFill>
          <a:latin typeface="Arial"/>
          <a:ea typeface="+mn-ea"/>
          <a:cs typeface="Arial"/>
        </a:defRPr>
      </a:lvl4pPr>
      <a:lvl5pPr marL="1753077" indent="-205740" algn="l" defTabSz="411480" rtl="0" eaLnBrk="1" latinLnBrk="0" hangingPunct="1">
        <a:spcBef>
          <a:spcPct val="20000"/>
        </a:spcBef>
        <a:buFont typeface="Arial"/>
        <a:buChar char="»"/>
        <a:defRPr sz="2880" kern="1200">
          <a:solidFill>
            <a:schemeClr val="tx1"/>
          </a:solidFill>
          <a:latin typeface="Arial"/>
          <a:ea typeface="+mn-ea"/>
          <a:cs typeface="Arial"/>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www.siam.org/Portals/0/Publications/Reports/gaimme-full_color_for_online_viewing.pdf?ver=2018-03-19-115454-057"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www.siam.org/Portals/0/Publications/Reports/gaimme-full_color_for_online_viewing.pdf?ver=2018-03-19-115454-057"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nctm.org/Conferences-and-Professional-Development/Principles-to-Actions-Toolkit/Resources/5-SMPLookFors/" TargetMode="External"/><Relationship Id="rId2" Type="http://schemas.openxmlformats.org/officeDocument/2006/relationships/hyperlink" Target="https://www.gettingsmart.com/podcast/conrad-wolfram-on-computational-thinking/" TargetMode="External"/><Relationship Id="rId1" Type="http://schemas.openxmlformats.org/officeDocument/2006/relationships/slideLayout" Target="../slideLayouts/slideLayout4.xml"/><Relationship Id="rId6" Type="http://schemas.openxmlformats.org/officeDocument/2006/relationships/hyperlink" Target="http://www.mtscienceducation.org/toolkit-home/scientific-engineering-practices/using-mathematics-computational-thinking/" TargetMode="External"/><Relationship Id="rId5" Type="http://schemas.openxmlformats.org/officeDocument/2006/relationships/hyperlink" Target="https://www.cde.ca.gov/ci/ma/cf/documents/mathfw-appendixb.pdf" TargetMode="External"/><Relationship Id="rId4" Type="http://schemas.openxmlformats.org/officeDocument/2006/relationships/hyperlink" Target="http://www.siam.org/Portals/0/Publications/Reports/gaimme-full_color_for_online_viewing.pdf?ver=2018-03-19-115454-057"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robertkaplinsky.com/beware-fake-math-modeling-problems/" TargetMode="External"/><Relationship Id="rId7" Type="http://schemas.openxmlformats.org/officeDocument/2006/relationships/hyperlink" Target="https://www.nextgenscience.org/practices/using-mathematics-and-computational-thinking" TargetMode="External"/><Relationship Id="rId2" Type="http://schemas.openxmlformats.org/officeDocument/2006/relationships/hyperlink" Target="http://education.ohio.gov/Topics/Learning-in-Ohio/OLS-Graphic-Sections/Learning-Standards" TargetMode="External"/><Relationship Id="rId1" Type="http://schemas.openxmlformats.org/officeDocument/2006/relationships/slideLayout" Target="../slideLayouts/slideLayout4.xml"/><Relationship Id="rId6" Type="http://schemas.openxmlformats.org/officeDocument/2006/relationships/hyperlink" Target="https://robertkaplinsky.com/what-isnt-mathematical-modeling/" TargetMode="External"/><Relationship Id="rId5" Type="http://schemas.openxmlformats.org/officeDocument/2006/relationships/hyperlink" Target="https://robertkaplinsky.com/work/sink-hole/" TargetMode="External"/><Relationship Id="rId4" Type="http://schemas.openxmlformats.org/officeDocument/2006/relationships/hyperlink" Target="https://robertkaplinsky.com/mathematical-modeling-need-better-spies-analyst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Anna.Cannelongo@education.ohio.gov" TargetMode="External"/><Relationship Id="rId2" Type="http://schemas.openxmlformats.org/officeDocument/2006/relationships/hyperlink" Target="mailto:Brian.Bickley@education.ohio.gov" TargetMode="External"/><Relationship Id="rId1" Type="http://schemas.openxmlformats.org/officeDocument/2006/relationships/slideLayout" Target="../slideLayouts/slideLayout4.xml"/><Relationship Id="rId5" Type="http://schemas.openxmlformats.org/officeDocument/2006/relationships/hyperlink" Target="mailto:Yelena.Palayeva@education.ohio.gov" TargetMode="External"/><Relationship Id="rId4" Type="http://schemas.openxmlformats.org/officeDocument/2006/relationships/hyperlink" Target="mailto:Annika.Moore@education.ohio.gov"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s://ccl.northwestern.edu/2017/WilkFenw2017_PP.pdf"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A1C-094A-4F9C-A9BE-60172E3E3AAD}"/>
              </a:ext>
            </a:extLst>
          </p:cNvPr>
          <p:cNvSpPr>
            <a:spLocks noGrp="1"/>
          </p:cNvSpPr>
          <p:nvPr>
            <p:ph type="ctrTitle"/>
          </p:nvPr>
        </p:nvSpPr>
        <p:spPr>
          <a:xfrm>
            <a:off x="277691" y="2945249"/>
            <a:ext cx="5550449" cy="1169551"/>
          </a:xfrm>
        </p:spPr>
        <p:txBody>
          <a:bodyPr/>
          <a:lstStyle/>
          <a:p>
            <a:pPr algn="ctr"/>
            <a:r>
              <a:rPr lang="en-US" sz="3800" dirty="0">
                <a:solidFill>
                  <a:schemeClr val="accent3">
                    <a:lumMod val="50000"/>
                  </a:schemeClr>
                </a:solidFill>
              </a:rPr>
              <a:t>SMP.4 Model with Mathematics</a:t>
            </a:r>
          </a:p>
        </p:txBody>
      </p:sp>
      <p:sp>
        <p:nvSpPr>
          <p:cNvPr id="3" name="Subtitle 2">
            <a:extLst>
              <a:ext uri="{FF2B5EF4-FFF2-40B4-BE49-F238E27FC236}">
                <a16:creationId xmlns:a16="http://schemas.microsoft.com/office/drawing/2014/main" id="{569D0F47-85F1-49ED-A201-56881DEC266E}"/>
              </a:ext>
            </a:extLst>
          </p:cNvPr>
          <p:cNvSpPr>
            <a:spLocks noGrp="1"/>
          </p:cNvSpPr>
          <p:nvPr>
            <p:ph type="subTitle" idx="1"/>
          </p:nvPr>
        </p:nvSpPr>
        <p:spPr>
          <a:xfrm>
            <a:off x="409219" y="6810959"/>
            <a:ext cx="4678395" cy="492443"/>
          </a:xfrm>
        </p:spPr>
        <p:txBody>
          <a:bodyPr/>
          <a:lstStyle/>
          <a:p>
            <a:r>
              <a:rPr lang="en-US" sz="3200" dirty="0"/>
              <a:t>Fall 2022</a:t>
            </a:r>
          </a:p>
        </p:txBody>
      </p:sp>
    </p:spTree>
    <p:extLst>
      <p:ext uri="{BB962C8B-B14F-4D97-AF65-F5344CB8AC3E}">
        <p14:creationId xmlns:p14="http://schemas.microsoft.com/office/powerpoint/2010/main" val="160968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F29C5-CA7A-4C7A-B05E-7BA3B9BB078D}"/>
              </a:ext>
            </a:extLst>
          </p:cNvPr>
          <p:cNvPicPr>
            <a:picLocks noChangeAspect="1"/>
          </p:cNvPicPr>
          <p:nvPr/>
        </p:nvPicPr>
        <p:blipFill>
          <a:blip r:embed="rId3"/>
          <a:stretch>
            <a:fillRect/>
          </a:stretch>
        </p:blipFill>
        <p:spPr>
          <a:xfrm>
            <a:off x="381001" y="1625945"/>
            <a:ext cx="8100390" cy="5795708"/>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548640" y="160842"/>
            <a:ext cx="9875520" cy="1538883"/>
          </a:xfrm>
        </p:spPr>
        <p:txBody>
          <a:bodyPr/>
          <a:lstStyle/>
          <a:p>
            <a:r>
              <a:rPr lang="en-US" dirty="0"/>
              <a:t>Act 2: Create a Mathematical Model to Describe the Situation</a:t>
            </a:r>
          </a:p>
        </p:txBody>
      </p:sp>
      <p:sp>
        <p:nvSpPr>
          <p:cNvPr id="7" name="TextBox 6">
            <a:extLst>
              <a:ext uri="{FF2B5EF4-FFF2-40B4-BE49-F238E27FC236}">
                <a16:creationId xmlns:a16="http://schemas.microsoft.com/office/drawing/2014/main" id="{B2455EA0-89BD-4B95-A8C9-BE5F8A031851}"/>
              </a:ext>
            </a:extLst>
          </p:cNvPr>
          <p:cNvSpPr txBox="1"/>
          <p:nvPr/>
        </p:nvSpPr>
        <p:spPr>
          <a:xfrm>
            <a:off x="8574157" y="2940759"/>
            <a:ext cx="2252869" cy="2462213"/>
          </a:xfrm>
          <a:prstGeom prst="rect">
            <a:avLst/>
          </a:prstGeom>
          <a:noFill/>
        </p:spPr>
        <p:txBody>
          <a:bodyPr wrap="square" rtlCol="0">
            <a:spAutoFit/>
          </a:bodyPr>
          <a:lstStyle/>
          <a:p>
            <a:pPr>
              <a:spcAft>
                <a:spcPts val="1200"/>
              </a:spcAft>
            </a:pPr>
            <a:r>
              <a:rPr lang="en-US" sz="2400" b="1" dirty="0">
                <a:latin typeface="Arial" panose="020B0604020202020204" pitchFamily="34" charset="0"/>
                <a:cs typeface="Arial" panose="020B0604020202020204" pitchFamily="34" charset="0"/>
              </a:rPr>
              <a:t>Diameter of sinkhole: </a:t>
            </a:r>
            <a:r>
              <a:rPr lang="en-US" sz="2400" dirty="0">
                <a:latin typeface="Arial" panose="020B0604020202020204" pitchFamily="34" charset="0"/>
                <a:cs typeface="Arial" panose="020B0604020202020204" pitchFamily="34" charset="0"/>
              </a:rPr>
              <a:t>20m (about 66 ft)</a:t>
            </a:r>
          </a:p>
          <a:p>
            <a:r>
              <a:rPr lang="en-US" sz="2400" b="1" dirty="0">
                <a:latin typeface="Arial" panose="020B0604020202020204" pitchFamily="34" charset="0"/>
                <a:cs typeface="Arial" panose="020B0604020202020204" pitchFamily="34" charset="0"/>
              </a:rPr>
              <a:t>Depth of sinkhole: </a:t>
            </a:r>
            <a:r>
              <a:rPr lang="en-US" sz="2400" dirty="0">
                <a:latin typeface="Arial" panose="020B0604020202020204" pitchFamily="34" charset="0"/>
                <a:cs typeface="Arial" panose="020B0604020202020204" pitchFamily="34" charset="0"/>
              </a:rPr>
              <a:t>30m (about 100 ft)</a:t>
            </a:r>
          </a:p>
        </p:txBody>
      </p:sp>
    </p:spTree>
    <p:extLst>
      <p:ext uri="{BB962C8B-B14F-4D97-AF65-F5344CB8AC3E}">
        <p14:creationId xmlns:p14="http://schemas.microsoft.com/office/powerpoint/2010/main" val="7424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548640" y="160842"/>
            <a:ext cx="9875520" cy="769441"/>
          </a:xfrm>
        </p:spPr>
        <p:txBody>
          <a:bodyPr/>
          <a:lstStyle/>
          <a:p>
            <a:r>
              <a:rPr lang="en-US" dirty="0"/>
              <a:t>Act 3: Reveal</a:t>
            </a:r>
          </a:p>
        </p:txBody>
      </p:sp>
      <p:pic>
        <p:nvPicPr>
          <p:cNvPr id="5" name="Picture 4">
            <a:extLst>
              <a:ext uri="{FF2B5EF4-FFF2-40B4-BE49-F238E27FC236}">
                <a16:creationId xmlns:a16="http://schemas.microsoft.com/office/drawing/2014/main" id="{C7F6246C-928E-430D-85A4-730AD3C83019}"/>
              </a:ext>
            </a:extLst>
          </p:cNvPr>
          <p:cNvPicPr>
            <a:picLocks noChangeAspect="1"/>
          </p:cNvPicPr>
          <p:nvPr/>
        </p:nvPicPr>
        <p:blipFill>
          <a:blip r:embed="rId3"/>
          <a:stretch>
            <a:fillRect/>
          </a:stretch>
        </p:blipFill>
        <p:spPr>
          <a:xfrm>
            <a:off x="1275729" y="1030330"/>
            <a:ext cx="8421342" cy="62705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7031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BB90B1-1EF3-4A1E-8099-E7AC508E9A95}"/>
              </a:ext>
            </a:extLst>
          </p:cNvPr>
          <p:cNvPicPr>
            <a:picLocks noChangeAspect="1"/>
          </p:cNvPicPr>
          <p:nvPr/>
        </p:nvPicPr>
        <p:blipFill>
          <a:blip r:embed="rId3"/>
          <a:stretch>
            <a:fillRect/>
          </a:stretch>
        </p:blipFill>
        <p:spPr>
          <a:xfrm>
            <a:off x="901148" y="1110721"/>
            <a:ext cx="9523012" cy="6291669"/>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548640" y="160842"/>
            <a:ext cx="9875520" cy="769441"/>
          </a:xfrm>
        </p:spPr>
        <p:txBody>
          <a:bodyPr/>
          <a:lstStyle/>
          <a:p>
            <a:r>
              <a:rPr lang="en-US" dirty="0"/>
              <a:t>Act 3: Next Steps</a:t>
            </a:r>
          </a:p>
        </p:txBody>
      </p:sp>
      <p:sp>
        <p:nvSpPr>
          <p:cNvPr id="6" name="Cloud 5">
            <a:extLst>
              <a:ext uri="{FF2B5EF4-FFF2-40B4-BE49-F238E27FC236}">
                <a16:creationId xmlns:a16="http://schemas.microsoft.com/office/drawing/2014/main" id="{853CBCF1-4FA7-49E2-AAC8-235899C4E99D}"/>
              </a:ext>
            </a:extLst>
          </p:cNvPr>
          <p:cNvSpPr/>
          <p:nvPr/>
        </p:nvSpPr>
        <p:spPr>
          <a:xfrm>
            <a:off x="6626088" y="1524001"/>
            <a:ext cx="4253948" cy="2902226"/>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1200"/>
              </a:spcAft>
            </a:pPr>
            <a:r>
              <a:rPr lang="en-US" sz="2200" b="1" dirty="0">
                <a:latin typeface="Arial" panose="020B0604020202020204" pitchFamily="34" charset="0"/>
                <a:cs typeface="Arial" panose="020B0604020202020204" pitchFamily="34" charset="0"/>
              </a:rPr>
              <a:t>Could you revise your model to make it better? </a:t>
            </a:r>
          </a:p>
          <a:p>
            <a:pPr algn="ctr"/>
            <a:r>
              <a:rPr lang="en-US" sz="2200" b="1" dirty="0">
                <a:latin typeface="Arial" panose="020B0604020202020204" pitchFamily="34" charset="0"/>
                <a:cs typeface="Arial" panose="020B0604020202020204" pitchFamily="34" charset="0"/>
              </a:rPr>
              <a:t>What new questions do you have? </a:t>
            </a:r>
          </a:p>
        </p:txBody>
      </p:sp>
    </p:spTree>
    <p:extLst>
      <p:ext uri="{BB962C8B-B14F-4D97-AF65-F5344CB8AC3E}">
        <p14:creationId xmlns:p14="http://schemas.microsoft.com/office/powerpoint/2010/main" val="179933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C096-B9C0-4681-8BEF-20463E23C53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3-Act Task</a:t>
            </a:r>
          </a:p>
        </p:txBody>
      </p:sp>
      <p:graphicFrame>
        <p:nvGraphicFramePr>
          <p:cNvPr id="4" name="Diagram 3">
            <a:extLst>
              <a:ext uri="{FF2B5EF4-FFF2-40B4-BE49-F238E27FC236}">
                <a16:creationId xmlns:a16="http://schemas.microsoft.com/office/drawing/2014/main" id="{BA3A9593-5DF7-4BC2-9179-5F675CEC71AE}"/>
              </a:ext>
            </a:extLst>
          </p:cNvPr>
          <p:cNvGraphicFramePr/>
          <p:nvPr>
            <p:extLst>
              <p:ext uri="{D42A27DB-BD31-4B8C-83A1-F6EECF244321}">
                <p14:modId xmlns:p14="http://schemas.microsoft.com/office/powerpoint/2010/main" val="196088262"/>
              </p:ext>
            </p:extLst>
          </p:nvPr>
        </p:nvGraphicFramePr>
        <p:xfrm>
          <a:off x="548640" y="1676400"/>
          <a:ext cx="987552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915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1A5A-F511-40AF-9648-1B92AFFE7282}"/>
              </a:ext>
            </a:extLst>
          </p:cNvPr>
          <p:cNvSpPr>
            <a:spLocks noGrp="1"/>
          </p:cNvSpPr>
          <p:nvPr>
            <p:ph type="title"/>
          </p:nvPr>
        </p:nvSpPr>
        <p:spPr/>
        <p:txBody>
          <a:bodyPr/>
          <a:lstStyle/>
          <a:p>
            <a:r>
              <a:rPr lang="en-US" dirty="0"/>
              <a:t>What is Mathematical Modeling?</a:t>
            </a:r>
          </a:p>
        </p:txBody>
      </p:sp>
      <p:sp>
        <p:nvSpPr>
          <p:cNvPr id="3" name="Content Placeholder 2">
            <a:extLst>
              <a:ext uri="{FF2B5EF4-FFF2-40B4-BE49-F238E27FC236}">
                <a16:creationId xmlns:a16="http://schemas.microsoft.com/office/drawing/2014/main" id="{57ABF8FD-684A-4B0A-B911-B0230BCFC0FE}"/>
              </a:ext>
            </a:extLst>
          </p:cNvPr>
          <p:cNvSpPr>
            <a:spLocks noGrp="1"/>
          </p:cNvSpPr>
          <p:nvPr>
            <p:ph idx="1"/>
          </p:nvPr>
        </p:nvSpPr>
        <p:spPr/>
        <p:txBody>
          <a:bodyPr/>
          <a:lstStyle/>
          <a:p>
            <a:r>
              <a:rPr lang="en-US" dirty="0"/>
              <a:t>Mathematical modeling is a process that uses mathematics to represent, analyze, make predictions or otherwise provide insight into </a:t>
            </a:r>
            <a:r>
              <a:rPr lang="en-US" b="1" dirty="0">
                <a:solidFill>
                  <a:schemeClr val="accent3"/>
                </a:solidFill>
              </a:rPr>
              <a:t>real-world</a:t>
            </a:r>
            <a:r>
              <a:rPr lang="en-US" dirty="0"/>
              <a:t> phenomena.</a:t>
            </a:r>
          </a:p>
          <a:p>
            <a:pPr marL="0" indent="0">
              <a:buNone/>
            </a:pPr>
            <a:r>
              <a:rPr lang="en-US" dirty="0"/>
              <a:t>                                                                         -GAIMME</a:t>
            </a:r>
          </a:p>
          <a:p>
            <a:r>
              <a:rPr lang="en-US" dirty="0"/>
              <a:t>In the Standards, modeling means using mathematics or statistics to describe (i.e., model) a </a:t>
            </a:r>
            <a:r>
              <a:rPr lang="en-US" b="1" dirty="0">
                <a:solidFill>
                  <a:schemeClr val="accent3"/>
                </a:solidFill>
              </a:rPr>
              <a:t>real-world </a:t>
            </a:r>
            <a:r>
              <a:rPr lang="en-US" dirty="0"/>
              <a:t>situation and deduce additional information about the situation by mathematical or statistical computation and analysis</a:t>
            </a:r>
          </a:p>
          <a:p>
            <a:pPr marL="0" indent="0">
              <a:buNone/>
            </a:pPr>
            <a:r>
              <a:rPr lang="en-US" dirty="0"/>
              <a:t>                                                                 -AZ Progression</a:t>
            </a:r>
          </a:p>
          <a:p>
            <a:r>
              <a:rPr lang="en-US" dirty="0"/>
              <a:t>Purpose: To understand reality</a:t>
            </a:r>
          </a:p>
          <a:p>
            <a:pPr marL="0" indent="0">
              <a:buNone/>
            </a:pPr>
            <a:r>
              <a:rPr lang="en-US" dirty="0"/>
              <a:t>                                 -AZ Progressions</a:t>
            </a:r>
          </a:p>
        </p:txBody>
      </p:sp>
    </p:spTree>
    <p:extLst>
      <p:ext uri="{BB962C8B-B14F-4D97-AF65-F5344CB8AC3E}">
        <p14:creationId xmlns:p14="http://schemas.microsoft.com/office/powerpoint/2010/main" val="10003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578EF-D75A-48A8-8B74-7F4007A39994}"/>
              </a:ext>
            </a:extLst>
          </p:cNvPr>
          <p:cNvSpPr>
            <a:spLocks noGrp="1"/>
          </p:cNvSpPr>
          <p:nvPr>
            <p:ph type="title"/>
          </p:nvPr>
        </p:nvSpPr>
        <p:spPr>
          <a:xfrm>
            <a:off x="442623" y="349470"/>
            <a:ext cx="9875520" cy="775597"/>
          </a:xfrm>
        </p:spPr>
        <p:txBody>
          <a:bodyPr/>
          <a:lstStyle/>
          <a:p>
            <a:r>
              <a:rPr lang="en-US" dirty="0"/>
              <a:t>Model vs Modeling</a:t>
            </a:r>
          </a:p>
        </p:txBody>
      </p:sp>
      <p:graphicFrame>
        <p:nvGraphicFramePr>
          <p:cNvPr id="4" name="Table 3">
            <a:extLst>
              <a:ext uri="{FF2B5EF4-FFF2-40B4-BE49-F238E27FC236}">
                <a16:creationId xmlns:a16="http://schemas.microsoft.com/office/drawing/2014/main" id="{9F92B104-5B8C-4C8A-A3CA-A82381415B72}"/>
              </a:ext>
            </a:extLst>
          </p:cNvPr>
          <p:cNvGraphicFramePr>
            <a:graphicFrameLocks noGrp="1"/>
          </p:cNvGraphicFramePr>
          <p:nvPr>
            <p:extLst>
              <p:ext uri="{D42A27DB-BD31-4B8C-83A1-F6EECF244321}">
                <p14:modId xmlns:p14="http://schemas.microsoft.com/office/powerpoint/2010/main" val="926033232"/>
              </p:ext>
            </p:extLst>
          </p:nvPr>
        </p:nvGraphicFramePr>
        <p:xfrm>
          <a:off x="185530" y="1392169"/>
          <a:ext cx="10495722" cy="6100162"/>
        </p:xfrm>
        <a:graphic>
          <a:graphicData uri="http://schemas.openxmlformats.org/drawingml/2006/table">
            <a:tbl>
              <a:tblPr firstRow="1" bandRow="1">
                <a:tableStyleId>{5C22544A-7EE6-4342-B048-85BDC9FD1C3A}</a:tableStyleId>
              </a:tblPr>
              <a:tblGrid>
                <a:gridCol w="4615426">
                  <a:extLst>
                    <a:ext uri="{9D8B030D-6E8A-4147-A177-3AD203B41FA5}">
                      <a16:colId xmlns:a16="http://schemas.microsoft.com/office/drawing/2014/main" val="1953074675"/>
                    </a:ext>
                  </a:extLst>
                </a:gridCol>
                <a:gridCol w="5880296">
                  <a:extLst>
                    <a:ext uri="{9D8B030D-6E8A-4147-A177-3AD203B41FA5}">
                      <a16:colId xmlns:a16="http://schemas.microsoft.com/office/drawing/2014/main" val="345494455"/>
                    </a:ext>
                  </a:extLst>
                </a:gridCol>
              </a:tblGrid>
              <a:tr h="522322">
                <a:tc>
                  <a:txBody>
                    <a:bodyPr/>
                    <a:lstStyle/>
                    <a:p>
                      <a:pPr algn="ctr"/>
                      <a:r>
                        <a:rPr lang="en-US" sz="2800" dirty="0">
                          <a:latin typeface="Arial" panose="020B0604020202020204" pitchFamily="34" charset="0"/>
                          <a:cs typeface="Arial" panose="020B0604020202020204" pitchFamily="34" charset="0"/>
                        </a:rPr>
                        <a:t>Mathematical Model</a:t>
                      </a:r>
                    </a:p>
                  </a:txBody>
                  <a:tcPr/>
                </a:tc>
                <a:tc>
                  <a:txBody>
                    <a:bodyPr/>
                    <a:lstStyle/>
                    <a:p>
                      <a:pPr algn="ctr"/>
                      <a:r>
                        <a:rPr lang="en-US" sz="2800" dirty="0">
                          <a:latin typeface="Arial" panose="020B0604020202020204" pitchFamily="34" charset="0"/>
                          <a:cs typeface="Arial" panose="020B0604020202020204" pitchFamily="34" charset="0"/>
                        </a:rPr>
                        <a:t>Mathematical Modeling Process</a:t>
                      </a:r>
                    </a:p>
                  </a:txBody>
                  <a:tcPr/>
                </a:tc>
                <a:extLst>
                  <a:ext uri="{0D108BD9-81ED-4DB2-BD59-A6C34878D82A}">
                    <a16:rowId xmlns:a16="http://schemas.microsoft.com/office/drawing/2014/main" val="3156467438"/>
                  </a:ext>
                </a:extLst>
              </a:tr>
              <a:tr h="5466970">
                <a:tc>
                  <a:txBody>
                    <a:bodyPr/>
                    <a:lstStyle/>
                    <a:p>
                      <a:pPr marL="342900" indent="-342900">
                        <a:buFont typeface="Arial" panose="020B0604020202020204" pitchFamily="34" charset="0"/>
                        <a:buChar char="•"/>
                      </a:pPr>
                      <a:r>
                        <a:rPr lang="en-US" sz="2400" b="0" dirty="0">
                          <a:latin typeface="Arial" panose="020B0604020202020204" pitchFamily="34" charset="0"/>
                          <a:cs typeface="Arial" panose="020B0604020202020204" pitchFamily="34" charset="0"/>
                        </a:rPr>
                        <a:t>A</a:t>
                      </a:r>
                      <a:r>
                        <a:rPr lang="en-US" sz="2400" b="0" dirty="0">
                          <a:solidFill>
                            <a:srgbClr val="C00000"/>
                          </a:solidFill>
                          <a:latin typeface="Arial" panose="020B0604020202020204" pitchFamily="34" charset="0"/>
                          <a:cs typeface="Arial" panose="020B0604020202020204" pitchFamily="34" charset="0"/>
                        </a:rPr>
                        <a:t> </a:t>
                      </a:r>
                      <a:r>
                        <a:rPr lang="en-US" sz="2400" b="1" u="sng" dirty="0">
                          <a:solidFill>
                            <a:srgbClr val="C00000"/>
                          </a:solidFill>
                          <a:latin typeface="Arial" panose="020B0604020202020204" pitchFamily="34" charset="0"/>
                          <a:cs typeface="Arial" panose="020B0604020202020204" pitchFamily="34" charset="0"/>
                        </a:rPr>
                        <a:t>tool</a:t>
                      </a:r>
                      <a:r>
                        <a:rPr lang="en-US" sz="2400" b="1"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uses mathematics to represent a real-world situation to facilitate quantification, analyses, predictions, and gaining insight.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There may be </a:t>
                      </a:r>
                      <a:r>
                        <a:rPr lang="en-US" sz="2400" u="sng" dirty="0">
                          <a:latin typeface="Arial" panose="020B0604020202020204" pitchFamily="34" charset="0"/>
                          <a:cs typeface="Arial" panose="020B0604020202020204" pitchFamily="34" charset="0"/>
                        </a:rPr>
                        <a:t>multiple mathematical models </a:t>
                      </a:r>
                      <a:r>
                        <a:rPr lang="en-US" sz="2400" dirty="0">
                          <a:latin typeface="Arial" panose="020B0604020202020204" pitchFamily="34" charset="0"/>
                          <a:cs typeface="Arial" panose="020B0604020202020204" pitchFamily="34" charset="0"/>
                        </a:rPr>
                        <a:t>for any given scenario with varying degrees of complexity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type of model depends on the available resources and knowledge of the person creating it. </a:t>
                      </a:r>
                    </a:p>
                  </a:txBody>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a:t>
                      </a:r>
                      <a:r>
                        <a:rPr lang="en-US" sz="2400" b="1" u="sng" dirty="0">
                          <a:solidFill>
                            <a:srgbClr val="C00000"/>
                          </a:solidFill>
                          <a:latin typeface="Arial" panose="020B0604020202020204" pitchFamily="34" charset="0"/>
                          <a:cs typeface="Arial" panose="020B0604020202020204" pitchFamily="34" charset="0"/>
                        </a:rPr>
                        <a:t>creation of such a tool </a:t>
                      </a:r>
                      <a:r>
                        <a:rPr lang="en-US" sz="2400" dirty="0">
                          <a:latin typeface="Arial" panose="020B0604020202020204" pitchFamily="34" charset="0"/>
                          <a:cs typeface="Arial" panose="020B0604020202020204" pitchFamily="34" charset="0"/>
                        </a:rPr>
                        <a:t>and often requires significant creativity and brainstorming, but not necessarily complicated mathematics. The process itself includes determining what the output of the model is (what is being quantified?) and identifying what variables may impact that quantity. Assumptions must be made to determine relationships between the input and output of the model. </a:t>
                      </a:r>
                    </a:p>
                    <a:p>
                      <a:pPr marL="342900" indent="-342900">
                        <a:buFont typeface="Arial" panose="020B0604020202020204" pitchFamily="34" charset="0"/>
                        <a:buChar char="•"/>
                      </a:pPr>
                      <a:r>
                        <a:rPr lang="en-US" sz="2400" u="sng" dirty="0">
                          <a:latin typeface="Arial" panose="020B0604020202020204" pitchFamily="34" charset="0"/>
                          <a:cs typeface="Arial" panose="020B0604020202020204" pitchFamily="34" charset="0"/>
                        </a:rPr>
                        <a:t>Validating the model </a:t>
                      </a:r>
                      <a:r>
                        <a:rPr lang="en-US" sz="2400" dirty="0">
                          <a:latin typeface="Arial" panose="020B0604020202020204" pitchFamily="34" charset="0"/>
                          <a:cs typeface="Arial" panose="020B0604020202020204" pitchFamily="34" charset="0"/>
                        </a:rPr>
                        <a:t>to assess how well it performs at making a prediction or measurement and the consideration of </a:t>
                      </a:r>
                      <a:r>
                        <a:rPr lang="en-US" sz="2400" u="sng" dirty="0">
                          <a:latin typeface="Arial" panose="020B0604020202020204" pitchFamily="34" charset="0"/>
                          <a:cs typeface="Arial" panose="020B0604020202020204" pitchFamily="34" charset="0"/>
                        </a:rPr>
                        <a:t>refinements.</a:t>
                      </a:r>
                    </a:p>
                  </a:txBody>
                  <a:tcPr/>
                </a:tc>
                <a:extLst>
                  <a:ext uri="{0D108BD9-81ED-4DB2-BD59-A6C34878D82A}">
                    <a16:rowId xmlns:a16="http://schemas.microsoft.com/office/drawing/2014/main" val="2235734052"/>
                  </a:ext>
                </a:extLst>
              </a:tr>
            </a:tbl>
          </a:graphicData>
        </a:graphic>
      </p:graphicFrame>
    </p:spTree>
    <p:extLst>
      <p:ext uri="{BB962C8B-B14F-4D97-AF65-F5344CB8AC3E}">
        <p14:creationId xmlns:p14="http://schemas.microsoft.com/office/powerpoint/2010/main" val="347437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C788228-78D1-445F-AAFD-DE2B46D14ED2}"/>
              </a:ext>
            </a:extLst>
          </p:cNvPr>
          <p:cNvSpPr/>
          <p:nvPr/>
        </p:nvSpPr>
        <p:spPr>
          <a:xfrm>
            <a:off x="323353" y="2027583"/>
            <a:ext cx="3037398" cy="1272208"/>
          </a:xfrm>
          <a:prstGeom prst="ellipse">
            <a:avLst/>
          </a:prstGeom>
          <a:solidFill>
            <a:srgbClr val="D19D1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Equations</a:t>
            </a:r>
          </a:p>
        </p:txBody>
      </p:sp>
      <p:sp>
        <p:nvSpPr>
          <p:cNvPr id="6" name="Oval 5">
            <a:extLst>
              <a:ext uri="{FF2B5EF4-FFF2-40B4-BE49-F238E27FC236}">
                <a16:creationId xmlns:a16="http://schemas.microsoft.com/office/drawing/2014/main" id="{55317F1B-3BF1-4B08-851B-9183053AD484}"/>
              </a:ext>
            </a:extLst>
          </p:cNvPr>
          <p:cNvSpPr/>
          <p:nvPr/>
        </p:nvSpPr>
        <p:spPr>
          <a:xfrm>
            <a:off x="4032639" y="2027583"/>
            <a:ext cx="3037398" cy="127220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Graphs</a:t>
            </a:r>
          </a:p>
        </p:txBody>
      </p:sp>
      <p:sp>
        <p:nvSpPr>
          <p:cNvPr id="7" name="Oval 6">
            <a:extLst>
              <a:ext uri="{FF2B5EF4-FFF2-40B4-BE49-F238E27FC236}">
                <a16:creationId xmlns:a16="http://schemas.microsoft.com/office/drawing/2014/main" id="{7D1D3C54-B9E7-441A-AFEB-B049F783F996}"/>
              </a:ext>
            </a:extLst>
          </p:cNvPr>
          <p:cNvSpPr/>
          <p:nvPr/>
        </p:nvSpPr>
        <p:spPr>
          <a:xfrm>
            <a:off x="323353" y="4042893"/>
            <a:ext cx="3037398" cy="12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Geometric Illustrations</a:t>
            </a:r>
          </a:p>
        </p:txBody>
      </p:sp>
      <p:sp>
        <p:nvSpPr>
          <p:cNvPr id="8" name="Oval 7">
            <a:extLst>
              <a:ext uri="{FF2B5EF4-FFF2-40B4-BE49-F238E27FC236}">
                <a16:creationId xmlns:a16="http://schemas.microsoft.com/office/drawing/2014/main" id="{A097B087-4797-4D84-A549-351A4E1FF784}"/>
              </a:ext>
            </a:extLst>
          </p:cNvPr>
          <p:cNvSpPr/>
          <p:nvPr/>
        </p:nvSpPr>
        <p:spPr>
          <a:xfrm>
            <a:off x="4032639" y="4042893"/>
            <a:ext cx="3037398" cy="12722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Tables</a:t>
            </a:r>
          </a:p>
        </p:txBody>
      </p:sp>
      <p:sp>
        <p:nvSpPr>
          <p:cNvPr id="9" name="Oval 8">
            <a:extLst>
              <a:ext uri="{FF2B5EF4-FFF2-40B4-BE49-F238E27FC236}">
                <a16:creationId xmlns:a16="http://schemas.microsoft.com/office/drawing/2014/main" id="{D8333D2C-6FF8-48DC-B183-E3DC971DD6B4}"/>
              </a:ext>
            </a:extLst>
          </p:cNvPr>
          <p:cNvSpPr/>
          <p:nvPr/>
        </p:nvSpPr>
        <p:spPr>
          <a:xfrm>
            <a:off x="7741925" y="2027583"/>
            <a:ext cx="3037398" cy="1272208"/>
          </a:xfrm>
          <a:prstGeom prst="ellipse">
            <a:avLst/>
          </a:prstGeom>
          <a:solidFill>
            <a:srgbClr val="70001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Diagrams</a:t>
            </a:r>
          </a:p>
        </p:txBody>
      </p:sp>
      <p:sp>
        <p:nvSpPr>
          <p:cNvPr id="10" name="Oval 9">
            <a:extLst>
              <a:ext uri="{FF2B5EF4-FFF2-40B4-BE49-F238E27FC236}">
                <a16:creationId xmlns:a16="http://schemas.microsoft.com/office/drawing/2014/main" id="{18C3A6D3-D6D8-4C91-85BB-0416324C87E9}"/>
              </a:ext>
            </a:extLst>
          </p:cNvPr>
          <p:cNvSpPr/>
          <p:nvPr/>
        </p:nvSpPr>
        <p:spPr>
          <a:xfrm>
            <a:off x="7741925" y="4042893"/>
            <a:ext cx="3037398" cy="1272208"/>
          </a:xfrm>
          <a:prstGeom prst="ellipse">
            <a:avLst/>
          </a:prstGeom>
          <a:solidFill>
            <a:srgbClr val="D19D1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Spreadsheets</a:t>
            </a:r>
          </a:p>
        </p:txBody>
      </p:sp>
      <p:sp>
        <p:nvSpPr>
          <p:cNvPr id="11" name="Oval 10">
            <a:extLst>
              <a:ext uri="{FF2B5EF4-FFF2-40B4-BE49-F238E27FC236}">
                <a16:creationId xmlns:a16="http://schemas.microsoft.com/office/drawing/2014/main" id="{339E5DB0-D17C-4D23-8491-20D1107E0633}"/>
              </a:ext>
            </a:extLst>
          </p:cNvPr>
          <p:cNvSpPr/>
          <p:nvPr/>
        </p:nvSpPr>
        <p:spPr>
          <a:xfrm>
            <a:off x="2248899" y="6096001"/>
            <a:ext cx="3037398" cy="1272208"/>
          </a:xfrm>
          <a:prstGeom prst="ellipse">
            <a:avLst/>
          </a:prstGeom>
          <a:solidFill>
            <a:srgbClr val="70001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Simulations</a:t>
            </a:r>
          </a:p>
        </p:txBody>
      </p:sp>
      <p:sp>
        <p:nvSpPr>
          <p:cNvPr id="12" name="Oval 11">
            <a:extLst>
              <a:ext uri="{FF2B5EF4-FFF2-40B4-BE49-F238E27FC236}">
                <a16:creationId xmlns:a16="http://schemas.microsoft.com/office/drawing/2014/main" id="{41334D87-F9AD-49EE-8A81-4A054998FA42}"/>
              </a:ext>
            </a:extLst>
          </p:cNvPr>
          <p:cNvSpPr/>
          <p:nvPr/>
        </p:nvSpPr>
        <p:spPr>
          <a:xfrm>
            <a:off x="5686505" y="6058203"/>
            <a:ext cx="3037398" cy="12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Experiments</a:t>
            </a:r>
          </a:p>
        </p:txBody>
      </p:sp>
      <p:sp>
        <p:nvSpPr>
          <p:cNvPr id="13" name="Title 1">
            <a:extLst>
              <a:ext uri="{FF2B5EF4-FFF2-40B4-BE49-F238E27FC236}">
                <a16:creationId xmlns:a16="http://schemas.microsoft.com/office/drawing/2014/main" id="{BC630880-D913-4201-B3FE-A080B7A0CBDD}"/>
              </a:ext>
            </a:extLst>
          </p:cNvPr>
          <p:cNvSpPr>
            <a:spLocks noGrp="1"/>
          </p:cNvSpPr>
          <p:nvPr>
            <p:ph type="title"/>
          </p:nvPr>
        </p:nvSpPr>
        <p:spPr>
          <a:xfrm>
            <a:off x="0" y="196987"/>
            <a:ext cx="10972800" cy="1538883"/>
          </a:xfrm>
        </p:spPr>
        <p:txBody>
          <a:bodyPr/>
          <a:lstStyle/>
          <a:p>
            <a:r>
              <a:rPr lang="en-US" dirty="0">
                <a:latin typeface="Arial" panose="020B0604020202020204" pitchFamily="34" charset="0"/>
                <a:cs typeface="Arial" panose="020B0604020202020204" pitchFamily="34" charset="0"/>
              </a:rPr>
              <a:t>Some Types of Mathematical Models</a:t>
            </a:r>
          </a:p>
        </p:txBody>
      </p:sp>
    </p:spTree>
    <p:extLst>
      <p:ext uri="{BB962C8B-B14F-4D97-AF65-F5344CB8AC3E}">
        <p14:creationId xmlns:p14="http://schemas.microsoft.com/office/powerpoint/2010/main" val="304071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0" y="6370807"/>
            <a:ext cx="10972800" cy="775597"/>
          </a:xfrm>
        </p:spPr>
        <p:txBody>
          <a:bodyPr/>
          <a:lstStyle/>
          <a:p>
            <a:r>
              <a:rPr lang="en-US" dirty="0"/>
              <a:t>Breakout Rooms</a:t>
            </a:r>
          </a:p>
        </p:txBody>
      </p:sp>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972800" cy="6414868"/>
          </a:xfrm>
          <a:prstGeom prst="rect">
            <a:avLst/>
          </a:prstGeom>
        </p:spPr>
      </p:pic>
    </p:spTree>
    <p:extLst>
      <p:ext uri="{BB962C8B-B14F-4D97-AF65-F5344CB8AC3E}">
        <p14:creationId xmlns:p14="http://schemas.microsoft.com/office/powerpoint/2010/main" val="30141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FD2E0B0-4925-491F-9A41-20E178FC3AF5}"/>
              </a:ext>
            </a:extLst>
          </p:cNvPr>
          <p:cNvGraphicFramePr>
            <a:graphicFrameLocks noGrp="1"/>
          </p:cNvGraphicFramePr>
          <p:nvPr>
            <p:extLst>
              <p:ext uri="{D42A27DB-BD31-4B8C-83A1-F6EECF244321}">
                <p14:modId xmlns:p14="http://schemas.microsoft.com/office/powerpoint/2010/main" val="1716389380"/>
              </p:ext>
            </p:extLst>
          </p:nvPr>
        </p:nvGraphicFramePr>
        <p:xfrm>
          <a:off x="357809" y="245165"/>
          <a:ext cx="10173694" cy="7211568"/>
        </p:xfrm>
        <a:graphic>
          <a:graphicData uri="http://schemas.openxmlformats.org/drawingml/2006/table">
            <a:tbl>
              <a:tblPr firstRow="1" bandRow="1">
                <a:tableStyleId>{5C22544A-7EE6-4342-B048-85BDC9FD1C3A}</a:tableStyleId>
              </a:tblPr>
              <a:tblGrid>
                <a:gridCol w="5086847">
                  <a:extLst>
                    <a:ext uri="{9D8B030D-6E8A-4147-A177-3AD203B41FA5}">
                      <a16:colId xmlns:a16="http://schemas.microsoft.com/office/drawing/2014/main" val="1949743064"/>
                    </a:ext>
                  </a:extLst>
                </a:gridCol>
                <a:gridCol w="5086847">
                  <a:extLst>
                    <a:ext uri="{9D8B030D-6E8A-4147-A177-3AD203B41FA5}">
                      <a16:colId xmlns:a16="http://schemas.microsoft.com/office/drawing/2014/main" val="3979580191"/>
                    </a:ext>
                  </a:extLst>
                </a:gridCol>
              </a:tblGrid>
              <a:tr h="987552">
                <a:tc>
                  <a:txBody>
                    <a:bodyPr/>
                    <a:lstStyle/>
                    <a:p>
                      <a:pPr algn="ctr"/>
                      <a:r>
                        <a:rPr lang="en-US" sz="2900" dirty="0">
                          <a:latin typeface="Arial" panose="020B0604020202020204" pitchFamily="34" charset="0"/>
                          <a:cs typeface="Arial" panose="020B0604020202020204" pitchFamily="34" charset="0"/>
                        </a:rPr>
                        <a:t>Traditional Mathematics Class</a:t>
                      </a:r>
                    </a:p>
                  </a:txBody>
                  <a:tcPr marL="109728" marR="109728" marT="54864" marB="54864"/>
                </a:tc>
                <a:tc>
                  <a:txBody>
                    <a:bodyPr/>
                    <a:lstStyle/>
                    <a:p>
                      <a:pPr algn="ctr"/>
                      <a:r>
                        <a:rPr lang="en-US" sz="2900" dirty="0">
                          <a:latin typeface="Arial" panose="020B0604020202020204" pitchFamily="34" charset="0"/>
                          <a:cs typeface="Arial" panose="020B0604020202020204" pitchFamily="34" charset="0"/>
                        </a:rPr>
                        <a:t>Modeling-Focused Class</a:t>
                      </a:r>
                    </a:p>
                  </a:txBody>
                  <a:tcPr marL="109728" marR="109728" marT="54864" marB="54864"/>
                </a:tc>
                <a:extLst>
                  <a:ext uri="{0D108BD9-81ED-4DB2-BD59-A6C34878D82A}">
                    <a16:rowId xmlns:a16="http://schemas.microsoft.com/office/drawing/2014/main" val="3632659013"/>
                  </a:ext>
                </a:extLst>
              </a:tr>
              <a:tr h="914400">
                <a:tc>
                  <a:txBody>
                    <a:bodyPr/>
                    <a:lstStyle/>
                    <a:p>
                      <a:r>
                        <a:rPr lang="en-US" sz="2600" dirty="0">
                          <a:latin typeface="Arial" panose="020B0604020202020204" pitchFamily="34" charset="0"/>
                          <a:cs typeface="Arial" panose="020B0604020202020204" pitchFamily="34" charset="0"/>
                        </a:rPr>
                        <a:t>Skill-driven with concepts applied</a:t>
                      </a:r>
                    </a:p>
                  </a:txBody>
                  <a:tcPr marL="109728" marR="109728" marT="54864" marB="54864"/>
                </a:tc>
                <a:tc>
                  <a:txBody>
                    <a:bodyPr/>
                    <a:lstStyle/>
                    <a:p>
                      <a:r>
                        <a:rPr lang="en-US" sz="2600" dirty="0">
                          <a:latin typeface="Arial" panose="020B0604020202020204" pitchFamily="34" charset="0"/>
                          <a:cs typeface="Arial" panose="020B0604020202020204" pitchFamily="34" charset="0"/>
                        </a:rPr>
                        <a:t>Concept-driven with skills applied</a:t>
                      </a:r>
                    </a:p>
                  </a:txBody>
                  <a:tcPr marL="109728" marR="109728" marT="54864" marB="54864"/>
                </a:tc>
                <a:extLst>
                  <a:ext uri="{0D108BD9-81ED-4DB2-BD59-A6C34878D82A}">
                    <a16:rowId xmlns:a16="http://schemas.microsoft.com/office/drawing/2014/main" val="4145071912"/>
                  </a:ext>
                </a:extLst>
              </a:tr>
              <a:tr h="512064">
                <a:tc>
                  <a:txBody>
                    <a:bodyPr/>
                    <a:lstStyle/>
                    <a:p>
                      <a:r>
                        <a:rPr lang="en-US" sz="2600" dirty="0">
                          <a:latin typeface="Arial" panose="020B0604020202020204" pitchFamily="34" charset="0"/>
                          <a:cs typeface="Arial" panose="020B0604020202020204" pitchFamily="34" charset="0"/>
                        </a:rPr>
                        <a:t>Practice and then apply</a:t>
                      </a:r>
                    </a:p>
                  </a:txBody>
                  <a:tcPr marL="109728" marR="109728" marT="54864" marB="54864"/>
                </a:tc>
                <a:tc>
                  <a:txBody>
                    <a:bodyPr/>
                    <a:lstStyle/>
                    <a:p>
                      <a:r>
                        <a:rPr lang="en-US" sz="2600" dirty="0">
                          <a:latin typeface="Arial" panose="020B0604020202020204" pitchFamily="34" charset="0"/>
                          <a:cs typeface="Arial" panose="020B0604020202020204" pitchFamily="34" charset="0"/>
                        </a:rPr>
                        <a:t>Apply and then practice</a:t>
                      </a:r>
                    </a:p>
                  </a:txBody>
                  <a:tcPr marL="109728" marR="109728" marT="54864" marB="54864"/>
                </a:tc>
                <a:extLst>
                  <a:ext uri="{0D108BD9-81ED-4DB2-BD59-A6C34878D82A}">
                    <a16:rowId xmlns:a16="http://schemas.microsoft.com/office/drawing/2014/main" val="3589860588"/>
                  </a:ext>
                </a:extLst>
              </a:tr>
              <a:tr h="914400">
                <a:tc>
                  <a:txBody>
                    <a:bodyPr/>
                    <a:lstStyle/>
                    <a:p>
                      <a:r>
                        <a:rPr lang="en-US" sz="2600" dirty="0">
                          <a:latin typeface="Arial" panose="020B0604020202020204" pitchFamily="34" charset="0"/>
                          <a:cs typeface="Arial" panose="020B0604020202020204" pitchFamily="34" charset="0"/>
                        </a:rPr>
                        <a:t>Context removed, solve problem, insert context</a:t>
                      </a:r>
                    </a:p>
                  </a:txBody>
                  <a:tcPr marL="109728" marR="109728" marT="54864" marB="54864"/>
                </a:tc>
                <a:tc>
                  <a:txBody>
                    <a:bodyPr/>
                    <a:lstStyle/>
                    <a:p>
                      <a:r>
                        <a:rPr lang="en-US" sz="2600" dirty="0">
                          <a:latin typeface="Arial" panose="020B0604020202020204" pitchFamily="34" charset="0"/>
                          <a:cs typeface="Arial" panose="020B0604020202020204" pitchFamily="34" charset="0"/>
                        </a:rPr>
                        <a:t>Problem cannot be solved without context</a:t>
                      </a:r>
                    </a:p>
                  </a:txBody>
                  <a:tcPr marL="109728" marR="109728" marT="54864" marB="54864"/>
                </a:tc>
                <a:extLst>
                  <a:ext uri="{0D108BD9-81ED-4DB2-BD59-A6C34878D82A}">
                    <a16:rowId xmlns:a16="http://schemas.microsoft.com/office/drawing/2014/main" val="1116057356"/>
                  </a:ext>
                </a:extLst>
              </a:tr>
              <a:tr h="512064">
                <a:tc>
                  <a:txBody>
                    <a:bodyPr/>
                    <a:lstStyle/>
                    <a:p>
                      <a:r>
                        <a:rPr lang="en-US" sz="2600" dirty="0">
                          <a:latin typeface="Arial" panose="020B0604020202020204" pitchFamily="34" charset="0"/>
                          <a:cs typeface="Arial" panose="020B0604020202020204" pitchFamily="34" charset="0"/>
                        </a:rPr>
                        <a:t>Behaviorist approach</a:t>
                      </a:r>
                    </a:p>
                  </a:txBody>
                  <a:tcPr marL="109728" marR="109728" marT="54864" marB="54864"/>
                </a:tc>
                <a:tc>
                  <a:txBody>
                    <a:bodyPr/>
                    <a:lstStyle/>
                    <a:p>
                      <a:r>
                        <a:rPr lang="en-US" sz="2600" dirty="0">
                          <a:latin typeface="Arial" panose="020B0604020202020204" pitchFamily="34" charset="0"/>
                          <a:cs typeface="Arial" panose="020B0604020202020204" pitchFamily="34" charset="0"/>
                        </a:rPr>
                        <a:t>Inquiry-based</a:t>
                      </a:r>
                    </a:p>
                  </a:txBody>
                  <a:tcPr marL="109728" marR="109728" marT="54864" marB="54864"/>
                </a:tc>
                <a:extLst>
                  <a:ext uri="{0D108BD9-81ED-4DB2-BD59-A6C34878D82A}">
                    <a16:rowId xmlns:a16="http://schemas.microsoft.com/office/drawing/2014/main" val="1835792724"/>
                  </a:ext>
                </a:extLst>
              </a:tr>
              <a:tr h="512064">
                <a:tc>
                  <a:txBody>
                    <a:bodyPr/>
                    <a:lstStyle/>
                    <a:p>
                      <a:r>
                        <a:rPr lang="en-US" sz="2600" dirty="0">
                          <a:latin typeface="Arial" panose="020B0604020202020204" pitchFamily="34" charset="0"/>
                          <a:cs typeface="Arial" panose="020B0604020202020204" pitchFamily="34" charset="0"/>
                        </a:rPr>
                        <a:t>Teacher-centered</a:t>
                      </a:r>
                    </a:p>
                  </a:txBody>
                  <a:tcPr marL="109728" marR="109728" marT="54864" marB="54864"/>
                </a:tc>
                <a:tc>
                  <a:txBody>
                    <a:bodyPr/>
                    <a:lstStyle/>
                    <a:p>
                      <a:r>
                        <a:rPr lang="en-US" sz="2600" dirty="0">
                          <a:latin typeface="Arial" panose="020B0604020202020204" pitchFamily="34" charset="0"/>
                          <a:cs typeface="Arial" panose="020B0604020202020204" pitchFamily="34" charset="0"/>
                        </a:rPr>
                        <a:t>Student-centered</a:t>
                      </a:r>
                    </a:p>
                  </a:txBody>
                  <a:tcPr marL="109728" marR="109728" marT="54864" marB="54864"/>
                </a:tc>
                <a:extLst>
                  <a:ext uri="{0D108BD9-81ED-4DB2-BD59-A6C34878D82A}">
                    <a16:rowId xmlns:a16="http://schemas.microsoft.com/office/drawing/2014/main" val="2164870245"/>
                  </a:ext>
                </a:extLst>
              </a:tr>
              <a:tr h="512064">
                <a:tc>
                  <a:txBody>
                    <a:bodyPr/>
                    <a:lstStyle/>
                    <a:p>
                      <a:r>
                        <a:rPr lang="en-US" sz="2600" dirty="0">
                          <a:latin typeface="Arial" panose="020B0604020202020204" pitchFamily="34" charset="0"/>
                          <a:cs typeface="Arial" panose="020B0604020202020204" pitchFamily="34" charset="0"/>
                        </a:rPr>
                        <a:t>Individual-centered</a:t>
                      </a:r>
                    </a:p>
                  </a:txBody>
                  <a:tcPr marL="109728" marR="109728" marT="54864" marB="54864"/>
                </a:tc>
                <a:tc>
                  <a:txBody>
                    <a:bodyPr/>
                    <a:lstStyle/>
                    <a:p>
                      <a:r>
                        <a:rPr lang="en-US" sz="2600" dirty="0">
                          <a:latin typeface="Arial" panose="020B0604020202020204" pitchFamily="34" charset="0"/>
                          <a:cs typeface="Arial" panose="020B0604020202020204" pitchFamily="34" charset="0"/>
                        </a:rPr>
                        <a:t>Team-centered</a:t>
                      </a:r>
                    </a:p>
                  </a:txBody>
                  <a:tcPr marL="109728" marR="109728" marT="54864" marB="54864"/>
                </a:tc>
                <a:extLst>
                  <a:ext uri="{0D108BD9-81ED-4DB2-BD59-A6C34878D82A}">
                    <a16:rowId xmlns:a16="http://schemas.microsoft.com/office/drawing/2014/main" val="2266266043"/>
                  </a:ext>
                </a:extLst>
              </a:tr>
              <a:tr h="512064">
                <a:tc>
                  <a:txBody>
                    <a:bodyPr/>
                    <a:lstStyle/>
                    <a:p>
                      <a:r>
                        <a:rPr lang="en-US" sz="2600" dirty="0">
                          <a:latin typeface="Arial" panose="020B0604020202020204" pitchFamily="34" charset="0"/>
                          <a:cs typeface="Arial" panose="020B0604020202020204" pitchFamily="34" charset="0"/>
                        </a:rPr>
                        <a:t>Communication optional</a:t>
                      </a:r>
                    </a:p>
                  </a:txBody>
                  <a:tcPr marL="109728" marR="109728" marT="54864" marB="54864"/>
                </a:tc>
                <a:tc>
                  <a:txBody>
                    <a:bodyPr/>
                    <a:lstStyle/>
                    <a:p>
                      <a:r>
                        <a:rPr lang="en-US" sz="2600" dirty="0">
                          <a:latin typeface="Arial" panose="020B0604020202020204" pitchFamily="34" charset="0"/>
                          <a:cs typeface="Arial" panose="020B0604020202020204" pitchFamily="34" charset="0"/>
                        </a:rPr>
                        <a:t>Communication essential</a:t>
                      </a:r>
                    </a:p>
                  </a:txBody>
                  <a:tcPr marL="109728" marR="109728" marT="54864" marB="54864"/>
                </a:tc>
                <a:extLst>
                  <a:ext uri="{0D108BD9-81ED-4DB2-BD59-A6C34878D82A}">
                    <a16:rowId xmlns:a16="http://schemas.microsoft.com/office/drawing/2014/main" val="300652788"/>
                  </a:ext>
                </a:extLst>
              </a:tr>
              <a:tr h="512064">
                <a:tc>
                  <a:txBody>
                    <a:bodyPr/>
                    <a:lstStyle/>
                    <a:p>
                      <a:r>
                        <a:rPr lang="en-US" sz="2600" dirty="0">
                          <a:latin typeface="Arial" panose="020B0604020202020204" pitchFamily="34" charset="0"/>
                          <a:cs typeface="Arial" panose="020B0604020202020204" pitchFamily="34" charset="0"/>
                        </a:rPr>
                        <a:t>Objects of study are abstract</a:t>
                      </a:r>
                    </a:p>
                  </a:txBody>
                  <a:tcPr marL="109728" marR="109728" marT="54864" marB="54864"/>
                </a:tc>
                <a:tc>
                  <a:txBody>
                    <a:bodyPr/>
                    <a:lstStyle/>
                    <a:p>
                      <a:r>
                        <a:rPr lang="en-US" sz="2600" dirty="0">
                          <a:latin typeface="Arial" panose="020B0604020202020204" pitchFamily="34" charset="0"/>
                          <a:cs typeface="Arial" panose="020B0604020202020204" pitchFamily="34" charset="0"/>
                        </a:rPr>
                        <a:t>Objects of study are data</a:t>
                      </a:r>
                    </a:p>
                  </a:txBody>
                  <a:tcPr marL="109728" marR="109728" marT="54864" marB="54864"/>
                </a:tc>
                <a:extLst>
                  <a:ext uri="{0D108BD9-81ED-4DB2-BD59-A6C34878D82A}">
                    <a16:rowId xmlns:a16="http://schemas.microsoft.com/office/drawing/2014/main" val="2824884349"/>
                  </a:ext>
                </a:extLst>
              </a:tr>
              <a:tr h="1316736">
                <a:tc>
                  <a:txBody>
                    <a:bodyPr/>
                    <a:lstStyle/>
                    <a:p>
                      <a:r>
                        <a:rPr lang="en-US" sz="2600" dirty="0">
                          <a:latin typeface="Arial" panose="020B0604020202020204" pitchFamily="34" charset="0"/>
                          <a:cs typeface="Arial" panose="020B0604020202020204" pitchFamily="34" charset="0"/>
                        </a:rPr>
                        <a:t>For specific, high-level STEM careers</a:t>
                      </a:r>
                    </a:p>
                  </a:txBody>
                  <a:tcPr marL="109728" marR="109728" marT="54864" marB="54864"/>
                </a:tc>
                <a:tc>
                  <a:txBody>
                    <a:bodyPr/>
                    <a:lstStyle/>
                    <a:p>
                      <a:r>
                        <a:rPr lang="en-US" sz="2600" dirty="0">
                          <a:latin typeface="Arial" panose="020B0604020202020204" pitchFamily="34" charset="0"/>
                          <a:cs typeface="Arial" panose="020B0604020202020204" pitchFamily="34" charset="0"/>
                        </a:rPr>
                        <a:t>For all careers, and essential for good citizenship and personal finance decisions</a:t>
                      </a:r>
                    </a:p>
                  </a:txBody>
                  <a:tcPr marL="109728" marR="109728" marT="54864" marB="54864"/>
                </a:tc>
                <a:extLst>
                  <a:ext uri="{0D108BD9-81ED-4DB2-BD59-A6C34878D82A}">
                    <a16:rowId xmlns:a16="http://schemas.microsoft.com/office/drawing/2014/main" val="190081631"/>
                  </a:ext>
                </a:extLst>
              </a:tr>
            </a:tbl>
          </a:graphicData>
        </a:graphic>
      </p:graphicFrame>
    </p:spTree>
    <p:extLst>
      <p:ext uri="{BB962C8B-B14F-4D97-AF65-F5344CB8AC3E}">
        <p14:creationId xmlns:p14="http://schemas.microsoft.com/office/powerpoint/2010/main" val="210488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DBA1338C-9762-469C-A3B4-F19BA8354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0972800" cy="7535475"/>
          </a:xfrm>
          <a:prstGeom prst="rect">
            <a:avLst/>
          </a:prstGeom>
        </p:spPr>
      </p:pic>
      <p:sp>
        <p:nvSpPr>
          <p:cNvPr id="4" name="Rectangle 3">
            <a:extLst>
              <a:ext uri="{FF2B5EF4-FFF2-40B4-BE49-F238E27FC236}">
                <a16:creationId xmlns:a16="http://schemas.microsoft.com/office/drawing/2014/main" id="{3FE3F817-00D3-4C0B-A7F1-4633F987378F}"/>
              </a:ext>
            </a:extLst>
          </p:cNvPr>
          <p:cNvSpPr/>
          <p:nvPr/>
        </p:nvSpPr>
        <p:spPr>
          <a:xfrm>
            <a:off x="0" y="5588000"/>
            <a:ext cx="10972800" cy="1538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03F975A6-5331-4057-9E74-CBC6D61894FA}"/>
              </a:ext>
            </a:extLst>
          </p:cNvPr>
          <p:cNvSpPr>
            <a:spLocks noGrp="1"/>
          </p:cNvSpPr>
          <p:nvPr>
            <p:ph type="title"/>
          </p:nvPr>
        </p:nvSpPr>
        <p:spPr>
          <a:xfrm>
            <a:off x="-92766" y="5588000"/>
            <a:ext cx="10972800" cy="1538883"/>
          </a:xfrm>
        </p:spPr>
        <p:txBody>
          <a:bodyPr/>
          <a:lstStyle/>
          <a:p>
            <a:r>
              <a:rPr lang="en-US" dirty="0"/>
              <a:t>A Variety of Graphics, but </a:t>
            </a:r>
            <a:br>
              <a:rPr lang="en-US" dirty="0"/>
            </a:br>
            <a:r>
              <a:rPr lang="en-US" dirty="0"/>
              <a:t>Similar Processes…</a:t>
            </a:r>
          </a:p>
        </p:txBody>
      </p:sp>
    </p:spTree>
    <p:extLst>
      <p:ext uri="{BB962C8B-B14F-4D97-AF65-F5344CB8AC3E}">
        <p14:creationId xmlns:p14="http://schemas.microsoft.com/office/powerpoint/2010/main" val="195485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F0734-FB3E-46FE-983A-FE10A8DE17AB}"/>
              </a:ext>
            </a:extLst>
          </p:cNvPr>
          <p:cNvSpPr>
            <a:spLocks noGrp="1"/>
          </p:cNvSpPr>
          <p:nvPr>
            <p:ph type="title"/>
          </p:nvPr>
        </p:nvSpPr>
        <p:spPr>
          <a:xfrm>
            <a:off x="548640" y="548641"/>
            <a:ext cx="9875520" cy="769441"/>
          </a:xfrm>
        </p:spPr>
        <p:txBody>
          <a:bodyPr/>
          <a:lstStyle/>
          <a:p>
            <a:r>
              <a:rPr lang="en-US" dirty="0"/>
              <a:t>Note:</a:t>
            </a:r>
          </a:p>
        </p:txBody>
      </p:sp>
      <p:sp>
        <p:nvSpPr>
          <p:cNvPr id="3" name="Content Placeholder 2">
            <a:extLst>
              <a:ext uri="{FF2B5EF4-FFF2-40B4-BE49-F238E27FC236}">
                <a16:creationId xmlns:a16="http://schemas.microsoft.com/office/drawing/2014/main" id="{F5A6B6BA-1C28-4D36-A1B0-7A04BC599B55}"/>
              </a:ext>
            </a:extLst>
          </p:cNvPr>
          <p:cNvSpPr>
            <a:spLocks noGrp="1"/>
          </p:cNvSpPr>
          <p:nvPr>
            <p:ph idx="1"/>
          </p:nvPr>
        </p:nvSpPr>
        <p:spPr>
          <a:xfrm>
            <a:off x="548640" y="1588169"/>
            <a:ext cx="9875520" cy="4463830"/>
          </a:xfrm>
        </p:spPr>
        <p:txBody>
          <a:bodyPr/>
          <a:lstStyle/>
          <a:p>
            <a:pPr marL="0" indent="0">
              <a:buNone/>
            </a:pPr>
            <a:r>
              <a:rPr lang="en-US" sz="4800" dirty="0"/>
              <a:t>Rename yourself by grade band </a:t>
            </a:r>
          </a:p>
          <a:p>
            <a:r>
              <a:rPr lang="en-US" sz="4400" dirty="0"/>
              <a:t>K-2</a:t>
            </a:r>
          </a:p>
          <a:p>
            <a:r>
              <a:rPr lang="en-US" sz="4400" dirty="0"/>
              <a:t>3-5</a:t>
            </a:r>
          </a:p>
          <a:p>
            <a:r>
              <a:rPr lang="en-US" sz="4400" dirty="0"/>
              <a:t>6-8</a:t>
            </a:r>
          </a:p>
          <a:p>
            <a:r>
              <a:rPr lang="en-US" sz="4400" dirty="0"/>
              <a:t>HS</a:t>
            </a:r>
          </a:p>
        </p:txBody>
      </p:sp>
    </p:spTree>
    <p:extLst>
      <p:ext uri="{BB962C8B-B14F-4D97-AF65-F5344CB8AC3E}">
        <p14:creationId xmlns:p14="http://schemas.microsoft.com/office/powerpoint/2010/main" val="170821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7519C-7BE3-4BA0-83DA-7800F987B944}"/>
              </a:ext>
            </a:extLst>
          </p:cNvPr>
          <p:cNvSpPr>
            <a:spLocks noGrp="1"/>
          </p:cNvSpPr>
          <p:nvPr>
            <p:ph type="title"/>
          </p:nvPr>
        </p:nvSpPr>
        <p:spPr/>
        <p:txBody>
          <a:bodyPr/>
          <a:lstStyle/>
          <a:p>
            <a:r>
              <a:rPr lang="en-US" dirty="0"/>
              <a:t>Ohio Learning Standards</a:t>
            </a:r>
          </a:p>
        </p:txBody>
      </p:sp>
      <p:pic>
        <p:nvPicPr>
          <p:cNvPr id="4" name="Picture 3">
            <a:extLst>
              <a:ext uri="{FF2B5EF4-FFF2-40B4-BE49-F238E27FC236}">
                <a16:creationId xmlns:a16="http://schemas.microsoft.com/office/drawing/2014/main" id="{01A93083-F7A1-4190-A45B-C3A85D6733BC}"/>
              </a:ext>
            </a:extLst>
          </p:cNvPr>
          <p:cNvPicPr>
            <a:picLocks noChangeAspect="1"/>
          </p:cNvPicPr>
          <p:nvPr/>
        </p:nvPicPr>
        <p:blipFill>
          <a:blip r:embed="rId2"/>
          <a:stretch>
            <a:fillRect/>
          </a:stretch>
        </p:blipFill>
        <p:spPr>
          <a:xfrm>
            <a:off x="250234" y="2669857"/>
            <a:ext cx="10278429" cy="2880687"/>
          </a:xfrm>
          <a:prstGeom prst="rect">
            <a:avLst/>
          </a:prstGeom>
        </p:spPr>
      </p:pic>
    </p:spTree>
    <p:extLst>
      <p:ext uri="{BB962C8B-B14F-4D97-AF65-F5344CB8AC3E}">
        <p14:creationId xmlns:p14="http://schemas.microsoft.com/office/powerpoint/2010/main" val="284044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F3CA-C501-4895-9EB8-41C4087513BF}"/>
              </a:ext>
            </a:extLst>
          </p:cNvPr>
          <p:cNvSpPr>
            <a:spLocks noGrp="1"/>
          </p:cNvSpPr>
          <p:nvPr>
            <p:ph type="title"/>
          </p:nvPr>
        </p:nvSpPr>
        <p:spPr>
          <a:xfrm>
            <a:off x="548640" y="548641"/>
            <a:ext cx="9875520" cy="1200329"/>
          </a:xfrm>
        </p:spPr>
        <p:txBody>
          <a:bodyPr/>
          <a:lstStyle/>
          <a:p>
            <a:r>
              <a:rPr lang="en-US" dirty="0"/>
              <a:t>Spies, Analysts, Model</a:t>
            </a:r>
            <a:br>
              <a:rPr lang="en-US" dirty="0"/>
            </a:br>
            <a:r>
              <a:rPr lang="en-US" sz="2800" dirty="0"/>
              <a:t>by Robert </a:t>
            </a:r>
            <a:r>
              <a:rPr lang="en-US" sz="2800" dirty="0" err="1"/>
              <a:t>Kaplinsky</a:t>
            </a:r>
            <a:endParaRPr lang="en-US" dirty="0"/>
          </a:p>
        </p:txBody>
      </p:sp>
      <p:pic>
        <p:nvPicPr>
          <p:cNvPr id="4" name="Picture 3">
            <a:extLst>
              <a:ext uri="{FF2B5EF4-FFF2-40B4-BE49-F238E27FC236}">
                <a16:creationId xmlns:a16="http://schemas.microsoft.com/office/drawing/2014/main" id="{39DC375B-C6A2-42D5-9FF6-6C5C082F9CBA}"/>
              </a:ext>
            </a:extLst>
          </p:cNvPr>
          <p:cNvPicPr>
            <a:picLocks noChangeAspect="1"/>
          </p:cNvPicPr>
          <p:nvPr/>
        </p:nvPicPr>
        <p:blipFill>
          <a:blip r:embed="rId2"/>
          <a:stretch>
            <a:fillRect/>
          </a:stretch>
        </p:blipFill>
        <p:spPr>
          <a:xfrm>
            <a:off x="341534" y="2105159"/>
            <a:ext cx="5144866" cy="4204200"/>
          </a:xfrm>
          <a:prstGeom prst="rect">
            <a:avLst/>
          </a:prstGeom>
        </p:spPr>
      </p:pic>
      <p:sp>
        <p:nvSpPr>
          <p:cNvPr id="5" name="TextBox 4">
            <a:extLst>
              <a:ext uri="{FF2B5EF4-FFF2-40B4-BE49-F238E27FC236}">
                <a16:creationId xmlns:a16="http://schemas.microsoft.com/office/drawing/2014/main" id="{8BB0E3E2-A6B2-4FE6-A9E1-8F65212763D2}"/>
              </a:ext>
            </a:extLst>
          </p:cNvPr>
          <p:cNvSpPr txBox="1"/>
          <p:nvPr/>
        </p:nvSpPr>
        <p:spPr>
          <a:xfrm>
            <a:off x="5891349" y="2965269"/>
            <a:ext cx="4820194"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Step 1: Spies</a:t>
            </a:r>
            <a:r>
              <a:rPr lang="en-US" sz="2400" dirty="0">
                <a:latin typeface="Arial" panose="020B0604020202020204" pitchFamily="34" charset="0"/>
                <a:cs typeface="Arial" panose="020B0604020202020204" pitchFamily="34" charset="0"/>
              </a:rPr>
              <a:t>–What information do I need and how do I acquire it? </a:t>
            </a:r>
          </a:p>
          <a:p>
            <a:r>
              <a:rPr lang="en-US" sz="2400" b="1" dirty="0">
                <a:latin typeface="Arial" panose="020B0604020202020204" pitchFamily="34" charset="0"/>
                <a:cs typeface="Arial" panose="020B0604020202020204" pitchFamily="34" charset="0"/>
              </a:rPr>
              <a:t>Step 2: Analysts</a:t>
            </a:r>
            <a:r>
              <a:rPr lang="en-US" sz="2400" dirty="0">
                <a:latin typeface="Arial" panose="020B0604020202020204" pitchFamily="34" charset="0"/>
                <a:cs typeface="Arial" panose="020B0604020202020204" pitchFamily="34" charset="0"/>
              </a:rPr>
              <a:t>–Take the information and work with it to figure out how to use it</a:t>
            </a:r>
          </a:p>
          <a:p>
            <a:r>
              <a:rPr lang="en-US" sz="2400" b="1" dirty="0">
                <a:latin typeface="Arial" panose="020B0604020202020204" pitchFamily="34" charset="0"/>
                <a:cs typeface="Arial" panose="020B0604020202020204" pitchFamily="34" charset="0"/>
              </a:rPr>
              <a:t>Step 3: Model</a:t>
            </a:r>
            <a:r>
              <a:rPr lang="en-US" sz="2400" dirty="0">
                <a:latin typeface="Arial" panose="020B0604020202020204" pitchFamily="34" charset="0"/>
                <a:cs typeface="Arial" panose="020B0604020202020204" pitchFamily="34" charset="0"/>
              </a:rPr>
              <a:t>–Use the model and verify that it works</a:t>
            </a:r>
          </a:p>
        </p:txBody>
      </p:sp>
    </p:spTree>
    <p:extLst>
      <p:ext uri="{BB962C8B-B14F-4D97-AF65-F5344CB8AC3E}">
        <p14:creationId xmlns:p14="http://schemas.microsoft.com/office/powerpoint/2010/main" val="16155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2E17-4325-4074-9CD9-826334DB4B0D}"/>
              </a:ext>
            </a:extLst>
          </p:cNvPr>
          <p:cNvSpPr>
            <a:spLocks noGrp="1"/>
          </p:cNvSpPr>
          <p:nvPr>
            <p:ph type="title"/>
          </p:nvPr>
        </p:nvSpPr>
        <p:spPr/>
        <p:txBody>
          <a:bodyPr/>
          <a:lstStyle/>
          <a:p>
            <a:r>
              <a:rPr lang="en-US" dirty="0"/>
              <a:t>GAIMME</a:t>
            </a:r>
          </a:p>
        </p:txBody>
      </p:sp>
      <p:pic>
        <p:nvPicPr>
          <p:cNvPr id="4" name="Picture 3">
            <a:extLst>
              <a:ext uri="{FF2B5EF4-FFF2-40B4-BE49-F238E27FC236}">
                <a16:creationId xmlns:a16="http://schemas.microsoft.com/office/drawing/2014/main" id="{5DDF5992-4694-4AA8-AD3F-4B4236FEDA18}"/>
              </a:ext>
            </a:extLst>
          </p:cNvPr>
          <p:cNvPicPr>
            <a:picLocks noChangeAspect="1"/>
          </p:cNvPicPr>
          <p:nvPr/>
        </p:nvPicPr>
        <p:blipFill>
          <a:blip r:embed="rId2"/>
          <a:stretch>
            <a:fillRect/>
          </a:stretch>
        </p:blipFill>
        <p:spPr>
          <a:xfrm>
            <a:off x="1443037" y="1581830"/>
            <a:ext cx="8086725" cy="5457825"/>
          </a:xfrm>
          <a:prstGeom prst="rect">
            <a:avLst/>
          </a:prstGeom>
        </p:spPr>
      </p:pic>
    </p:spTree>
    <p:extLst>
      <p:ext uri="{BB962C8B-B14F-4D97-AF65-F5344CB8AC3E}">
        <p14:creationId xmlns:p14="http://schemas.microsoft.com/office/powerpoint/2010/main" val="10157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8ABC-0F3B-4888-981A-76A2CFE2A29A}"/>
              </a:ext>
            </a:extLst>
          </p:cNvPr>
          <p:cNvSpPr>
            <a:spLocks noGrp="1"/>
          </p:cNvSpPr>
          <p:nvPr>
            <p:ph type="title"/>
          </p:nvPr>
        </p:nvSpPr>
        <p:spPr>
          <a:xfrm>
            <a:off x="418011" y="160842"/>
            <a:ext cx="9875520" cy="775597"/>
          </a:xfrm>
        </p:spPr>
        <p:txBody>
          <a:bodyPr/>
          <a:lstStyle/>
          <a:p>
            <a:r>
              <a:rPr lang="en-US" dirty="0"/>
              <a:t>Blum and </a:t>
            </a:r>
            <a:r>
              <a:rPr lang="en-US" dirty="0" err="1"/>
              <a:t>Ferri</a:t>
            </a:r>
            <a:endParaRPr lang="en-US" dirty="0"/>
          </a:p>
        </p:txBody>
      </p:sp>
      <p:pic>
        <p:nvPicPr>
          <p:cNvPr id="4" name="Picture 3">
            <a:extLst>
              <a:ext uri="{FF2B5EF4-FFF2-40B4-BE49-F238E27FC236}">
                <a16:creationId xmlns:a16="http://schemas.microsoft.com/office/drawing/2014/main" id="{4CC8841A-1819-4D4E-8DFD-6E9F744C1FC2}"/>
              </a:ext>
            </a:extLst>
          </p:cNvPr>
          <p:cNvPicPr>
            <a:picLocks noChangeAspect="1"/>
          </p:cNvPicPr>
          <p:nvPr/>
        </p:nvPicPr>
        <p:blipFill>
          <a:blip r:embed="rId2"/>
          <a:stretch>
            <a:fillRect/>
          </a:stretch>
        </p:blipFill>
        <p:spPr>
          <a:xfrm>
            <a:off x="978353" y="1285331"/>
            <a:ext cx="9679298" cy="5520418"/>
          </a:xfrm>
          <a:prstGeom prst="rect">
            <a:avLst/>
          </a:prstGeom>
        </p:spPr>
      </p:pic>
    </p:spTree>
    <p:extLst>
      <p:ext uri="{BB962C8B-B14F-4D97-AF65-F5344CB8AC3E}">
        <p14:creationId xmlns:p14="http://schemas.microsoft.com/office/powerpoint/2010/main" val="58051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04D9-7618-449C-B978-06D7A05CFA00}"/>
              </a:ext>
            </a:extLst>
          </p:cNvPr>
          <p:cNvSpPr>
            <a:spLocks noGrp="1"/>
          </p:cNvSpPr>
          <p:nvPr>
            <p:ph type="title"/>
          </p:nvPr>
        </p:nvSpPr>
        <p:spPr>
          <a:xfrm>
            <a:off x="718456" y="394079"/>
            <a:ext cx="9875520" cy="775597"/>
          </a:xfrm>
        </p:spPr>
        <p:txBody>
          <a:bodyPr/>
          <a:lstStyle/>
          <a:p>
            <a:r>
              <a:rPr lang="en-US" dirty="0"/>
              <a:t>Mathematical Modeling Is NOT…</a:t>
            </a:r>
          </a:p>
        </p:txBody>
      </p:sp>
      <p:graphicFrame>
        <p:nvGraphicFramePr>
          <p:cNvPr id="4" name="Diagram 3">
            <a:extLst>
              <a:ext uri="{FF2B5EF4-FFF2-40B4-BE49-F238E27FC236}">
                <a16:creationId xmlns:a16="http://schemas.microsoft.com/office/drawing/2014/main" id="{0F16472F-D9AC-4AEE-9F8D-5A8343DDB063}"/>
              </a:ext>
            </a:extLst>
          </p:cNvPr>
          <p:cNvGraphicFramePr/>
          <p:nvPr>
            <p:extLst>
              <p:ext uri="{D42A27DB-BD31-4B8C-83A1-F6EECF244321}">
                <p14:modId xmlns:p14="http://schemas.microsoft.com/office/powerpoint/2010/main" val="4292309654"/>
              </p:ext>
            </p:extLst>
          </p:nvPr>
        </p:nvGraphicFramePr>
        <p:xfrm>
          <a:off x="-1580607" y="1324238"/>
          <a:ext cx="12174583" cy="6123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170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04D9-7618-449C-B978-06D7A05CFA00}"/>
              </a:ext>
            </a:extLst>
          </p:cNvPr>
          <p:cNvSpPr>
            <a:spLocks noGrp="1"/>
          </p:cNvSpPr>
          <p:nvPr>
            <p:ph type="title"/>
          </p:nvPr>
        </p:nvSpPr>
        <p:spPr/>
        <p:txBody>
          <a:bodyPr/>
          <a:lstStyle/>
          <a:p>
            <a:r>
              <a:rPr lang="en-US" dirty="0"/>
              <a:t>Mathematical Modeling Is NOT…</a:t>
            </a:r>
          </a:p>
        </p:txBody>
      </p:sp>
      <p:graphicFrame>
        <p:nvGraphicFramePr>
          <p:cNvPr id="4" name="Diagram 3">
            <a:extLst>
              <a:ext uri="{FF2B5EF4-FFF2-40B4-BE49-F238E27FC236}">
                <a16:creationId xmlns:a16="http://schemas.microsoft.com/office/drawing/2014/main" id="{0F16472F-D9AC-4AEE-9F8D-5A8343DDB063}"/>
              </a:ext>
            </a:extLst>
          </p:cNvPr>
          <p:cNvGraphicFramePr/>
          <p:nvPr>
            <p:extLst>
              <p:ext uri="{D42A27DB-BD31-4B8C-83A1-F6EECF244321}">
                <p14:modId xmlns:p14="http://schemas.microsoft.com/office/powerpoint/2010/main" val="3289852820"/>
              </p:ext>
            </p:extLst>
          </p:nvPr>
        </p:nvGraphicFramePr>
        <p:xfrm>
          <a:off x="-1580607" y="1558833"/>
          <a:ext cx="12174583" cy="5808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086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84BE3CA-26E9-47EE-8A44-A231C24D1958}"/>
              </a:ext>
            </a:extLst>
          </p:cNvPr>
          <p:cNvGraphicFramePr>
            <a:graphicFrameLocks noGrp="1"/>
          </p:cNvGraphicFramePr>
          <p:nvPr>
            <p:ph idx="1"/>
            <p:extLst>
              <p:ext uri="{D42A27DB-BD31-4B8C-83A1-F6EECF244321}">
                <p14:modId xmlns:p14="http://schemas.microsoft.com/office/powerpoint/2010/main" val="3694267381"/>
              </p:ext>
            </p:extLst>
          </p:nvPr>
        </p:nvGraphicFramePr>
        <p:xfrm>
          <a:off x="380655" y="557419"/>
          <a:ext cx="10211490" cy="6665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136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CC99EB-E42F-4DF0-90B3-896908437C0F}"/>
              </a:ext>
            </a:extLst>
          </p:cNvPr>
          <p:cNvPicPr>
            <a:picLocks noChangeAspect="1"/>
          </p:cNvPicPr>
          <p:nvPr/>
        </p:nvPicPr>
        <p:blipFill>
          <a:blip r:embed="rId3"/>
          <a:stretch>
            <a:fillRect/>
          </a:stretch>
        </p:blipFill>
        <p:spPr>
          <a:xfrm>
            <a:off x="119662" y="2410353"/>
            <a:ext cx="10209259" cy="2929291"/>
          </a:xfrm>
          <a:prstGeom prst="rect">
            <a:avLst/>
          </a:prstGeom>
        </p:spPr>
      </p:pic>
      <p:sp>
        <p:nvSpPr>
          <p:cNvPr id="2" name="Title 1">
            <a:extLst>
              <a:ext uri="{FF2B5EF4-FFF2-40B4-BE49-F238E27FC236}">
                <a16:creationId xmlns:a16="http://schemas.microsoft.com/office/drawing/2014/main" id="{12BF488A-69AC-4566-B017-78BB4C11724A}"/>
              </a:ext>
            </a:extLst>
          </p:cNvPr>
          <p:cNvSpPr>
            <a:spLocks noGrp="1"/>
          </p:cNvSpPr>
          <p:nvPr>
            <p:ph type="title"/>
          </p:nvPr>
        </p:nvSpPr>
        <p:spPr>
          <a:xfrm>
            <a:off x="548640" y="548641"/>
            <a:ext cx="9875520" cy="1231106"/>
          </a:xfrm>
        </p:spPr>
        <p:txBody>
          <a:bodyPr/>
          <a:lstStyle/>
          <a:p>
            <a:r>
              <a:rPr lang="en-US" sz="4000" dirty="0"/>
              <a:t>Transforming a Mathematical Problem into a Modeling Problem</a:t>
            </a:r>
          </a:p>
        </p:txBody>
      </p:sp>
      <p:grpSp>
        <p:nvGrpSpPr>
          <p:cNvPr id="7" name="Group 6">
            <a:extLst>
              <a:ext uri="{FF2B5EF4-FFF2-40B4-BE49-F238E27FC236}">
                <a16:creationId xmlns:a16="http://schemas.microsoft.com/office/drawing/2014/main" id="{0217438A-F620-4D44-9766-69A82924EED9}"/>
              </a:ext>
            </a:extLst>
          </p:cNvPr>
          <p:cNvGrpSpPr/>
          <p:nvPr/>
        </p:nvGrpSpPr>
        <p:grpSpPr>
          <a:xfrm>
            <a:off x="7371644" y="2867378"/>
            <a:ext cx="1332089" cy="1896533"/>
            <a:chOff x="7371644" y="2867378"/>
            <a:chExt cx="1332089" cy="1896533"/>
          </a:xfrm>
        </p:grpSpPr>
        <p:sp>
          <p:nvSpPr>
            <p:cNvPr id="6" name="Rectangle 5">
              <a:extLst>
                <a:ext uri="{FF2B5EF4-FFF2-40B4-BE49-F238E27FC236}">
                  <a16:creationId xmlns:a16="http://schemas.microsoft.com/office/drawing/2014/main" id="{AABBD7F6-8021-45F3-A869-F0C8A2288203}"/>
                </a:ext>
              </a:extLst>
            </p:cNvPr>
            <p:cNvSpPr/>
            <p:nvPr/>
          </p:nvSpPr>
          <p:spPr>
            <a:xfrm>
              <a:off x="7371644" y="2867378"/>
              <a:ext cx="1332089" cy="1896533"/>
            </a:xfrm>
            <a:prstGeom prst="rect">
              <a:avLst/>
            </a:prstGeom>
            <a:solidFill>
              <a:srgbClr val="FFFF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2D2DC5-3BAB-4B6C-A6B1-7855D4930FDB}"/>
                </a:ext>
              </a:extLst>
            </p:cNvPr>
            <p:cNvSpPr txBox="1"/>
            <p:nvPr/>
          </p:nvSpPr>
          <p:spPr>
            <a:xfrm>
              <a:off x="7450667" y="3862137"/>
              <a:ext cx="1095172" cy="738664"/>
            </a:xfrm>
            <a:prstGeom prst="rect">
              <a:avLst/>
            </a:prstGeom>
            <a:noFill/>
          </p:spPr>
          <p:txBody>
            <a:bodyPr wrap="none" rtlCol="0">
              <a:spAutoFit/>
            </a:bodyPr>
            <a:lstStyle/>
            <a:p>
              <a:pPr algn="ctr"/>
              <a:r>
                <a:rPr lang="en-US" dirty="0">
                  <a:solidFill>
                    <a:schemeClr val="accent3">
                      <a:lumMod val="75000"/>
                    </a:schemeClr>
                  </a:solidFill>
                  <a:latin typeface="Arial" panose="020B0604020202020204" pitchFamily="34" charset="0"/>
                  <a:cs typeface="Arial" panose="020B0604020202020204" pitchFamily="34" charset="0"/>
                </a:rPr>
                <a:t>+</a:t>
              </a:r>
            </a:p>
            <a:p>
              <a:pPr algn="ctr"/>
              <a:r>
                <a:rPr lang="en-US" dirty="0">
                  <a:solidFill>
                    <a:schemeClr val="accent3">
                      <a:lumMod val="75000"/>
                    </a:schemeClr>
                  </a:solidFill>
                  <a:latin typeface="Arial" panose="020B0604020202020204" pitchFamily="34" charset="0"/>
                  <a:cs typeface="Arial" panose="020B0604020202020204" pitchFamily="34" charset="0"/>
                </a:rPr>
                <a:t>choices</a:t>
              </a:r>
            </a:p>
          </p:txBody>
        </p:sp>
      </p:grpSp>
    </p:spTree>
    <p:extLst>
      <p:ext uri="{BB962C8B-B14F-4D97-AF65-F5344CB8AC3E}">
        <p14:creationId xmlns:p14="http://schemas.microsoft.com/office/powerpoint/2010/main" val="39467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0" y="6370807"/>
            <a:ext cx="10972800" cy="775597"/>
          </a:xfrm>
        </p:spPr>
        <p:txBody>
          <a:bodyPr/>
          <a:lstStyle/>
          <a:p>
            <a:r>
              <a:rPr lang="en-US" dirty="0"/>
              <a:t>Breakout Rooms</a:t>
            </a:r>
          </a:p>
        </p:txBody>
      </p:sp>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972800" cy="6414868"/>
          </a:xfrm>
          <a:prstGeom prst="rect">
            <a:avLst/>
          </a:prstGeom>
        </p:spPr>
      </p:pic>
    </p:spTree>
    <p:extLst>
      <p:ext uri="{BB962C8B-B14F-4D97-AF65-F5344CB8AC3E}">
        <p14:creationId xmlns:p14="http://schemas.microsoft.com/office/powerpoint/2010/main" val="185696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C817-DE90-4D85-91CD-34468449767F}"/>
              </a:ext>
            </a:extLst>
          </p:cNvPr>
          <p:cNvSpPr>
            <a:spLocks noGrp="1"/>
          </p:cNvSpPr>
          <p:nvPr>
            <p:ph type="title"/>
          </p:nvPr>
        </p:nvSpPr>
        <p:spPr/>
        <p:txBody>
          <a:bodyPr/>
          <a:lstStyle/>
          <a:p>
            <a:r>
              <a:rPr lang="en-US" dirty="0"/>
              <a:t>Breakout Reflection Questions</a:t>
            </a:r>
          </a:p>
        </p:txBody>
      </p:sp>
      <p:sp>
        <p:nvSpPr>
          <p:cNvPr id="3" name="Content Placeholder 2">
            <a:extLst>
              <a:ext uri="{FF2B5EF4-FFF2-40B4-BE49-F238E27FC236}">
                <a16:creationId xmlns:a16="http://schemas.microsoft.com/office/drawing/2014/main" id="{DDFEE041-9475-489B-AE6A-49EF881E6286}"/>
              </a:ext>
            </a:extLst>
          </p:cNvPr>
          <p:cNvSpPr>
            <a:spLocks noGrp="1"/>
          </p:cNvSpPr>
          <p:nvPr>
            <p:ph idx="1"/>
          </p:nvPr>
        </p:nvSpPr>
        <p:spPr/>
        <p:txBody>
          <a:bodyPr/>
          <a:lstStyle/>
          <a:p>
            <a:r>
              <a:rPr lang="en-US" dirty="0"/>
              <a:t>If you can remove a problem’s context and still solve it, is it a modeling problem? </a:t>
            </a:r>
          </a:p>
          <a:p>
            <a:r>
              <a:rPr lang="en-US" dirty="0"/>
              <a:t>How can you launch a problem that is open ended and messy?</a:t>
            </a:r>
          </a:p>
          <a:p>
            <a:r>
              <a:rPr lang="en-US" dirty="0"/>
              <a:t>Did the modeling problem address the mathematical content you want to teach? </a:t>
            </a:r>
          </a:p>
          <a:p>
            <a:endParaRPr lang="en-US" dirty="0"/>
          </a:p>
        </p:txBody>
      </p:sp>
    </p:spTree>
    <p:extLst>
      <p:ext uri="{BB962C8B-B14F-4D97-AF65-F5344CB8AC3E}">
        <p14:creationId xmlns:p14="http://schemas.microsoft.com/office/powerpoint/2010/main" val="218726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A3C48E-D66B-43B4-A46F-27380FA1275A}"/>
              </a:ext>
            </a:extLst>
          </p:cNvPr>
          <p:cNvPicPr>
            <a:picLocks noGrp="1" noChangeAspect="1"/>
          </p:cNvPicPr>
          <p:nvPr>
            <p:ph idx="1"/>
          </p:nvPr>
        </p:nvPicPr>
        <p:blipFill rotWithShape="1">
          <a:blip r:embed="rId2"/>
          <a:srcRect l="9315" t="-1" r="15514" b="18869"/>
          <a:stretch/>
        </p:blipFill>
        <p:spPr>
          <a:xfrm>
            <a:off x="0" y="0"/>
            <a:ext cx="10972800" cy="7615989"/>
          </a:xfrm>
          <a:prstGeom prst="rect">
            <a:avLst/>
          </a:prstGeom>
          <a:solidFill>
            <a:schemeClr val="bg1"/>
          </a:solidFill>
        </p:spPr>
      </p:pic>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1440183"/>
            <a:ext cx="10972800" cy="769441"/>
          </a:xfrm>
          <a:solidFill>
            <a:schemeClr val="bg1"/>
          </a:solidFill>
        </p:spPr>
        <p:txBody>
          <a:bodyPr/>
          <a:lstStyle/>
          <a:p>
            <a:r>
              <a:rPr lang="en-US" dirty="0"/>
              <a:t>Welcome</a:t>
            </a:r>
          </a:p>
        </p:txBody>
      </p:sp>
    </p:spTree>
    <p:extLst>
      <p:ext uri="{BB962C8B-B14F-4D97-AF65-F5344CB8AC3E}">
        <p14:creationId xmlns:p14="http://schemas.microsoft.com/office/powerpoint/2010/main" val="317457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5E1C-560A-4B05-9D1E-2B4F86CD74CD}"/>
              </a:ext>
            </a:extLst>
          </p:cNvPr>
          <p:cNvSpPr>
            <a:spLocks noGrp="1"/>
          </p:cNvSpPr>
          <p:nvPr>
            <p:ph type="title"/>
          </p:nvPr>
        </p:nvSpPr>
        <p:spPr/>
        <p:txBody>
          <a:bodyPr/>
          <a:lstStyle/>
          <a:p>
            <a:r>
              <a:rPr lang="en-US" dirty="0"/>
              <a:t>Check your Answers</a:t>
            </a:r>
          </a:p>
        </p:txBody>
      </p:sp>
      <p:sp>
        <p:nvSpPr>
          <p:cNvPr id="3" name="Content Placeholder 2">
            <a:extLst>
              <a:ext uri="{FF2B5EF4-FFF2-40B4-BE49-F238E27FC236}">
                <a16:creationId xmlns:a16="http://schemas.microsoft.com/office/drawing/2014/main" id="{EBC91574-CEEE-422E-9ED4-732F514F4552}"/>
              </a:ext>
            </a:extLst>
          </p:cNvPr>
          <p:cNvSpPr>
            <a:spLocks noGrp="1"/>
          </p:cNvSpPr>
          <p:nvPr>
            <p:ph idx="1"/>
          </p:nvPr>
        </p:nvSpPr>
        <p:spPr/>
        <p:txBody>
          <a:bodyPr/>
          <a:lstStyle/>
          <a:p>
            <a:pPr marL="0" indent="0">
              <a:buNone/>
            </a:pPr>
            <a:r>
              <a:rPr lang="en-US" dirty="0">
                <a:hlinkClick r:id="rId2"/>
              </a:rPr>
              <a:t>Guidelines for Assessment &amp; Instruction in Mathematical Modeling Education (GAIMME) Report </a:t>
            </a:r>
            <a:endParaRPr lang="en-US" dirty="0"/>
          </a:p>
          <a:p>
            <a:r>
              <a:rPr lang="en-US" b="1" dirty="0"/>
              <a:t>Grades K-8: </a:t>
            </a:r>
            <a:r>
              <a:rPr lang="en-US" dirty="0"/>
              <a:t>See pages 141-143 </a:t>
            </a:r>
          </a:p>
          <a:p>
            <a:r>
              <a:rPr lang="en-US" b="1" dirty="0"/>
              <a:t>High School: </a:t>
            </a:r>
            <a:r>
              <a:rPr lang="en-US" dirty="0"/>
              <a:t>See pages 55-57, </a:t>
            </a:r>
            <a:r>
              <a:rPr lang="en-US"/>
              <a:t>180-191   </a:t>
            </a:r>
            <a:endParaRPr lang="en-US" dirty="0"/>
          </a:p>
        </p:txBody>
      </p:sp>
    </p:spTree>
    <p:extLst>
      <p:ext uri="{BB962C8B-B14F-4D97-AF65-F5344CB8AC3E}">
        <p14:creationId xmlns:p14="http://schemas.microsoft.com/office/powerpoint/2010/main" val="68833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D3A6-11EE-4097-94C1-F46529BD52F3}"/>
              </a:ext>
            </a:extLst>
          </p:cNvPr>
          <p:cNvSpPr>
            <a:spLocks noGrp="1"/>
          </p:cNvSpPr>
          <p:nvPr>
            <p:ph type="title"/>
          </p:nvPr>
        </p:nvSpPr>
        <p:spPr/>
        <p:txBody>
          <a:bodyPr/>
          <a:lstStyle/>
          <a:p>
            <a:r>
              <a:rPr lang="en-US" dirty="0"/>
              <a:t>Things to Anticipate</a:t>
            </a:r>
          </a:p>
        </p:txBody>
      </p:sp>
      <p:sp>
        <p:nvSpPr>
          <p:cNvPr id="3" name="Content Placeholder 2">
            <a:extLst>
              <a:ext uri="{FF2B5EF4-FFF2-40B4-BE49-F238E27FC236}">
                <a16:creationId xmlns:a16="http://schemas.microsoft.com/office/drawing/2014/main" id="{2D93A82A-101E-4D2C-86F7-70757603ACFD}"/>
              </a:ext>
            </a:extLst>
          </p:cNvPr>
          <p:cNvSpPr>
            <a:spLocks noGrp="1"/>
          </p:cNvSpPr>
          <p:nvPr>
            <p:ph idx="1"/>
          </p:nvPr>
        </p:nvSpPr>
        <p:spPr>
          <a:xfrm>
            <a:off x="548640" y="1534946"/>
            <a:ext cx="9875520" cy="5431156"/>
          </a:xfrm>
        </p:spPr>
        <p:txBody>
          <a:bodyPr/>
          <a:lstStyle/>
          <a:p>
            <a:r>
              <a:rPr lang="en-US" sz="2800" dirty="0"/>
              <a:t>What kinds of questions will the students need to ask as they try to define and answer the problem?</a:t>
            </a:r>
          </a:p>
          <a:p>
            <a:r>
              <a:rPr lang="en-US" sz="2800" dirty="0"/>
              <a:t>What information might they seek and from whence will they seek it?</a:t>
            </a:r>
          </a:p>
          <a:p>
            <a:r>
              <a:rPr lang="en-US" sz="2800" dirty="0"/>
              <a:t>Which discussions should happen in small groups and which with the whole class?</a:t>
            </a:r>
          </a:p>
          <a:p>
            <a:r>
              <a:rPr lang="en-US" sz="2800" dirty="0"/>
              <a:t>What decisions will students need to make and what information will they need to make them?</a:t>
            </a:r>
          </a:p>
        </p:txBody>
      </p:sp>
    </p:spTree>
    <p:extLst>
      <p:ext uri="{BB962C8B-B14F-4D97-AF65-F5344CB8AC3E}">
        <p14:creationId xmlns:p14="http://schemas.microsoft.com/office/powerpoint/2010/main" val="224745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D3A6-11EE-4097-94C1-F46529BD52F3}"/>
              </a:ext>
            </a:extLst>
          </p:cNvPr>
          <p:cNvSpPr>
            <a:spLocks noGrp="1"/>
          </p:cNvSpPr>
          <p:nvPr>
            <p:ph type="title"/>
          </p:nvPr>
        </p:nvSpPr>
        <p:spPr/>
        <p:txBody>
          <a:bodyPr/>
          <a:lstStyle/>
          <a:p>
            <a:r>
              <a:rPr lang="en-US" dirty="0"/>
              <a:t>Things to Anticipate</a:t>
            </a:r>
          </a:p>
        </p:txBody>
      </p:sp>
      <p:sp>
        <p:nvSpPr>
          <p:cNvPr id="3" name="Content Placeholder 2">
            <a:extLst>
              <a:ext uri="{FF2B5EF4-FFF2-40B4-BE49-F238E27FC236}">
                <a16:creationId xmlns:a16="http://schemas.microsoft.com/office/drawing/2014/main" id="{2D93A82A-101E-4D2C-86F7-70757603ACFD}"/>
              </a:ext>
            </a:extLst>
          </p:cNvPr>
          <p:cNvSpPr>
            <a:spLocks noGrp="1"/>
          </p:cNvSpPr>
          <p:nvPr>
            <p:ph idx="1"/>
          </p:nvPr>
        </p:nvSpPr>
        <p:spPr>
          <a:xfrm>
            <a:off x="548640" y="1534946"/>
            <a:ext cx="9875520" cy="5431156"/>
          </a:xfrm>
        </p:spPr>
        <p:txBody>
          <a:bodyPr/>
          <a:lstStyle/>
          <a:p>
            <a:r>
              <a:rPr lang="en-US" sz="2800" dirty="0"/>
              <a:t>What mathematical approaches might they take?</a:t>
            </a:r>
          </a:p>
          <a:p>
            <a:r>
              <a:rPr lang="en-US" sz="2800" dirty="0"/>
              <a:t>Will there be pieces of information to introduce later if students need steering in a particular direction?</a:t>
            </a:r>
          </a:p>
          <a:p>
            <a:r>
              <a:rPr lang="en-US" sz="2800" dirty="0"/>
              <a:t>How can I nudge my students without depriving them of the opportunity to develop concepts and discover relationships among them?</a:t>
            </a:r>
          </a:p>
          <a:p>
            <a:r>
              <a:rPr lang="en-US" sz="2800" dirty="0"/>
              <a:t>How many days should students work on this problem? How long each day?</a:t>
            </a:r>
          </a:p>
        </p:txBody>
      </p:sp>
    </p:spTree>
    <p:extLst>
      <p:ext uri="{BB962C8B-B14F-4D97-AF65-F5344CB8AC3E}">
        <p14:creationId xmlns:p14="http://schemas.microsoft.com/office/powerpoint/2010/main" val="34908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7D18-AAD5-4EDC-B9DA-2B6C37308E75}"/>
              </a:ext>
            </a:extLst>
          </p:cNvPr>
          <p:cNvSpPr>
            <a:spLocks noGrp="1"/>
          </p:cNvSpPr>
          <p:nvPr>
            <p:ph type="title"/>
          </p:nvPr>
        </p:nvSpPr>
        <p:spPr>
          <a:xfrm>
            <a:off x="548640" y="160842"/>
            <a:ext cx="9875520" cy="775597"/>
          </a:xfrm>
        </p:spPr>
        <p:txBody>
          <a:bodyPr/>
          <a:lstStyle/>
          <a:p>
            <a:r>
              <a:rPr lang="en-US" dirty="0"/>
              <a:t>Student Rubric</a:t>
            </a:r>
          </a:p>
        </p:txBody>
      </p:sp>
      <p:pic>
        <p:nvPicPr>
          <p:cNvPr id="4" name="Picture 3">
            <a:extLst>
              <a:ext uri="{FF2B5EF4-FFF2-40B4-BE49-F238E27FC236}">
                <a16:creationId xmlns:a16="http://schemas.microsoft.com/office/drawing/2014/main" id="{26306A17-40DD-4437-B8B9-43347CE49E6A}"/>
              </a:ext>
            </a:extLst>
          </p:cNvPr>
          <p:cNvPicPr>
            <a:picLocks noChangeAspect="1"/>
          </p:cNvPicPr>
          <p:nvPr/>
        </p:nvPicPr>
        <p:blipFill>
          <a:blip r:embed="rId2"/>
          <a:stretch>
            <a:fillRect/>
          </a:stretch>
        </p:blipFill>
        <p:spPr>
          <a:xfrm>
            <a:off x="342356" y="936440"/>
            <a:ext cx="9938113" cy="6551728"/>
          </a:xfrm>
          <a:prstGeom prst="rect">
            <a:avLst/>
          </a:prstGeom>
        </p:spPr>
      </p:pic>
    </p:spTree>
    <p:extLst>
      <p:ext uri="{BB962C8B-B14F-4D97-AF65-F5344CB8AC3E}">
        <p14:creationId xmlns:p14="http://schemas.microsoft.com/office/powerpoint/2010/main" val="401492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7192-5D15-4AD9-AA38-7A3D86531A1E}"/>
              </a:ext>
            </a:extLst>
          </p:cNvPr>
          <p:cNvSpPr>
            <a:spLocks noGrp="1"/>
          </p:cNvSpPr>
          <p:nvPr>
            <p:ph type="title"/>
          </p:nvPr>
        </p:nvSpPr>
        <p:spPr/>
        <p:txBody>
          <a:bodyPr/>
          <a:lstStyle/>
          <a:p>
            <a:r>
              <a:rPr lang="en-US" dirty="0"/>
              <a:t>NCTM Modeling “Look </a:t>
            </a:r>
            <a:r>
              <a:rPr lang="en-US" dirty="0" err="1"/>
              <a:t>Fors</a:t>
            </a:r>
            <a:r>
              <a:rPr lang="en-US" dirty="0"/>
              <a:t>”</a:t>
            </a:r>
          </a:p>
        </p:txBody>
      </p:sp>
      <p:pic>
        <p:nvPicPr>
          <p:cNvPr id="4" name="Picture 3">
            <a:extLst>
              <a:ext uri="{FF2B5EF4-FFF2-40B4-BE49-F238E27FC236}">
                <a16:creationId xmlns:a16="http://schemas.microsoft.com/office/drawing/2014/main" id="{FAB47C6E-5FE2-4AEF-A144-1CCF21911861}"/>
              </a:ext>
            </a:extLst>
          </p:cNvPr>
          <p:cNvPicPr>
            <a:picLocks noChangeAspect="1"/>
          </p:cNvPicPr>
          <p:nvPr/>
        </p:nvPicPr>
        <p:blipFill>
          <a:blip r:embed="rId3"/>
          <a:stretch>
            <a:fillRect/>
          </a:stretch>
        </p:blipFill>
        <p:spPr>
          <a:xfrm>
            <a:off x="365760" y="1951022"/>
            <a:ext cx="9914709" cy="3910256"/>
          </a:xfrm>
          <a:prstGeom prst="rect">
            <a:avLst/>
          </a:prstGeom>
        </p:spPr>
      </p:pic>
    </p:spTree>
    <p:extLst>
      <p:ext uri="{BB962C8B-B14F-4D97-AF65-F5344CB8AC3E}">
        <p14:creationId xmlns:p14="http://schemas.microsoft.com/office/powerpoint/2010/main" val="388508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C9E78-6C1A-418B-B641-29E9B116CA36}"/>
              </a:ext>
            </a:extLst>
          </p:cNvPr>
          <p:cNvSpPr>
            <a:spLocks noGrp="1"/>
          </p:cNvSpPr>
          <p:nvPr>
            <p:ph type="title"/>
          </p:nvPr>
        </p:nvSpPr>
        <p:spPr/>
        <p:txBody>
          <a:bodyPr/>
          <a:lstStyle/>
          <a:p>
            <a:r>
              <a:rPr lang="en-US" dirty="0"/>
              <a:t>Another Rubric</a:t>
            </a:r>
          </a:p>
        </p:txBody>
      </p:sp>
      <p:pic>
        <p:nvPicPr>
          <p:cNvPr id="5" name="Content Placeholder 4">
            <a:extLst>
              <a:ext uri="{FF2B5EF4-FFF2-40B4-BE49-F238E27FC236}">
                <a16:creationId xmlns:a16="http://schemas.microsoft.com/office/drawing/2014/main" id="{AF4CB75C-3D08-4DC1-B43C-B5084D5B9FB5}"/>
              </a:ext>
            </a:extLst>
          </p:cNvPr>
          <p:cNvPicPr>
            <a:picLocks noGrp="1" noChangeAspect="1"/>
          </p:cNvPicPr>
          <p:nvPr>
            <p:ph idx="1"/>
          </p:nvPr>
        </p:nvPicPr>
        <p:blipFill>
          <a:blip r:embed="rId3"/>
          <a:stretch>
            <a:fillRect/>
          </a:stretch>
        </p:blipFill>
        <p:spPr>
          <a:xfrm>
            <a:off x="695325" y="1838501"/>
            <a:ext cx="9582150" cy="3943350"/>
          </a:xfrm>
        </p:spPr>
      </p:pic>
      <p:pic>
        <p:nvPicPr>
          <p:cNvPr id="7" name="Picture 6">
            <a:extLst>
              <a:ext uri="{FF2B5EF4-FFF2-40B4-BE49-F238E27FC236}">
                <a16:creationId xmlns:a16="http://schemas.microsoft.com/office/drawing/2014/main" id="{FE74872D-4A03-4F43-AE36-C05C2CECAB85}"/>
              </a:ext>
            </a:extLst>
          </p:cNvPr>
          <p:cNvPicPr>
            <a:picLocks noChangeAspect="1"/>
          </p:cNvPicPr>
          <p:nvPr/>
        </p:nvPicPr>
        <p:blipFill>
          <a:blip r:embed="rId4"/>
          <a:stretch>
            <a:fillRect/>
          </a:stretch>
        </p:blipFill>
        <p:spPr>
          <a:xfrm>
            <a:off x="6537960" y="6391099"/>
            <a:ext cx="3886200" cy="495300"/>
          </a:xfrm>
          <a:prstGeom prst="rect">
            <a:avLst/>
          </a:prstGeom>
        </p:spPr>
      </p:pic>
    </p:spTree>
    <p:extLst>
      <p:ext uri="{BB962C8B-B14F-4D97-AF65-F5344CB8AC3E}">
        <p14:creationId xmlns:p14="http://schemas.microsoft.com/office/powerpoint/2010/main" val="196693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A895-B996-4346-A96B-F7EA0F9C2747}"/>
              </a:ext>
            </a:extLst>
          </p:cNvPr>
          <p:cNvSpPr>
            <a:spLocks noGrp="1"/>
          </p:cNvSpPr>
          <p:nvPr>
            <p:ph type="title"/>
          </p:nvPr>
        </p:nvSpPr>
        <p:spPr>
          <a:xfrm>
            <a:off x="548640" y="548641"/>
            <a:ext cx="9875520" cy="1538883"/>
          </a:xfrm>
        </p:spPr>
        <p:txBody>
          <a:bodyPr/>
          <a:lstStyle/>
          <a:p>
            <a:r>
              <a:rPr lang="en-US" dirty="0"/>
              <a:t>CCSSO’s Performance Level Descriptors at K-2</a:t>
            </a:r>
          </a:p>
        </p:txBody>
      </p:sp>
      <p:pic>
        <p:nvPicPr>
          <p:cNvPr id="5" name="Picture 4">
            <a:extLst>
              <a:ext uri="{FF2B5EF4-FFF2-40B4-BE49-F238E27FC236}">
                <a16:creationId xmlns:a16="http://schemas.microsoft.com/office/drawing/2014/main" id="{66F112B2-6F4F-4F89-916E-57AD9EFE071F}"/>
              </a:ext>
            </a:extLst>
          </p:cNvPr>
          <p:cNvPicPr>
            <a:picLocks noChangeAspect="1"/>
          </p:cNvPicPr>
          <p:nvPr/>
        </p:nvPicPr>
        <p:blipFill>
          <a:blip r:embed="rId2"/>
          <a:stretch>
            <a:fillRect/>
          </a:stretch>
        </p:blipFill>
        <p:spPr>
          <a:xfrm>
            <a:off x="326547" y="2824664"/>
            <a:ext cx="10319706" cy="2084220"/>
          </a:xfrm>
          <a:prstGeom prst="rect">
            <a:avLst/>
          </a:prstGeom>
        </p:spPr>
      </p:pic>
    </p:spTree>
    <p:extLst>
      <p:ext uri="{BB962C8B-B14F-4D97-AF65-F5344CB8AC3E}">
        <p14:creationId xmlns:p14="http://schemas.microsoft.com/office/powerpoint/2010/main" val="16840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960D-F93A-4224-B372-5117898D3FB2}"/>
              </a:ext>
            </a:extLst>
          </p:cNvPr>
          <p:cNvSpPr>
            <a:spLocks noGrp="1"/>
          </p:cNvSpPr>
          <p:nvPr>
            <p:ph type="title"/>
          </p:nvPr>
        </p:nvSpPr>
        <p:spPr/>
        <p:txBody>
          <a:bodyPr/>
          <a:lstStyle/>
          <a:p>
            <a:r>
              <a:rPr lang="en-US" dirty="0"/>
              <a:t>GAIMME Report Rubrics</a:t>
            </a:r>
          </a:p>
        </p:txBody>
      </p:sp>
      <p:sp>
        <p:nvSpPr>
          <p:cNvPr id="3" name="Content Placeholder 2">
            <a:extLst>
              <a:ext uri="{FF2B5EF4-FFF2-40B4-BE49-F238E27FC236}">
                <a16:creationId xmlns:a16="http://schemas.microsoft.com/office/drawing/2014/main" id="{AC890065-8404-44EC-9498-0801D8EBC731}"/>
              </a:ext>
            </a:extLst>
          </p:cNvPr>
          <p:cNvSpPr>
            <a:spLocks noGrp="1"/>
          </p:cNvSpPr>
          <p:nvPr>
            <p:ph idx="1"/>
          </p:nvPr>
        </p:nvSpPr>
        <p:spPr/>
        <p:txBody>
          <a:bodyPr/>
          <a:lstStyle/>
          <a:p>
            <a:pPr marL="0" indent="0">
              <a:buNone/>
            </a:pPr>
            <a:r>
              <a:rPr lang="en-US" dirty="0">
                <a:hlinkClick r:id="rId2"/>
              </a:rPr>
              <a:t>Guidelines for Assessment &amp; Instruction in Mathematical Modeling Education (GAIMME) Report </a:t>
            </a:r>
            <a:endParaRPr lang="en-US" dirty="0"/>
          </a:p>
          <a:p>
            <a:r>
              <a:rPr lang="en-US" dirty="0"/>
              <a:t>See pages 192-205</a:t>
            </a:r>
          </a:p>
          <a:p>
            <a:endParaRPr lang="en-US" dirty="0"/>
          </a:p>
        </p:txBody>
      </p:sp>
    </p:spTree>
    <p:extLst>
      <p:ext uri="{BB962C8B-B14F-4D97-AF65-F5344CB8AC3E}">
        <p14:creationId xmlns:p14="http://schemas.microsoft.com/office/powerpoint/2010/main" val="16639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0" y="6370807"/>
            <a:ext cx="10972800" cy="775597"/>
          </a:xfrm>
        </p:spPr>
        <p:txBody>
          <a:bodyPr/>
          <a:lstStyle/>
          <a:p>
            <a:r>
              <a:rPr lang="en-US" dirty="0"/>
              <a:t>Breakout Rooms</a:t>
            </a:r>
          </a:p>
        </p:txBody>
      </p:sp>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972800" cy="6414868"/>
          </a:xfrm>
          <a:prstGeom prst="rect">
            <a:avLst/>
          </a:prstGeom>
        </p:spPr>
      </p:pic>
    </p:spTree>
    <p:extLst>
      <p:ext uri="{BB962C8B-B14F-4D97-AF65-F5344CB8AC3E}">
        <p14:creationId xmlns:p14="http://schemas.microsoft.com/office/powerpoint/2010/main" val="231219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BBE8-B835-4B0C-9578-959F6770C2AC}"/>
              </a:ext>
            </a:extLst>
          </p:cNvPr>
          <p:cNvSpPr>
            <a:spLocks noGrp="1"/>
          </p:cNvSpPr>
          <p:nvPr>
            <p:ph type="title"/>
          </p:nvPr>
        </p:nvSpPr>
        <p:spPr>
          <a:xfrm>
            <a:off x="455875" y="160842"/>
            <a:ext cx="9875520" cy="775597"/>
          </a:xfrm>
        </p:spPr>
        <p:txBody>
          <a:bodyPr/>
          <a:lstStyle/>
          <a:p>
            <a:r>
              <a:rPr lang="en-US" dirty="0"/>
              <a:t>Tips</a:t>
            </a:r>
          </a:p>
        </p:txBody>
      </p:sp>
      <p:graphicFrame>
        <p:nvGraphicFramePr>
          <p:cNvPr id="5" name="Diagram 4">
            <a:extLst>
              <a:ext uri="{FF2B5EF4-FFF2-40B4-BE49-F238E27FC236}">
                <a16:creationId xmlns:a16="http://schemas.microsoft.com/office/drawing/2014/main" id="{66EE2E1E-9BCC-40C2-AB28-32DA79CEC8FC}"/>
              </a:ext>
            </a:extLst>
          </p:cNvPr>
          <p:cNvGraphicFramePr/>
          <p:nvPr>
            <p:extLst>
              <p:ext uri="{D42A27DB-BD31-4B8C-83A1-F6EECF244321}">
                <p14:modId xmlns:p14="http://schemas.microsoft.com/office/powerpoint/2010/main" val="4063548880"/>
              </p:ext>
            </p:extLst>
          </p:nvPr>
        </p:nvGraphicFramePr>
        <p:xfrm>
          <a:off x="261730" y="936440"/>
          <a:ext cx="10449339" cy="6186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88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E158585B-FEBD-4AD7-B66F-B4CFB9960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0972801" cy="7567863"/>
          </a:xfrm>
          <a:prstGeom prst="rect">
            <a:avLst/>
          </a:prstGeom>
        </p:spPr>
      </p:pic>
    </p:spTree>
    <p:extLst>
      <p:ext uri="{BB962C8B-B14F-4D97-AF65-F5344CB8AC3E}">
        <p14:creationId xmlns:p14="http://schemas.microsoft.com/office/powerpoint/2010/main" val="93902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91FC-6D38-488B-B0B4-982DCC27C1A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34F8FB7-25AE-4FED-85EC-EE1EBD90F8A8}"/>
              </a:ext>
            </a:extLst>
          </p:cNvPr>
          <p:cNvSpPr>
            <a:spLocks noGrp="1"/>
          </p:cNvSpPr>
          <p:nvPr>
            <p:ph idx="1"/>
          </p:nvPr>
        </p:nvSpPr>
        <p:spPr>
          <a:xfrm>
            <a:off x="548640" y="1554219"/>
            <a:ext cx="9875520" cy="5431156"/>
          </a:xfrm>
        </p:spPr>
        <p:txBody>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Conrad Wolfram on Computational Thinking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Engaging in Mathematical Practice </a:t>
            </a:r>
            <a:r>
              <a:rPr lang="en-US" sz="2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Look </a:t>
            </a:r>
            <a:r>
              <a:rPr lang="en-US" sz="2800" i="1"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Fors</a:t>
            </a:r>
            <a:r>
              <a:rPr lang="en-US" sz="2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Guidelines for Assessment &amp; Instruction in Mathematical Modeling Education (GAIMME)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Mathematical Modeling of the Mathematics Framework for California Public Schools: </a:t>
            </a:r>
            <a:r>
              <a:rPr lang="en-US" sz="2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Kindergraten</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 through Grade 12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MPRES Toolkit for Teachers Conceptual Change – Using Mathematics &amp; Computational Thinking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194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31546-F855-45B7-A36B-C7330B500550}"/>
              </a:ext>
            </a:extLst>
          </p:cNvPr>
          <p:cNvSpPr>
            <a:spLocks noGrp="1"/>
          </p:cNvSpPr>
          <p:nvPr>
            <p:ph idx="1"/>
          </p:nvPr>
        </p:nvSpPr>
        <p:spPr>
          <a:xfrm>
            <a:off x="548640" y="1391628"/>
            <a:ext cx="9875520" cy="5431156"/>
          </a:xfrm>
        </p:spPr>
        <p:txBody>
          <a:bodyPr/>
          <a:lstStyle/>
          <a:p>
            <a:pPr>
              <a:lnSpc>
                <a:spcPct val="107000"/>
              </a:lnSpc>
              <a:spcBef>
                <a:spcPts val="0"/>
              </a:spcBef>
              <a:spcAft>
                <a:spcPts val="800"/>
              </a:spcAft>
              <a:tabLst>
                <a:tab pos="457200" algn="l"/>
              </a:tabLs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Ohio Learning Standards</a:t>
            </a:r>
            <a:endPar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Robert Kaplinsky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Beware of Fake Math Modeling Problems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Do You Need Better Spies of Analysts?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Sink Hole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What Isn’t Modeling?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Using Mathematics and Computational Thinking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endParaRPr lang="en-US" dirty="0"/>
          </a:p>
        </p:txBody>
      </p:sp>
      <p:sp>
        <p:nvSpPr>
          <p:cNvPr id="4" name="Title 1">
            <a:extLst>
              <a:ext uri="{FF2B5EF4-FFF2-40B4-BE49-F238E27FC236}">
                <a16:creationId xmlns:a16="http://schemas.microsoft.com/office/drawing/2014/main" id="{49D42E6F-6238-4B89-BDD4-1091966267E7}"/>
              </a:ext>
            </a:extLst>
          </p:cNvPr>
          <p:cNvSpPr>
            <a:spLocks noGrp="1"/>
          </p:cNvSpPr>
          <p:nvPr>
            <p:ph type="title"/>
          </p:nvPr>
        </p:nvSpPr>
        <p:spPr>
          <a:xfrm>
            <a:off x="548640" y="548641"/>
            <a:ext cx="9875520" cy="775597"/>
          </a:xfrm>
        </p:spPr>
        <p:txBody>
          <a:bodyPr/>
          <a:lstStyle/>
          <a:p>
            <a:r>
              <a:rPr lang="en-US" dirty="0"/>
              <a:t>References</a:t>
            </a:r>
          </a:p>
        </p:txBody>
      </p:sp>
    </p:spTree>
    <p:extLst>
      <p:ext uri="{BB962C8B-B14F-4D97-AF65-F5344CB8AC3E}">
        <p14:creationId xmlns:p14="http://schemas.microsoft.com/office/powerpoint/2010/main" val="36452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8F43-9C65-4574-A502-5F5514E47D8D}"/>
              </a:ext>
            </a:extLst>
          </p:cNvPr>
          <p:cNvSpPr>
            <a:spLocks noGrp="1"/>
          </p:cNvSpPr>
          <p:nvPr>
            <p:ph type="title"/>
          </p:nvPr>
        </p:nvSpPr>
        <p:spPr>
          <a:xfrm>
            <a:off x="548640" y="1031624"/>
            <a:ext cx="9875520" cy="775597"/>
          </a:xfrm>
        </p:spPr>
        <p:txBody>
          <a:bodyPr/>
          <a:lstStyle/>
          <a:p>
            <a:r>
              <a:rPr lang="en-US" dirty="0"/>
              <a:t>Mathematics Questions? </a:t>
            </a:r>
          </a:p>
        </p:txBody>
      </p:sp>
      <p:graphicFrame>
        <p:nvGraphicFramePr>
          <p:cNvPr id="4" name="Table 4">
            <a:extLst>
              <a:ext uri="{FF2B5EF4-FFF2-40B4-BE49-F238E27FC236}">
                <a16:creationId xmlns:a16="http://schemas.microsoft.com/office/drawing/2014/main" id="{E2CA588D-3B90-4F41-85B3-32892BF3900B}"/>
              </a:ext>
            </a:extLst>
          </p:cNvPr>
          <p:cNvGraphicFramePr>
            <a:graphicFrameLocks noGrp="1"/>
          </p:cNvGraphicFramePr>
          <p:nvPr>
            <p:extLst>
              <p:ext uri="{D42A27DB-BD31-4B8C-83A1-F6EECF244321}">
                <p14:modId xmlns:p14="http://schemas.microsoft.com/office/powerpoint/2010/main" val="2764174565"/>
              </p:ext>
            </p:extLst>
          </p:nvPr>
        </p:nvGraphicFramePr>
        <p:xfrm>
          <a:off x="548640" y="2480169"/>
          <a:ext cx="10051181" cy="3913335"/>
        </p:xfrm>
        <a:graphic>
          <a:graphicData uri="http://schemas.openxmlformats.org/drawingml/2006/table">
            <a:tbl>
              <a:tblPr firstRow="1" bandRow="1">
                <a:tableStyleId>{5C22544A-7EE6-4342-B048-85BDC9FD1C3A}</a:tableStyleId>
              </a:tblPr>
              <a:tblGrid>
                <a:gridCol w="3758980">
                  <a:extLst>
                    <a:ext uri="{9D8B030D-6E8A-4147-A177-3AD203B41FA5}">
                      <a16:colId xmlns:a16="http://schemas.microsoft.com/office/drawing/2014/main" val="673428397"/>
                    </a:ext>
                  </a:extLst>
                </a:gridCol>
                <a:gridCol w="6292201">
                  <a:extLst>
                    <a:ext uri="{9D8B030D-6E8A-4147-A177-3AD203B41FA5}">
                      <a16:colId xmlns:a16="http://schemas.microsoft.com/office/drawing/2014/main" val="1190729201"/>
                    </a:ext>
                  </a:extLst>
                </a:gridCol>
              </a:tblGrid>
              <a:tr h="676467">
                <a:tc>
                  <a:txBody>
                    <a:bodyPr/>
                    <a:lstStyle/>
                    <a:p>
                      <a:pPr algn="ctr"/>
                      <a:r>
                        <a:rPr lang="en-US" sz="2200" dirty="0">
                          <a:latin typeface="Arial" panose="020B0604020202020204" pitchFamily="34" charset="0"/>
                          <a:cs typeface="Arial" panose="020B0604020202020204" pitchFamily="34" charset="0"/>
                        </a:rPr>
                        <a:t>Name </a:t>
                      </a:r>
                    </a:p>
                  </a:txBody>
                  <a:tcPr marL="82296" marR="82296" marT="41148" marB="41148"/>
                </a:tc>
                <a:tc>
                  <a:txBody>
                    <a:bodyPr/>
                    <a:lstStyle/>
                    <a:p>
                      <a:pPr algn="ctr"/>
                      <a:r>
                        <a:rPr lang="en-US" sz="2200" dirty="0">
                          <a:latin typeface="Arial" panose="020B0604020202020204" pitchFamily="34" charset="0"/>
                          <a:cs typeface="Arial" panose="020B0604020202020204" pitchFamily="34" charset="0"/>
                        </a:rPr>
                        <a:t>Email </a:t>
                      </a:r>
                    </a:p>
                  </a:txBody>
                  <a:tcPr marL="82296" marR="82296" marT="41148" marB="41148"/>
                </a:tc>
                <a:extLst>
                  <a:ext uri="{0D108BD9-81ED-4DB2-BD59-A6C34878D82A}">
                    <a16:rowId xmlns:a16="http://schemas.microsoft.com/office/drawing/2014/main" val="21901072"/>
                  </a:ext>
                </a:extLst>
              </a:tr>
              <a:tr h="676467">
                <a:tc>
                  <a:txBody>
                    <a:bodyPr/>
                    <a:lstStyle/>
                    <a:p>
                      <a:pPr algn="ctr"/>
                      <a:r>
                        <a:rPr lang="en-US" sz="2200" b="1" dirty="0">
                          <a:latin typeface="Arial" panose="020B0604020202020204" pitchFamily="34" charset="0"/>
                          <a:cs typeface="Arial" panose="020B0604020202020204" pitchFamily="34" charset="0"/>
                        </a:rPr>
                        <a:t>Brian Bickley</a:t>
                      </a:r>
                      <a:endParaRPr lang="en-US" sz="2200" dirty="0">
                        <a:latin typeface="Arial" panose="020B0604020202020204" pitchFamily="34" charset="0"/>
                        <a:cs typeface="Arial" panose="020B0604020202020204" pitchFamily="34" charset="0"/>
                      </a:endParaRPr>
                    </a:p>
                  </a:txBody>
                  <a:tcPr marL="82296" marR="82296" marT="41148" marB="41148"/>
                </a:tc>
                <a:tc>
                  <a:txBody>
                    <a:bodyPr/>
                    <a:lstStyle/>
                    <a:p>
                      <a:r>
                        <a:rPr lang="en-US" sz="2200" dirty="0">
                          <a:latin typeface="Arial" panose="020B0604020202020204" pitchFamily="34" charset="0"/>
                          <a:cs typeface="Arial" panose="020B0604020202020204" pitchFamily="34" charset="0"/>
                          <a:hlinkClick r:id="rId2"/>
                        </a:rPr>
                        <a:t>Brian.Bickley@education.ohio.gov</a:t>
                      </a:r>
                      <a:endParaRPr lang="en-US" sz="2200" dirty="0">
                        <a:latin typeface="Arial" panose="020B0604020202020204" pitchFamily="34" charset="0"/>
                        <a:cs typeface="Arial" panose="020B0604020202020204" pitchFamily="34" charset="0"/>
                      </a:endParaRPr>
                    </a:p>
                  </a:txBody>
                  <a:tcPr marL="82296" marR="82296" marT="41148" marB="41148"/>
                </a:tc>
                <a:extLst>
                  <a:ext uri="{0D108BD9-81ED-4DB2-BD59-A6C34878D82A}">
                    <a16:rowId xmlns:a16="http://schemas.microsoft.com/office/drawing/2014/main" val="2372502019"/>
                  </a:ext>
                </a:extLst>
              </a:tr>
              <a:tr h="853467">
                <a:tc>
                  <a:txBody>
                    <a:bodyPr/>
                    <a:lstStyle/>
                    <a:p>
                      <a:pPr algn="ctr"/>
                      <a:r>
                        <a:rPr lang="en-US" sz="2200" b="1" dirty="0">
                          <a:latin typeface="Arial" panose="020B0604020202020204" pitchFamily="34" charset="0"/>
                          <a:cs typeface="Arial" panose="020B0604020202020204" pitchFamily="34" charset="0"/>
                        </a:rPr>
                        <a:t>Anna Cannelongo </a:t>
                      </a:r>
                    </a:p>
                    <a:p>
                      <a:pPr algn="ctr"/>
                      <a:endParaRPr lang="en-US" sz="2200" dirty="0">
                        <a:latin typeface="Arial" panose="020B0604020202020204" pitchFamily="34" charset="0"/>
                        <a:cs typeface="Arial" panose="020B0604020202020204" pitchFamily="34" charset="0"/>
                      </a:endParaRP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latin typeface="Arial" panose="020B0604020202020204" pitchFamily="34" charset="0"/>
                          <a:cs typeface="Arial" panose="020B0604020202020204" pitchFamily="34" charset="0"/>
                          <a:hlinkClick r:id="rId3"/>
                        </a:rPr>
                        <a:t>Anna.Cannelongo@education.ohio.gov</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txBody>
                  <a:tcPr marL="82296" marR="82296" marT="41148" marB="41148"/>
                </a:tc>
                <a:extLst>
                  <a:ext uri="{0D108BD9-81ED-4DB2-BD59-A6C34878D82A}">
                    <a16:rowId xmlns:a16="http://schemas.microsoft.com/office/drawing/2014/main" val="2734556157"/>
                  </a:ext>
                </a:extLst>
              </a:tr>
              <a:tr h="85346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200" b="1" dirty="0">
                          <a:latin typeface="Arial" panose="020B0604020202020204" pitchFamily="34" charset="0"/>
                          <a:cs typeface="Arial" panose="020B0604020202020204" pitchFamily="34" charset="0"/>
                        </a:rPr>
                        <a:t>Annika Moore</a:t>
                      </a:r>
                      <a:br>
                        <a:rPr lang="pl-PL"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txBody>
                  <a:tcPr marL="82296" marR="82296" marT="41148" marB="41148"/>
                </a:tc>
                <a:tc>
                  <a:txBody>
                    <a:bodyPr/>
                    <a:lstStyle/>
                    <a:p>
                      <a:r>
                        <a:rPr lang="pl-PL" sz="2200" dirty="0">
                          <a:latin typeface="Arial" panose="020B0604020202020204" pitchFamily="34" charset="0"/>
                          <a:cs typeface="Arial" panose="020B0604020202020204" pitchFamily="34" charset="0"/>
                          <a:hlinkClick r:id="rId4"/>
                        </a:rPr>
                        <a:t>Annika.Moore@education.ohio.gov</a:t>
                      </a:r>
                      <a:endParaRPr lang="en-US" sz="2200" dirty="0">
                        <a:latin typeface="Arial" panose="020B0604020202020204" pitchFamily="34" charset="0"/>
                        <a:cs typeface="Arial" panose="020B0604020202020204" pitchFamily="34" charset="0"/>
                      </a:endParaRPr>
                    </a:p>
                  </a:txBody>
                  <a:tcPr marL="82296" marR="82296" marT="41148" marB="41148"/>
                </a:tc>
                <a:extLst>
                  <a:ext uri="{0D108BD9-81ED-4DB2-BD59-A6C34878D82A}">
                    <a16:rowId xmlns:a16="http://schemas.microsoft.com/office/drawing/2014/main" val="1477788241"/>
                  </a:ext>
                </a:extLst>
              </a:tr>
              <a:tr h="85346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200" b="1" dirty="0">
                          <a:latin typeface="Arial" panose="020B0604020202020204" pitchFamily="34" charset="0"/>
                          <a:cs typeface="Arial" panose="020B0604020202020204" pitchFamily="34" charset="0"/>
                        </a:rPr>
                        <a:t>Yelena Palayeva</a:t>
                      </a:r>
                      <a:endParaRPr lang="en-US" sz="2200" dirty="0">
                        <a:latin typeface="Arial" panose="020B0604020202020204" pitchFamily="34" charset="0"/>
                        <a:cs typeface="Arial" panose="020B0604020202020204" pitchFamily="34" charset="0"/>
                      </a:endParaRPr>
                    </a:p>
                  </a:txBody>
                  <a:tcPr marL="82296" marR="82296" marT="41148" marB="4114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200" dirty="0">
                          <a:latin typeface="Arial" panose="020B0604020202020204" pitchFamily="34" charset="0"/>
                          <a:cs typeface="Arial" panose="020B0604020202020204" pitchFamily="34" charset="0"/>
                          <a:hlinkClick r:id="rId5"/>
                        </a:rPr>
                        <a:t>Yelena.Palayeva@education.ohio.gov</a:t>
                      </a:r>
                      <a:r>
                        <a:rPr lang="pl-PL" sz="2200" dirty="0">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txBody>
                  <a:tcPr marL="82296" marR="82296" marT="41148" marB="41148"/>
                </a:tc>
                <a:extLst>
                  <a:ext uri="{0D108BD9-81ED-4DB2-BD59-A6C34878D82A}">
                    <a16:rowId xmlns:a16="http://schemas.microsoft.com/office/drawing/2014/main" val="4212630663"/>
                  </a:ext>
                </a:extLst>
              </a:tr>
            </a:tbl>
          </a:graphicData>
        </a:graphic>
      </p:graphicFrame>
    </p:spTree>
    <p:extLst>
      <p:ext uri="{BB962C8B-B14F-4D97-AF65-F5344CB8AC3E}">
        <p14:creationId xmlns:p14="http://schemas.microsoft.com/office/powerpoint/2010/main" val="39656363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5A033A-DF57-4CB0-A4BB-42D89F26AC78}"/>
              </a:ext>
            </a:extLst>
          </p:cNvPr>
          <p:cNvGrpSpPr/>
          <p:nvPr/>
        </p:nvGrpSpPr>
        <p:grpSpPr>
          <a:xfrm>
            <a:off x="-3" y="207232"/>
            <a:ext cx="10957174" cy="1848845"/>
            <a:chOff x="-5371145" y="-1143027"/>
            <a:chExt cx="9130978" cy="1540704"/>
          </a:xfrm>
        </p:grpSpPr>
        <p:sp>
          <p:nvSpPr>
            <p:cNvPr id="5" name="Rectangle 4">
              <a:extLst>
                <a:ext uri="{FF2B5EF4-FFF2-40B4-BE49-F238E27FC236}">
                  <a16:creationId xmlns:a16="http://schemas.microsoft.com/office/drawing/2014/main" id="{9BE3EADF-339A-447A-B4C4-516D472EBBA5}"/>
                </a:ext>
              </a:extLst>
            </p:cNvPr>
            <p:cNvSpPr/>
            <p:nvPr/>
          </p:nvSpPr>
          <p:spPr>
            <a:xfrm>
              <a:off x="-5371145" y="-1143027"/>
              <a:ext cx="9130978" cy="1540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520" dirty="0">
                <a:solidFill>
                  <a:prstClr val="white"/>
                </a:solidFill>
                <a:latin typeface="Calibri"/>
              </a:endParaRPr>
            </a:p>
          </p:txBody>
        </p:sp>
        <p:pic>
          <p:nvPicPr>
            <p:cNvPr id="6" name="Picture 5">
              <a:extLst>
                <a:ext uri="{FF2B5EF4-FFF2-40B4-BE49-F238E27FC236}">
                  <a16:creationId xmlns:a16="http://schemas.microsoft.com/office/drawing/2014/main" id="{454BC439-2999-409E-890C-82D96D1EFE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66342" y="-1040991"/>
              <a:ext cx="942711" cy="1054970"/>
            </a:xfrm>
            <a:prstGeom prst="rect">
              <a:avLst/>
            </a:prstGeom>
          </p:spPr>
        </p:pic>
        <p:pic>
          <p:nvPicPr>
            <p:cNvPr id="7" name="Picture 6">
              <a:extLst>
                <a:ext uri="{FF2B5EF4-FFF2-40B4-BE49-F238E27FC236}">
                  <a16:creationId xmlns:a16="http://schemas.microsoft.com/office/drawing/2014/main" id="{4857FDFD-0198-412F-A1A5-62054269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7564" y="-850331"/>
              <a:ext cx="828603" cy="673649"/>
            </a:xfrm>
            <a:prstGeom prst="rect">
              <a:avLst/>
            </a:prstGeom>
          </p:spPr>
        </p:pic>
        <p:pic>
          <p:nvPicPr>
            <p:cNvPr id="8" name="Picture 7" descr="facebook-logo.jpg">
              <a:extLst>
                <a:ext uri="{FF2B5EF4-FFF2-40B4-BE49-F238E27FC236}">
                  <a16:creationId xmlns:a16="http://schemas.microsoft.com/office/drawing/2014/main" id="{861CA4EC-7FE1-44FB-94E7-A4E4DC723EDB}"/>
                </a:ext>
              </a:extLst>
            </p:cNvPr>
            <p:cNvPicPr>
              <a:picLocks noChangeAspect="1"/>
            </p:cNvPicPr>
            <p:nvPr/>
          </p:nvPicPr>
          <p:blipFill>
            <a:blip r:embed="rId5"/>
            <a:stretch>
              <a:fillRect/>
            </a:stretch>
          </p:blipFill>
          <p:spPr>
            <a:xfrm>
              <a:off x="363981" y="-820622"/>
              <a:ext cx="1403066" cy="556550"/>
            </a:xfrm>
            <a:prstGeom prst="rect">
              <a:avLst/>
            </a:prstGeom>
          </p:spPr>
        </p:pic>
        <p:pic>
          <p:nvPicPr>
            <p:cNvPr id="9" name="Picture 8">
              <a:extLst>
                <a:ext uri="{FF2B5EF4-FFF2-40B4-BE49-F238E27FC236}">
                  <a16:creationId xmlns:a16="http://schemas.microsoft.com/office/drawing/2014/main" id="{8CE3C9D2-DC1C-4B71-96B3-F50780112B0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51320" y="-1100718"/>
              <a:ext cx="1104419" cy="1263911"/>
            </a:xfrm>
            <a:prstGeom prst="rect">
              <a:avLst/>
            </a:prstGeom>
          </p:spPr>
        </p:pic>
        <p:pic>
          <p:nvPicPr>
            <p:cNvPr id="10" name="Picture 9">
              <a:extLst>
                <a:ext uri="{FF2B5EF4-FFF2-40B4-BE49-F238E27FC236}">
                  <a16:creationId xmlns:a16="http://schemas.microsoft.com/office/drawing/2014/main" id="{FF2F8B8B-81AA-448A-8C30-069C1BD5B99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17258" y="-1056915"/>
              <a:ext cx="1104419" cy="1011902"/>
            </a:xfrm>
            <a:prstGeom prst="rect">
              <a:avLst/>
            </a:prstGeom>
          </p:spPr>
        </p:pic>
      </p:grpSp>
      <p:sp>
        <p:nvSpPr>
          <p:cNvPr id="11" name="Rectangle 10">
            <a:extLst>
              <a:ext uri="{FF2B5EF4-FFF2-40B4-BE49-F238E27FC236}">
                <a16:creationId xmlns:a16="http://schemas.microsoft.com/office/drawing/2014/main" id="{02A5A20E-88E0-4DE6-B162-B8F755D7D734}"/>
              </a:ext>
            </a:extLst>
          </p:cNvPr>
          <p:cNvSpPr/>
          <p:nvPr/>
        </p:nvSpPr>
        <p:spPr>
          <a:xfrm>
            <a:off x="-39342" y="1526421"/>
            <a:ext cx="10957175" cy="1089529"/>
          </a:xfrm>
          <a:prstGeom prst="rect">
            <a:avLst/>
          </a:prstGeom>
          <a:noFill/>
        </p:spPr>
        <p:txBody>
          <a:bodyPr wrap="square">
            <a:spAutoFit/>
          </a:bodyPr>
          <a:lstStyle/>
          <a:p>
            <a:pPr algn="ctr">
              <a:spcBef>
                <a:spcPct val="0"/>
              </a:spcBef>
              <a:defRPr/>
            </a:pPr>
            <a:r>
              <a:rPr lang="en-US" sz="6480" b="1" dirty="0">
                <a:solidFill>
                  <a:srgbClr val="525051"/>
                </a:solidFill>
                <a:effectLst>
                  <a:outerShdw blurRad="38100" dist="38100" dir="2700000" algn="tl">
                    <a:srgbClr val="000000">
                      <a:alpha val="43137"/>
                    </a:srgbClr>
                  </a:outerShdw>
                </a:effectLst>
                <a:latin typeface="Arial"/>
                <a:cs typeface="Arial"/>
              </a:rPr>
              <a:t>@OHEducation</a:t>
            </a:r>
          </a:p>
        </p:txBody>
      </p:sp>
      <p:grpSp>
        <p:nvGrpSpPr>
          <p:cNvPr id="12" name="Group 11">
            <a:extLst>
              <a:ext uri="{FF2B5EF4-FFF2-40B4-BE49-F238E27FC236}">
                <a16:creationId xmlns:a16="http://schemas.microsoft.com/office/drawing/2014/main" id="{7577C375-D020-4A17-A175-84AB325F1A3A}"/>
              </a:ext>
            </a:extLst>
          </p:cNvPr>
          <p:cNvGrpSpPr/>
          <p:nvPr/>
        </p:nvGrpSpPr>
        <p:grpSpPr>
          <a:xfrm>
            <a:off x="0" y="2357577"/>
            <a:ext cx="10972800" cy="5865355"/>
            <a:chOff x="0" y="1964647"/>
            <a:chExt cx="9144000" cy="4887796"/>
          </a:xfrm>
        </p:grpSpPr>
        <p:pic>
          <p:nvPicPr>
            <p:cNvPr id="13" name="Picture 12">
              <a:extLst>
                <a:ext uri="{FF2B5EF4-FFF2-40B4-BE49-F238E27FC236}">
                  <a16:creationId xmlns:a16="http://schemas.microsoft.com/office/drawing/2014/main" id="{0E5DC2B3-3F3B-475A-97CD-296B35BAC2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2315919"/>
              <a:ext cx="9144000" cy="4536524"/>
            </a:xfrm>
            <a:prstGeom prst="rect">
              <a:avLst/>
            </a:prstGeom>
          </p:spPr>
        </p:pic>
        <p:sp>
          <p:nvSpPr>
            <p:cNvPr id="14" name="Oval 13">
              <a:extLst>
                <a:ext uri="{FF2B5EF4-FFF2-40B4-BE49-F238E27FC236}">
                  <a16:creationId xmlns:a16="http://schemas.microsoft.com/office/drawing/2014/main" id="{6B652E12-137D-4A7A-826E-3714A7C9DBE1}"/>
                </a:ext>
              </a:extLst>
            </p:cNvPr>
            <p:cNvSpPr/>
            <p:nvPr/>
          </p:nvSpPr>
          <p:spPr>
            <a:xfrm>
              <a:off x="3065157" y="1964647"/>
              <a:ext cx="257163"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520">
                <a:solidFill>
                  <a:prstClr val="white"/>
                </a:solidFill>
                <a:latin typeface="Calibri"/>
              </a:endParaRPr>
            </a:p>
          </p:txBody>
        </p:sp>
        <p:sp>
          <p:nvSpPr>
            <p:cNvPr id="15" name="Oval 14">
              <a:extLst>
                <a:ext uri="{FF2B5EF4-FFF2-40B4-BE49-F238E27FC236}">
                  <a16:creationId xmlns:a16="http://schemas.microsoft.com/office/drawing/2014/main" id="{53160EB1-0E20-4234-B334-633DC97FCE74}"/>
                </a:ext>
              </a:extLst>
            </p:cNvPr>
            <p:cNvSpPr/>
            <p:nvPr/>
          </p:nvSpPr>
          <p:spPr>
            <a:xfrm>
              <a:off x="7378077" y="1997625"/>
              <a:ext cx="257163"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520">
                <a:solidFill>
                  <a:prstClr val="white"/>
                </a:solidFill>
                <a:latin typeface="Calibri"/>
              </a:endParaRPr>
            </a:p>
          </p:txBody>
        </p:sp>
        <p:sp>
          <p:nvSpPr>
            <p:cNvPr id="16" name="Oval 15">
              <a:extLst>
                <a:ext uri="{FF2B5EF4-FFF2-40B4-BE49-F238E27FC236}">
                  <a16:creationId xmlns:a16="http://schemas.microsoft.com/office/drawing/2014/main" id="{66457022-7A20-4007-B455-8204BE9566D6}"/>
                </a:ext>
              </a:extLst>
            </p:cNvPr>
            <p:cNvSpPr/>
            <p:nvPr/>
          </p:nvSpPr>
          <p:spPr>
            <a:xfrm>
              <a:off x="1691641" y="2094588"/>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520">
                <a:solidFill>
                  <a:prstClr val="white"/>
                </a:solidFill>
                <a:latin typeface="Calibri"/>
              </a:endParaRPr>
            </a:p>
          </p:txBody>
        </p:sp>
        <p:sp>
          <p:nvSpPr>
            <p:cNvPr id="17" name="Oval 16">
              <a:extLst>
                <a:ext uri="{FF2B5EF4-FFF2-40B4-BE49-F238E27FC236}">
                  <a16:creationId xmlns:a16="http://schemas.microsoft.com/office/drawing/2014/main" id="{B63857C6-35C8-422C-BD7F-9560DC0DA36F}"/>
                </a:ext>
              </a:extLst>
            </p:cNvPr>
            <p:cNvSpPr/>
            <p:nvPr/>
          </p:nvSpPr>
          <p:spPr>
            <a:xfrm>
              <a:off x="5979794" y="2142772"/>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520">
                <a:solidFill>
                  <a:prstClr val="white"/>
                </a:solidFill>
                <a:latin typeface="Calibri"/>
              </a:endParaRPr>
            </a:p>
          </p:txBody>
        </p:sp>
      </p:grpSp>
    </p:spTree>
    <p:extLst>
      <p:ext uri="{BB962C8B-B14F-4D97-AF65-F5344CB8AC3E}">
        <p14:creationId xmlns:p14="http://schemas.microsoft.com/office/powerpoint/2010/main" val="339975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DA86-3079-4596-B6B9-5B2F8FFC1861}"/>
              </a:ext>
            </a:extLst>
          </p:cNvPr>
          <p:cNvSpPr>
            <a:spLocks noGrp="1"/>
          </p:cNvSpPr>
          <p:nvPr>
            <p:ph type="title"/>
          </p:nvPr>
        </p:nvSpPr>
        <p:spPr>
          <a:xfrm>
            <a:off x="548640" y="97275"/>
            <a:ext cx="9875520" cy="769441"/>
          </a:xfrm>
        </p:spPr>
        <p:txBody>
          <a:bodyPr/>
          <a:lstStyle/>
          <a:p>
            <a:r>
              <a:rPr lang="en-US" dirty="0"/>
              <a:t>Practices vs GAIMME Model</a:t>
            </a:r>
          </a:p>
        </p:txBody>
      </p:sp>
      <p:graphicFrame>
        <p:nvGraphicFramePr>
          <p:cNvPr id="4" name="Table 3">
            <a:extLst>
              <a:ext uri="{FF2B5EF4-FFF2-40B4-BE49-F238E27FC236}">
                <a16:creationId xmlns:a16="http://schemas.microsoft.com/office/drawing/2014/main" id="{51F26FE8-E15D-4D34-A6D2-FE58487D7325}"/>
              </a:ext>
            </a:extLst>
          </p:cNvPr>
          <p:cNvGraphicFramePr>
            <a:graphicFrameLocks noGrp="1"/>
          </p:cNvGraphicFramePr>
          <p:nvPr>
            <p:extLst>
              <p:ext uri="{D42A27DB-BD31-4B8C-83A1-F6EECF244321}">
                <p14:modId xmlns:p14="http://schemas.microsoft.com/office/powerpoint/2010/main" val="2794294751"/>
              </p:ext>
            </p:extLst>
          </p:nvPr>
        </p:nvGraphicFramePr>
        <p:xfrm>
          <a:off x="251791" y="976224"/>
          <a:ext cx="10429461" cy="6385716"/>
        </p:xfrm>
        <a:graphic>
          <a:graphicData uri="http://schemas.openxmlformats.org/drawingml/2006/table">
            <a:tbl>
              <a:tblPr firstRow="1" bandRow="1">
                <a:tableStyleId>{7DF18680-E054-41AD-8BC1-D1AEF772440D}</a:tableStyleId>
              </a:tblPr>
              <a:tblGrid>
                <a:gridCol w="5425735">
                  <a:extLst>
                    <a:ext uri="{9D8B030D-6E8A-4147-A177-3AD203B41FA5}">
                      <a16:colId xmlns:a16="http://schemas.microsoft.com/office/drawing/2014/main" val="172375625"/>
                    </a:ext>
                  </a:extLst>
                </a:gridCol>
                <a:gridCol w="5003726">
                  <a:extLst>
                    <a:ext uri="{9D8B030D-6E8A-4147-A177-3AD203B41FA5}">
                      <a16:colId xmlns:a16="http://schemas.microsoft.com/office/drawing/2014/main" val="2218992536"/>
                    </a:ext>
                  </a:extLst>
                </a:gridCol>
              </a:tblGrid>
              <a:tr h="401872">
                <a:tc>
                  <a:txBody>
                    <a:bodyPr/>
                    <a:lstStyle/>
                    <a:p>
                      <a:r>
                        <a:rPr lang="en-US" sz="2200" dirty="0">
                          <a:latin typeface="Arial" panose="020B0604020202020204" pitchFamily="34" charset="0"/>
                          <a:cs typeface="Arial" panose="020B0604020202020204" pitchFamily="34" charset="0"/>
                        </a:rPr>
                        <a:t>Science Practices</a:t>
                      </a:r>
                    </a:p>
                  </a:txBody>
                  <a:tcPr/>
                </a:tc>
                <a:tc>
                  <a:txBody>
                    <a:bodyPr/>
                    <a:lstStyle/>
                    <a:p>
                      <a:r>
                        <a:rPr lang="en-US" sz="2200" dirty="0">
                          <a:latin typeface="Arial" panose="020B0604020202020204" pitchFamily="34" charset="0"/>
                          <a:cs typeface="Arial" panose="020B0604020202020204" pitchFamily="34" charset="0"/>
                        </a:rPr>
                        <a:t>GAIMME</a:t>
                      </a:r>
                    </a:p>
                  </a:txBody>
                  <a:tcPr/>
                </a:tc>
                <a:extLst>
                  <a:ext uri="{0D108BD9-81ED-4DB2-BD59-A6C34878D82A}">
                    <a16:rowId xmlns:a16="http://schemas.microsoft.com/office/drawing/2014/main" val="820647413"/>
                  </a:ext>
                </a:extLst>
              </a:tr>
              <a:tr h="451442">
                <a:tc>
                  <a:txBody>
                    <a:bodyPr/>
                    <a:lstStyle/>
                    <a:p>
                      <a:pPr marL="0" marR="0">
                        <a:spcBef>
                          <a:spcPts val="0"/>
                        </a:spcBef>
                        <a:spcAft>
                          <a:spcPts val="0"/>
                        </a:spcAft>
                      </a:pPr>
                      <a:r>
                        <a:rPr lang="en-US" sz="2200" dirty="0">
                          <a:effectLst/>
                          <a:latin typeface="Arial" panose="020B0604020202020204" pitchFamily="34" charset="0"/>
                          <a:cs typeface="Arial" panose="020B0604020202020204" pitchFamily="34" charset="0"/>
                        </a:rPr>
                        <a:t>Asking Questions and Defining Problems</a:t>
                      </a:r>
                      <a:endParaRPr lang="en-US" sz="2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2200">
                          <a:effectLst/>
                          <a:latin typeface="Arial" panose="020B0604020202020204" pitchFamily="34" charset="0"/>
                          <a:ea typeface="Calibri" panose="020F0502020204030204" pitchFamily="34" charset="0"/>
                          <a:cs typeface="Arial" panose="020B0604020202020204" pitchFamily="34" charset="0"/>
                        </a:rPr>
                        <a:t>Identify and specify the problem to be solved. </a:t>
                      </a:r>
                    </a:p>
                    <a:p>
                      <a:pPr marL="342900" marR="0" lvl="0" indent="-342900">
                        <a:spcBef>
                          <a:spcPts val="0"/>
                        </a:spcBef>
                        <a:spcAft>
                          <a:spcPts val="0"/>
                        </a:spcAft>
                        <a:buFont typeface="Symbol" panose="05050102010706020507" pitchFamily="18" charset="2"/>
                        <a:buChar char=""/>
                      </a:pPr>
                      <a:r>
                        <a:rPr lang="en-US" sz="2200">
                          <a:effectLst/>
                          <a:latin typeface="Arial" panose="020B0604020202020204" pitchFamily="34" charset="0"/>
                          <a:ea typeface="Calibri" panose="020F0502020204030204" pitchFamily="34" charset="0"/>
                          <a:cs typeface="Arial" panose="020B0604020202020204" pitchFamily="34" charset="0"/>
                        </a:rPr>
                        <a:t>Make assumptions and identify variables. </a:t>
                      </a:r>
                    </a:p>
                  </a:txBody>
                  <a:tcPr marL="68580" marR="68580" marT="0" marB="0"/>
                </a:tc>
                <a:extLst>
                  <a:ext uri="{0D108BD9-81ED-4DB2-BD59-A6C34878D82A}">
                    <a16:rowId xmlns:a16="http://schemas.microsoft.com/office/drawing/2014/main" val="1379189543"/>
                  </a:ext>
                </a:extLst>
              </a:tr>
              <a:tr h="451442">
                <a:tc>
                  <a:txBody>
                    <a:bodyPr/>
                    <a:lstStyle/>
                    <a:p>
                      <a:pPr marL="0" marR="0">
                        <a:spcBef>
                          <a:spcPts val="0"/>
                        </a:spcBef>
                        <a:spcAft>
                          <a:spcPts val="0"/>
                        </a:spcAft>
                      </a:pPr>
                      <a:r>
                        <a:rPr lang="en-US" sz="2200">
                          <a:effectLst/>
                          <a:latin typeface="Arial" panose="020B0604020202020204" pitchFamily="34" charset="0"/>
                          <a:cs typeface="Arial" panose="020B0604020202020204" pitchFamily="34" charset="0"/>
                        </a:rPr>
                        <a:t>Developing and Using Models</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2200">
                          <a:effectLst/>
                          <a:latin typeface="Arial" panose="020B0604020202020204" pitchFamily="34" charset="0"/>
                          <a:ea typeface="Calibri" panose="020F0502020204030204" pitchFamily="34" charset="0"/>
                          <a:cs typeface="Arial" panose="020B0604020202020204" pitchFamily="34" charset="0"/>
                        </a:rPr>
                        <a:t>Analyze and assess the model and the solutions. </a:t>
                      </a:r>
                    </a:p>
                  </a:txBody>
                  <a:tcPr marL="68580" marR="68580" marT="0" marB="0"/>
                </a:tc>
                <a:extLst>
                  <a:ext uri="{0D108BD9-81ED-4DB2-BD59-A6C34878D82A}">
                    <a16:rowId xmlns:a16="http://schemas.microsoft.com/office/drawing/2014/main" val="3173720690"/>
                  </a:ext>
                </a:extLst>
              </a:tr>
              <a:tr h="451442">
                <a:tc>
                  <a:txBody>
                    <a:bodyPr/>
                    <a:lstStyle/>
                    <a:p>
                      <a:pPr marL="0" marR="0">
                        <a:spcBef>
                          <a:spcPts val="0"/>
                        </a:spcBef>
                        <a:spcAft>
                          <a:spcPts val="0"/>
                        </a:spcAft>
                      </a:pPr>
                      <a:r>
                        <a:rPr lang="en-US" sz="2200">
                          <a:effectLst/>
                          <a:latin typeface="Arial" panose="020B0604020202020204" pitchFamily="34" charset="0"/>
                          <a:cs typeface="Arial" panose="020B0604020202020204" pitchFamily="34" charset="0"/>
                        </a:rPr>
                        <a:t>Planning and Carrying Out Investigations</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Do the math. </a:t>
                      </a:r>
                    </a:p>
                  </a:txBody>
                  <a:tcPr marL="68580" marR="68580" marT="0" marB="0"/>
                </a:tc>
                <a:extLst>
                  <a:ext uri="{0D108BD9-81ED-4DB2-BD59-A6C34878D82A}">
                    <a16:rowId xmlns:a16="http://schemas.microsoft.com/office/drawing/2014/main" val="4255355554"/>
                  </a:ext>
                </a:extLst>
              </a:tr>
              <a:tr h="451442">
                <a:tc>
                  <a:txBody>
                    <a:bodyPr/>
                    <a:lstStyle/>
                    <a:p>
                      <a:pPr marL="0" marR="0">
                        <a:spcBef>
                          <a:spcPts val="0"/>
                        </a:spcBef>
                        <a:spcAft>
                          <a:spcPts val="0"/>
                        </a:spcAft>
                      </a:pPr>
                      <a:r>
                        <a:rPr lang="en-US" sz="2200">
                          <a:effectLst/>
                          <a:latin typeface="Arial" panose="020B0604020202020204" pitchFamily="34" charset="0"/>
                          <a:cs typeface="Arial" panose="020B0604020202020204" pitchFamily="34" charset="0"/>
                        </a:rPr>
                        <a:t>Analyzing and Interpreting Data</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2200">
                          <a:effectLst/>
                          <a:latin typeface="Arial" panose="020B0604020202020204" pitchFamily="34" charset="0"/>
                          <a:ea typeface="Calibri" panose="020F0502020204030204" pitchFamily="34" charset="0"/>
                          <a:cs typeface="Arial" panose="020B0604020202020204" pitchFamily="34" charset="0"/>
                        </a:rPr>
                        <a:t>Analyze and assess the model and the solutions. </a:t>
                      </a:r>
                    </a:p>
                  </a:txBody>
                  <a:tcPr marL="68580" marR="68580" marT="0" marB="0"/>
                </a:tc>
                <a:extLst>
                  <a:ext uri="{0D108BD9-81ED-4DB2-BD59-A6C34878D82A}">
                    <a16:rowId xmlns:a16="http://schemas.microsoft.com/office/drawing/2014/main" val="2959385340"/>
                  </a:ext>
                </a:extLst>
              </a:tr>
              <a:tr h="451442">
                <a:tc>
                  <a:txBody>
                    <a:bodyPr/>
                    <a:lstStyle/>
                    <a:p>
                      <a:pPr marL="0" marR="0">
                        <a:spcBef>
                          <a:spcPts val="0"/>
                        </a:spcBef>
                        <a:spcAft>
                          <a:spcPts val="0"/>
                        </a:spcAft>
                      </a:pPr>
                      <a:r>
                        <a:rPr lang="en-US" sz="2200">
                          <a:effectLst/>
                          <a:latin typeface="Arial" panose="020B0604020202020204" pitchFamily="34" charset="0"/>
                          <a:cs typeface="Arial" panose="020B0604020202020204" pitchFamily="34" charset="0"/>
                        </a:rPr>
                        <a:t>Using Mathematics and Computational Thinking</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2200">
                          <a:effectLst/>
                          <a:latin typeface="Arial" panose="020B0604020202020204" pitchFamily="34" charset="0"/>
                          <a:ea typeface="Calibri" panose="020F0502020204030204" pitchFamily="34" charset="0"/>
                          <a:cs typeface="Arial" panose="020B0604020202020204" pitchFamily="34" charset="0"/>
                        </a:rPr>
                        <a:t>Do the math. </a:t>
                      </a:r>
                    </a:p>
                  </a:txBody>
                  <a:tcPr marL="68580" marR="68580" marT="0" marB="0"/>
                </a:tc>
                <a:extLst>
                  <a:ext uri="{0D108BD9-81ED-4DB2-BD59-A6C34878D82A}">
                    <a16:rowId xmlns:a16="http://schemas.microsoft.com/office/drawing/2014/main" val="3518254266"/>
                  </a:ext>
                </a:extLst>
              </a:tr>
              <a:tr h="742097">
                <a:tc>
                  <a:txBody>
                    <a:bodyPr/>
                    <a:lstStyle/>
                    <a:p>
                      <a:pPr marL="0" marR="0">
                        <a:spcBef>
                          <a:spcPts val="0"/>
                        </a:spcBef>
                        <a:spcAft>
                          <a:spcPts val="0"/>
                        </a:spcAft>
                      </a:pPr>
                      <a:r>
                        <a:rPr lang="en-US" sz="2200">
                          <a:effectLst/>
                          <a:latin typeface="Arial" panose="020B0604020202020204" pitchFamily="34" charset="0"/>
                          <a:cs typeface="Arial" panose="020B0604020202020204" pitchFamily="34" charset="0"/>
                        </a:rPr>
                        <a:t>Constructing Explanations and Designing Solutions</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2200">
                          <a:effectLst/>
                          <a:latin typeface="Arial" panose="020B0604020202020204" pitchFamily="34" charset="0"/>
                          <a:ea typeface="Calibri" panose="020F0502020204030204" pitchFamily="34" charset="0"/>
                          <a:cs typeface="Arial" panose="020B0604020202020204" pitchFamily="34" charset="0"/>
                        </a:rPr>
                        <a:t>Analyze and assess the model and the solutions. </a:t>
                      </a:r>
                    </a:p>
                  </a:txBody>
                  <a:tcPr marL="68580" marR="68580" marT="0" marB="0"/>
                </a:tc>
                <a:extLst>
                  <a:ext uri="{0D108BD9-81ED-4DB2-BD59-A6C34878D82A}">
                    <a16:rowId xmlns:a16="http://schemas.microsoft.com/office/drawing/2014/main" val="3573640383"/>
                  </a:ext>
                </a:extLst>
              </a:tr>
              <a:tr h="451442">
                <a:tc>
                  <a:txBody>
                    <a:bodyPr/>
                    <a:lstStyle/>
                    <a:p>
                      <a:pPr marL="0" marR="0">
                        <a:spcBef>
                          <a:spcPts val="0"/>
                        </a:spcBef>
                        <a:spcAft>
                          <a:spcPts val="0"/>
                        </a:spcAft>
                      </a:pPr>
                      <a:r>
                        <a:rPr lang="en-US" sz="2200">
                          <a:effectLst/>
                          <a:latin typeface="Arial" panose="020B0604020202020204" pitchFamily="34" charset="0"/>
                          <a:cs typeface="Arial" panose="020B0604020202020204" pitchFamily="34" charset="0"/>
                        </a:rPr>
                        <a:t>Engaging in Argument from Evidence</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2200">
                          <a:effectLst/>
                          <a:latin typeface="Arial" panose="020B0604020202020204" pitchFamily="34" charset="0"/>
                          <a:ea typeface="Calibri" panose="020F0502020204030204" pitchFamily="34" charset="0"/>
                          <a:cs typeface="Arial" panose="020B0604020202020204" pitchFamily="34" charset="0"/>
                        </a:rPr>
                        <a:t>Analyze and assess the model and the solutions. </a:t>
                      </a:r>
                    </a:p>
                  </a:txBody>
                  <a:tcPr marL="68580" marR="68580" marT="0" marB="0"/>
                </a:tc>
                <a:extLst>
                  <a:ext uri="{0D108BD9-81ED-4DB2-BD59-A6C34878D82A}">
                    <a16:rowId xmlns:a16="http://schemas.microsoft.com/office/drawing/2014/main" val="2863636338"/>
                  </a:ext>
                </a:extLst>
              </a:tr>
              <a:tr h="742097">
                <a:tc>
                  <a:txBody>
                    <a:bodyPr/>
                    <a:lstStyle/>
                    <a:p>
                      <a:pPr marL="0" marR="0">
                        <a:spcBef>
                          <a:spcPts val="0"/>
                        </a:spcBef>
                        <a:spcAft>
                          <a:spcPts val="0"/>
                        </a:spcAft>
                      </a:pPr>
                      <a:r>
                        <a:rPr lang="en-US" sz="2200">
                          <a:effectLst/>
                          <a:latin typeface="Arial" panose="020B0604020202020204" pitchFamily="34" charset="0"/>
                          <a:cs typeface="Arial" panose="020B0604020202020204" pitchFamily="34" charset="0"/>
                        </a:rPr>
                        <a:t>Obtaining, Evaluating, and Communicating Information</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2200" dirty="0">
                          <a:effectLst/>
                          <a:latin typeface="Arial" panose="020B0604020202020204" pitchFamily="34" charset="0"/>
                          <a:ea typeface="Calibri" panose="020F0502020204030204" pitchFamily="34" charset="0"/>
                          <a:cs typeface="Arial" panose="020B0604020202020204" pitchFamily="34" charset="0"/>
                        </a:rPr>
                        <a:t>Report the results. </a:t>
                      </a:r>
                    </a:p>
                    <a:p>
                      <a:pPr marL="0" marR="0">
                        <a:spcBef>
                          <a:spcPts val="0"/>
                        </a:spcBef>
                        <a:spcAft>
                          <a:spcPts val="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extLst>
                  <a:ext uri="{0D108BD9-81ED-4DB2-BD59-A6C34878D82A}">
                    <a16:rowId xmlns:a16="http://schemas.microsoft.com/office/drawing/2014/main" val="2527055936"/>
                  </a:ext>
                </a:extLst>
              </a:tr>
            </a:tbl>
          </a:graphicData>
        </a:graphic>
      </p:graphicFrame>
    </p:spTree>
    <p:extLst>
      <p:ext uri="{BB962C8B-B14F-4D97-AF65-F5344CB8AC3E}">
        <p14:creationId xmlns:p14="http://schemas.microsoft.com/office/powerpoint/2010/main" val="3919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781E-FF8B-482B-870D-84A3F7CE41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D6490E-D7C5-41EF-A153-5933FAE75420}"/>
              </a:ext>
            </a:extLst>
          </p:cNvPr>
          <p:cNvSpPr>
            <a:spLocks noGrp="1"/>
          </p:cNvSpPr>
          <p:nvPr>
            <p:ph idx="1"/>
          </p:nvPr>
        </p:nvSpPr>
        <p:spPr/>
        <p:txBody>
          <a:bodyPr/>
          <a:lstStyle/>
          <a:p>
            <a:r>
              <a:rPr lang="en-US" dirty="0"/>
              <a:t>Modeling as a vehicle</a:t>
            </a:r>
          </a:p>
          <a:p>
            <a:r>
              <a:rPr lang="en-US" dirty="0"/>
              <a:t>Modeling as content</a:t>
            </a:r>
          </a:p>
        </p:txBody>
      </p:sp>
    </p:spTree>
    <p:extLst>
      <p:ext uri="{BB962C8B-B14F-4D97-AF65-F5344CB8AC3E}">
        <p14:creationId xmlns:p14="http://schemas.microsoft.com/office/powerpoint/2010/main" val="320329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AB4F-D274-428A-821D-8EBA87909B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15E005-CF09-405E-800A-AFFA6DD1716E}"/>
              </a:ext>
            </a:extLst>
          </p:cNvPr>
          <p:cNvSpPr>
            <a:spLocks noGrp="1"/>
          </p:cNvSpPr>
          <p:nvPr>
            <p:ph idx="1"/>
          </p:nvPr>
        </p:nvSpPr>
        <p:spPr/>
        <p:txBody>
          <a:bodyPr/>
          <a:lstStyle/>
          <a:p>
            <a:r>
              <a:rPr lang="en-US" dirty="0">
                <a:hlinkClick r:id="rId2"/>
              </a:rPr>
              <a:t>https://ccl.northwestern.edu/2017/WilkFenw2017_PP.pdf</a:t>
            </a:r>
            <a:endParaRPr lang="en-US" dirty="0"/>
          </a:p>
          <a:p>
            <a:endParaRPr lang="en-US" dirty="0"/>
          </a:p>
        </p:txBody>
      </p:sp>
    </p:spTree>
    <p:extLst>
      <p:ext uri="{BB962C8B-B14F-4D97-AF65-F5344CB8AC3E}">
        <p14:creationId xmlns:p14="http://schemas.microsoft.com/office/powerpoint/2010/main" val="270111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84F4-666D-49C1-949C-91F9530A0901}"/>
              </a:ext>
            </a:extLst>
          </p:cNvPr>
          <p:cNvSpPr>
            <a:spLocks noGrp="1"/>
          </p:cNvSpPr>
          <p:nvPr>
            <p:ph type="title"/>
          </p:nvPr>
        </p:nvSpPr>
        <p:spPr/>
        <p:txBody>
          <a:bodyPr/>
          <a:lstStyle/>
          <a:p>
            <a:r>
              <a:rPr lang="en-US" dirty="0"/>
              <a:t>Virtual Meeting Norms</a:t>
            </a:r>
          </a:p>
        </p:txBody>
      </p:sp>
      <p:sp>
        <p:nvSpPr>
          <p:cNvPr id="3" name="Content Placeholder 2">
            <a:extLst>
              <a:ext uri="{FF2B5EF4-FFF2-40B4-BE49-F238E27FC236}">
                <a16:creationId xmlns:a16="http://schemas.microsoft.com/office/drawing/2014/main" id="{0A82B60A-4570-4E31-BEDE-237CE90C47E1}"/>
              </a:ext>
            </a:extLst>
          </p:cNvPr>
          <p:cNvSpPr>
            <a:spLocks noGrp="1"/>
          </p:cNvSpPr>
          <p:nvPr>
            <p:ph idx="1"/>
          </p:nvPr>
        </p:nvSpPr>
        <p:spPr>
          <a:xfrm>
            <a:off x="548640" y="2280454"/>
            <a:ext cx="9875520" cy="4073367"/>
          </a:xfrm>
        </p:spPr>
        <p:txBody>
          <a:bodyPr/>
          <a:lstStyle/>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Be respectful.</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Recognize that everyone has expertise.</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Assume positive intent.</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Seek clarification in language and ideas.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Share experiences.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Use the chat feature when you have a question.</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Mute your microphone when not speaking.</a:t>
            </a:r>
          </a:p>
          <a:p>
            <a:pPr marL="0" indent="0">
              <a:buNone/>
            </a:pPr>
            <a:endParaRPr lang="en-US" dirty="0"/>
          </a:p>
        </p:txBody>
      </p:sp>
      <p:sp>
        <p:nvSpPr>
          <p:cNvPr id="4" name="Slide Number Placeholder 3">
            <a:extLst>
              <a:ext uri="{FF2B5EF4-FFF2-40B4-BE49-F238E27FC236}">
                <a16:creationId xmlns:a16="http://schemas.microsoft.com/office/drawing/2014/main" id="{B7AE8095-BBFC-4C46-A4F6-A809A6AB0518}"/>
              </a:ext>
            </a:extLst>
          </p:cNvPr>
          <p:cNvSpPr>
            <a:spLocks noGrp="1"/>
          </p:cNvSpPr>
          <p:nvPr>
            <p:ph type="sldNum" sz="quarter" idx="4294967295"/>
          </p:nvPr>
        </p:nvSpPr>
        <p:spPr>
          <a:xfrm>
            <a:off x="10448925" y="6817993"/>
            <a:ext cx="495300" cy="273844"/>
          </a:xfrm>
          <a:prstGeom prst="rect">
            <a:avLst/>
          </a:prstGeom>
        </p:spPr>
        <p:txBody>
          <a:bodyPr/>
          <a:lstStyle>
            <a:defPPr>
              <a:defRPr lang="en-US"/>
            </a:defPPr>
            <a:lvl1pPr marL="0" algn="l" defTabSz="411460" rtl="0" eaLnBrk="1" latinLnBrk="0" hangingPunct="1">
              <a:defRPr sz="1800" kern="1200">
                <a:solidFill>
                  <a:schemeClr val="bg1">
                    <a:lumMod val="95000"/>
                  </a:schemeClr>
                </a:solidFill>
                <a:latin typeface="Arial" panose="020B0604020202020204" pitchFamily="34" charset="0"/>
                <a:ea typeface="+mn-ea"/>
                <a:cs typeface="Arial" panose="020B0604020202020204" pitchFamily="34" charset="0"/>
              </a:defRPr>
            </a:lvl1pPr>
            <a:lvl2pPr marL="411460" algn="l" defTabSz="411460" rtl="0" eaLnBrk="1" latinLnBrk="0" hangingPunct="1">
              <a:defRPr sz="1575" kern="1200">
                <a:solidFill>
                  <a:schemeClr val="tx1"/>
                </a:solidFill>
                <a:latin typeface="+mn-lt"/>
                <a:ea typeface="+mn-ea"/>
                <a:cs typeface="+mn-cs"/>
              </a:defRPr>
            </a:lvl2pPr>
            <a:lvl3pPr marL="822919" algn="l" defTabSz="411460" rtl="0" eaLnBrk="1" latinLnBrk="0" hangingPunct="1">
              <a:defRPr sz="1575" kern="1200">
                <a:solidFill>
                  <a:schemeClr val="tx1"/>
                </a:solidFill>
                <a:latin typeface="+mn-lt"/>
                <a:ea typeface="+mn-ea"/>
                <a:cs typeface="+mn-cs"/>
              </a:defRPr>
            </a:lvl3pPr>
            <a:lvl4pPr marL="1234379" algn="l" defTabSz="411460" rtl="0" eaLnBrk="1" latinLnBrk="0" hangingPunct="1">
              <a:defRPr sz="1575" kern="1200">
                <a:solidFill>
                  <a:schemeClr val="tx1"/>
                </a:solidFill>
                <a:latin typeface="+mn-lt"/>
                <a:ea typeface="+mn-ea"/>
                <a:cs typeface="+mn-cs"/>
              </a:defRPr>
            </a:lvl4pPr>
            <a:lvl5pPr marL="1645838" algn="l" defTabSz="411460" rtl="0" eaLnBrk="1" latinLnBrk="0" hangingPunct="1">
              <a:defRPr sz="1575" kern="1200">
                <a:solidFill>
                  <a:schemeClr val="tx1"/>
                </a:solidFill>
                <a:latin typeface="+mn-lt"/>
                <a:ea typeface="+mn-ea"/>
                <a:cs typeface="+mn-cs"/>
              </a:defRPr>
            </a:lvl5pPr>
            <a:lvl6pPr marL="2057297" algn="l" defTabSz="411460" rtl="0" eaLnBrk="1" latinLnBrk="0" hangingPunct="1">
              <a:defRPr sz="1575" kern="1200">
                <a:solidFill>
                  <a:schemeClr val="tx1"/>
                </a:solidFill>
                <a:latin typeface="+mn-lt"/>
                <a:ea typeface="+mn-ea"/>
                <a:cs typeface="+mn-cs"/>
              </a:defRPr>
            </a:lvl6pPr>
            <a:lvl7pPr marL="2468756" algn="l" defTabSz="411460" rtl="0" eaLnBrk="1" latinLnBrk="0" hangingPunct="1">
              <a:defRPr sz="1575" kern="1200">
                <a:solidFill>
                  <a:schemeClr val="tx1"/>
                </a:solidFill>
                <a:latin typeface="+mn-lt"/>
                <a:ea typeface="+mn-ea"/>
                <a:cs typeface="+mn-cs"/>
              </a:defRPr>
            </a:lvl7pPr>
            <a:lvl8pPr marL="2880216" algn="l" defTabSz="411460" rtl="0" eaLnBrk="1" latinLnBrk="0" hangingPunct="1">
              <a:defRPr sz="1575" kern="1200">
                <a:solidFill>
                  <a:schemeClr val="tx1"/>
                </a:solidFill>
                <a:latin typeface="+mn-lt"/>
                <a:ea typeface="+mn-ea"/>
                <a:cs typeface="+mn-cs"/>
              </a:defRPr>
            </a:lvl8pPr>
            <a:lvl9pPr marL="3291676" algn="l" defTabSz="411460" rtl="0" eaLnBrk="1" latinLnBrk="0" hangingPunct="1">
              <a:defRPr sz="1575" kern="1200">
                <a:solidFill>
                  <a:schemeClr val="tx1"/>
                </a:solidFill>
                <a:latin typeface="+mn-lt"/>
                <a:ea typeface="+mn-ea"/>
                <a:cs typeface="+mn-cs"/>
              </a:defRPr>
            </a:lvl9pPr>
          </a:lstStyle>
          <a:p>
            <a:fld id="{6BA907D1-9C08-47F3-B047-6197268ACA7D}" type="slidenum">
              <a:rPr lang="en-US" smtClean="0"/>
              <a:pPr/>
              <a:t>5</a:t>
            </a:fld>
            <a:endParaRPr lang="en-US" dirty="0"/>
          </a:p>
        </p:txBody>
      </p:sp>
    </p:spTree>
    <p:extLst>
      <p:ext uri="{BB962C8B-B14F-4D97-AF65-F5344CB8AC3E}">
        <p14:creationId xmlns:p14="http://schemas.microsoft.com/office/powerpoint/2010/main" val="350819289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981-FEB7-4EBB-A8D0-CDCDE41487D3}"/>
              </a:ext>
            </a:extLst>
          </p:cNvPr>
          <p:cNvSpPr>
            <a:spLocks noGrp="1"/>
          </p:cNvSpPr>
          <p:nvPr>
            <p:ph type="title"/>
          </p:nvPr>
        </p:nvSpPr>
        <p:spPr>
          <a:xfrm>
            <a:off x="0" y="416856"/>
            <a:ext cx="10972800" cy="769441"/>
          </a:xfrm>
          <a:solidFill>
            <a:schemeClr val="bg1"/>
          </a:solidFill>
          <a:ln w="38100">
            <a:noFill/>
          </a:ln>
        </p:spPr>
        <p:txBody>
          <a:bodyPr/>
          <a:lstStyle/>
          <a:p>
            <a:r>
              <a:rPr lang="en-US" dirty="0">
                <a:solidFill>
                  <a:srgbClr val="040284"/>
                </a:solidFill>
              </a:rPr>
              <a:t>Each Child Our Future</a:t>
            </a:r>
          </a:p>
        </p:txBody>
      </p:sp>
      <p:sp>
        <p:nvSpPr>
          <p:cNvPr id="6" name="Oval 5">
            <a:extLst>
              <a:ext uri="{FF2B5EF4-FFF2-40B4-BE49-F238E27FC236}">
                <a16:creationId xmlns:a16="http://schemas.microsoft.com/office/drawing/2014/main" id="{1FBB08BF-32BF-4472-A348-2E31F0291DEE}"/>
              </a:ext>
            </a:extLst>
          </p:cNvPr>
          <p:cNvSpPr/>
          <p:nvPr/>
        </p:nvSpPr>
        <p:spPr>
          <a:xfrm>
            <a:off x="5338117" y="1889881"/>
            <a:ext cx="4985296" cy="4595492"/>
          </a:xfrm>
          <a:prstGeom prst="ellipse">
            <a:avLst/>
          </a:prstGeom>
          <a:solidFill>
            <a:schemeClr val="bg1">
              <a:lumMod val="9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2250" b="1" dirty="0">
                <a:solidFill>
                  <a:schemeClr val="tx1"/>
                </a:solidFill>
                <a:latin typeface="Arial" panose="020B0604020202020204" pitchFamily="34" charset="0"/>
                <a:cs typeface="Arial" panose="020B0604020202020204" pitchFamily="34" charset="0"/>
              </a:rPr>
              <a:t>Our Vision</a:t>
            </a:r>
          </a:p>
          <a:p>
            <a:pPr marL="160735" indent="-160735" algn="ctr">
              <a:buFont typeface="Arial" panose="020B0604020202020204" pitchFamily="34" charset="0"/>
              <a:buChar char="•"/>
            </a:pPr>
            <a:endParaRPr lang="en-US" sz="2063" dirty="0">
              <a:solidFill>
                <a:schemeClr val="tx1"/>
              </a:solidFill>
              <a:latin typeface="Arial" panose="020B0604020202020204" pitchFamily="34" charset="0"/>
              <a:cs typeface="Arial" panose="020B0604020202020204" pitchFamily="34" charset="0"/>
            </a:endParaRPr>
          </a:p>
          <a:p>
            <a:pPr algn="ctr"/>
            <a:r>
              <a:rPr lang="en-US" sz="1688" dirty="0">
                <a:solidFill>
                  <a:schemeClr val="tx1"/>
                </a:solidFill>
                <a:latin typeface="Arial" panose="020B0604020202020204" pitchFamily="34" charset="0"/>
                <a:cs typeface="Arial" panose="020B0604020202020204" pitchFamily="34" charset="0"/>
              </a:rPr>
              <a:t>In Ohio, </a:t>
            </a:r>
            <a:r>
              <a:rPr lang="en-US" sz="1688" b="1" i="1" dirty="0">
                <a:solidFill>
                  <a:srgbClr val="73A5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child is</a:t>
            </a:r>
            <a:r>
              <a:rPr lang="en-US" sz="1688" b="1" dirty="0">
                <a:solidFill>
                  <a:schemeClr val="tx1"/>
                </a:solidFill>
                <a:latin typeface="Arial" panose="020B0604020202020204" pitchFamily="34" charset="0"/>
                <a:cs typeface="Arial" panose="020B0604020202020204" pitchFamily="34" charset="0"/>
              </a:rPr>
              <a:t> </a:t>
            </a:r>
            <a:r>
              <a:rPr lang="en-US" sz="1688" b="1" i="1" dirty="0">
                <a:solidFill>
                  <a:srgbClr val="700D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challenged</a:t>
            </a:r>
            <a:r>
              <a:rPr lang="en-US" sz="1688" dirty="0">
                <a:solidFill>
                  <a:schemeClr val="tx1"/>
                </a:solidFill>
                <a:latin typeface="Arial" panose="020B0604020202020204" pitchFamily="34" charset="0"/>
                <a:cs typeface="Arial" panose="020B0604020202020204" pitchFamily="34" charset="0"/>
              </a:rPr>
              <a:t> to discover and learn, </a:t>
            </a:r>
            <a:r>
              <a:rPr lang="en-US" sz="1688" b="1" i="1" dirty="0">
                <a:solidFill>
                  <a:srgbClr val="D19D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prepared</a:t>
            </a:r>
            <a:r>
              <a:rPr lang="en-US" sz="1688" dirty="0">
                <a:solidFill>
                  <a:schemeClr val="tx1"/>
                </a:solidFill>
                <a:latin typeface="Arial" panose="020B0604020202020204" pitchFamily="34" charset="0"/>
                <a:cs typeface="Arial" panose="020B0604020202020204" pitchFamily="34" charset="0"/>
              </a:rPr>
              <a:t> to pursue</a:t>
            </a:r>
          </a:p>
          <a:p>
            <a:pPr algn="ctr"/>
            <a:r>
              <a:rPr lang="en-US" sz="1688" dirty="0">
                <a:solidFill>
                  <a:schemeClr val="tx1"/>
                </a:solidFill>
                <a:latin typeface="Arial" panose="020B0604020202020204" pitchFamily="34" charset="0"/>
                <a:cs typeface="Arial" panose="020B0604020202020204" pitchFamily="34" charset="0"/>
              </a:rPr>
              <a:t>a fulfilling post-high school path and </a:t>
            </a:r>
            <a:r>
              <a:rPr lang="en-US" sz="1688" b="1" i="1" dirty="0">
                <a:solidFill>
                  <a:srgbClr val="94A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empowered</a:t>
            </a:r>
            <a:r>
              <a:rPr lang="en-US" sz="1688" dirty="0">
                <a:solidFill>
                  <a:schemeClr val="tx1"/>
                </a:solidFill>
                <a:latin typeface="Arial" panose="020B0604020202020204" pitchFamily="34" charset="0"/>
                <a:cs typeface="Arial" panose="020B0604020202020204" pitchFamily="34" charset="0"/>
              </a:rPr>
              <a:t> to become a resilient,</a:t>
            </a:r>
          </a:p>
          <a:p>
            <a:pPr algn="ctr"/>
            <a:r>
              <a:rPr lang="en-US" sz="1688" dirty="0">
                <a:solidFill>
                  <a:schemeClr val="tx1"/>
                </a:solidFill>
                <a:latin typeface="Arial" panose="020B0604020202020204" pitchFamily="34" charset="0"/>
                <a:cs typeface="Arial" panose="020B0604020202020204" pitchFamily="34" charset="0"/>
              </a:rPr>
              <a:t>lifelong learner who contributes to society.</a:t>
            </a:r>
            <a:endParaRPr lang="en-US" sz="1313" b="1" i="1" dirty="0"/>
          </a:p>
        </p:txBody>
      </p:sp>
      <p:pic>
        <p:nvPicPr>
          <p:cNvPr id="9" name="Picture 8">
            <a:extLst>
              <a:ext uri="{FF2B5EF4-FFF2-40B4-BE49-F238E27FC236}">
                <a16:creationId xmlns:a16="http://schemas.microsoft.com/office/drawing/2014/main" id="{C6EFACC8-418C-4D7B-8D2D-D226A93F3147}"/>
              </a:ext>
            </a:extLst>
          </p:cNvPr>
          <p:cNvPicPr>
            <a:picLocks noChangeAspect="1"/>
          </p:cNvPicPr>
          <p:nvPr/>
        </p:nvPicPr>
        <p:blipFill>
          <a:blip r:embed="rId2"/>
          <a:stretch>
            <a:fillRect/>
          </a:stretch>
        </p:blipFill>
        <p:spPr>
          <a:xfrm>
            <a:off x="875482" y="1969364"/>
            <a:ext cx="3318017" cy="4290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58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1B70-92AE-459C-AA99-BF17F1603E63}"/>
              </a:ext>
            </a:extLst>
          </p:cNvPr>
          <p:cNvSpPr>
            <a:spLocks noGrp="1"/>
          </p:cNvSpPr>
          <p:nvPr>
            <p:ph type="title"/>
          </p:nvPr>
        </p:nvSpPr>
        <p:spPr>
          <a:xfrm>
            <a:off x="548640" y="274321"/>
            <a:ext cx="9875520" cy="775597"/>
          </a:xfrm>
        </p:spPr>
        <p:txBody>
          <a:bodyPr/>
          <a:lstStyle/>
          <a:p>
            <a:r>
              <a:rPr lang="en-US" dirty="0"/>
              <a:t>Math Practices</a:t>
            </a:r>
          </a:p>
        </p:txBody>
      </p:sp>
      <p:sp>
        <p:nvSpPr>
          <p:cNvPr id="3" name="Content Placeholder 2">
            <a:extLst>
              <a:ext uri="{FF2B5EF4-FFF2-40B4-BE49-F238E27FC236}">
                <a16:creationId xmlns:a16="http://schemas.microsoft.com/office/drawing/2014/main" id="{90B82425-6B06-48CC-A9F9-B6489DC4F5DC}"/>
              </a:ext>
            </a:extLst>
          </p:cNvPr>
          <p:cNvSpPr>
            <a:spLocks noGrp="1"/>
          </p:cNvSpPr>
          <p:nvPr>
            <p:ph idx="1"/>
          </p:nvPr>
        </p:nvSpPr>
        <p:spPr>
          <a:xfrm>
            <a:off x="548640" y="1306141"/>
            <a:ext cx="10281036" cy="6411787"/>
          </a:xfrm>
        </p:spPr>
        <p:txBody>
          <a:bodyPr/>
          <a:lstStyle/>
          <a:p>
            <a:pPr marL="617220" indent="-617220">
              <a:buFont typeface="+mj-lt"/>
              <a:buAutoNum type="arabicPeriod"/>
            </a:pPr>
            <a:r>
              <a:rPr lang="en-US" sz="3120" dirty="0"/>
              <a:t>Make sense of problems and persevere in           solving them. </a:t>
            </a:r>
          </a:p>
          <a:p>
            <a:pPr marL="617220" indent="-617220">
              <a:buFont typeface="+mj-lt"/>
              <a:buAutoNum type="arabicPeriod"/>
            </a:pPr>
            <a:r>
              <a:rPr lang="en-US" sz="3120" dirty="0"/>
              <a:t>Reason abstractly and quantitatively. </a:t>
            </a:r>
          </a:p>
          <a:p>
            <a:pPr marL="617220" indent="-617220">
              <a:buFont typeface="+mj-lt"/>
              <a:buAutoNum type="arabicPeriod"/>
            </a:pPr>
            <a:r>
              <a:rPr lang="en-US" sz="3120" dirty="0"/>
              <a:t>Construct viable arguments and critique the reasoning of others. </a:t>
            </a:r>
          </a:p>
          <a:p>
            <a:pPr marL="617220" indent="-617220">
              <a:buFont typeface="+mj-lt"/>
              <a:buAutoNum type="arabicPeriod"/>
            </a:pPr>
            <a:r>
              <a:rPr lang="en-US" sz="3120" dirty="0"/>
              <a:t>Model with mathematics. </a:t>
            </a:r>
          </a:p>
          <a:p>
            <a:pPr marL="617220" indent="-617220">
              <a:buFont typeface="+mj-lt"/>
              <a:buAutoNum type="arabicPeriod"/>
            </a:pPr>
            <a:r>
              <a:rPr lang="en-US" sz="3120" dirty="0"/>
              <a:t>Use appropriate tools strategically. </a:t>
            </a:r>
          </a:p>
          <a:p>
            <a:pPr marL="617220" indent="-617220">
              <a:buFont typeface="+mj-lt"/>
              <a:buAutoNum type="arabicPeriod"/>
            </a:pPr>
            <a:r>
              <a:rPr lang="en-US" sz="3120" dirty="0"/>
              <a:t>Attend to precision. </a:t>
            </a:r>
          </a:p>
          <a:p>
            <a:pPr marL="617220" indent="-617220">
              <a:buFont typeface="+mj-lt"/>
              <a:buAutoNum type="arabicPeriod"/>
            </a:pPr>
            <a:r>
              <a:rPr lang="en-US" sz="3120" dirty="0"/>
              <a:t>Look for and make use of structure. </a:t>
            </a:r>
          </a:p>
          <a:p>
            <a:pPr marL="617220" indent="-617220">
              <a:buFont typeface="+mj-lt"/>
              <a:buAutoNum type="arabicPeriod"/>
            </a:pPr>
            <a:r>
              <a:rPr lang="en-US" sz="3120" dirty="0"/>
              <a:t>Look for and express regularity in                      repeated reasoning.</a:t>
            </a:r>
          </a:p>
        </p:txBody>
      </p:sp>
      <p:sp>
        <p:nvSpPr>
          <p:cNvPr id="4" name="Rectangle 3">
            <a:extLst>
              <a:ext uri="{FF2B5EF4-FFF2-40B4-BE49-F238E27FC236}">
                <a16:creationId xmlns:a16="http://schemas.microsoft.com/office/drawing/2014/main" id="{3CE7E476-4CBE-4624-B10C-A0518C3DB8D7}"/>
              </a:ext>
            </a:extLst>
          </p:cNvPr>
          <p:cNvSpPr/>
          <p:nvPr/>
        </p:nvSpPr>
        <p:spPr>
          <a:xfrm>
            <a:off x="1" y="3970421"/>
            <a:ext cx="10972800" cy="577516"/>
          </a:xfrm>
          <a:prstGeom prst="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3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0" y="160842"/>
            <a:ext cx="10972800" cy="775597"/>
          </a:xfrm>
        </p:spPr>
        <p:txBody>
          <a:bodyPr/>
          <a:lstStyle/>
          <a:p>
            <a:r>
              <a:rPr lang="en-US" dirty="0"/>
              <a:t>Act 1: A Guatemalan Sinkhole</a:t>
            </a:r>
          </a:p>
        </p:txBody>
      </p:sp>
      <p:pic>
        <p:nvPicPr>
          <p:cNvPr id="4" name="Picture 3">
            <a:extLst>
              <a:ext uri="{FF2B5EF4-FFF2-40B4-BE49-F238E27FC236}">
                <a16:creationId xmlns:a16="http://schemas.microsoft.com/office/drawing/2014/main" id="{EF889531-8830-4A99-9906-39D63A77194B}"/>
              </a:ext>
            </a:extLst>
          </p:cNvPr>
          <p:cNvPicPr>
            <a:picLocks noChangeAspect="1"/>
          </p:cNvPicPr>
          <p:nvPr/>
        </p:nvPicPr>
        <p:blipFill rotWithShape="1">
          <a:blip r:embed="rId3"/>
          <a:srcRect l="-371" t="-517" r="-68" b="-1213"/>
          <a:stretch/>
        </p:blipFill>
        <p:spPr>
          <a:xfrm>
            <a:off x="689429" y="987238"/>
            <a:ext cx="9564914" cy="6400532"/>
          </a:xfrm>
          <a:prstGeom prst="rect">
            <a:avLst/>
          </a:prstGeom>
          <a:effectLst>
            <a:outerShdw blurRad="50800" dist="38100" dir="5400000" algn="t" rotWithShape="0">
              <a:prstClr val="black">
                <a:alpha val="40000"/>
              </a:prstClr>
            </a:outerShdw>
          </a:effectLst>
        </p:spPr>
      </p:pic>
      <p:sp>
        <p:nvSpPr>
          <p:cNvPr id="5" name="Cloud 4">
            <a:extLst>
              <a:ext uri="{FF2B5EF4-FFF2-40B4-BE49-F238E27FC236}">
                <a16:creationId xmlns:a16="http://schemas.microsoft.com/office/drawing/2014/main" id="{B883D840-7322-4727-B649-BBA945BEDA51}"/>
              </a:ext>
            </a:extLst>
          </p:cNvPr>
          <p:cNvSpPr/>
          <p:nvPr/>
        </p:nvSpPr>
        <p:spPr>
          <a:xfrm>
            <a:off x="7112000" y="1277257"/>
            <a:ext cx="3768035" cy="2526117"/>
          </a:xfrm>
          <a:prstGeom prst="cloud">
            <a:avLst/>
          </a:prstGeom>
          <a:effectLst>
            <a:outerShdw blurRad="50800" dist="38100" dir="8100000" algn="tr"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algn="ctr">
              <a:spcAft>
                <a:spcPts val="1200"/>
              </a:spcAft>
            </a:pPr>
            <a:r>
              <a:rPr lang="en-US" sz="2200" b="1" dirty="0">
                <a:latin typeface="Arial" panose="020B0604020202020204" pitchFamily="34" charset="0"/>
                <a:cs typeface="Arial" panose="020B0604020202020204" pitchFamily="34" charset="0"/>
              </a:rPr>
              <a:t>What do you notice? </a:t>
            </a:r>
          </a:p>
          <a:p>
            <a:pPr algn="ctr"/>
            <a:r>
              <a:rPr lang="en-US" sz="2200" b="1" dirty="0">
                <a:latin typeface="Arial" panose="020B0604020202020204" pitchFamily="34" charset="0"/>
                <a:cs typeface="Arial" panose="020B0604020202020204" pitchFamily="34" charset="0"/>
              </a:rPr>
              <a:t>What do you wonder? </a:t>
            </a:r>
          </a:p>
        </p:txBody>
      </p:sp>
    </p:spTree>
    <p:extLst>
      <p:ext uri="{BB962C8B-B14F-4D97-AF65-F5344CB8AC3E}">
        <p14:creationId xmlns:p14="http://schemas.microsoft.com/office/powerpoint/2010/main" val="150508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17405-1075-4FD9-8299-04F7C534ADBB}"/>
              </a:ext>
            </a:extLst>
          </p:cNvPr>
          <p:cNvPicPr>
            <a:picLocks noChangeAspect="1"/>
          </p:cNvPicPr>
          <p:nvPr/>
        </p:nvPicPr>
        <p:blipFill rotWithShape="1">
          <a:blip r:embed="rId3"/>
          <a:srcRect l="-106" r="-76" b="218"/>
          <a:stretch/>
        </p:blipFill>
        <p:spPr>
          <a:xfrm>
            <a:off x="711200" y="936439"/>
            <a:ext cx="9637486" cy="6342475"/>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59CC32FD-743A-46F3-A3CE-17F4811284D9}"/>
              </a:ext>
            </a:extLst>
          </p:cNvPr>
          <p:cNvSpPr>
            <a:spLocks noGrp="1"/>
          </p:cNvSpPr>
          <p:nvPr>
            <p:ph type="title"/>
          </p:nvPr>
        </p:nvSpPr>
        <p:spPr>
          <a:xfrm>
            <a:off x="0" y="160842"/>
            <a:ext cx="10972800" cy="775597"/>
          </a:xfrm>
        </p:spPr>
        <p:txBody>
          <a:bodyPr/>
          <a:lstStyle/>
          <a:p>
            <a:r>
              <a:rPr lang="en-US" dirty="0"/>
              <a:t>Act 2: Estimate</a:t>
            </a:r>
          </a:p>
        </p:txBody>
      </p:sp>
      <p:sp>
        <p:nvSpPr>
          <p:cNvPr id="5" name="Cloud 4">
            <a:extLst>
              <a:ext uri="{FF2B5EF4-FFF2-40B4-BE49-F238E27FC236}">
                <a16:creationId xmlns:a16="http://schemas.microsoft.com/office/drawing/2014/main" id="{B883D840-7322-4727-B649-BBA945BEDA51}"/>
              </a:ext>
            </a:extLst>
          </p:cNvPr>
          <p:cNvSpPr/>
          <p:nvPr/>
        </p:nvSpPr>
        <p:spPr>
          <a:xfrm>
            <a:off x="6334539" y="649357"/>
            <a:ext cx="4638261" cy="3266817"/>
          </a:xfrm>
          <a:prstGeom prst="cloud">
            <a:avLst/>
          </a:prstGeom>
          <a:solidFill>
            <a:srgbClr val="73A5CC"/>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600"/>
              </a:spcAft>
            </a:pPr>
            <a:r>
              <a:rPr lang="en-US" sz="2200" b="1" dirty="0">
                <a:latin typeface="Arial" panose="020B0604020202020204" pitchFamily="34" charset="0"/>
                <a:cs typeface="Arial" panose="020B0604020202020204" pitchFamily="34" charset="0"/>
              </a:rPr>
              <a:t>What is a guess that is too high? </a:t>
            </a:r>
          </a:p>
          <a:p>
            <a:pPr algn="ctr">
              <a:spcAft>
                <a:spcPts val="600"/>
              </a:spcAft>
            </a:pPr>
            <a:r>
              <a:rPr lang="en-US" sz="2200" b="1" dirty="0">
                <a:latin typeface="Arial" panose="020B0604020202020204" pitchFamily="34" charset="0"/>
                <a:cs typeface="Arial" panose="020B0604020202020204" pitchFamily="34" charset="0"/>
              </a:rPr>
              <a:t>What is a guess that is too low?</a:t>
            </a:r>
          </a:p>
          <a:p>
            <a:pPr algn="ctr">
              <a:spcAft>
                <a:spcPts val="600"/>
              </a:spcAft>
            </a:pPr>
            <a:r>
              <a:rPr lang="en-US" sz="2200" b="1" dirty="0">
                <a:latin typeface="Arial" panose="020B0604020202020204" pitchFamily="34" charset="0"/>
                <a:cs typeface="Arial" panose="020B0604020202020204" pitchFamily="34" charset="0"/>
              </a:rPr>
              <a:t>What’s your best guess? </a:t>
            </a:r>
          </a:p>
        </p:txBody>
      </p:sp>
      <p:sp>
        <p:nvSpPr>
          <p:cNvPr id="6" name="Cloud 5">
            <a:extLst>
              <a:ext uri="{FF2B5EF4-FFF2-40B4-BE49-F238E27FC236}">
                <a16:creationId xmlns:a16="http://schemas.microsoft.com/office/drawing/2014/main" id="{13D5FDB9-0DB5-4B49-98BE-10CDB6D30C57}"/>
              </a:ext>
            </a:extLst>
          </p:cNvPr>
          <p:cNvSpPr/>
          <p:nvPr/>
        </p:nvSpPr>
        <p:spPr>
          <a:xfrm>
            <a:off x="6334538" y="649357"/>
            <a:ext cx="4638261" cy="3266817"/>
          </a:xfrm>
          <a:prstGeom prst="cloud">
            <a:avLst/>
          </a:prstGeom>
          <a:solidFill>
            <a:srgbClr val="73A5CC"/>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spcAft>
                <a:spcPts val="1200"/>
              </a:spcAft>
            </a:pPr>
            <a:r>
              <a:rPr lang="en-US" sz="2200" b="1" dirty="0">
                <a:latin typeface="Arial" panose="020B0604020202020204" pitchFamily="34" charset="0"/>
                <a:cs typeface="Arial" panose="020B0604020202020204" pitchFamily="34" charset="0"/>
              </a:rPr>
              <a:t>What do you know?</a:t>
            </a:r>
          </a:p>
          <a:p>
            <a:pPr algn="ctr">
              <a:spcAft>
                <a:spcPts val="1200"/>
              </a:spcAft>
            </a:pPr>
            <a:r>
              <a:rPr lang="en-US" sz="2200" b="1" dirty="0">
                <a:latin typeface="Arial" panose="020B0604020202020204" pitchFamily="34" charset="0"/>
                <a:cs typeface="Arial" panose="020B0604020202020204" pitchFamily="34" charset="0"/>
              </a:rPr>
              <a:t> What information do we need? </a:t>
            </a:r>
          </a:p>
        </p:txBody>
      </p:sp>
    </p:spTree>
    <p:extLst>
      <p:ext uri="{BB962C8B-B14F-4D97-AF65-F5344CB8AC3E}">
        <p14:creationId xmlns:p14="http://schemas.microsoft.com/office/powerpoint/2010/main" val="339165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AA8E2F034CFF478C728E2163980B4F" ma:contentTypeVersion="5" ma:contentTypeDescription="Create a new document." ma:contentTypeScope="" ma:versionID="8706571c62d0a36e0718b815020c1e5f">
  <xsd:schema xmlns:xsd="http://www.w3.org/2001/XMLSchema" xmlns:xs="http://www.w3.org/2001/XMLSchema" xmlns:p="http://schemas.microsoft.com/office/2006/metadata/properties" xmlns:ns2="509ad404-87a9-4f1f-8560-37e828a69046" xmlns:ns3="30d67f1a-915f-434a-8f40-c0399fd6bc3d" targetNamespace="http://schemas.microsoft.com/office/2006/metadata/properties" ma:root="true" ma:fieldsID="ec15ffd35d7d20812249599318ed060b" ns2:_="" ns3:_="">
    <xsd:import namespace="509ad404-87a9-4f1f-8560-37e828a69046"/>
    <xsd:import namespace="30d67f1a-915f-434a-8f40-c0399fd6bc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9ad404-87a9-4f1f-8560-37e828a690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d67f1a-915f-434a-8f40-c0399fd6bc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0d67f1a-915f-434a-8f40-c0399fd6bc3d">
      <UserInfo>
        <DisplayName>ODE Communications.Projects</DisplayName>
        <AccountId>54</AccountId>
        <AccountType/>
      </UserInfo>
      <UserInfo>
        <DisplayName>Schneider, Amber</DisplayName>
        <AccountId>57</AccountId>
        <AccountType/>
      </UserInfo>
    </SharedWithUsers>
  </documentManagement>
</p:properties>
</file>

<file path=customXml/itemProps1.xml><?xml version="1.0" encoding="utf-8"?>
<ds:datastoreItem xmlns:ds="http://schemas.openxmlformats.org/officeDocument/2006/customXml" ds:itemID="{D21B4919-1167-414C-931E-447493EC2404}">
  <ds:schemaRefs>
    <ds:schemaRef ds:uri="http://schemas.microsoft.com/sharepoint/v3/contenttype/forms"/>
  </ds:schemaRefs>
</ds:datastoreItem>
</file>

<file path=customXml/itemProps2.xml><?xml version="1.0" encoding="utf-8"?>
<ds:datastoreItem xmlns:ds="http://schemas.openxmlformats.org/officeDocument/2006/customXml" ds:itemID="{DCF4808A-1DFB-43AD-8519-FC498FF62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9ad404-87a9-4f1f-8560-37e828a69046"/>
    <ds:schemaRef ds:uri="30d67f1a-915f-434a-8f40-c0399fd6b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131C93-B35B-43E4-9330-16B9B4E4BFBD}">
  <ds:schemaRefs>
    <ds:schemaRef ds:uri="http://purl.org/dc/elements/1.1/"/>
    <ds:schemaRef ds:uri="30d67f1a-915f-434a-8f40-c0399fd6bc3d"/>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http://schemas.microsoft.com/office/infopath/2007/PartnerControls"/>
    <ds:schemaRef ds:uri="509ad404-87a9-4f1f-8560-37e828a6904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2045</Words>
  <Application>Microsoft Office PowerPoint</Application>
  <PresentationFormat>Custom</PresentationFormat>
  <Paragraphs>268</Paragraphs>
  <Slides>46</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Open Sans</vt:lpstr>
      <vt:lpstr>Symbol</vt:lpstr>
      <vt:lpstr>Wingdings</vt:lpstr>
      <vt:lpstr>Office Theme</vt:lpstr>
      <vt:lpstr>1_Office Theme</vt:lpstr>
      <vt:lpstr>SMP.4 Model with Mathematics</vt:lpstr>
      <vt:lpstr>Note:</vt:lpstr>
      <vt:lpstr>Welcome</vt:lpstr>
      <vt:lpstr>PowerPoint Presentation</vt:lpstr>
      <vt:lpstr>Virtual Meeting Norms</vt:lpstr>
      <vt:lpstr>Each Child Our Future</vt:lpstr>
      <vt:lpstr>Math Practices</vt:lpstr>
      <vt:lpstr>Act 1: A Guatemalan Sinkhole</vt:lpstr>
      <vt:lpstr>Act 2: Estimate</vt:lpstr>
      <vt:lpstr>Act 2: Create a Mathematical Model to Describe the Situation</vt:lpstr>
      <vt:lpstr>Act 3: Reveal</vt:lpstr>
      <vt:lpstr>Act 3: Next Steps</vt:lpstr>
      <vt:lpstr>3-Act Task</vt:lpstr>
      <vt:lpstr>What is Mathematical Modeling?</vt:lpstr>
      <vt:lpstr>Model vs Modeling</vt:lpstr>
      <vt:lpstr>Some Types of Mathematical Models</vt:lpstr>
      <vt:lpstr>Breakout Rooms</vt:lpstr>
      <vt:lpstr>PowerPoint Presentation</vt:lpstr>
      <vt:lpstr>A Variety of Graphics, but  Similar Processes…</vt:lpstr>
      <vt:lpstr>Ohio Learning Standards</vt:lpstr>
      <vt:lpstr>Spies, Analysts, Model by Robert Kaplinsky</vt:lpstr>
      <vt:lpstr>GAIMME</vt:lpstr>
      <vt:lpstr>Blum and Ferri</vt:lpstr>
      <vt:lpstr>Mathematical Modeling Is NOT…</vt:lpstr>
      <vt:lpstr>Mathematical Modeling Is NOT…</vt:lpstr>
      <vt:lpstr>PowerPoint Presentation</vt:lpstr>
      <vt:lpstr>Transforming a Mathematical Problem into a Modeling Problem</vt:lpstr>
      <vt:lpstr>Breakout Rooms</vt:lpstr>
      <vt:lpstr>Breakout Reflection Questions</vt:lpstr>
      <vt:lpstr>Check your Answers</vt:lpstr>
      <vt:lpstr>Things to Anticipate</vt:lpstr>
      <vt:lpstr>Things to Anticipate</vt:lpstr>
      <vt:lpstr>Student Rubric</vt:lpstr>
      <vt:lpstr>NCTM Modeling “Look Fors”</vt:lpstr>
      <vt:lpstr>Another Rubric</vt:lpstr>
      <vt:lpstr>CCSSO’s Performance Level Descriptors at K-2</vt:lpstr>
      <vt:lpstr>GAIMME Report Rubrics</vt:lpstr>
      <vt:lpstr>Breakout Rooms</vt:lpstr>
      <vt:lpstr>Tips</vt:lpstr>
      <vt:lpstr>References</vt:lpstr>
      <vt:lpstr>References</vt:lpstr>
      <vt:lpstr>Mathematics Questions? </vt:lpstr>
      <vt:lpstr>PowerPoint Presentation</vt:lpstr>
      <vt:lpstr>Practices vs GAIMME Model</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and Using Models</dc:title>
  <dc:creator/>
  <cp:lastModifiedBy/>
  <cp:revision>13</cp:revision>
  <dcterms:created xsi:type="dcterms:W3CDTF">2020-10-19T13:59:25Z</dcterms:created>
  <dcterms:modified xsi:type="dcterms:W3CDTF">2022-04-06T11:02:08Z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0x01010081AA8E2F034CFF478C728E2163980B4F</vt:lpwstr>
  </property>
</Properties>
</file>