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Lst>
  <p:notesMasterIdLst>
    <p:notesMasterId r:id="rId30"/>
  </p:notesMasterIdLst>
  <p:sldIdLst>
    <p:sldId id="260" r:id="rId6"/>
    <p:sldId id="286" r:id="rId7"/>
    <p:sldId id="291" r:id="rId8"/>
    <p:sldId id="289" r:id="rId9"/>
    <p:sldId id="271" r:id="rId10"/>
    <p:sldId id="270" r:id="rId11"/>
    <p:sldId id="261" r:id="rId12"/>
    <p:sldId id="288" r:id="rId13"/>
    <p:sldId id="295" r:id="rId14"/>
    <p:sldId id="265" r:id="rId15"/>
    <p:sldId id="302" r:id="rId16"/>
    <p:sldId id="303" r:id="rId17"/>
    <p:sldId id="266" r:id="rId18"/>
    <p:sldId id="298" r:id="rId19"/>
    <p:sldId id="299" r:id="rId20"/>
    <p:sldId id="273" r:id="rId21"/>
    <p:sldId id="285" r:id="rId22"/>
    <p:sldId id="274" r:id="rId23"/>
    <p:sldId id="275" r:id="rId24"/>
    <p:sldId id="279" r:id="rId25"/>
    <p:sldId id="277" r:id="rId26"/>
    <p:sldId id="278" r:id="rId27"/>
    <p:sldId id="301"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6475" autoAdjust="0"/>
    <p:restoredTop sz="86456" autoAdjust="0"/>
  </p:normalViewPr>
  <p:slideViewPr>
    <p:cSldViewPr snapToGrid="0">
      <p:cViewPr varScale="1">
        <p:scale>
          <a:sx n="62" d="100"/>
          <a:sy n="62" d="100"/>
        </p:scale>
        <p:origin x="942" y="72"/>
      </p:cViewPr>
      <p:guideLst/>
    </p:cSldViewPr>
  </p:slideViewPr>
  <p:outlineViewPr>
    <p:cViewPr>
      <p:scale>
        <a:sx n="33" d="100"/>
        <a:sy n="33" d="100"/>
      </p:scale>
      <p:origin x="0" y="-35200"/>
    </p:cViewPr>
  </p:outlineViewPr>
  <p:notesTextViewPr>
    <p:cViewPr>
      <p:scale>
        <a:sx n="1" d="1"/>
        <a:sy n="1" d="1"/>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4EB39-AC0A-4759-9D3E-11B9A8F88330}" type="datetimeFigureOut">
              <a:rPr lang="en-US" smtClean="0"/>
              <a:t>8/12/2020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CF94F-360F-4921-BB6C-78C43DBD8233}" type="slidenum">
              <a:rPr lang="en-US" smtClean="0"/>
              <a:t>‹#›</a:t>
            </a:fld>
            <a:endParaRPr lang="en-US"/>
          </a:p>
        </p:txBody>
      </p:sp>
    </p:spTree>
    <p:extLst>
      <p:ext uri="{BB962C8B-B14F-4D97-AF65-F5344CB8AC3E}">
        <p14:creationId xmlns:p14="http://schemas.microsoft.com/office/powerpoint/2010/main" val="84526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ohio.gov/Topics/Learning-in-Ohio/Mathematics/Ohio-s-Learning-Standards-in-Mathematic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Ohio-s-Learning-Standards-in-Mathematics/Color-Coded-K-5-Learning-Progressions.pdf.aspx?lang=en-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chievethecore.org/coherence-ma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Ohio-s-Learning-Standards-in-Mathematics/Preparing-for-Instruction-after-COVID-19.pdf.aspx?lang=en-U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ohio.gov/Topics/Learning-in-Ohio/Mathematics/Ohio-s-Learning-Standards-in-Mathematic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documents are posted on the Math Standards page in the COVID-19 box.</a:t>
            </a:r>
          </a:p>
          <a:p>
            <a:endParaRPr lang="en-US" dirty="0"/>
          </a:p>
          <a:p>
            <a:r>
              <a:rPr lang="en-US" dirty="0">
                <a:hlinkClick r:id="rId3"/>
              </a:rPr>
              <a:t>https://education.ohio.gov/Topics/Learning-in-Ohio/Mathematics/Ohio-s-Learning-Standards-in-Mathematics</a:t>
            </a:r>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a:t>
            </a:fld>
            <a:endParaRPr lang="en-US"/>
          </a:p>
        </p:txBody>
      </p:sp>
    </p:spTree>
    <p:extLst>
      <p:ext uri="{BB962C8B-B14F-4D97-AF65-F5344CB8AC3E}">
        <p14:creationId xmlns:p14="http://schemas.microsoft.com/office/powerpoint/2010/main" val="905317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https://education.ohio.gov/getattachment/Topics/Learning-in-Ohio/Mathematics/Ohio-s-Learning-Standards-in-Mathematics/Color-Coded-K-5-Learning-Progressions.pdf.aspx?lang=en-US</a:t>
            </a:r>
            <a:endParaRPr lang="en-US" dirty="0"/>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spring 2020, the K-8 Learning Progressions document was updated and modified. This K-5 learning progressions document has been color-coded to reflect the progression of a mathematical area.</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Each of these mathematical areas covers a multi-grade span, includes standards from different domains and increases the mathematical understanding over time.</a:t>
            </a:r>
          </a:p>
          <a:p>
            <a:r>
              <a:rPr lang="en-US" dirty="0">
                <a:latin typeface="Arial" panose="020B0604020202020204" pitchFamily="34" charset="0"/>
                <a:cs typeface="Arial" panose="020B0604020202020204" pitchFamily="34" charset="0"/>
              </a:rPr>
              <a:t>The main areas are: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Addition and Subtraction	red</a:t>
            </a:r>
          </a:p>
          <a:p>
            <a:r>
              <a:rPr lang="en-US" dirty="0">
                <a:latin typeface="Arial" panose="020B0604020202020204" pitchFamily="34" charset="0"/>
                <a:cs typeface="Arial" panose="020B0604020202020204" pitchFamily="34" charset="0"/>
              </a:rPr>
              <a:t>Multiplication and Division	blue</a:t>
            </a:r>
          </a:p>
          <a:p>
            <a:r>
              <a:rPr lang="en-US" dirty="0">
                <a:latin typeface="Arial" panose="020B0604020202020204" pitchFamily="34" charset="0"/>
                <a:cs typeface="Arial" panose="020B0604020202020204" pitchFamily="34" charset="0"/>
              </a:rPr>
              <a:t>All four operations 	purple </a:t>
            </a:r>
          </a:p>
          <a:p>
            <a:r>
              <a:rPr lang="en-US" dirty="0">
                <a:latin typeface="Arial" panose="020B0604020202020204" pitchFamily="34" charset="0"/>
                <a:cs typeface="Arial" panose="020B0604020202020204" pitchFamily="34" charset="0"/>
              </a:rPr>
              <a:t>Number and Place Value	black</a:t>
            </a:r>
          </a:p>
          <a:p>
            <a:r>
              <a:rPr lang="en-US" dirty="0">
                <a:latin typeface="Arial" panose="020B0604020202020204" pitchFamily="34" charset="0"/>
                <a:cs typeface="Arial" panose="020B0604020202020204" pitchFamily="34" charset="0"/>
              </a:rPr>
              <a:t>Geometry		brown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By connecting the data in the Gap Analysis to these progressions, areas of strength or weakness will surface. Designing instruction around these areas should allow for more time to be spent on critical learning. Related areas are addressed together to allow more opportunities for students to see their connections. The more strategies include a focus on the mathematical practices, the more bang for the buck with instructional time! Providing tasks involving numbers and situations that reveal the mathematical understanding will allow access for more students to be engaged and to develop that desired mathematical understanding. The greater the emphasis on developing reasoning and communication skills during these activities, the better the results.  Remember, all students can learn mathematics when given the opportunity. </a:t>
            </a:r>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10</a:t>
            </a:fld>
            <a:endParaRPr lang="en-US"/>
          </a:p>
        </p:txBody>
      </p:sp>
    </p:spTree>
    <p:extLst>
      <p:ext uri="{BB962C8B-B14F-4D97-AF65-F5344CB8AC3E}">
        <p14:creationId xmlns:p14="http://schemas.microsoft.com/office/powerpoint/2010/main" val="225322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https://achievethecore.org/coherence-map/</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Build student understanding by linking together concepts within and across grades.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Identify gaps in a student's knowledge by tracing a standard back through its logical pre-requisites.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Visualize and understand how supporting standards relate to the major work of the grade.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Mathematics standards are not isolated concepts.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Standards relate to one another, both within and across grades. The Coherence Map illustrates the coherent structure that is fundamental to college- and career-ready standards.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11</a:t>
            </a:fld>
            <a:endParaRPr lang="en-US"/>
          </a:p>
        </p:txBody>
      </p:sp>
    </p:spTree>
    <p:extLst>
      <p:ext uri="{BB962C8B-B14F-4D97-AF65-F5344CB8AC3E}">
        <p14:creationId xmlns:p14="http://schemas.microsoft.com/office/powerpoint/2010/main" val="149426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 arrow (A-&gt;B) indicates related standards in cases where a student who cannot meet A is not likely to be able to meet B.</a:t>
            </a:r>
          </a:p>
          <a:p>
            <a:pPr lvl="0"/>
            <a:r>
              <a:rPr lang="en-US" sz="1200" b="0" i="1" kern="1200" dirty="0">
                <a:solidFill>
                  <a:schemeClr val="tx1"/>
                </a:solidFill>
                <a:effectLst/>
                <a:latin typeface="+mn-lt"/>
                <a:ea typeface="+mn-ea"/>
                <a:cs typeface="+mn-cs"/>
              </a:rPr>
              <a:t>    (Note, the arrow does not necessarily mean that A must be mastered before B, or that learning B is the immediate next step after learning   </a:t>
            </a:r>
          </a:p>
          <a:p>
            <a:pPr lvl="0"/>
            <a:r>
              <a:rPr lang="en-US" sz="1200" b="0" i="1" kern="1200" dirty="0">
                <a:solidFill>
                  <a:schemeClr val="tx1"/>
                </a:solidFill>
                <a:effectLst/>
                <a:latin typeface="+mn-lt"/>
                <a:ea typeface="+mn-ea"/>
                <a:cs typeface="+mn-cs"/>
              </a:rPr>
              <a:t>     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Dashed Lines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dashed line (A---B) indicates related standards.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0CF94F-360F-4921-BB6C-78C43DBD8233}" type="slidenum">
              <a:rPr lang="en-US" smtClean="0"/>
              <a:t>12</a:t>
            </a:fld>
            <a:endParaRPr lang="en-US"/>
          </a:p>
        </p:txBody>
      </p:sp>
    </p:spTree>
    <p:extLst>
      <p:ext uri="{BB962C8B-B14F-4D97-AF65-F5344CB8AC3E}">
        <p14:creationId xmlns:p14="http://schemas.microsoft.com/office/powerpoint/2010/main" val="282384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K-8 CAF: http://education.ohio.gov/getattachment/Topics/Learning-in-Ohio/Mathematics/Ohio-s-Learning-Standards-in-Mathematics/K-8-Critical-Areas-of-Focus-3-7-17.pdf.aspx?lang=en-US </a:t>
            </a:r>
          </a:p>
          <a:p>
            <a:endParaRPr lang="en-US" dirty="0"/>
          </a:p>
          <a:p>
            <a:r>
              <a:rPr lang="en-US" dirty="0"/>
              <a:t>HS CAF: https://education.ohio.gov/Topics/Learning-in-Ohio/Mathematics/Ohio-s-Learning-Standards-in-Mathematics#High%20School%20Critical%20Areas%20of%20Focus </a:t>
            </a:r>
          </a:p>
          <a:p>
            <a:endParaRPr lang="en-US" dirty="0"/>
          </a:p>
          <a:p>
            <a:r>
              <a:rPr lang="en-US" dirty="0">
                <a:latin typeface="Arial" panose="020B0604020202020204" pitchFamily="34" charset="0"/>
                <a:cs typeface="Arial" panose="020B0604020202020204" pitchFamily="34" charset="0"/>
              </a:rPr>
              <a:t>The CAF documents from each grade and high school course identify related standards along a big mathematical topic or theme with explanations of the overall mathematical understanding that is to be developed. Using the CAF documents along with the Gap Analysis and when applicable the Learning Progressions allows a teacher to determine when alterations may need to be made to typical instruction in order to maximize learning for all students.</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13</a:t>
            </a:fld>
            <a:endParaRPr lang="en-US"/>
          </a:p>
        </p:txBody>
      </p:sp>
    </p:spTree>
    <p:extLst>
      <p:ext uri="{BB962C8B-B14F-4D97-AF65-F5344CB8AC3E}">
        <p14:creationId xmlns:p14="http://schemas.microsoft.com/office/powerpoint/2010/main" val="370153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 example from Grade 4</a:t>
            </a:r>
          </a:p>
          <a:p>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14</a:t>
            </a:fld>
            <a:endParaRPr lang="en-US"/>
          </a:p>
        </p:txBody>
      </p:sp>
    </p:spTree>
    <p:extLst>
      <p:ext uri="{BB962C8B-B14F-4D97-AF65-F5344CB8AC3E}">
        <p14:creationId xmlns:p14="http://schemas.microsoft.com/office/powerpoint/2010/main" val="90836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https://education.ohio.gov/Topics/Learning-in-Ohio/Mathematics/Model-Curricula-in-Mathematics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Model Curriculum provides explanations of the meaning of the standards, the focus for instruction, plus a connection of the learning expectations in each cluster to previous, current or future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CF94F-360F-4921-BB6C-78C43DBD82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27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The local curriculum connects resources, instructional strategies and assessments to the standards </a:t>
            </a:r>
          </a:p>
          <a:p>
            <a:pPr marL="0" indent="0">
              <a:buNone/>
            </a:pPr>
            <a:r>
              <a:rPr lang="en-US" dirty="0">
                <a:latin typeface="Arial" panose="020B0604020202020204" pitchFamily="34" charset="0"/>
                <a:cs typeface="Arial" panose="020B0604020202020204" pitchFamily="34" charset="0"/>
              </a:rPr>
              <a:t>It may provide pacing and sequence guidance, which may need to be altered next year</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As teachers prepare for their instruction, look for lessons that exceed the learning expectations for the grade or course. Consider using those as extensions or removing altogether. </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Review sequence or pacing for ways to better connect to previous learning. As you review the sequence of units and lessons. Consider the instructional model of your district. Are you face to face, virtual, or hybrid? If you have virtual or hybrid instruction, identify which lessons and tasks can be transitioned to a virtual platform and which cannot. If you have opportunities for face to face instruction, identify lessons or tasks that you know are highly effective with students and may not transition well to a virtual platform. Prioritize those lessons and that content for when you have face to face instruction. This may require resequencing of units throughout the school year. </a:t>
            </a:r>
          </a:p>
          <a:p>
            <a:endParaRPr lang="en-US" dirty="0"/>
          </a:p>
          <a:p>
            <a:r>
              <a:rPr lang="en-US" dirty="0"/>
              <a:t>These are unprecedented times in education. Keep a growth mindset for yourself and your students. Don’t expect perfection from yourself or your students. Instead, give your best effort each day. Remain willing to learn from your successes and your struggles. Share out those successes and struggles with other colleagues so we can learn from each other, just as we would encourage our students to learn from each other. Apply those lessons learned as you take on the challenges of the next day, week, or month. </a:t>
            </a:r>
          </a:p>
        </p:txBody>
      </p:sp>
      <p:sp>
        <p:nvSpPr>
          <p:cNvPr id="4" name="Slide Number Placeholder 3"/>
          <p:cNvSpPr>
            <a:spLocks noGrp="1"/>
          </p:cNvSpPr>
          <p:nvPr>
            <p:ph type="sldNum" sz="quarter" idx="5"/>
          </p:nvPr>
        </p:nvSpPr>
        <p:spPr/>
        <p:txBody>
          <a:bodyPr/>
          <a:lstStyle/>
          <a:p>
            <a:fld id="{CA0CF94F-360F-4921-BB6C-78C43DBD8233}" type="slidenum">
              <a:rPr lang="en-US" smtClean="0"/>
              <a:t>16</a:t>
            </a:fld>
            <a:endParaRPr lang="en-US"/>
          </a:p>
        </p:txBody>
      </p:sp>
    </p:spTree>
    <p:extLst>
      <p:ext uri="{BB962C8B-B14F-4D97-AF65-F5344CB8AC3E}">
        <p14:creationId xmlns:p14="http://schemas.microsoft.com/office/powerpoint/2010/main" val="3086339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https://education.ohio.gov/getattachment/Topics/Learning-in-Ohio/Mathematics/Ohio-s-Learning-Standards-in-Mathematics/Preparing-for-Instruction-after-COVID-19.pdf.aspx?lang=en-US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Goal: To start a conversation with colleagues about the mathematical understandings in the learning expectations for the grade or course</a:t>
            </a:r>
          </a:p>
          <a:p>
            <a:r>
              <a:rPr lang="en-US" dirty="0">
                <a:latin typeface="Arial" panose="020B0604020202020204" pitchFamily="34" charset="0"/>
                <a:cs typeface="Arial" panose="020B0604020202020204" pitchFamily="34" charset="0"/>
              </a:rPr>
              <a:t>By identifying a Critical Area of Focus or a mathematical topic of related standards, think about the typical instruction After you have done that, determine the changes likely needed to grow all students mathematically.</a:t>
            </a:r>
          </a:p>
          <a:p>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17</a:t>
            </a:fld>
            <a:endParaRPr lang="en-US"/>
          </a:p>
        </p:txBody>
      </p:sp>
    </p:spTree>
    <p:extLst>
      <p:ext uri="{BB962C8B-B14F-4D97-AF65-F5344CB8AC3E}">
        <p14:creationId xmlns:p14="http://schemas.microsoft.com/office/powerpoint/2010/main" val="2703008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Arial" panose="020B0604020202020204" pitchFamily="34" charset="0"/>
                <a:cs typeface="Arial" panose="020B0604020202020204" pitchFamily="34" charset="0"/>
              </a:rPr>
              <a:t>Using the curriculum documents to reflect and plan instruction so that all students have access to the learning expectations. Think about using fewer tasks overall. Less is more. Choose task that go deeper into the mathematics instead of traditional worksheets that are often disproportionally focused on procedural fluency rather than conceptual understanding. Allow students time and opportunities to discuss their mathematical thinking and problem solving. Use feedback from the student problem solving and discussions to draw attention to the mathematical connections and applications. If this type of mathematical reasoning and understanding is expected and supported students will retain the learning and transfer that learning to new learning because it provides students with a roadmap, they can use to retrace their thinking and remember their ideas.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18</a:t>
            </a:fld>
            <a:endParaRPr lang="en-US"/>
          </a:p>
        </p:txBody>
      </p:sp>
    </p:spTree>
    <p:extLst>
      <p:ext uri="{BB962C8B-B14F-4D97-AF65-F5344CB8AC3E}">
        <p14:creationId xmlns:p14="http://schemas.microsoft.com/office/powerpoint/2010/main" val="2056737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questions focus on problem solving experiences by identifying the representations, strategies and types of problems used in the previous learning compared to typical instruction. The result is a better understanding of the types of tasks that would challenge students yet  be accessible and grow students mathematically.</a:t>
            </a:r>
          </a:p>
        </p:txBody>
      </p:sp>
      <p:sp>
        <p:nvSpPr>
          <p:cNvPr id="4" name="Slide Number Placeholder 3"/>
          <p:cNvSpPr>
            <a:spLocks noGrp="1"/>
          </p:cNvSpPr>
          <p:nvPr>
            <p:ph type="sldNum" sz="quarter" idx="5"/>
          </p:nvPr>
        </p:nvSpPr>
        <p:spPr/>
        <p:txBody>
          <a:bodyPr/>
          <a:lstStyle/>
          <a:p>
            <a:fld id="{CA0CF94F-360F-4921-BB6C-78C43DBD8233}" type="slidenum">
              <a:rPr lang="en-US" smtClean="0"/>
              <a:t>19</a:t>
            </a:fld>
            <a:endParaRPr lang="en-US"/>
          </a:p>
        </p:txBody>
      </p:sp>
    </p:spTree>
    <p:extLst>
      <p:ext uri="{BB962C8B-B14F-4D97-AF65-F5344CB8AC3E}">
        <p14:creationId xmlns:p14="http://schemas.microsoft.com/office/powerpoint/2010/main" val="279444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Introduce a process using documents in the School Readiness Toolkit to support student learning for the 2020-2021 school year. </a:t>
            </a:r>
            <a:endParaRPr lang="en-US" dirty="0">
              <a:latin typeface="Arial" panose="020B0604020202020204" pitchFamily="34" charset="0"/>
              <a:cs typeface="Arial" panose="020B0604020202020204" pitchFamily="34" charset="0"/>
            </a:endParaRPr>
          </a:p>
          <a:p>
            <a:pPr lvl="0" fontAlgn="base"/>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2</a:t>
            </a:fld>
            <a:endParaRPr lang="en-US"/>
          </a:p>
        </p:txBody>
      </p:sp>
    </p:spTree>
    <p:extLst>
      <p:ext uri="{BB962C8B-B14F-4D97-AF65-F5344CB8AC3E}">
        <p14:creationId xmlns:p14="http://schemas.microsoft.com/office/powerpoint/2010/main" val="1729121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questions require a look at the numbers and contexts used in lessons, resulting in determinations of where minor adjustments could highlight the desired mathematical understanding while also creating access for all students by removing stumbling blocks.</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20</a:t>
            </a:fld>
            <a:endParaRPr lang="en-US"/>
          </a:p>
        </p:txBody>
      </p:sp>
    </p:spTree>
    <p:extLst>
      <p:ext uri="{BB962C8B-B14F-4D97-AF65-F5344CB8AC3E}">
        <p14:creationId xmlns:p14="http://schemas.microsoft.com/office/powerpoint/2010/main" val="406469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Communication and reasoning by students is essential in growing mathematical understanding. When students understand the mathematics, they can relate that understanding to solve unfamiliar problems.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21</a:t>
            </a:fld>
            <a:endParaRPr lang="en-US"/>
          </a:p>
        </p:txBody>
      </p:sp>
    </p:spTree>
    <p:extLst>
      <p:ext uri="{BB962C8B-B14F-4D97-AF65-F5344CB8AC3E}">
        <p14:creationId xmlns:p14="http://schemas.microsoft.com/office/powerpoint/2010/main" val="170879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Finally, pull it all together – what is next?</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22</a:t>
            </a:fld>
            <a:endParaRPr lang="en-US"/>
          </a:p>
        </p:txBody>
      </p:sp>
    </p:spTree>
    <p:extLst>
      <p:ext uri="{BB962C8B-B14F-4D97-AF65-F5344CB8AC3E}">
        <p14:creationId xmlns:p14="http://schemas.microsoft.com/office/powerpoint/2010/main" val="3005945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latin typeface="Arial" panose="020B0604020202020204" pitchFamily="34" charset="0"/>
                <a:cs typeface="Arial" panose="020B0604020202020204" pitchFamily="34" charset="0"/>
              </a:rPr>
              <a:t>Use grade level tasks that </a:t>
            </a:r>
          </a:p>
          <a:p>
            <a:pPr marL="344487" lvl="1" indent="0">
              <a:buNone/>
            </a:pPr>
            <a:r>
              <a:rPr lang="en-US" sz="2800" dirty="0">
                <a:latin typeface="Arial" panose="020B0604020202020204" pitchFamily="34" charset="0"/>
                <a:cs typeface="Arial" panose="020B0604020202020204" pitchFamily="34" charset="0"/>
              </a:rPr>
              <a:t>Highlight and develop mathematical understanding, </a:t>
            </a:r>
          </a:p>
          <a:p>
            <a:pPr marL="344487" lvl="1" indent="0">
              <a:buNone/>
            </a:pPr>
            <a:r>
              <a:rPr lang="en-US" sz="2800" dirty="0">
                <a:latin typeface="Arial" panose="020B0604020202020204" pitchFamily="34" charset="0"/>
                <a:cs typeface="Arial" panose="020B0604020202020204" pitchFamily="34" charset="0"/>
              </a:rPr>
              <a:t>Are engaging and accessible to all students,</a:t>
            </a:r>
          </a:p>
          <a:p>
            <a:pPr marL="344487" lvl="1" indent="0">
              <a:buNone/>
            </a:pPr>
            <a:r>
              <a:rPr lang="en-US" sz="2800" dirty="0">
                <a:latin typeface="Arial" panose="020B0604020202020204" pitchFamily="34" charset="0"/>
                <a:cs typeface="Arial" panose="020B0604020202020204" pitchFamily="34" charset="0"/>
              </a:rPr>
              <a:t>Permit multiple strategies,  </a:t>
            </a:r>
          </a:p>
          <a:p>
            <a:pPr marL="344487" lvl="1" indent="0">
              <a:buNone/>
            </a:pPr>
            <a:r>
              <a:rPr lang="en-US" sz="2800" dirty="0">
                <a:latin typeface="Arial" panose="020B0604020202020204" pitchFamily="34" charset="0"/>
                <a:cs typeface="Arial" panose="020B0604020202020204" pitchFamily="34" charset="0"/>
              </a:rPr>
              <a:t>Allow for multiple representations,</a:t>
            </a:r>
          </a:p>
          <a:p>
            <a:pPr marL="344487" lvl="1" indent="0">
              <a:buNone/>
            </a:pPr>
            <a:r>
              <a:rPr lang="en-US" sz="2800" dirty="0">
                <a:latin typeface="Arial" panose="020B0604020202020204" pitchFamily="34" charset="0"/>
                <a:cs typeface="Arial" panose="020B0604020202020204" pitchFamily="34" charset="0"/>
              </a:rPr>
              <a:t>Expect explanations, justifications or critiquing other’s thinking, and</a:t>
            </a:r>
          </a:p>
          <a:p>
            <a:pPr marL="344487" lvl="1" indent="0">
              <a:buNone/>
            </a:pPr>
            <a:r>
              <a:rPr lang="en-US" sz="2800" dirty="0">
                <a:latin typeface="Arial" panose="020B0604020202020204" pitchFamily="34" charset="0"/>
                <a:cs typeface="Arial" panose="020B0604020202020204" pitchFamily="34" charset="0"/>
              </a:rPr>
              <a:t>Encourage mathematical reasoning.</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23</a:t>
            </a:fld>
            <a:endParaRPr lang="en-US"/>
          </a:p>
        </p:txBody>
      </p:sp>
    </p:spTree>
    <p:extLst>
      <p:ext uri="{BB962C8B-B14F-4D97-AF65-F5344CB8AC3E}">
        <p14:creationId xmlns:p14="http://schemas.microsoft.com/office/powerpoint/2010/main" val="274032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Each year students come to school excited to learn. Next year will be no different! Provide engaging math experiences that promote development of mathematical understanding and success for all students. In order to achieve this, educators will need to review their mathematical goals for typical instruction, compare them to student instructional opportunities, pre-assess and formatively assess their students then adjust instruction to allow all students access to growing mathematically. Being knowledgeable and prepared helps instruction to best meet the academic, social and emotional needs of each student. </a:t>
            </a:r>
          </a:p>
          <a:p>
            <a:endParaRPr lang="en-US" dirty="0"/>
          </a:p>
          <a:p>
            <a:r>
              <a:rPr lang="en-US" dirty="0"/>
              <a:t>As you look back at the remote learning provided by your district this spring in response to COVID-19, think about the progression of content and the essential learning associated with each course. As we explore the various tools and recourses available from the Department and from national organizations like Achieve the Core for the remainder of the session, I want you to be thinking about the possible long-term impacts on students and how you can address them in your district. For the high school teachers in the audience, if we were to look at a high school Geometry course as an example. </a:t>
            </a:r>
          </a:p>
          <a:p>
            <a:pPr marL="171450" indent="-171450">
              <a:buFont typeface="Arial" panose="020B0604020202020204" pitchFamily="34" charset="0"/>
              <a:buChar char="•"/>
            </a:pPr>
            <a:r>
              <a:rPr lang="en-US" dirty="0"/>
              <a:t>Think about the progression of Geometry content and the essential learning associated with the course may impact student performance in future courses like Trigonometry, Pre-Calculus, Calculus, and others? </a:t>
            </a:r>
          </a:p>
          <a:p>
            <a:pPr marL="171450" indent="-171450">
              <a:buFont typeface="Arial" panose="020B0604020202020204" pitchFamily="34" charset="0"/>
              <a:buChar char="•"/>
            </a:pPr>
            <a:r>
              <a:rPr lang="en-US" dirty="0"/>
              <a:t>How might this impact students who need that foundational understanding of Geometry content or certain concepts in their pursuit of an industry credential? </a:t>
            </a:r>
          </a:p>
          <a:p>
            <a:pPr marL="171450" indent="-171450">
              <a:buFont typeface="Arial" panose="020B0604020202020204" pitchFamily="34" charset="0"/>
              <a:buChar char="•"/>
            </a:pPr>
            <a:r>
              <a:rPr lang="en-US" dirty="0"/>
              <a:t>How might this impact students as they think about satisfying their assessment requirements for graduation? For example, EOC, ACT, SAT, or some other nationally standardized assessment.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3</a:t>
            </a:fld>
            <a:endParaRPr lang="en-US"/>
          </a:p>
        </p:txBody>
      </p:sp>
    </p:spTree>
    <p:extLst>
      <p:ext uri="{BB962C8B-B14F-4D97-AF65-F5344CB8AC3E}">
        <p14:creationId xmlns:p14="http://schemas.microsoft.com/office/powerpoint/2010/main" val="272982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200" dirty="0">
                <a:hlinkClick r:id="rId3"/>
              </a:rPr>
              <a:t>https://education.ohio.gov/Topics/Learning-in-Ohio/Mathematics/Ohio-s-Learning-Standards-in-Mathematics</a:t>
            </a:r>
            <a:endParaRPr lang="en-US" sz="3200" dirty="0"/>
          </a:p>
          <a:p>
            <a:pPr marL="0" indent="0">
              <a:buNone/>
            </a:pPr>
            <a:endParaRPr lang="en-US" sz="3200" dirty="0">
              <a:solidFill>
                <a:schemeClr val="accent5">
                  <a:lumMod val="75000"/>
                </a:schemeClr>
              </a:solidFill>
              <a:latin typeface="Arial" panose="020B0604020202020204" pitchFamily="34" charset="0"/>
              <a:cs typeface="Arial" panose="020B0604020202020204" pitchFamily="34" charset="0"/>
            </a:endParaRPr>
          </a:p>
          <a:p>
            <a:pPr marL="0" indent="0">
              <a:buNone/>
            </a:pPr>
            <a:r>
              <a:rPr lang="en-US" sz="3200" dirty="0">
                <a:solidFill>
                  <a:schemeClr val="accent5">
                    <a:lumMod val="75000"/>
                  </a:schemeClr>
                </a:solidFill>
                <a:latin typeface="Arial" panose="020B0604020202020204" pitchFamily="34" charset="0"/>
                <a:cs typeface="Arial" panose="020B0604020202020204" pitchFamily="34" charset="0"/>
              </a:rPr>
              <a:t>Gap Analysis (K-HS)</a:t>
            </a:r>
          </a:p>
          <a:p>
            <a:pPr marL="344487" lvl="1" indent="0">
              <a:buNone/>
            </a:pPr>
            <a:r>
              <a:rPr lang="en-US" sz="2400" dirty="0">
                <a:latin typeface="Arial" panose="020B0604020202020204" pitchFamily="34" charset="0"/>
                <a:cs typeface="Arial" panose="020B0604020202020204" pitchFamily="34" charset="0"/>
              </a:rPr>
              <a:t>Excel documents of all math standards adapted to record what was taught, and when it was taught during 2019-2020 school year</a:t>
            </a:r>
          </a:p>
          <a:p>
            <a:pPr marL="0" indent="0">
              <a:buNone/>
            </a:pPr>
            <a:r>
              <a:rPr lang="en-US" sz="3200" dirty="0">
                <a:solidFill>
                  <a:schemeClr val="accent5">
                    <a:lumMod val="75000"/>
                  </a:schemeClr>
                </a:solidFill>
                <a:latin typeface="Arial" panose="020B0604020202020204" pitchFamily="34" charset="0"/>
                <a:cs typeface="Arial" panose="020B0604020202020204" pitchFamily="34" charset="0"/>
              </a:rPr>
              <a:t>Learning Progressions (K-8)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         Word documents with standards shown across the grades within each domain</a:t>
            </a:r>
            <a:endParaRPr lang="en-US" sz="3200" dirty="0">
              <a:latin typeface="Arial" panose="020B0604020202020204" pitchFamily="34" charset="0"/>
              <a:cs typeface="Arial" panose="020B0604020202020204" pitchFamily="34" charset="0"/>
            </a:endParaRPr>
          </a:p>
          <a:p>
            <a:pPr marL="0" indent="0">
              <a:buNone/>
            </a:pPr>
            <a:r>
              <a:rPr lang="en-US" sz="3200" dirty="0">
                <a:solidFill>
                  <a:schemeClr val="accent5">
                    <a:lumMod val="75000"/>
                  </a:schemeClr>
                </a:solidFill>
                <a:latin typeface="Arial" panose="020B0604020202020204" pitchFamily="34" charset="0"/>
                <a:cs typeface="Arial" panose="020B0604020202020204" pitchFamily="34" charset="0"/>
              </a:rPr>
              <a:t>Critical Areas of Focus (K-HS Courses)</a:t>
            </a:r>
          </a:p>
          <a:p>
            <a:pPr marL="0" indent="-457200">
              <a:buNone/>
            </a:pPr>
            <a:r>
              <a:rPr lang="en-US" sz="2400" dirty="0">
                <a:latin typeface="Arial" panose="020B0604020202020204" pitchFamily="34" charset="0"/>
                <a:cs typeface="Arial" panose="020B0604020202020204" pitchFamily="34" charset="0"/>
              </a:rPr>
              <a:t>         Word documents grouping related standards together by mathematical topic</a:t>
            </a:r>
          </a:p>
          <a:p>
            <a:pPr marL="0" indent="0">
              <a:buNone/>
            </a:pPr>
            <a:r>
              <a:rPr lang="en-US" sz="3200" dirty="0">
                <a:solidFill>
                  <a:schemeClr val="accent5">
                    <a:lumMod val="75000"/>
                  </a:schemeClr>
                </a:solidFill>
                <a:latin typeface="Arial" panose="020B0604020202020204" pitchFamily="34" charset="0"/>
                <a:cs typeface="Arial" panose="020B0604020202020204" pitchFamily="34" charset="0"/>
              </a:rPr>
              <a:t>Model Curriculum and Instructional Supports</a:t>
            </a:r>
          </a:p>
          <a:p>
            <a:pPr marL="0" indent="0">
              <a:buNone/>
            </a:pPr>
            <a:r>
              <a:rPr lang="en-US" sz="3200" dirty="0">
                <a:solidFill>
                  <a:schemeClr val="accent5">
                    <a:lumMod val="75000"/>
                  </a:schemeClr>
                </a:solidFill>
                <a:latin typeface="Arial" panose="020B0604020202020204" pitchFamily="34" charset="0"/>
                <a:cs typeface="Arial" panose="020B0604020202020204" pitchFamily="34" charset="0"/>
              </a:rPr>
              <a:t>Preparing for Instruction</a:t>
            </a:r>
          </a:p>
          <a:p>
            <a:pPr marL="0" indent="0">
              <a:buNone/>
            </a:pPr>
            <a:r>
              <a:rPr lang="en-US" sz="3200" dirty="0">
                <a:solidFill>
                  <a:schemeClr val="accent5">
                    <a:lumMod val="75000"/>
                  </a:schemeClr>
                </a:solidFill>
                <a:latin typeface="Arial" panose="020B0604020202020204" pitchFamily="34" charset="0"/>
                <a:cs typeface="Arial" panose="020B0604020202020204" pitchFamily="34" charset="0"/>
              </a:rPr>
              <a:t>          Process for analyzing instruction</a:t>
            </a:r>
          </a:p>
          <a:p>
            <a:pPr marL="0" indent="0">
              <a:buNone/>
            </a:pPr>
            <a:r>
              <a:rPr lang="en-US" dirty="0"/>
              <a:t>	</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4</a:t>
            </a:fld>
            <a:endParaRPr lang="en-US"/>
          </a:p>
        </p:txBody>
      </p:sp>
    </p:spTree>
    <p:extLst>
      <p:ext uri="{BB962C8B-B14F-4D97-AF65-F5344CB8AC3E}">
        <p14:creationId xmlns:p14="http://schemas.microsoft.com/office/powerpoint/2010/main" val="397320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Flexible Excel documents of the mathematics standards sortable by grade or course</a:t>
            </a:r>
          </a:p>
          <a:p>
            <a:r>
              <a:rPr lang="en-US" sz="1200" dirty="0">
                <a:latin typeface="Arial" panose="020B0604020202020204" pitchFamily="34" charset="0"/>
                <a:cs typeface="Arial" panose="020B0604020202020204" pitchFamily="34" charset="0"/>
              </a:rPr>
              <a:t>complete electronically or paper/pencil, </a:t>
            </a:r>
          </a:p>
          <a:p>
            <a:r>
              <a:rPr lang="en-US" sz="1200" dirty="0">
                <a:latin typeface="Arial" panose="020B0604020202020204" pitchFamily="34" charset="0"/>
                <a:cs typeface="Arial" panose="020B0604020202020204" pitchFamily="34" charset="0"/>
              </a:rPr>
              <a:t>individually or groups of teachers who all taught the same grade or course by entering  individual names paired with the course in each cell.</a:t>
            </a:r>
          </a:p>
          <a:p>
            <a:endParaRPr lang="en-US" dirty="0"/>
          </a:p>
          <a:p>
            <a:r>
              <a:rPr lang="en-US" dirty="0"/>
              <a:t>K-8: https://education.ohio.gov/getattachment/Topics/Learning-in-Ohio/Mathematics/Ohio-s-Learning-Standards-in-Mathematics/Gap-Analysis-COVID-19-K8-Math-Standards.xlsx.aspx?lang=en-US </a:t>
            </a:r>
          </a:p>
          <a:p>
            <a:endParaRPr lang="en-US" dirty="0"/>
          </a:p>
          <a:p>
            <a:r>
              <a:rPr lang="en-US" dirty="0"/>
              <a:t>HS: https://education.ohio.gov/getattachment/Topics/Learning-in-Ohio/Mathematics/Ohio-s-Learning-Standards-in-Mathematics/COVID-19-Gap-Analysis-High-School-Math-Standards.xlsx.aspx?lang=en-US</a:t>
            </a:r>
          </a:p>
        </p:txBody>
      </p:sp>
      <p:sp>
        <p:nvSpPr>
          <p:cNvPr id="4" name="Slide Number Placeholder 3"/>
          <p:cNvSpPr>
            <a:spLocks noGrp="1"/>
          </p:cNvSpPr>
          <p:nvPr>
            <p:ph type="sldNum" sz="quarter" idx="5"/>
          </p:nvPr>
        </p:nvSpPr>
        <p:spPr/>
        <p:txBody>
          <a:bodyPr/>
          <a:lstStyle/>
          <a:p>
            <a:fld id="{CA0CF94F-360F-4921-BB6C-78C43DBD8233}" type="slidenum">
              <a:rPr lang="en-US" smtClean="0"/>
              <a:t>5</a:t>
            </a:fld>
            <a:endParaRPr lang="en-US"/>
          </a:p>
        </p:txBody>
      </p:sp>
    </p:spTree>
    <p:extLst>
      <p:ext uri="{BB962C8B-B14F-4D97-AF65-F5344CB8AC3E}">
        <p14:creationId xmlns:p14="http://schemas.microsoft.com/office/powerpoint/2010/main" val="393442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Gap Analysis allows for communication between 2019-2020 school year teachers and the 2020-2021 school year teachers. The honest recording of what was taught and when it was taught will assist the next teacher in identifying where learning may be weak or absent.</a:t>
            </a:r>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6</a:t>
            </a:fld>
            <a:endParaRPr lang="en-US"/>
          </a:p>
        </p:txBody>
      </p:sp>
    </p:spTree>
    <p:extLst>
      <p:ext uri="{BB962C8B-B14F-4D97-AF65-F5344CB8AC3E}">
        <p14:creationId xmlns:p14="http://schemas.microsoft.com/office/powerpoint/2010/main" val="197741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Gap Analysis documents allow flexibility for how they are completed.  They can be done electronically or paper/pencil, individually or with groups of teachers who taught the same grade or course. When completed by groups each teacher can enter their individual names paired with the course for each cell.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distributed to the upcoming teacher, that teacher can sort their section based upon desirable factors – by the previous teacher, taught remotely, not taught</a:t>
            </a:r>
          </a:p>
          <a:p>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7</a:t>
            </a:fld>
            <a:endParaRPr lang="en-US"/>
          </a:p>
        </p:txBody>
      </p:sp>
    </p:spTree>
    <p:extLst>
      <p:ext uri="{BB962C8B-B14F-4D97-AF65-F5344CB8AC3E}">
        <p14:creationId xmlns:p14="http://schemas.microsoft.com/office/powerpoint/2010/main" val="51077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 HS example of the Gap Analysis. The high school worksheet has an extra column to denote recommended course alignment allowing sorting by course. The high school course alignment identified in column B of the spreadsheet, identifies the high school courses based on their recommended placement in a multi-year sequence. Because districts have local control in the design of their high school courses, some districts may need to edit the recommended course alignment of the standards to fit their local curriculum.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distributed to the upcoming teacher, that teacher can sort their section based upon desirable factors – by the previous teacher, taught remotely, not taught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CF94F-360F-4921-BB6C-78C43DBD82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55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Arial" panose="020B0604020202020204" pitchFamily="34" charset="0"/>
                <a:cs typeface="Arial" panose="020B0604020202020204" pitchFamily="34" charset="0"/>
              </a:rPr>
              <a:t>http://education.ohio.gov/getattachment/Topics/Learning-in-Ohio/Mathematics/Ohio-s-Learning-Standards-in-Mathematics/Ohio-s-K-8-Learning-Progressions.pdf.aspx?lang=en-US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K-8 Learning Progressions are Word documents with the standards shown across the grades by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black and white K-8 Learning Progressions can also be coded to reflect learning opportunities. For example, educators can highlight in green standards the taught before remote learning and use yellow for those taught within the remote learning time period.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0CF94F-360F-4921-BB6C-78C43DBD8233}" type="slidenum">
              <a:rPr lang="en-US" smtClean="0"/>
              <a:t>9</a:t>
            </a:fld>
            <a:endParaRPr lang="en-US"/>
          </a:p>
        </p:txBody>
      </p:sp>
    </p:spTree>
    <p:extLst>
      <p:ext uri="{BB962C8B-B14F-4D97-AF65-F5344CB8AC3E}">
        <p14:creationId xmlns:p14="http://schemas.microsoft.com/office/powerpoint/2010/main" val="353259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BA268-0227-471D-97DA-415AC834A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9288" y="499283"/>
            <a:ext cx="7756222"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49288" y="5651273"/>
            <a:ext cx="5198217" cy="430887"/>
          </a:xfrm>
        </p:spPr>
        <p:txBody>
          <a:bodyPr wrap="square"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261831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8016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211651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4AC0E-271D-422B-BB89-4AB4F4685D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9288" y="660866"/>
            <a:ext cx="7756222"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49288" y="5651273"/>
            <a:ext cx="5198217" cy="323165"/>
          </a:xfrm>
        </p:spPr>
        <p:txBody>
          <a:bodyPr wrap="square" lIns="0" tIns="0" rIns="0" bIns="0" anchor="t" anchorCtr="0">
            <a:spAutoFit/>
          </a:bodyPr>
          <a:lstStyle>
            <a:lvl1pPr marL="0" indent="0" algn="l">
              <a:buNone/>
              <a:defRPr sz="21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19621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484748"/>
          </a:xfrm>
        </p:spPr>
        <p:txBody>
          <a:bodyPr>
            <a:spAutoFit/>
          </a:bodyPr>
          <a:lstStyle>
            <a:lvl1pPr>
              <a:defRPr sz="315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8016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3935580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8"/>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99263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8"/>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613449"/>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defTabSz="342900" rtl="0" eaLnBrk="1" latinLnBrk="0" hangingPunct="1">
        <a:spcBef>
          <a:spcPct val="0"/>
        </a:spcBef>
        <a:buNone/>
        <a:defRPr sz="3150" b="1" kern="1200">
          <a:solidFill>
            <a:srgbClr val="C00000"/>
          </a:solidFill>
          <a:latin typeface="Arial"/>
          <a:ea typeface="+mj-ea"/>
          <a:cs typeface="Arial"/>
        </a:defRPr>
      </a:lvl1pPr>
    </p:titleStyle>
    <p:bodyStyle>
      <a:lvl1pPr marL="170260" indent="-170260"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428625" indent="-169069" algn="l" defTabSz="342900" rtl="0" eaLnBrk="1" latinLnBrk="0" hangingPunct="1">
        <a:spcBef>
          <a:spcPct val="20000"/>
        </a:spcBef>
        <a:buFont typeface="Arial"/>
        <a:buChar char="–"/>
        <a:defRPr sz="2400" kern="1200">
          <a:solidFill>
            <a:schemeClr val="tx1"/>
          </a:solidFill>
          <a:latin typeface="Arial"/>
          <a:ea typeface="+mn-ea"/>
          <a:cs typeface="Arial"/>
        </a:defRPr>
      </a:lvl2pPr>
      <a:lvl3pPr marL="769144" indent="-171450" algn="l" defTabSz="342900" rtl="0" eaLnBrk="1" latinLnBrk="0" hangingPunct="1">
        <a:spcBef>
          <a:spcPct val="20000"/>
        </a:spcBef>
        <a:buFont typeface="Arial"/>
        <a:buChar char="•"/>
        <a:defRPr sz="2400" kern="1200">
          <a:solidFill>
            <a:schemeClr val="tx1"/>
          </a:solidFill>
          <a:latin typeface="Arial"/>
          <a:ea typeface="+mn-ea"/>
          <a:cs typeface="Arial"/>
        </a:defRPr>
      </a:lvl3pPr>
      <a:lvl4pPr marL="1117997" indent="-171450" algn="l" defTabSz="342900" rtl="0" eaLnBrk="1" latinLnBrk="0" hangingPunct="1">
        <a:spcBef>
          <a:spcPct val="20000"/>
        </a:spcBef>
        <a:buFont typeface="Arial"/>
        <a:buChar char="–"/>
        <a:defRPr sz="2400" kern="1200">
          <a:solidFill>
            <a:schemeClr val="tx1"/>
          </a:solidFill>
          <a:latin typeface="Arial"/>
          <a:ea typeface="+mn-ea"/>
          <a:cs typeface="Arial"/>
        </a:defRPr>
      </a:lvl4pPr>
      <a:lvl5pPr marL="1460897" indent="-171450" algn="l" defTabSz="342900" rtl="0" eaLnBrk="1" latinLnBrk="0" hangingPunct="1">
        <a:spcBef>
          <a:spcPct val="20000"/>
        </a:spcBef>
        <a:buFont typeface="Arial"/>
        <a:buChar char="»"/>
        <a:defRPr sz="24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hyperlink" Target="mailto:Brian.Bickley@education.ohio.gov" TargetMode="External"/><Relationship Id="rId1" Type="http://schemas.openxmlformats.org/officeDocument/2006/relationships/slideLayout" Target="../slideLayouts/slideLayout2.xml"/><Relationship Id="rId5" Type="http://schemas.openxmlformats.org/officeDocument/2006/relationships/hyperlink" Target="mailto:Yelena.Palayeva@education.ohio.gov" TargetMode="External"/><Relationship Id="rId4" Type="http://schemas.openxmlformats.org/officeDocument/2006/relationships/hyperlink" Target="mailto:Annika.Moore@education.ohi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776B7C-7A84-425B-B81E-614445FD340C}"/>
              </a:ext>
            </a:extLst>
          </p:cNvPr>
          <p:cNvSpPr txBox="1">
            <a:spLocks noGrp="1"/>
          </p:cNvSpPr>
          <p:nvPr>
            <p:ph type="title" idx="4294967295"/>
          </p:nvPr>
        </p:nvSpPr>
        <p:spPr>
          <a:xfrm>
            <a:off x="373380" y="1744980"/>
            <a:ext cx="4198620"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Gap Analysis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Preparing for Instruction</a:t>
            </a:r>
          </a:p>
        </p:txBody>
      </p:sp>
      <p:sp>
        <p:nvSpPr>
          <p:cNvPr id="3" name="Subtitle 2">
            <a:extLst>
              <a:ext uri="{FF2B5EF4-FFF2-40B4-BE49-F238E27FC236}">
                <a16:creationId xmlns:a16="http://schemas.microsoft.com/office/drawing/2014/main" id="{569D0F47-85F1-49ED-A201-56881DEC266E}"/>
              </a:ext>
            </a:extLst>
          </p:cNvPr>
          <p:cNvSpPr>
            <a:spLocks noGrp="1"/>
          </p:cNvSpPr>
          <p:nvPr>
            <p:ph type="subTitle" idx="1"/>
          </p:nvPr>
        </p:nvSpPr>
        <p:spPr>
          <a:xfrm>
            <a:off x="261259" y="5627805"/>
            <a:ext cx="5576599" cy="430887"/>
          </a:xfrm>
        </p:spPr>
        <p:txBody>
          <a:bodyPr/>
          <a:lstStyle/>
          <a:p>
            <a:r>
              <a:rPr lang="en-US" dirty="0"/>
              <a:t>June 2020</a:t>
            </a:r>
          </a:p>
        </p:txBody>
      </p:sp>
      <p:sp>
        <p:nvSpPr>
          <p:cNvPr id="2" name="TextBox 1">
            <a:extLst>
              <a:ext uri="{FF2B5EF4-FFF2-40B4-BE49-F238E27FC236}">
                <a16:creationId xmlns:a16="http://schemas.microsoft.com/office/drawing/2014/main" id="{A871DB46-E5F1-43F4-942E-BD0A14760391}"/>
              </a:ext>
              <a:ext uri="{C183D7F6-B498-43B3-948B-1728B52AA6E4}">
                <adec:decorative xmlns:adec="http://schemas.microsoft.com/office/drawing/2017/decorative" val="1"/>
              </a:ext>
            </a:extLst>
          </p:cNvPr>
          <p:cNvSpPr txBox="1"/>
          <p:nvPr/>
        </p:nvSpPr>
        <p:spPr>
          <a:xfrm>
            <a:off x="130205" y="407494"/>
            <a:ext cx="8589507" cy="1815882"/>
          </a:xfrm>
          <a:prstGeom prst="rect">
            <a:avLst/>
          </a:prstGeom>
          <a:noFill/>
        </p:spPr>
        <p:txBody>
          <a:bodyPr wrap="square" rtlCol="0" anchor="t">
            <a:spAutoFit/>
          </a:bodyPr>
          <a:lstStyle/>
          <a:p>
            <a:br>
              <a:rPr lang="en-US" sz="3400" b="1" dirty="0">
                <a:latin typeface="Arial"/>
                <a:ea typeface="+mn-lt"/>
                <a:cs typeface="+mn-lt"/>
              </a:rPr>
            </a:br>
            <a:endParaRPr lang="en-US" sz="3400" b="1" dirty="0">
              <a:solidFill>
                <a:schemeClr val="bg1"/>
              </a:solidFill>
              <a:latin typeface="Arial"/>
              <a:ea typeface="+mn-lt"/>
              <a:cs typeface="+mn-lt"/>
            </a:endParaRPr>
          </a:p>
          <a:p>
            <a:pPr algn="ct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9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7E04-BAF6-4741-BA12-57BB2EC56980}"/>
              </a:ext>
            </a:extLst>
          </p:cNvPr>
          <p:cNvSpPr>
            <a:spLocks noGrp="1"/>
          </p:cNvSpPr>
          <p:nvPr>
            <p:ph type="title"/>
          </p:nvPr>
        </p:nvSpPr>
        <p:spPr/>
        <p:txBody>
          <a:bodyPr/>
          <a:lstStyle/>
          <a:p>
            <a:pPr algn="l"/>
            <a:r>
              <a:rPr lang="en-US" dirty="0">
                <a:solidFill>
                  <a:schemeClr val="accent5">
                    <a:lumMod val="75000"/>
                  </a:schemeClr>
                </a:solidFill>
              </a:rPr>
              <a:t>Learning Progressions K-5</a:t>
            </a:r>
          </a:p>
        </p:txBody>
      </p:sp>
      <p:pic>
        <p:nvPicPr>
          <p:cNvPr id="4" name="Content Placeholder 3" descr="Example of the Math K-5 Learning Progressions">
            <a:extLst>
              <a:ext uri="{FF2B5EF4-FFF2-40B4-BE49-F238E27FC236}">
                <a16:creationId xmlns:a16="http://schemas.microsoft.com/office/drawing/2014/main" id="{B349C701-9F4B-4CCC-99C2-A0EFB9D62F1D}"/>
              </a:ext>
            </a:extLst>
          </p:cNvPr>
          <p:cNvPicPr>
            <a:picLocks noGrp="1" noChangeAspect="1"/>
          </p:cNvPicPr>
          <p:nvPr>
            <p:ph idx="1"/>
          </p:nvPr>
        </p:nvPicPr>
        <p:blipFill>
          <a:blip r:embed="rId3"/>
          <a:stretch>
            <a:fillRect/>
          </a:stretch>
        </p:blipFill>
        <p:spPr>
          <a:xfrm>
            <a:off x="498297" y="1307991"/>
            <a:ext cx="8229600" cy="4697254"/>
          </a:xfrm>
          <a:prstGeom prst="rect">
            <a:avLst/>
          </a:prstGeom>
        </p:spPr>
      </p:pic>
      <p:sp>
        <p:nvSpPr>
          <p:cNvPr id="5" name="TextBox 4">
            <a:extLst>
              <a:ext uri="{FF2B5EF4-FFF2-40B4-BE49-F238E27FC236}">
                <a16:creationId xmlns:a16="http://schemas.microsoft.com/office/drawing/2014/main" id="{F21DCC4E-454E-41A1-A3FF-60E351E7431A}"/>
              </a:ext>
            </a:extLst>
          </p:cNvPr>
          <p:cNvSpPr txBox="1"/>
          <p:nvPr/>
        </p:nvSpPr>
        <p:spPr>
          <a:xfrm>
            <a:off x="7529885" y="252590"/>
            <a:ext cx="1293427" cy="923330"/>
          </a:xfrm>
          <a:prstGeom prst="rect">
            <a:avLst/>
          </a:prstGeom>
          <a:noFill/>
        </p:spPr>
        <p:txBody>
          <a:bodyPr wrap="square" rtlCol="0">
            <a:spAutoFit/>
          </a:bodyPr>
          <a:lstStyle/>
          <a:p>
            <a:r>
              <a:rPr lang="en-US" dirty="0"/>
              <a:t>A&amp;S red</a:t>
            </a:r>
          </a:p>
          <a:p>
            <a:r>
              <a:rPr lang="en-US" dirty="0"/>
              <a:t>M&amp;D blue</a:t>
            </a:r>
          </a:p>
          <a:p>
            <a:r>
              <a:rPr lang="en-US" dirty="0"/>
              <a:t>No. black</a:t>
            </a:r>
          </a:p>
        </p:txBody>
      </p:sp>
    </p:spTree>
    <p:extLst>
      <p:ext uri="{BB962C8B-B14F-4D97-AF65-F5344CB8AC3E}">
        <p14:creationId xmlns:p14="http://schemas.microsoft.com/office/powerpoint/2010/main" val="428840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DD4C3-E484-419A-A9AB-F1C759B1C855}"/>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defTabSz="914400">
              <a:lnSpc>
                <a:spcPct val="90000"/>
              </a:lnSpc>
            </a:pPr>
            <a:r>
              <a:rPr lang="en-US" sz="4400">
                <a:solidFill>
                  <a:schemeClr val="tx1"/>
                </a:solidFill>
                <a:latin typeface="+mj-lt"/>
                <a:cs typeface="+mj-cs"/>
              </a:rPr>
              <a:t>Coherence Map </a:t>
            </a:r>
          </a:p>
        </p:txBody>
      </p:sp>
      <p:pic>
        <p:nvPicPr>
          <p:cNvPr id="4" name="Picture 3">
            <a:extLst>
              <a:ext uri="{FF2B5EF4-FFF2-40B4-BE49-F238E27FC236}">
                <a16:creationId xmlns:a16="http://schemas.microsoft.com/office/drawing/2014/main" id="{8090F44E-17DF-4B3E-98ED-89B03E7DA894}"/>
              </a:ext>
            </a:extLst>
          </p:cNvPr>
          <p:cNvPicPr>
            <a:picLocks noChangeAspect="1"/>
          </p:cNvPicPr>
          <p:nvPr/>
        </p:nvPicPr>
        <p:blipFill rotWithShape="1">
          <a:blip r:embed="rId3"/>
          <a:srcRect l="17736" r="17862" b="-1"/>
          <a:stretch/>
        </p:blipFill>
        <p:spPr>
          <a:xfrm>
            <a:off x="621506" y="1690688"/>
            <a:ext cx="7893844" cy="4351338"/>
          </a:xfrm>
          <a:prstGeom prst="rect">
            <a:avLst/>
          </a:prstGeom>
        </p:spPr>
      </p:pic>
    </p:spTree>
    <p:extLst>
      <p:ext uri="{BB962C8B-B14F-4D97-AF65-F5344CB8AC3E}">
        <p14:creationId xmlns:p14="http://schemas.microsoft.com/office/powerpoint/2010/main" val="2275729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B4BE-9635-4BE2-8FFE-7178450A2C95}"/>
              </a:ext>
            </a:extLst>
          </p:cNvPr>
          <p:cNvSpPr>
            <a:spLocks noGrp="1"/>
          </p:cNvSpPr>
          <p:nvPr>
            <p:ph type="title"/>
          </p:nvPr>
        </p:nvSpPr>
        <p:spPr>
          <a:xfrm>
            <a:off x="5475250" y="2532258"/>
            <a:ext cx="3356517" cy="1292662"/>
          </a:xfrm>
        </p:spPr>
        <p:txBody>
          <a:bodyPr/>
          <a:lstStyle/>
          <a:p>
            <a:r>
              <a:rPr lang="en-US" dirty="0">
                <a:solidFill>
                  <a:schemeClr val="accent5">
                    <a:lumMod val="75000"/>
                  </a:schemeClr>
                </a:solidFill>
              </a:rPr>
              <a:t>Coherence Map</a:t>
            </a:r>
          </a:p>
        </p:txBody>
      </p:sp>
      <p:pic>
        <p:nvPicPr>
          <p:cNvPr id="4" name="Content Placeholder 3">
            <a:extLst>
              <a:ext uri="{FF2B5EF4-FFF2-40B4-BE49-F238E27FC236}">
                <a16:creationId xmlns:a16="http://schemas.microsoft.com/office/drawing/2014/main" id="{FF611200-2DBD-4127-A4F7-231F951E64F9}"/>
              </a:ext>
            </a:extLst>
          </p:cNvPr>
          <p:cNvPicPr>
            <a:picLocks noGrp="1" noChangeAspect="1"/>
          </p:cNvPicPr>
          <p:nvPr>
            <p:ph idx="1"/>
          </p:nvPr>
        </p:nvPicPr>
        <p:blipFill>
          <a:blip r:embed="rId3"/>
          <a:stretch>
            <a:fillRect/>
          </a:stretch>
        </p:blipFill>
        <p:spPr>
          <a:xfrm>
            <a:off x="312233" y="457202"/>
            <a:ext cx="5018049" cy="5442774"/>
          </a:xfrm>
          <a:prstGeom prst="rect">
            <a:avLst/>
          </a:prstGeom>
        </p:spPr>
      </p:pic>
    </p:spTree>
    <p:extLst>
      <p:ext uri="{BB962C8B-B14F-4D97-AF65-F5344CB8AC3E}">
        <p14:creationId xmlns:p14="http://schemas.microsoft.com/office/powerpoint/2010/main" val="101016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FED2-AAE3-46E1-8E61-D4C42703E215}"/>
              </a:ext>
            </a:extLst>
          </p:cNvPr>
          <p:cNvSpPr>
            <a:spLocks noGrp="1"/>
          </p:cNvSpPr>
          <p:nvPr>
            <p:ph type="title"/>
          </p:nvPr>
        </p:nvSpPr>
        <p:spPr>
          <a:xfrm>
            <a:off x="457200" y="285246"/>
            <a:ext cx="8229600" cy="646331"/>
          </a:xfrm>
        </p:spPr>
        <p:txBody>
          <a:bodyPr/>
          <a:lstStyle/>
          <a:p>
            <a:pPr algn="l"/>
            <a:r>
              <a:rPr lang="en-US" dirty="0">
                <a:solidFill>
                  <a:schemeClr val="accent5">
                    <a:lumMod val="75000"/>
                  </a:schemeClr>
                </a:solidFill>
              </a:rPr>
              <a:t>Critical Areas of Focus K-12</a:t>
            </a:r>
            <a:endParaRPr lang="en-US" dirty="0"/>
          </a:p>
        </p:txBody>
      </p:sp>
      <p:sp>
        <p:nvSpPr>
          <p:cNvPr id="5" name="Content Placeholder 4">
            <a:extLst>
              <a:ext uri="{FF2B5EF4-FFF2-40B4-BE49-F238E27FC236}">
                <a16:creationId xmlns:a16="http://schemas.microsoft.com/office/drawing/2014/main" id="{F143D996-F90E-4E1F-8715-45B6986E0CFC}"/>
              </a:ext>
            </a:extLst>
          </p:cNvPr>
          <p:cNvSpPr>
            <a:spLocks noGrp="1"/>
          </p:cNvSpPr>
          <p:nvPr>
            <p:ph idx="1"/>
          </p:nvPr>
        </p:nvSpPr>
        <p:spPr>
          <a:xfrm>
            <a:off x="525780" y="4064224"/>
            <a:ext cx="8229600" cy="2285434"/>
          </a:xfrm>
        </p:spPr>
        <p:txBody>
          <a:bodyPr/>
          <a:lstStyle/>
          <a:p>
            <a:pPr marL="0" indent="0">
              <a:buNone/>
            </a:pPr>
            <a:r>
              <a:rPr lang="en-US" sz="2400" dirty="0"/>
              <a:t>Identify related standards with explanations of the overall mathematical understanding that is to be developed </a:t>
            </a:r>
          </a:p>
          <a:p>
            <a:pPr marL="0" indent="0">
              <a:buNone/>
            </a:pPr>
            <a:endParaRPr lang="en-US" sz="1400" dirty="0"/>
          </a:p>
          <a:p>
            <a:pPr marL="0" indent="0">
              <a:buNone/>
            </a:pPr>
            <a:r>
              <a:rPr lang="en-US" sz="2400" dirty="0"/>
              <a:t>Reveals when alterations may need to be made to typical instruction to maximize learning for all students.</a:t>
            </a:r>
          </a:p>
          <a:p>
            <a:pPr marL="226695" indent="-226695"/>
            <a:endParaRPr lang="en-US" sz="1800" dirty="0"/>
          </a:p>
        </p:txBody>
      </p:sp>
      <p:pic>
        <p:nvPicPr>
          <p:cNvPr id="8" name="Picture 8" descr="people profiles made of gears">
            <a:extLst>
              <a:ext uri="{FF2B5EF4-FFF2-40B4-BE49-F238E27FC236}">
                <a16:creationId xmlns:a16="http://schemas.microsoft.com/office/drawing/2014/main" id="{97B9141D-1199-4A19-AA02-DB848A3B0E5A}"/>
              </a:ext>
            </a:extLst>
          </p:cNvPr>
          <p:cNvPicPr>
            <a:picLocks noChangeAspect="1"/>
          </p:cNvPicPr>
          <p:nvPr/>
        </p:nvPicPr>
        <p:blipFill>
          <a:blip r:embed="rId3"/>
          <a:stretch>
            <a:fillRect/>
          </a:stretch>
        </p:blipFill>
        <p:spPr>
          <a:xfrm>
            <a:off x="1622453" y="871741"/>
            <a:ext cx="5605756" cy="2605988"/>
          </a:xfrm>
          <a:prstGeom prst="rect">
            <a:avLst/>
          </a:prstGeom>
        </p:spPr>
      </p:pic>
    </p:spTree>
    <p:extLst>
      <p:ext uri="{BB962C8B-B14F-4D97-AF65-F5344CB8AC3E}">
        <p14:creationId xmlns:p14="http://schemas.microsoft.com/office/powerpoint/2010/main" val="1562159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FED2-AAE3-46E1-8E61-D4C42703E215}"/>
              </a:ext>
            </a:extLst>
          </p:cNvPr>
          <p:cNvSpPr>
            <a:spLocks noGrp="1"/>
          </p:cNvSpPr>
          <p:nvPr>
            <p:ph type="title"/>
          </p:nvPr>
        </p:nvSpPr>
        <p:spPr>
          <a:xfrm>
            <a:off x="457200" y="285246"/>
            <a:ext cx="8229600" cy="646331"/>
          </a:xfrm>
        </p:spPr>
        <p:txBody>
          <a:bodyPr/>
          <a:lstStyle/>
          <a:p>
            <a:pPr algn="l"/>
            <a:r>
              <a:rPr lang="en-US" dirty="0">
                <a:solidFill>
                  <a:schemeClr val="accent5">
                    <a:lumMod val="75000"/>
                  </a:schemeClr>
                </a:solidFill>
              </a:rPr>
              <a:t>Critical Areas of Focus</a:t>
            </a:r>
            <a:endParaRPr lang="en-US" dirty="0"/>
          </a:p>
        </p:txBody>
      </p:sp>
      <p:sp>
        <p:nvSpPr>
          <p:cNvPr id="5" name="Content Placeholder 4">
            <a:extLst>
              <a:ext uri="{FF2B5EF4-FFF2-40B4-BE49-F238E27FC236}">
                <a16:creationId xmlns:a16="http://schemas.microsoft.com/office/drawing/2014/main" id="{F143D996-F90E-4E1F-8715-45B6986E0CFC}"/>
              </a:ext>
            </a:extLst>
          </p:cNvPr>
          <p:cNvSpPr>
            <a:spLocks noGrp="1"/>
          </p:cNvSpPr>
          <p:nvPr>
            <p:ph idx="1"/>
          </p:nvPr>
        </p:nvSpPr>
        <p:spPr>
          <a:xfrm>
            <a:off x="457200" y="3603170"/>
            <a:ext cx="8229600" cy="2664794"/>
          </a:xfrm>
        </p:spPr>
        <p:txBody>
          <a:bodyPr/>
          <a:lstStyle/>
          <a:p>
            <a:pPr marL="0" indent="0" algn="just">
              <a:buNone/>
            </a:pPr>
            <a:r>
              <a:rPr lang="en-US" sz="1800" b="1" dirty="0"/>
              <a:t>CAF #1</a:t>
            </a:r>
            <a:r>
              <a:rPr lang="en-US" sz="1800" dirty="0"/>
              <a:t> Developing an understanding and fluency with multi-digit multiplication and developing understanding of dividing to find quotients involving multi-digit dividends as part of effectively and efficiently performing multi-digit arithmetic. </a:t>
            </a:r>
          </a:p>
          <a:p>
            <a:pPr marL="0" indent="0" algn="just">
              <a:buNone/>
            </a:pPr>
            <a:r>
              <a:rPr lang="en-US" sz="1800" b="1" dirty="0"/>
              <a:t>CAF #2</a:t>
            </a:r>
            <a:r>
              <a:rPr lang="en-US" sz="1800" dirty="0"/>
              <a:t> Developing an understanding of fraction equivalence, addition and subtraction of fractions with like denominators and multiplication of fraction by whole numbers. </a:t>
            </a:r>
          </a:p>
          <a:p>
            <a:pPr marL="0" indent="0" algn="just">
              <a:buNone/>
            </a:pPr>
            <a:r>
              <a:rPr lang="en-US" sz="1800" b="1" dirty="0"/>
              <a:t>CAF #3</a:t>
            </a:r>
            <a:r>
              <a:rPr lang="en-US" sz="1800" dirty="0"/>
              <a:t> Understanding that geometric figures can be analyzed and classified based on their properties, such as having parallel sides perpendicular sides and particular angle measures.</a:t>
            </a:r>
          </a:p>
        </p:txBody>
      </p:sp>
      <p:sp>
        <p:nvSpPr>
          <p:cNvPr id="3" name="TextBox 2">
            <a:extLst>
              <a:ext uri="{FF2B5EF4-FFF2-40B4-BE49-F238E27FC236}">
                <a16:creationId xmlns:a16="http://schemas.microsoft.com/office/drawing/2014/main" id="{84E67774-6CA0-4E0C-BEB6-B757D8C6E117}"/>
              </a:ext>
            </a:extLst>
          </p:cNvPr>
          <p:cNvSpPr txBox="1"/>
          <p:nvPr/>
        </p:nvSpPr>
        <p:spPr>
          <a:xfrm>
            <a:off x="925862" y="931577"/>
            <a:ext cx="485518" cy="2605988"/>
          </a:xfrm>
          <a:prstGeom prst="rect">
            <a:avLst/>
          </a:prstGeom>
          <a:noFill/>
        </p:spPr>
        <p:txBody>
          <a:bodyPr vert="wordArtVert" wrap="square" rtlCol="0">
            <a:spAutoFit/>
          </a:bodyPr>
          <a:lstStyle/>
          <a:p>
            <a:r>
              <a:rPr lang="en-US" b="1" dirty="0">
                <a:latin typeface="Arial" panose="020B0604020202020204" pitchFamily="34" charset="0"/>
                <a:cs typeface="Arial" panose="020B0604020202020204" pitchFamily="34" charset="0"/>
              </a:rPr>
              <a:t>Grade 4</a:t>
            </a:r>
          </a:p>
        </p:txBody>
      </p:sp>
      <p:pic>
        <p:nvPicPr>
          <p:cNvPr id="8" name="Picture 8" descr="people profiles made of gears">
            <a:extLst>
              <a:ext uri="{FF2B5EF4-FFF2-40B4-BE49-F238E27FC236}">
                <a16:creationId xmlns:a16="http://schemas.microsoft.com/office/drawing/2014/main" id="{97B9141D-1199-4A19-AA02-DB848A3B0E5A}"/>
              </a:ext>
            </a:extLst>
          </p:cNvPr>
          <p:cNvPicPr>
            <a:picLocks noChangeAspect="1"/>
          </p:cNvPicPr>
          <p:nvPr/>
        </p:nvPicPr>
        <p:blipFill>
          <a:blip r:embed="rId3"/>
          <a:stretch>
            <a:fillRect/>
          </a:stretch>
        </p:blipFill>
        <p:spPr>
          <a:xfrm>
            <a:off x="2079756" y="931577"/>
            <a:ext cx="4984487" cy="2317174"/>
          </a:xfrm>
          <a:prstGeom prst="rect">
            <a:avLst/>
          </a:prstGeom>
        </p:spPr>
      </p:pic>
    </p:spTree>
    <p:extLst>
      <p:ext uri="{BB962C8B-B14F-4D97-AF65-F5344CB8AC3E}">
        <p14:creationId xmlns:p14="http://schemas.microsoft.com/office/powerpoint/2010/main" val="65989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2393-E6FF-4A09-B75A-34F9C587EFA9}"/>
              </a:ext>
            </a:extLst>
          </p:cNvPr>
          <p:cNvSpPr>
            <a:spLocks noGrp="1"/>
          </p:cNvSpPr>
          <p:nvPr>
            <p:ph type="title"/>
          </p:nvPr>
        </p:nvSpPr>
        <p:spPr/>
        <p:txBody>
          <a:bodyPr/>
          <a:lstStyle/>
          <a:p>
            <a:pPr algn="l"/>
            <a:r>
              <a:rPr lang="en-US" dirty="0">
                <a:solidFill>
                  <a:schemeClr val="accent5">
                    <a:lumMod val="75000"/>
                  </a:schemeClr>
                </a:solidFill>
              </a:rPr>
              <a:t>Model Curriculum </a:t>
            </a:r>
            <a:r>
              <a:rPr lang="en-US" sz="1800" dirty="0">
                <a:solidFill>
                  <a:schemeClr val="accent5">
                    <a:lumMod val="75000"/>
                  </a:schemeClr>
                </a:solidFill>
              </a:rPr>
              <a:t>GRADE 7</a:t>
            </a: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9B9D0F63-C657-46B3-8600-58A5AAFF2F21}"/>
              </a:ext>
              <a:ext uri="{C183D7F6-B498-43B3-948B-1728B52AA6E4}">
                <adec:decorative xmlns:adec="http://schemas.microsoft.com/office/drawing/2017/decorative" val="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pic>
        <p:nvPicPr>
          <p:cNvPr id="5" name="Picture 4" descr="Expectations for Learning&#10;In prior grades, students created equivalent expressions using the properties of operations with positive rational numbers and coefficients. They used the algebraic order of operations to simplify numerical expressions and evaluate algebraic expressions. Students in Grade 7 extend their knowledge to include properties of operations with positive and negative rational numbers. Students gain experience writing expressions in multiple ways. These expressions can serve different purposes and provide different ways of seeing a problem. This provides the foundation for analyzing and solving more complicated linear equations in Grade 8.">
            <a:extLst>
              <a:ext uri="{FF2B5EF4-FFF2-40B4-BE49-F238E27FC236}">
                <a16:creationId xmlns:a16="http://schemas.microsoft.com/office/drawing/2014/main" id="{03631F00-306C-4ED8-9D1D-D57AFDE93192}"/>
              </a:ext>
            </a:extLst>
          </p:cNvPr>
          <p:cNvPicPr>
            <a:picLocks noChangeAspect="1"/>
          </p:cNvPicPr>
          <p:nvPr/>
        </p:nvPicPr>
        <p:blipFill>
          <a:blip r:embed="rId3"/>
          <a:stretch>
            <a:fillRect/>
          </a:stretch>
        </p:blipFill>
        <p:spPr>
          <a:xfrm>
            <a:off x="457200" y="1261162"/>
            <a:ext cx="8035327" cy="3309892"/>
          </a:xfrm>
          <a:prstGeom prst="rect">
            <a:avLst/>
          </a:prstGeom>
        </p:spPr>
      </p:pic>
      <p:sp>
        <p:nvSpPr>
          <p:cNvPr id="4" name="TextBox 3">
            <a:extLst>
              <a:ext uri="{FF2B5EF4-FFF2-40B4-BE49-F238E27FC236}">
                <a16:creationId xmlns:a16="http://schemas.microsoft.com/office/drawing/2014/main" id="{EA00EA20-CC63-4D39-B002-F8B7884AAB4E}"/>
              </a:ext>
            </a:extLst>
          </p:cNvPr>
          <p:cNvSpPr txBox="1"/>
          <p:nvPr/>
        </p:nvSpPr>
        <p:spPr>
          <a:xfrm>
            <a:off x="457200" y="4691743"/>
            <a:ext cx="8098971" cy="923330"/>
          </a:xfrm>
          <a:prstGeom prst="rect">
            <a:avLst/>
          </a:prstGeom>
          <a:noFill/>
        </p:spPr>
        <p:txBody>
          <a:bodyPr wrap="square" rtlCol="0">
            <a:spAutoFit/>
          </a:bodyPr>
          <a:lstStyle/>
          <a:p>
            <a:r>
              <a:rPr lang="en-US" b="1" dirty="0">
                <a:solidFill>
                  <a:schemeClr val="accent5">
                    <a:lumMod val="75000"/>
                  </a:schemeClr>
                </a:solidFill>
                <a:latin typeface="Arial" panose="020B0604020202020204" pitchFamily="34" charset="0"/>
                <a:cs typeface="Arial" panose="020B0604020202020204" pitchFamily="34" charset="0"/>
              </a:rPr>
              <a:t>Adds further guidance about the connections of previous learning and the instructional focus</a:t>
            </a:r>
            <a:r>
              <a:rPr lang="en-US" dirty="0">
                <a:solidFill>
                  <a:schemeClr val="accent5">
                    <a:lumMod val="75000"/>
                  </a:schemeClr>
                </a:solidFill>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937744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141A-D914-414C-B0B9-5C7F29693086}"/>
              </a:ext>
            </a:extLst>
          </p:cNvPr>
          <p:cNvSpPr>
            <a:spLocks noGrp="1"/>
          </p:cNvSpPr>
          <p:nvPr>
            <p:ph type="title"/>
          </p:nvPr>
        </p:nvSpPr>
        <p:spPr/>
        <p:txBody>
          <a:bodyPr/>
          <a:lstStyle/>
          <a:p>
            <a:pPr algn="l"/>
            <a:r>
              <a:rPr lang="en-US" dirty="0">
                <a:solidFill>
                  <a:schemeClr val="accent5">
                    <a:lumMod val="75000"/>
                  </a:schemeClr>
                </a:solidFill>
              </a:rPr>
              <a:t>Local Curriculum</a:t>
            </a:r>
            <a:endParaRPr lang="en-US" dirty="0"/>
          </a:p>
        </p:txBody>
      </p:sp>
      <p:sp>
        <p:nvSpPr>
          <p:cNvPr id="3" name="Content Placeholder 2">
            <a:extLst>
              <a:ext uri="{FF2B5EF4-FFF2-40B4-BE49-F238E27FC236}">
                <a16:creationId xmlns:a16="http://schemas.microsoft.com/office/drawing/2014/main" id="{6F0BCCBF-F98A-4337-8FE9-580BECE83E38}"/>
              </a:ext>
            </a:extLst>
          </p:cNvPr>
          <p:cNvSpPr>
            <a:spLocks noGrp="1"/>
          </p:cNvSpPr>
          <p:nvPr>
            <p:ph idx="1"/>
          </p:nvPr>
        </p:nvSpPr>
        <p:spPr>
          <a:xfrm>
            <a:off x="4463365" y="1236249"/>
            <a:ext cx="4244274" cy="4646391"/>
          </a:xfrm>
        </p:spPr>
        <p:txBody>
          <a:bodyPr/>
          <a:lstStyle/>
          <a:p>
            <a:r>
              <a:rPr lang="en-US" sz="2800" dirty="0"/>
              <a:t>Look for lessons that exceed the learning expectations for the grade or course; use those as extensions or remove altogether</a:t>
            </a:r>
          </a:p>
          <a:p>
            <a:r>
              <a:rPr lang="en-US" sz="2800" dirty="0"/>
              <a:t>Review sequence or pacing for ways to better connect to previous learning</a:t>
            </a:r>
          </a:p>
          <a:p>
            <a:pPr marL="0" indent="0">
              <a:buNone/>
            </a:pPr>
            <a:endParaRPr lang="en-US" dirty="0"/>
          </a:p>
          <a:p>
            <a:pPr marL="0" indent="0">
              <a:buNone/>
            </a:pPr>
            <a:endParaRPr lang="en-US" dirty="0"/>
          </a:p>
          <a:p>
            <a:pPr marL="0" indent="0">
              <a:buNone/>
            </a:pPr>
            <a:endParaRPr lang="en-US" dirty="0"/>
          </a:p>
        </p:txBody>
      </p:sp>
      <p:pic>
        <p:nvPicPr>
          <p:cNvPr id="4" name="Picture 4" descr="girl sitting on the floor pointing up at the wall behind her.">
            <a:extLst>
              <a:ext uri="{FF2B5EF4-FFF2-40B4-BE49-F238E27FC236}">
                <a16:creationId xmlns:a16="http://schemas.microsoft.com/office/drawing/2014/main" id="{FCD30EC2-7505-4511-950A-5C0F19497D45}"/>
              </a:ext>
            </a:extLst>
          </p:cNvPr>
          <p:cNvPicPr>
            <a:picLocks noChangeAspect="1"/>
          </p:cNvPicPr>
          <p:nvPr/>
        </p:nvPicPr>
        <p:blipFill rotWithShape="1">
          <a:blip r:embed="rId3"/>
          <a:srcRect l="7011" t="-552" r="17712" b="1105"/>
          <a:stretch/>
        </p:blipFill>
        <p:spPr>
          <a:xfrm>
            <a:off x="436361" y="1714647"/>
            <a:ext cx="3690508" cy="3428706"/>
          </a:xfrm>
          <a:prstGeom prst="rect">
            <a:avLst/>
          </a:prstGeom>
        </p:spPr>
      </p:pic>
    </p:spTree>
    <p:extLst>
      <p:ext uri="{BB962C8B-B14F-4D97-AF65-F5344CB8AC3E}">
        <p14:creationId xmlns:p14="http://schemas.microsoft.com/office/powerpoint/2010/main" val="385177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7547-C2AB-44E3-BF29-DB5770D27BBC}"/>
              </a:ext>
            </a:extLst>
          </p:cNvPr>
          <p:cNvSpPr>
            <a:spLocks noGrp="1"/>
          </p:cNvSpPr>
          <p:nvPr>
            <p:ph type="title"/>
          </p:nvPr>
        </p:nvSpPr>
        <p:spPr/>
        <p:txBody>
          <a:bodyPr/>
          <a:lstStyle/>
          <a:p>
            <a:pPr algn="l"/>
            <a:r>
              <a:rPr lang="en-US" dirty="0">
                <a:solidFill>
                  <a:schemeClr val="accent5">
                    <a:lumMod val="75000"/>
                  </a:schemeClr>
                </a:solidFill>
              </a:rPr>
              <a:t>Preparing for Next Year</a:t>
            </a:r>
            <a:endParaRPr lang="en-US" dirty="0"/>
          </a:p>
        </p:txBody>
      </p:sp>
      <p:sp>
        <p:nvSpPr>
          <p:cNvPr id="3" name="Content Placeholder 2">
            <a:extLst>
              <a:ext uri="{FF2B5EF4-FFF2-40B4-BE49-F238E27FC236}">
                <a16:creationId xmlns:a16="http://schemas.microsoft.com/office/drawing/2014/main" id="{E24D615A-858B-426E-985A-8FE0E5D748CA}"/>
              </a:ext>
            </a:extLst>
          </p:cNvPr>
          <p:cNvSpPr>
            <a:spLocks noGrp="1"/>
          </p:cNvSpPr>
          <p:nvPr>
            <p:ph idx="1"/>
          </p:nvPr>
        </p:nvSpPr>
        <p:spPr>
          <a:xfrm>
            <a:off x="4432411" y="1247703"/>
            <a:ext cx="4254389" cy="4910334"/>
          </a:xfrm>
        </p:spPr>
        <p:txBody>
          <a:bodyPr/>
          <a:lstStyle/>
          <a:p>
            <a:pPr marL="0" indent="0">
              <a:buNone/>
            </a:pPr>
            <a:r>
              <a:rPr lang="en-US" sz="2600" dirty="0"/>
              <a:t>A series of guiding questions to trigger teacher reflection on previous teaching practices while at the same time considering the likely absence or weakness of previous learning based upon knowledge of the progression of learning in the mathematical area and the documentation in the Gap Analysis. </a:t>
            </a:r>
          </a:p>
        </p:txBody>
      </p:sp>
      <p:pic>
        <p:nvPicPr>
          <p:cNvPr id="4" name="Picture 4" descr="swinging light bulbs">
            <a:extLst>
              <a:ext uri="{FF2B5EF4-FFF2-40B4-BE49-F238E27FC236}">
                <a16:creationId xmlns:a16="http://schemas.microsoft.com/office/drawing/2014/main" id="{46AAEF52-4E8E-4E46-96E0-CA0DA8161684}"/>
              </a:ext>
            </a:extLst>
          </p:cNvPr>
          <p:cNvPicPr>
            <a:picLocks noChangeAspect="1"/>
          </p:cNvPicPr>
          <p:nvPr/>
        </p:nvPicPr>
        <p:blipFill rotWithShape="1">
          <a:blip r:embed="rId3"/>
          <a:srcRect l="35038" t="-345" r="-256"/>
          <a:stretch/>
        </p:blipFill>
        <p:spPr>
          <a:xfrm>
            <a:off x="600833" y="1436766"/>
            <a:ext cx="3582049" cy="4095769"/>
          </a:xfrm>
          <a:prstGeom prst="rect">
            <a:avLst/>
          </a:prstGeom>
        </p:spPr>
      </p:pic>
    </p:spTree>
    <p:extLst>
      <p:ext uri="{BB962C8B-B14F-4D97-AF65-F5344CB8AC3E}">
        <p14:creationId xmlns:p14="http://schemas.microsoft.com/office/powerpoint/2010/main" val="408212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5162-3926-4898-AFF7-A1EBC6C9AF5F}"/>
              </a:ext>
            </a:extLst>
          </p:cNvPr>
          <p:cNvSpPr>
            <a:spLocks noGrp="1"/>
          </p:cNvSpPr>
          <p:nvPr>
            <p:ph type="title"/>
          </p:nvPr>
        </p:nvSpPr>
        <p:spPr/>
        <p:txBody>
          <a:bodyPr/>
          <a:lstStyle/>
          <a:p>
            <a:pPr algn="l"/>
            <a:r>
              <a:rPr lang="en-US" dirty="0">
                <a:solidFill>
                  <a:schemeClr val="accent5">
                    <a:lumMod val="75000"/>
                  </a:schemeClr>
                </a:solidFill>
              </a:rPr>
              <a:t>Preparing for Next Year</a:t>
            </a:r>
            <a:endParaRPr lang="en-US" dirty="0"/>
          </a:p>
        </p:txBody>
      </p:sp>
      <p:sp>
        <p:nvSpPr>
          <p:cNvPr id="5" name="Content Placeholder 4">
            <a:extLst>
              <a:ext uri="{FF2B5EF4-FFF2-40B4-BE49-F238E27FC236}">
                <a16:creationId xmlns:a16="http://schemas.microsoft.com/office/drawing/2014/main" id="{B0F65B28-DFEB-4D33-9B89-28AD214490B1}"/>
              </a:ext>
            </a:extLst>
          </p:cNvPr>
          <p:cNvSpPr>
            <a:spLocks noGrp="1"/>
          </p:cNvSpPr>
          <p:nvPr>
            <p:ph idx="1"/>
          </p:nvPr>
        </p:nvSpPr>
        <p:spPr>
          <a:xfrm>
            <a:off x="311055" y="1140266"/>
            <a:ext cx="5332514" cy="5074231"/>
          </a:xfrm>
        </p:spPr>
        <p:txBody>
          <a:bodyPr/>
          <a:lstStyle/>
          <a:p>
            <a:pPr marL="0" indent="0">
              <a:buNone/>
            </a:pPr>
            <a:r>
              <a:rPr lang="en-US" sz="1600" b="1" dirty="0"/>
              <a:t>Preparing for Instruction</a:t>
            </a:r>
            <a:r>
              <a:rPr lang="en-US" sz="1600" dirty="0"/>
              <a:t> </a:t>
            </a:r>
          </a:p>
          <a:p>
            <a:pPr marL="226695" indent="-226695"/>
            <a:r>
              <a:rPr lang="en-US" sz="1600" dirty="0"/>
              <a:t>Identify a grade level Critical Area of Focus, a mathematical topic of related standards, think about what your typical instruction for this Critical Area of Focus looks like, then determine the changes likely needed to grow all students mathematically. </a:t>
            </a:r>
          </a:p>
          <a:p>
            <a:pPr marL="226695" indent="-226695"/>
            <a:r>
              <a:rPr lang="en-US" sz="1600" dirty="0"/>
              <a:t>What was present in past instruction that helped students perform well?</a:t>
            </a:r>
          </a:p>
          <a:p>
            <a:pPr lvl="1">
              <a:buFont typeface="Courier New"/>
              <a:buChar char="o"/>
            </a:pPr>
            <a:r>
              <a:rPr lang="en-US" sz="1600" dirty="0"/>
              <a:t>Using the Student Readiness Gap Analysis for Math, Critical Area of Focus, Learning Progressions, and Model Curriculum documents, what previous learning is likely absent or weak?</a:t>
            </a:r>
          </a:p>
          <a:p>
            <a:pPr lvl="1">
              <a:buFont typeface="Courier New"/>
              <a:buChar char="o"/>
            </a:pPr>
            <a:r>
              <a:rPr lang="en-US" sz="1600" dirty="0"/>
              <a:t>What experiences would support bridging the gap(s)?</a:t>
            </a:r>
          </a:p>
          <a:p>
            <a:pPr lvl="1">
              <a:buFont typeface="Courier New"/>
              <a:buChar char="o"/>
            </a:pPr>
            <a:r>
              <a:rPr lang="en-US" sz="1600" dirty="0"/>
              <a:t>How could you strengthen the Standards for Mathematical Practice to help support/enhance learning?</a:t>
            </a:r>
          </a:p>
          <a:p>
            <a:pPr lvl="1">
              <a:buFont typeface="Courier New"/>
              <a:buChar char="o"/>
            </a:pPr>
            <a:r>
              <a:rPr lang="en-US" sz="1600" dirty="0"/>
              <a:t>Specifically, what tasks would be used?</a:t>
            </a:r>
          </a:p>
          <a:p>
            <a:pPr marL="226695" indent="-226695">
              <a:buFont typeface="Courier New"/>
              <a:buChar char="o"/>
            </a:pPr>
            <a:endParaRPr lang="en-US" sz="1600" dirty="0"/>
          </a:p>
        </p:txBody>
      </p:sp>
      <p:pic>
        <p:nvPicPr>
          <p:cNvPr id="6" name="Picture 6" descr="profile made of gears">
            <a:extLst>
              <a:ext uri="{FF2B5EF4-FFF2-40B4-BE49-F238E27FC236}">
                <a16:creationId xmlns:a16="http://schemas.microsoft.com/office/drawing/2014/main" id="{E03ACAF1-BF74-4623-A5C4-1A15DCF9BA43}"/>
              </a:ext>
            </a:extLst>
          </p:cNvPr>
          <p:cNvPicPr>
            <a:picLocks noChangeAspect="1"/>
          </p:cNvPicPr>
          <p:nvPr/>
        </p:nvPicPr>
        <p:blipFill rotWithShape="1">
          <a:blip r:embed="rId3"/>
          <a:srcRect l="36949" r="-339" b="730"/>
          <a:stretch/>
        </p:blipFill>
        <p:spPr>
          <a:xfrm>
            <a:off x="5745480" y="2032001"/>
            <a:ext cx="3087465" cy="3000784"/>
          </a:xfrm>
          <a:prstGeom prst="rect">
            <a:avLst/>
          </a:prstGeom>
        </p:spPr>
      </p:pic>
    </p:spTree>
    <p:extLst>
      <p:ext uri="{BB962C8B-B14F-4D97-AF65-F5344CB8AC3E}">
        <p14:creationId xmlns:p14="http://schemas.microsoft.com/office/powerpoint/2010/main" val="189252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F7C9-09BD-4364-9F61-09B1CB23902E}"/>
              </a:ext>
            </a:extLst>
          </p:cNvPr>
          <p:cNvSpPr>
            <a:spLocks noGrp="1"/>
          </p:cNvSpPr>
          <p:nvPr>
            <p:ph type="title"/>
          </p:nvPr>
        </p:nvSpPr>
        <p:spPr/>
        <p:txBody>
          <a:bodyPr/>
          <a:lstStyle/>
          <a:p>
            <a:pPr algn="l"/>
            <a:r>
              <a:rPr lang="en-US" dirty="0">
                <a:solidFill>
                  <a:schemeClr val="accent5">
                    <a:lumMod val="75000"/>
                  </a:schemeClr>
                </a:solidFill>
              </a:rPr>
              <a:t>Preparing for Next Year</a:t>
            </a:r>
            <a:endParaRPr lang="en-US" dirty="0"/>
          </a:p>
        </p:txBody>
      </p:sp>
      <p:sp>
        <p:nvSpPr>
          <p:cNvPr id="4" name="Content Placeholder 3">
            <a:extLst>
              <a:ext uri="{FF2B5EF4-FFF2-40B4-BE49-F238E27FC236}">
                <a16:creationId xmlns:a16="http://schemas.microsoft.com/office/drawing/2014/main" id="{F11A5785-BBDA-4DEB-915D-3DDD8E705372}"/>
              </a:ext>
            </a:extLst>
          </p:cNvPr>
          <p:cNvSpPr>
            <a:spLocks noGrp="1"/>
          </p:cNvSpPr>
          <p:nvPr>
            <p:ph idx="1"/>
          </p:nvPr>
        </p:nvSpPr>
        <p:spPr>
          <a:xfrm>
            <a:off x="4285785" y="1245623"/>
            <a:ext cx="4401015" cy="4860500"/>
          </a:xfrm>
        </p:spPr>
        <p:txBody>
          <a:bodyPr/>
          <a:lstStyle/>
          <a:p>
            <a:pPr marL="226695" indent="-226695"/>
            <a:r>
              <a:rPr lang="en-US" sz="2000" dirty="0"/>
              <a:t>What does typical instruction include?</a:t>
            </a:r>
          </a:p>
          <a:p>
            <a:pPr lvl="1">
              <a:buFont typeface="Courier New"/>
              <a:buChar char="o"/>
            </a:pPr>
            <a:r>
              <a:rPr lang="en-US" sz="2000" dirty="0"/>
              <a:t>Models/Representations?  What models/representations need introduction?</a:t>
            </a:r>
          </a:p>
          <a:p>
            <a:pPr lvl="1">
              <a:buFont typeface="Courier New"/>
              <a:buChar char="o"/>
            </a:pPr>
            <a:r>
              <a:rPr lang="en-US" sz="2000" dirty="0"/>
              <a:t>1-step, 2-step or Multi-step problems? Is more experience needed?  What?</a:t>
            </a:r>
          </a:p>
          <a:p>
            <a:pPr lvl="1">
              <a:buFont typeface="Courier New"/>
              <a:buChar char="o"/>
            </a:pPr>
            <a:r>
              <a:rPr lang="en-US" sz="2000" dirty="0"/>
              <a:t>Routine and Non-routine problems?  Is more experience needed?  What?</a:t>
            </a:r>
          </a:p>
          <a:p>
            <a:pPr lvl="1">
              <a:buFont typeface="Courier New"/>
              <a:buChar char="o"/>
            </a:pPr>
            <a:r>
              <a:rPr lang="en-US" sz="2000" dirty="0"/>
              <a:t>Mathematical and Real-world contexts?  Is more experience needed?  What rich tasks could incorporate multiple standards?</a:t>
            </a:r>
          </a:p>
          <a:p>
            <a:pPr marL="226695" indent="-226695"/>
            <a:endParaRPr lang="en-US" dirty="0"/>
          </a:p>
        </p:txBody>
      </p:sp>
      <p:pic>
        <p:nvPicPr>
          <p:cNvPr id="5" name="Picture 5" descr="A teacher and student talking about a math problem.">
            <a:extLst>
              <a:ext uri="{FF2B5EF4-FFF2-40B4-BE49-F238E27FC236}">
                <a16:creationId xmlns:a16="http://schemas.microsoft.com/office/drawing/2014/main" id="{60094F3A-D084-4E0F-88B0-B04885427110}"/>
              </a:ext>
            </a:extLst>
          </p:cNvPr>
          <p:cNvPicPr>
            <a:picLocks noChangeAspect="1"/>
          </p:cNvPicPr>
          <p:nvPr/>
        </p:nvPicPr>
        <p:blipFill rotWithShape="1">
          <a:blip r:embed="rId3"/>
          <a:srcRect l="-461" t="347" r="23502"/>
          <a:stretch/>
        </p:blipFill>
        <p:spPr>
          <a:xfrm>
            <a:off x="165887" y="1886838"/>
            <a:ext cx="4340915" cy="3721579"/>
          </a:xfrm>
          <a:prstGeom prst="rect">
            <a:avLst/>
          </a:prstGeom>
        </p:spPr>
      </p:pic>
    </p:spTree>
    <p:extLst>
      <p:ext uri="{BB962C8B-B14F-4D97-AF65-F5344CB8AC3E}">
        <p14:creationId xmlns:p14="http://schemas.microsoft.com/office/powerpoint/2010/main" val="92901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99A0-F611-4709-B2A3-4EB6E7371AC0}"/>
              </a:ext>
            </a:extLst>
          </p:cNvPr>
          <p:cNvSpPr>
            <a:spLocks noGrp="1"/>
          </p:cNvSpPr>
          <p:nvPr>
            <p:ph type="title"/>
          </p:nvPr>
        </p:nvSpPr>
        <p:spPr/>
        <p:txBody>
          <a:bodyPr/>
          <a:lstStyle/>
          <a:p>
            <a:pPr algn="l"/>
            <a:r>
              <a:rPr lang="en-US" dirty="0">
                <a:solidFill>
                  <a:schemeClr val="accent5">
                    <a:lumMod val="75000"/>
                  </a:schemeClr>
                </a:solidFill>
              </a:rPr>
              <a:t>Goal</a:t>
            </a:r>
          </a:p>
        </p:txBody>
      </p:sp>
      <p:sp>
        <p:nvSpPr>
          <p:cNvPr id="3" name="Content Placeholder 2">
            <a:extLst>
              <a:ext uri="{FF2B5EF4-FFF2-40B4-BE49-F238E27FC236}">
                <a16:creationId xmlns:a16="http://schemas.microsoft.com/office/drawing/2014/main" id="{121F0352-6EAC-46FA-B22C-940CDD00432E}"/>
              </a:ext>
            </a:extLst>
          </p:cNvPr>
          <p:cNvSpPr>
            <a:spLocks noGrp="1"/>
          </p:cNvSpPr>
          <p:nvPr>
            <p:ph idx="1"/>
          </p:nvPr>
        </p:nvSpPr>
        <p:spPr>
          <a:xfrm>
            <a:off x="457201" y="1736140"/>
            <a:ext cx="4370033" cy="3700703"/>
          </a:xfrm>
        </p:spPr>
        <p:txBody>
          <a:bodyPr/>
          <a:lstStyle/>
          <a:p>
            <a:pPr marL="0" indent="0">
              <a:buNone/>
            </a:pPr>
            <a:r>
              <a:rPr lang="en-US" sz="2800" dirty="0"/>
              <a:t>Introduce a process using documents in the School Readiness Toolkit to support student learning for the 2020-2021 school year. </a:t>
            </a:r>
            <a:endParaRPr lang="en-US" dirty="0"/>
          </a:p>
        </p:txBody>
      </p:sp>
      <p:pic>
        <p:nvPicPr>
          <p:cNvPr id="5" name="Picture 4" descr="A picture containing person, indoor, holding, table&#10;&#10;Description generated with very high confidence">
            <a:extLst>
              <a:ext uri="{FF2B5EF4-FFF2-40B4-BE49-F238E27FC236}">
                <a16:creationId xmlns:a16="http://schemas.microsoft.com/office/drawing/2014/main" id="{2A9FCA06-1822-4EDC-AF97-0BA1B4DB1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725" y="1684899"/>
            <a:ext cx="3603831" cy="3573456"/>
          </a:xfrm>
          <a:prstGeom prst="rect">
            <a:avLst/>
          </a:prstGeom>
        </p:spPr>
      </p:pic>
    </p:spTree>
    <p:extLst>
      <p:ext uri="{BB962C8B-B14F-4D97-AF65-F5344CB8AC3E}">
        <p14:creationId xmlns:p14="http://schemas.microsoft.com/office/powerpoint/2010/main" val="281015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F7C9-09BD-4364-9F61-09B1CB23902E}"/>
              </a:ext>
            </a:extLst>
          </p:cNvPr>
          <p:cNvSpPr>
            <a:spLocks noGrp="1"/>
          </p:cNvSpPr>
          <p:nvPr>
            <p:ph type="title"/>
          </p:nvPr>
        </p:nvSpPr>
        <p:spPr/>
        <p:txBody>
          <a:bodyPr/>
          <a:lstStyle/>
          <a:p>
            <a:pPr algn="l"/>
            <a:r>
              <a:rPr lang="en-US" dirty="0">
                <a:solidFill>
                  <a:schemeClr val="accent5">
                    <a:lumMod val="75000"/>
                  </a:schemeClr>
                </a:solidFill>
              </a:rPr>
              <a:t>Preparing for Next Year</a:t>
            </a:r>
            <a:endParaRPr lang="en-US" dirty="0"/>
          </a:p>
        </p:txBody>
      </p:sp>
      <p:sp>
        <p:nvSpPr>
          <p:cNvPr id="4" name="Content Placeholder 3">
            <a:extLst>
              <a:ext uri="{FF2B5EF4-FFF2-40B4-BE49-F238E27FC236}">
                <a16:creationId xmlns:a16="http://schemas.microsoft.com/office/drawing/2014/main" id="{488D37FC-3A0B-401F-8528-3B95721DAF1B}"/>
              </a:ext>
            </a:extLst>
          </p:cNvPr>
          <p:cNvSpPr>
            <a:spLocks noGrp="1"/>
          </p:cNvSpPr>
          <p:nvPr>
            <p:ph idx="1"/>
          </p:nvPr>
        </p:nvSpPr>
        <p:spPr>
          <a:xfrm>
            <a:off x="457200" y="1377860"/>
            <a:ext cx="4001512" cy="4728263"/>
          </a:xfrm>
        </p:spPr>
        <p:txBody>
          <a:bodyPr/>
          <a:lstStyle/>
          <a:p>
            <a:pPr marL="226695" indent="-226695"/>
            <a:r>
              <a:rPr lang="en-US" sz="2000" dirty="0"/>
              <a:t>Did the mathematical contexts use numbers and operations appropriate for the grade level?</a:t>
            </a:r>
          </a:p>
          <a:p>
            <a:pPr lvl="1"/>
            <a:r>
              <a:rPr lang="en-US" sz="2000" dirty="0"/>
              <a:t>How could those numbers be modified to highlight the mathematical understanding needed and increase access for all students?</a:t>
            </a:r>
          </a:p>
          <a:p>
            <a:pPr marL="226695" indent="-226695"/>
            <a:r>
              <a:rPr lang="en-US" sz="2000" dirty="0"/>
              <a:t>Were the real-world contexts familiar or unfamiliar to the students?</a:t>
            </a:r>
          </a:p>
          <a:p>
            <a:pPr lvl="1"/>
            <a:r>
              <a:rPr lang="en-US" sz="2000" dirty="0"/>
              <a:t>How do you know?</a:t>
            </a:r>
          </a:p>
          <a:p>
            <a:pPr lvl="1"/>
            <a:r>
              <a:rPr lang="en-US" sz="2000" dirty="0"/>
              <a:t>What is needed now?</a:t>
            </a:r>
          </a:p>
          <a:p>
            <a:pPr marL="226695" indent="-226695"/>
            <a:endParaRPr lang="en-US" dirty="0"/>
          </a:p>
        </p:txBody>
      </p:sp>
      <p:pic>
        <p:nvPicPr>
          <p:cNvPr id="5" name="Picture 6" descr="A parent helping his child with homework on a computer.">
            <a:extLst>
              <a:ext uri="{FF2B5EF4-FFF2-40B4-BE49-F238E27FC236}">
                <a16:creationId xmlns:a16="http://schemas.microsoft.com/office/drawing/2014/main" id="{8475E7C5-B8EF-4224-80E9-459D3F78820C}"/>
              </a:ext>
            </a:extLst>
          </p:cNvPr>
          <p:cNvPicPr>
            <a:picLocks noChangeAspect="1"/>
          </p:cNvPicPr>
          <p:nvPr/>
        </p:nvPicPr>
        <p:blipFill rotWithShape="1">
          <a:blip r:embed="rId3"/>
          <a:srcRect l="10701" r="16605" b="552"/>
          <a:stretch/>
        </p:blipFill>
        <p:spPr>
          <a:xfrm>
            <a:off x="4576047" y="1553040"/>
            <a:ext cx="4310482" cy="3913768"/>
          </a:xfrm>
          <a:prstGeom prst="rect">
            <a:avLst/>
          </a:prstGeom>
        </p:spPr>
      </p:pic>
    </p:spTree>
    <p:extLst>
      <p:ext uri="{BB962C8B-B14F-4D97-AF65-F5344CB8AC3E}">
        <p14:creationId xmlns:p14="http://schemas.microsoft.com/office/powerpoint/2010/main" val="254819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F7C9-09BD-4364-9F61-09B1CB23902E}"/>
              </a:ext>
            </a:extLst>
          </p:cNvPr>
          <p:cNvSpPr>
            <a:spLocks noGrp="1"/>
          </p:cNvSpPr>
          <p:nvPr>
            <p:ph type="title"/>
          </p:nvPr>
        </p:nvSpPr>
        <p:spPr/>
        <p:txBody>
          <a:bodyPr/>
          <a:lstStyle/>
          <a:p>
            <a:pPr algn="l"/>
            <a:r>
              <a:rPr lang="en-US" dirty="0">
                <a:solidFill>
                  <a:schemeClr val="accent5">
                    <a:lumMod val="75000"/>
                  </a:schemeClr>
                </a:solidFill>
              </a:rPr>
              <a:t>Preparing for Next Year</a:t>
            </a:r>
            <a:endParaRPr lang="en-US" dirty="0"/>
          </a:p>
        </p:txBody>
      </p:sp>
      <p:sp>
        <p:nvSpPr>
          <p:cNvPr id="4" name="Content Placeholder 3">
            <a:extLst>
              <a:ext uri="{FF2B5EF4-FFF2-40B4-BE49-F238E27FC236}">
                <a16:creationId xmlns:a16="http://schemas.microsoft.com/office/drawing/2014/main" id="{F8ECA2A4-696D-43CA-9F60-6A3805B4F908}"/>
              </a:ext>
            </a:extLst>
          </p:cNvPr>
          <p:cNvSpPr>
            <a:spLocks noGrp="1"/>
          </p:cNvSpPr>
          <p:nvPr>
            <p:ph idx="1"/>
          </p:nvPr>
        </p:nvSpPr>
        <p:spPr>
          <a:xfrm>
            <a:off x="4857244" y="1236249"/>
            <a:ext cx="4021741" cy="4657458"/>
          </a:xfrm>
        </p:spPr>
        <p:txBody>
          <a:bodyPr/>
          <a:lstStyle/>
          <a:p>
            <a:pPr marL="226695" indent="-226695"/>
            <a:r>
              <a:rPr lang="en-US" sz="2000" dirty="0"/>
              <a:t>Did the instruction allow opportunities for student reasoning and communication?</a:t>
            </a:r>
          </a:p>
          <a:p>
            <a:pPr lvl="1"/>
            <a:r>
              <a:rPr lang="en-US" sz="2000" dirty="0"/>
              <a:t>Productive struggle?</a:t>
            </a:r>
          </a:p>
          <a:p>
            <a:pPr lvl="1"/>
            <a:r>
              <a:rPr lang="en-US" sz="2000" dirty="0"/>
              <a:t>Student analysis of individual work and the thinking and reasoning of others?</a:t>
            </a:r>
          </a:p>
          <a:p>
            <a:pPr lvl="1"/>
            <a:r>
              <a:rPr lang="en-US" sz="2000" dirty="0"/>
              <a:t>Descriptions, explanations and justifications?</a:t>
            </a:r>
          </a:p>
          <a:p>
            <a:pPr lvl="1"/>
            <a:r>
              <a:rPr lang="en-US" sz="2000" dirty="0"/>
              <a:t>Error analysis and reasonableness of answers?</a:t>
            </a:r>
          </a:p>
          <a:p>
            <a:pPr lvl="1"/>
            <a:r>
              <a:rPr lang="en-US" sz="2000" dirty="0"/>
              <a:t>What changes are needed to strengthen the Standards for Mathematical Practice?</a:t>
            </a:r>
          </a:p>
          <a:p>
            <a:pPr marL="226695" indent="-226695"/>
            <a:endParaRPr lang="en-US" dirty="0"/>
          </a:p>
        </p:txBody>
      </p:sp>
      <p:pic>
        <p:nvPicPr>
          <p:cNvPr id="6" name="Picture 6" descr="A teacher surrounded by students using technology">
            <a:extLst>
              <a:ext uri="{FF2B5EF4-FFF2-40B4-BE49-F238E27FC236}">
                <a16:creationId xmlns:a16="http://schemas.microsoft.com/office/drawing/2014/main" id="{1AC78C11-53A9-4CD4-81A4-D22AAE224398}"/>
              </a:ext>
            </a:extLst>
          </p:cNvPr>
          <p:cNvPicPr>
            <a:picLocks noChangeAspect="1"/>
          </p:cNvPicPr>
          <p:nvPr/>
        </p:nvPicPr>
        <p:blipFill>
          <a:blip r:embed="rId3"/>
          <a:stretch>
            <a:fillRect/>
          </a:stretch>
        </p:blipFill>
        <p:spPr>
          <a:xfrm>
            <a:off x="418763" y="1998102"/>
            <a:ext cx="4543677" cy="3013523"/>
          </a:xfrm>
          <a:prstGeom prst="rect">
            <a:avLst/>
          </a:prstGeom>
        </p:spPr>
      </p:pic>
    </p:spTree>
    <p:extLst>
      <p:ext uri="{BB962C8B-B14F-4D97-AF65-F5344CB8AC3E}">
        <p14:creationId xmlns:p14="http://schemas.microsoft.com/office/powerpoint/2010/main" val="200335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F7C9-09BD-4364-9F61-09B1CB23902E}"/>
              </a:ext>
            </a:extLst>
          </p:cNvPr>
          <p:cNvSpPr>
            <a:spLocks noGrp="1"/>
          </p:cNvSpPr>
          <p:nvPr>
            <p:ph type="title"/>
          </p:nvPr>
        </p:nvSpPr>
        <p:spPr/>
        <p:txBody>
          <a:bodyPr/>
          <a:lstStyle/>
          <a:p>
            <a:pPr algn="l"/>
            <a:r>
              <a:rPr lang="en-US" dirty="0">
                <a:solidFill>
                  <a:schemeClr val="accent5">
                    <a:lumMod val="75000"/>
                  </a:schemeClr>
                </a:solidFill>
              </a:rPr>
              <a:t>Preparing for Next Year</a:t>
            </a:r>
            <a:endParaRPr lang="en-US" dirty="0"/>
          </a:p>
        </p:txBody>
      </p:sp>
      <p:sp>
        <p:nvSpPr>
          <p:cNvPr id="4" name="Content Placeholder 3">
            <a:extLst>
              <a:ext uri="{FF2B5EF4-FFF2-40B4-BE49-F238E27FC236}">
                <a16:creationId xmlns:a16="http://schemas.microsoft.com/office/drawing/2014/main" id="{6413B2CD-93C1-4D27-B9B4-5E6B4D81AC62}"/>
              </a:ext>
            </a:extLst>
          </p:cNvPr>
          <p:cNvSpPr>
            <a:spLocks noGrp="1"/>
          </p:cNvSpPr>
          <p:nvPr>
            <p:ph idx="1"/>
          </p:nvPr>
        </p:nvSpPr>
        <p:spPr>
          <a:xfrm>
            <a:off x="457200" y="1408205"/>
            <a:ext cx="4294848" cy="4697918"/>
          </a:xfrm>
        </p:spPr>
        <p:txBody>
          <a:bodyPr/>
          <a:lstStyle/>
          <a:p>
            <a:pPr marL="226695" indent="-226695"/>
            <a:r>
              <a:rPr lang="en-US" sz="2000" dirty="0"/>
              <a:t>From this analysis, what overall changes are needed in instruction?</a:t>
            </a:r>
          </a:p>
          <a:p>
            <a:pPr lvl="1">
              <a:buFont typeface="Courier New"/>
              <a:buChar char="o"/>
            </a:pPr>
            <a:r>
              <a:rPr lang="en-US" sz="2000" dirty="0"/>
              <a:t>What instructional strategies should be maintained?</a:t>
            </a:r>
          </a:p>
          <a:p>
            <a:pPr lvl="1">
              <a:buFont typeface="Courier New"/>
              <a:buChar char="o"/>
            </a:pPr>
            <a:r>
              <a:rPr lang="en-US" sz="2000" dirty="0"/>
              <a:t>What instructional strategies require revision?</a:t>
            </a:r>
          </a:p>
          <a:p>
            <a:pPr lvl="1">
              <a:buFont typeface="Courier New"/>
              <a:buChar char="o"/>
            </a:pPr>
            <a:r>
              <a:rPr lang="en-US" sz="2000" dirty="0"/>
              <a:t>What needs to happen next to increase learning for all students?</a:t>
            </a:r>
          </a:p>
          <a:p>
            <a:pPr lvl="2">
              <a:buFont typeface="Wingdings"/>
              <a:buChar char="§"/>
            </a:pPr>
            <a:r>
              <a:rPr lang="en-US" sz="2000" dirty="0"/>
              <a:t>Resources</a:t>
            </a:r>
          </a:p>
          <a:p>
            <a:pPr lvl="2">
              <a:buFont typeface="Wingdings"/>
              <a:buChar char="§"/>
            </a:pPr>
            <a:r>
              <a:rPr lang="en-US" sz="2000" dirty="0"/>
              <a:t>Instructional Strategies</a:t>
            </a:r>
          </a:p>
          <a:p>
            <a:pPr lvl="2">
              <a:buFont typeface="Wingdings"/>
              <a:buChar char="§"/>
            </a:pPr>
            <a:r>
              <a:rPr lang="en-US" sz="2000" dirty="0"/>
              <a:t>Professional Development</a:t>
            </a:r>
          </a:p>
          <a:p>
            <a:pPr marL="226695" indent="-226695"/>
            <a:endParaRPr lang="en-US" sz="2000" dirty="0"/>
          </a:p>
        </p:txBody>
      </p:sp>
      <p:pic>
        <p:nvPicPr>
          <p:cNvPr id="5" name="Picture 6" descr="A smiling woman with shoulder length gray hair wearing turquoise jewelry and gray clothing.">
            <a:extLst>
              <a:ext uri="{FF2B5EF4-FFF2-40B4-BE49-F238E27FC236}">
                <a16:creationId xmlns:a16="http://schemas.microsoft.com/office/drawing/2014/main" id="{AFF1028D-D8D1-430D-AA29-B2193987A659}"/>
              </a:ext>
            </a:extLst>
          </p:cNvPr>
          <p:cNvPicPr>
            <a:picLocks noChangeAspect="1"/>
          </p:cNvPicPr>
          <p:nvPr/>
        </p:nvPicPr>
        <p:blipFill rotWithShape="1">
          <a:blip r:embed="rId3"/>
          <a:srcRect l="27675" r="-369" b="552"/>
          <a:stretch/>
        </p:blipFill>
        <p:spPr>
          <a:xfrm>
            <a:off x="4758117" y="1624477"/>
            <a:ext cx="4178988" cy="3770901"/>
          </a:xfrm>
          <a:prstGeom prst="rect">
            <a:avLst/>
          </a:prstGeom>
        </p:spPr>
      </p:pic>
    </p:spTree>
    <p:extLst>
      <p:ext uri="{BB962C8B-B14F-4D97-AF65-F5344CB8AC3E}">
        <p14:creationId xmlns:p14="http://schemas.microsoft.com/office/powerpoint/2010/main" val="3573871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15D7-531C-4E96-A922-741A3AA748EE}"/>
              </a:ext>
            </a:extLst>
          </p:cNvPr>
          <p:cNvSpPr>
            <a:spLocks noGrp="1"/>
          </p:cNvSpPr>
          <p:nvPr>
            <p:ph type="title"/>
          </p:nvPr>
        </p:nvSpPr>
        <p:spPr/>
        <p:txBody>
          <a:bodyPr/>
          <a:lstStyle/>
          <a:p>
            <a:pPr algn="l"/>
            <a:r>
              <a:rPr lang="en-US" dirty="0">
                <a:solidFill>
                  <a:schemeClr val="accent5">
                    <a:lumMod val="75000"/>
                  </a:schemeClr>
                </a:solidFill>
              </a:rPr>
              <a:t>Plan to Engage All Students </a:t>
            </a:r>
          </a:p>
        </p:txBody>
      </p:sp>
      <p:sp>
        <p:nvSpPr>
          <p:cNvPr id="3" name="Content Placeholder 2">
            <a:extLst>
              <a:ext uri="{FF2B5EF4-FFF2-40B4-BE49-F238E27FC236}">
                <a16:creationId xmlns:a16="http://schemas.microsoft.com/office/drawing/2014/main" id="{C5CBA639-D1B6-4D71-84F1-B71E2585AA89}"/>
              </a:ext>
            </a:extLst>
          </p:cNvPr>
          <p:cNvSpPr>
            <a:spLocks noGrp="1"/>
          </p:cNvSpPr>
          <p:nvPr>
            <p:ph idx="1"/>
          </p:nvPr>
        </p:nvSpPr>
        <p:spPr/>
        <p:txBody>
          <a:bodyPr/>
          <a:lstStyle/>
          <a:p>
            <a:pPr marL="0" indent="0">
              <a:buNone/>
            </a:pPr>
            <a:r>
              <a:rPr lang="en-US" sz="2800" dirty="0">
                <a:latin typeface="Arial" panose="020B0604020202020204" pitchFamily="34" charset="0"/>
                <a:cs typeface="Arial" panose="020B0604020202020204" pitchFamily="34" charset="0"/>
              </a:rPr>
              <a:t>Use grade level tasks that </a:t>
            </a:r>
          </a:p>
          <a:p>
            <a:pPr marL="344487" lvl="1" indent="0">
              <a:buNone/>
            </a:pPr>
            <a:r>
              <a:rPr lang="en-US" sz="2800" dirty="0">
                <a:latin typeface="Arial" panose="020B0604020202020204" pitchFamily="34" charset="0"/>
                <a:cs typeface="Arial" panose="020B0604020202020204" pitchFamily="34" charset="0"/>
              </a:rPr>
              <a:t>Highlight and develop mathematical understanding, </a:t>
            </a:r>
          </a:p>
          <a:p>
            <a:pPr marL="344487" lvl="1" indent="0">
              <a:buNone/>
            </a:pPr>
            <a:r>
              <a:rPr lang="en-US" sz="2800" dirty="0">
                <a:latin typeface="Arial" panose="020B0604020202020204" pitchFamily="34" charset="0"/>
                <a:cs typeface="Arial" panose="020B0604020202020204" pitchFamily="34" charset="0"/>
              </a:rPr>
              <a:t>Are engaging and accessible to all students,</a:t>
            </a:r>
          </a:p>
          <a:p>
            <a:pPr marL="344487" lvl="1" indent="0">
              <a:buNone/>
            </a:pPr>
            <a:r>
              <a:rPr lang="en-US" sz="2800" dirty="0">
                <a:latin typeface="Arial" panose="020B0604020202020204" pitchFamily="34" charset="0"/>
                <a:cs typeface="Arial" panose="020B0604020202020204" pitchFamily="34" charset="0"/>
              </a:rPr>
              <a:t>Permit multiple strategies,  </a:t>
            </a:r>
          </a:p>
          <a:p>
            <a:pPr marL="344487" lvl="1" indent="0">
              <a:buNone/>
            </a:pPr>
            <a:r>
              <a:rPr lang="en-US" sz="2800" dirty="0">
                <a:latin typeface="Arial" panose="020B0604020202020204" pitchFamily="34" charset="0"/>
                <a:cs typeface="Arial" panose="020B0604020202020204" pitchFamily="34" charset="0"/>
              </a:rPr>
              <a:t>Allow for multiple representations,</a:t>
            </a:r>
          </a:p>
          <a:p>
            <a:pPr marL="344487" lvl="1" indent="0">
              <a:buNone/>
            </a:pPr>
            <a:r>
              <a:rPr lang="en-US" sz="2800" dirty="0">
                <a:latin typeface="Arial" panose="020B0604020202020204" pitchFamily="34" charset="0"/>
                <a:cs typeface="Arial" panose="020B0604020202020204" pitchFamily="34" charset="0"/>
              </a:rPr>
              <a:t>Expect explanations, justifications or critiquing other’s thinking, and</a:t>
            </a:r>
          </a:p>
          <a:p>
            <a:pPr marL="344487" lvl="1" indent="0">
              <a:buNone/>
            </a:pPr>
            <a:r>
              <a:rPr lang="en-US" sz="2800" dirty="0">
                <a:latin typeface="Arial" panose="020B0604020202020204" pitchFamily="34" charset="0"/>
                <a:cs typeface="Arial" panose="020B0604020202020204" pitchFamily="34" charset="0"/>
              </a:rPr>
              <a:t>Encourage mathematical reasoning.</a:t>
            </a:r>
          </a:p>
        </p:txBody>
      </p:sp>
    </p:spTree>
    <p:extLst>
      <p:ext uri="{BB962C8B-B14F-4D97-AF65-F5344CB8AC3E}">
        <p14:creationId xmlns:p14="http://schemas.microsoft.com/office/powerpoint/2010/main" val="585620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AAC9-A8F1-4732-9A4F-297CE8345FC3}"/>
              </a:ext>
            </a:extLst>
          </p:cNvPr>
          <p:cNvSpPr>
            <a:spLocks noGrp="1"/>
          </p:cNvSpPr>
          <p:nvPr>
            <p:ph type="title"/>
          </p:nvPr>
        </p:nvSpPr>
        <p:spPr/>
        <p:txBody>
          <a:bodyPr/>
          <a:lstStyle/>
          <a:p>
            <a:pPr algn="l"/>
            <a:r>
              <a:rPr lang="en-US" dirty="0">
                <a:solidFill>
                  <a:schemeClr val="accent5">
                    <a:lumMod val="75000"/>
                  </a:schemeClr>
                </a:solidFill>
              </a:rPr>
              <a:t>Math Team </a:t>
            </a:r>
          </a:p>
        </p:txBody>
      </p:sp>
      <p:graphicFrame>
        <p:nvGraphicFramePr>
          <p:cNvPr id="3" name="Table 4" descr="Math team">
            <a:extLst>
              <a:ext uri="{FF2B5EF4-FFF2-40B4-BE49-F238E27FC236}">
                <a16:creationId xmlns:a16="http://schemas.microsoft.com/office/drawing/2014/main" id="{AE5F225A-D11D-450D-AD0F-95C5A05038B4}"/>
              </a:ext>
            </a:extLst>
          </p:cNvPr>
          <p:cNvGraphicFramePr>
            <a:graphicFrameLocks noGrp="1"/>
          </p:cNvGraphicFramePr>
          <p:nvPr>
            <p:extLst>
              <p:ext uri="{D42A27DB-BD31-4B8C-83A1-F6EECF244321}">
                <p14:modId xmlns:p14="http://schemas.microsoft.com/office/powerpoint/2010/main" val="305595868"/>
              </p:ext>
            </p:extLst>
          </p:nvPr>
        </p:nvGraphicFramePr>
        <p:xfrm>
          <a:off x="457200" y="1302026"/>
          <a:ext cx="8229600" cy="3793566"/>
        </p:xfrm>
        <a:graphic>
          <a:graphicData uri="http://schemas.openxmlformats.org/drawingml/2006/table">
            <a:tbl>
              <a:tblPr firstRow="1" bandRow="1">
                <a:tableStyleId>{7DF18680-E054-41AD-8BC1-D1AEF772440D}</a:tableStyleId>
              </a:tblPr>
              <a:tblGrid>
                <a:gridCol w="2683565">
                  <a:extLst>
                    <a:ext uri="{9D8B030D-6E8A-4147-A177-3AD203B41FA5}">
                      <a16:colId xmlns:a16="http://schemas.microsoft.com/office/drawing/2014/main" val="3668102022"/>
                    </a:ext>
                  </a:extLst>
                </a:gridCol>
                <a:gridCol w="5546035">
                  <a:extLst>
                    <a:ext uri="{9D8B030D-6E8A-4147-A177-3AD203B41FA5}">
                      <a16:colId xmlns:a16="http://schemas.microsoft.com/office/drawing/2014/main" val="1579536525"/>
                    </a:ext>
                  </a:extLst>
                </a:gridCol>
              </a:tblGrid>
              <a:tr h="464157">
                <a:tc>
                  <a:txBody>
                    <a:bodyPr/>
                    <a:lstStyle/>
                    <a:p>
                      <a:pPr algn="ctr"/>
                      <a:r>
                        <a:rPr lang="en-US" sz="2400" dirty="0"/>
                        <a:t>Name </a:t>
                      </a:r>
                    </a:p>
                  </a:txBody>
                  <a:tcPr/>
                </a:tc>
                <a:tc>
                  <a:txBody>
                    <a:bodyPr/>
                    <a:lstStyle/>
                    <a:p>
                      <a:pPr algn="ctr"/>
                      <a:r>
                        <a:rPr lang="en-US" sz="2400" dirty="0"/>
                        <a:t>Email </a:t>
                      </a:r>
                    </a:p>
                  </a:txBody>
                  <a:tcPr/>
                </a:tc>
                <a:extLst>
                  <a:ext uri="{0D108BD9-81ED-4DB2-BD59-A6C34878D82A}">
                    <a16:rowId xmlns:a16="http://schemas.microsoft.com/office/drawing/2014/main" val="1042118350"/>
                  </a:ext>
                </a:extLst>
              </a:tr>
              <a:tr h="835483">
                <a:tc>
                  <a:txBody>
                    <a:bodyPr/>
                    <a:lstStyle/>
                    <a:p>
                      <a:pPr algn="ctr"/>
                      <a:r>
                        <a:rPr lang="en-US" sz="2400" b="1" dirty="0"/>
                        <a:t>Brian Bickley</a:t>
                      </a:r>
                      <a:endParaRPr lang="en-US" sz="2400" dirty="0"/>
                    </a:p>
                  </a:txBody>
                  <a:tcPr/>
                </a:tc>
                <a:tc>
                  <a:txBody>
                    <a:bodyPr/>
                    <a:lstStyle/>
                    <a:p>
                      <a:pPr algn="ctr"/>
                      <a:r>
                        <a:rPr lang="en-US" sz="2400" dirty="0">
                          <a:hlinkClick r:id="rId2"/>
                        </a:rPr>
                        <a:t>Brian.Bickley@education.ohio.gov</a:t>
                      </a:r>
                      <a:endParaRPr lang="en-US" sz="2400" dirty="0"/>
                    </a:p>
                  </a:txBody>
                  <a:tcPr/>
                </a:tc>
                <a:extLst>
                  <a:ext uri="{0D108BD9-81ED-4DB2-BD59-A6C34878D82A}">
                    <a16:rowId xmlns:a16="http://schemas.microsoft.com/office/drawing/2014/main" val="3748223624"/>
                  </a:ext>
                </a:extLst>
              </a:tr>
              <a:tr h="65836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Anna Cannelongo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hlinkClick r:id="rId3"/>
                        </a:rPr>
                        <a:t>Anna.Cannelongo@education.ohio.gov</a:t>
                      </a:r>
                      <a:endParaRPr lang="en-US" sz="2400" dirty="0"/>
                    </a:p>
                    <a:p>
                      <a:pPr algn="ctr"/>
                      <a:endParaRPr lang="en-US" sz="2400" dirty="0"/>
                    </a:p>
                  </a:txBody>
                  <a:tcPr/>
                </a:tc>
                <a:extLst>
                  <a:ext uri="{0D108BD9-81ED-4DB2-BD59-A6C34878D82A}">
                    <a16:rowId xmlns:a16="http://schemas.microsoft.com/office/drawing/2014/main" val="4109835207"/>
                  </a:ext>
                </a:extLst>
              </a:tr>
              <a:tr h="8354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t>Annika Moore</a:t>
                      </a:r>
                      <a:br>
                        <a:rPr lang="pl-PL" sz="2400" dirty="0"/>
                      </a:br>
                      <a:endParaRPr lang="en-US" sz="2400" dirty="0"/>
                    </a:p>
                  </a:txBody>
                  <a:tcPr/>
                </a:tc>
                <a:tc>
                  <a:txBody>
                    <a:bodyPr/>
                    <a:lstStyle/>
                    <a:p>
                      <a:pPr algn="ctr"/>
                      <a:r>
                        <a:rPr lang="pl-PL" sz="2400" dirty="0">
                          <a:hlinkClick r:id="rId4"/>
                        </a:rPr>
                        <a:t>Annika.Moore@education.ohio.gov</a:t>
                      </a:r>
                      <a:endParaRPr lang="en-US" sz="2400" dirty="0"/>
                    </a:p>
                  </a:txBody>
                  <a:tcPr/>
                </a:tc>
                <a:extLst>
                  <a:ext uri="{0D108BD9-81ED-4DB2-BD59-A6C34878D82A}">
                    <a16:rowId xmlns:a16="http://schemas.microsoft.com/office/drawing/2014/main" val="2028890788"/>
                  </a:ext>
                </a:extLst>
              </a:tr>
              <a:tr h="8354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t>Yelena Palayeva</a:t>
                      </a:r>
                      <a:endParaRPr lang="en-US" sz="2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dirty="0">
                          <a:hlinkClick r:id="rId5"/>
                        </a:rPr>
                        <a:t>Yelena.Palayeva@education.ohio.gov</a:t>
                      </a:r>
                      <a:r>
                        <a:rPr lang="pl-PL" sz="2400" dirty="0"/>
                        <a:t> </a:t>
                      </a:r>
                      <a:endParaRPr lang="en-US" sz="2400" dirty="0"/>
                    </a:p>
                  </a:txBody>
                  <a:tcPr/>
                </a:tc>
                <a:extLst>
                  <a:ext uri="{0D108BD9-81ED-4DB2-BD59-A6C34878D82A}">
                    <a16:rowId xmlns:a16="http://schemas.microsoft.com/office/drawing/2014/main" val="4047992007"/>
                  </a:ext>
                </a:extLst>
              </a:tr>
            </a:tbl>
          </a:graphicData>
        </a:graphic>
      </p:graphicFrame>
    </p:spTree>
    <p:extLst>
      <p:ext uri="{BB962C8B-B14F-4D97-AF65-F5344CB8AC3E}">
        <p14:creationId xmlns:p14="http://schemas.microsoft.com/office/powerpoint/2010/main" val="235353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F6A1-943E-4A6F-893D-FE6934C7D33A}"/>
              </a:ext>
            </a:extLst>
          </p:cNvPr>
          <p:cNvSpPr>
            <a:spLocks noGrp="1"/>
          </p:cNvSpPr>
          <p:nvPr>
            <p:ph type="title"/>
          </p:nvPr>
        </p:nvSpPr>
        <p:spPr>
          <a:xfrm>
            <a:off x="289560" y="457202"/>
            <a:ext cx="8397240" cy="492443"/>
          </a:xfrm>
        </p:spPr>
        <p:txBody>
          <a:bodyPr/>
          <a:lstStyle/>
          <a:p>
            <a:pPr algn="l"/>
            <a:r>
              <a:rPr lang="en-US" sz="3200" dirty="0">
                <a:solidFill>
                  <a:schemeClr val="accent5">
                    <a:lumMod val="75000"/>
                  </a:schemeClr>
                </a:solidFill>
              </a:rPr>
              <a:t>Student Readiness/Teacher Preparedness</a:t>
            </a:r>
          </a:p>
        </p:txBody>
      </p:sp>
      <p:sp>
        <p:nvSpPr>
          <p:cNvPr id="3" name="Content Placeholder 2">
            <a:extLst>
              <a:ext uri="{FF2B5EF4-FFF2-40B4-BE49-F238E27FC236}">
                <a16:creationId xmlns:a16="http://schemas.microsoft.com/office/drawing/2014/main" id="{B4AB0D6C-38DC-418F-BB09-40F6F0D3C149}"/>
              </a:ext>
            </a:extLst>
          </p:cNvPr>
          <p:cNvSpPr>
            <a:spLocks noGrp="1"/>
          </p:cNvSpPr>
          <p:nvPr>
            <p:ph idx="1"/>
          </p:nvPr>
        </p:nvSpPr>
        <p:spPr>
          <a:xfrm>
            <a:off x="289560" y="1236914"/>
            <a:ext cx="4398022" cy="4813366"/>
          </a:xfrm>
        </p:spPr>
        <p:txBody>
          <a:bodyPr/>
          <a:lstStyle/>
          <a:p>
            <a:pPr marL="0" indent="0">
              <a:buNone/>
            </a:pPr>
            <a:r>
              <a:rPr lang="en-US" sz="2000" dirty="0"/>
              <a:t>Each year students come to school excited to learn. Next year will be no different! Provide engaging math experiences that promote development of mathematical understanding and success for all students. Review mathematical goals for typical instruction, compare to student instructional opportunities, pre-assess then adjust instruction to allow all students access to growing mathematically. Being knowledgeable and prepared helps instruction to best meet the academic, social and emotional needs of each student. </a:t>
            </a:r>
          </a:p>
          <a:p>
            <a:pPr marL="0" indent="0">
              <a:buNone/>
            </a:pPr>
            <a:endParaRPr lang="en-US" dirty="0"/>
          </a:p>
        </p:txBody>
      </p:sp>
      <p:pic>
        <p:nvPicPr>
          <p:cNvPr id="4" name="Picture 4" descr="three children sitting cross-legged with their arms around each other.">
            <a:extLst>
              <a:ext uri="{FF2B5EF4-FFF2-40B4-BE49-F238E27FC236}">
                <a16:creationId xmlns:a16="http://schemas.microsoft.com/office/drawing/2014/main" id="{3A7DE5CD-78EE-4AA0-A4C9-9D5595C7862D}"/>
              </a:ext>
            </a:extLst>
          </p:cNvPr>
          <p:cNvPicPr>
            <a:picLocks noChangeAspect="1"/>
          </p:cNvPicPr>
          <p:nvPr/>
        </p:nvPicPr>
        <p:blipFill>
          <a:blip r:embed="rId3"/>
          <a:stretch>
            <a:fillRect/>
          </a:stretch>
        </p:blipFill>
        <p:spPr>
          <a:xfrm>
            <a:off x="4785359" y="2015992"/>
            <a:ext cx="4005030" cy="2826015"/>
          </a:xfrm>
          <a:prstGeom prst="rect">
            <a:avLst/>
          </a:prstGeom>
        </p:spPr>
      </p:pic>
    </p:spTree>
    <p:extLst>
      <p:ext uri="{BB962C8B-B14F-4D97-AF65-F5344CB8AC3E}">
        <p14:creationId xmlns:p14="http://schemas.microsoft.com/office/powerpoint/2010/main" val="111659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2536-8473-4115-ABB3-A5266603EDAD}"/>
              </a:ext>
            </a:extLst>
          </p:cNvPr>
          <p:cNvSpPr>
            <a:spLocks noGrp="1"/>
          </p:cNvSpPr>
          <p:nvPr>
            <p:ph type="title"/>
          </p:nvPr>
        </p:nvSpPr>
        <p:spPr/>
        <p:txBody>
          <a:bodyPr/>
          <a:lstStyle/>
          <a:p>
            <a:pPr algn="l"/>
            <a:r>
              <a:rPr lang="en-US" dirty="0">
                <a:solidFill>
                  <a:schemeClr val="accent5">
                    <a:lumMod val="75000"/>
                  </a:schemeClr>
                </a:solidFill>
              </a:rPr>
              <a:t>Math Tools</a:t>
            </a:r>
          </a:p>
        </p:txBody>
      </p:sp>
      <p:sp>
        <p:nvSpPr>
          <p:cNvPr id="3" name="Content Placeholder 2">
            <a:extLst>
              <a:ext uri="{FF2B5EF4-FFF2-40B4-BE49-F238E27FC236}">
                <a16:creationId xmlns:a16="http://schemas.microsoft.com/office/drawing/2014/main" id="{E4F46775-FD65-4A4F-8B2A-6C8BDA31C973}"/>
              </a:ext>
            </a:extLst>
          </p:cNvPr>
          <p:cNvSpPr>
            <a:spLocks noGrp="1"/>
          </p:cNvSpPr>
          <p:nvPr>
            <p:ph idx="1"/>
          </p:nvPr>
        </p:nvSpPr>
        <p:spPr>
          <a:xfrm>
            <a:off x="4269772" y="1472766"/>
            <a:ext cx="4417028" cy="3912468"/>
          </a:xfrm>
        </p:spPr>
        <p:txBody>
          <a:bodyPr/>
          <a:lstStyle/>
          <a:p>
            <a:pPr>
              <a:spcBef>
                <a:spcPts val="600"/>
              </a:spcBef>
              <a:spcAft>
                <a:spcPts val="600"/>
              </a:spcAft>
            </a:pPr>
            <a:r>
              <a:rPr lang="en-US" dirty="0"/>
              <a:t>Gap Analysis</a:t>
            </a:r>
          </a:p>
          <a:p>
            <a:pPr>
              <a:spcBef>
                <a:spcPts val="600"/>
              </a:spcBef>
              <a:spcAft>
                <a:spcPts val="600"/>
              </a:spcAft>
            </a:pPr>
            <a:r>
              <a:rPr lang="en-US" dirty="0"/>
              <a:t>Learning Progressions</a:t>
            </a:r>
          </a:p>
          <a:p>
            <a:pPr>
              <a:spcBef>
                <a:spcPts val="600"/>
              </a:spcBef>
              <a:spcAft>
                <a:spcPts val="600"/>
              </a:spcAft>
            </a:pPr>
            <a:r>
              <a:rPr lang="en-US" dirty="0"/>
              <a:t>Critical Areas of Focus</a:t>
            </a:r>
          </a:p>
          <a:p>
            <a:pPr>
              <a:spcBef>
                <a:spcPts val="600"/>
              </a:spcBef>
              <a:spcAft>
                <a:spcPts val="600"/>
              </a:spcAft>
            </a:pPr>
            <a:r>
              <a:rPr lang="en-US" dirty="0"/>
              <a:t>Model Curriculum</a:t>
            </a:r>
          </a:p>
          <a:p>
            <a:pPr>
              <a:spcBef>
                <a:spcPts val="600"/>
              </a:spcBef>
              <a:spcAft>
                <a:spcPts val="600"/>
              </a:spcAft>
            </a:pPr>
            <a:r>
              <a:rPr lang="en-US" dirty="0"/>
              <a:t>Preparing for Instruction</a:t>
            </a:r>
          </a:p>
          <a:p>
            <a:pPr>
              <a:spcBef>
                <a:spcPts val="600"/>
              </a:spcBef>
              <a:spcAft>
                <a:spcPts val="600"/>
              </a:spcAft>
            </a:pPr>
            <a:r>
              <a:rPr lang="en-US" dirty="0"/>
              <a:t>Released Items</a:t>
            </a:r>
          </a:p>
          <a:p>
            <a:pPr marL="226695" indent="-226695"/>
            <a:endParaRPr lang="en-US" dirty="0"/>
          </a:p>
          <a:p>
            <a:pPr marL="226695" indent="-226695"/>
            <a:endParaRPr lang="en-US" dirty="0">
              <a:solidFill>
                <a:srgbClr val="000000"/>
              </a:solidFill>
            </a:endParaRPr>
          </a:p>
          <a:p>
            <a:pPr marL="226695" indent="-226695"/>
            <a:endParaRPr lang="en-US" sz="2100" dirty="0">
              <a:solidFill>
                <a:schemeClr val="accent5">
                  <a:lumMod val="75000"/>
                </a:schemeClr>
              </a:solidFill>
            </a:endParaRPr>
          </a:p>
        </p:txBody>
      </p:sp>
      <p:pic>
        <p:nvPicPr>
          <p:cNvPr id="5" name="Picture 4" descr="colorful puzzle pieces on a blue background">
            <a:extLst>
              <a:ext uri="{FF2B5EF4-FFF2-40B4-BE49-F238E27FC236}">
                <a16:creationId xmlns:a16="http://schemas.microsoft.com/office/drawing/2014/main" id="{CDBB54DB-0977-411C-97A5-453AE4755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66" y="2057400"/>
            <a:ext cx="3711156" cy="3014663"/>
          </a:xfrm>
          <a:prstGeom prst="rect">
            <a:avLst/>
          </a:prstGeom>
        </p:spPr>
      </p:pic>
    </p:spTree>
    <p:extLst>
      <p:ext uri="{BB962C8B-B14F-4D97-AF65-F5344CB8AC3E}">
        <p14:creationId xmlns:p14="http://schemas.microsoft.com/office/powerpoint/2010/main" val="374980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AD5-D8BA-49DB-894F-F127392180B1}"/>
              </a:ext>
            </a:extLst>
          </p:cNvPr>
          <p:cNvSpPr>
            <a:spLocks noGrp="1"/>
          </p:cNvSpPr>
          <p:nvPr>
            <p:ph type="title"/>
          </p:nvPr>
        </p:nvSpPr>
        <p:spPr>
          <a:xfrm>
            <a:off x="628650" y="359230"/>
            <a:ext cx="7886700" cy="966650"/>
          </a:xfrm>
        </p:spPr>
        <p:txBody>
          <a:bodyPr vert="horz" lIns="91440" tIns="45720" rIns="91440" bIns="45720" rtlCol="0" anchor="ctr">
            <a:normAutofit/>
          </a:bodyPr>
          <a:lstStyle/>
          <a:p>
            <a:pPr algn="l" defTabSz="914400"/>
            <a:r>
              <a:rPr lang="en-US" dirty="0">
                <a:solidFill>
                  <a:schemeClr val="accent5">
                    <a:lumMod val="75000"/>
                  </a:schemeClr>
                </a:solidFill>
                <a:latin typeface="Arial" panose="020B0604020202020204" pitchFamily="34" charset="0"/>
                <a:cs typeface="Arial" panose="020B0604020202020204" pitchFamily="34" charset="0"/>
              </a:rPr>
              <a:t>Gap Analysis</a:t>
            </a:r>
          </a:p>
        </p:txBody>
      </p:sp>
      <p:pic>
        <p:nvPicPr>
          <p:cNvPr id="5" name="Picture 5" descr="A diagram of a lightbulb with paths leading to kids legs">
            <a:extLst>
              <a:ext uri="{FF2B5EF4-FFF2-40B4-BE49-F238E27FC236}">
                <a16:creationId xmlns:a16="http://schemas.microsoft.com/office/drawing/2014/main" id="{2DE549D4-4D94-4309-99E7-F5B3B9668944}"/>
              </a:ext>
            </a:extLst>
          </p:cNvPr>
          <p:cNvPicPr>
            <a:picLocks noGrp="1" noChangeAspect="1"/>
          </p:cNvPicPr>
          <p:nvPr>
            <p:ph idx="1"/>
          </p:nvPr>
        </p:nvPicPr>
        <p:blipFill>
          <a:blip r:embed="rId3"/>
          <a:stretch>
            <a:fillRect/>
          </a:stretch>
        </p:blipFill>
        <p:spPr>
          <a:xfrm>
            <a:off x="532106" y="1325880"/>
            <a:ext cx="7983244" cy="3093720"/>
          </a:xfrm>
        </p:spPr>
      </p:pic>
      <p:sp>
        <p:nvSpPr>
          <p:cNvPr id="3" name="TextBox 2">
            <a:extLst>
              <a:ext uri="{FF2B5EF4-FFF2-40B4-BE49-F238E27FC236}">
                <a16:creationId xmlns:a16="http://schemas.microsoft.com/office/drawing/2014/main" id="{F56E41CD-B427-400A-8E08-CAC91FC0FB42}"/>
              </a:ext>
            </a:extLst>
          </p:cNvPr>
          <p:cNvSpPr txBox="1"/>
          <p:nvPr/>
        </p:nvSpPr>
        <p:spPr>
          <a:xfrm>
            <a:off x="532106" y="4572000"/>
            <a:ext cx="7983244" cy="184665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Flexible Excel documents </a:t>
            </a:r>
          </a:p>
          <a:p>
            <a:r>
              <a:rPr lang="en-US" sz="2400" dirty="0">
                <a:latin typeface="Arial" panose="020B0604020202020204" pitchFamily="34" charset="0"/>
                <a:cs typeface="Arial" panose="020B0604020202020204" pitchFamily="34" charset="0"/>
              </a:rPr>
              <a:t>Mathematics standards</a:t>
            </a:r>
          </a:p>
          <a:p>
            <a:r>
              <a:rPr lang="en-US" sz="2400" dirty="0">
                <a:latin typeface="Arial" panose="020B0604020202020204" pitchFamily="34" charset="0"/>
                <a:cs typeface="Arial" panose="020B0604020202020204" pitchFamily="34" charset="0"/>
              </a:rPr>
              <a:t>Sortable by grade or course</a:t>
            </a:r>
          </a:p>
          <a:p>
            <a:r>
              <a:rPr lang="en-US" sz="2400" dirty="0">
                <a:latin typeface="Arial" panose="020B0604020202020204" pitchFamily="34" charset="0"/>
                <a:cs typeface="Arial" panose="020B0604020202020204" pitchFamily="34" charset="0"/>
              </a:rPr>
              <a:t>Complete electronically or paper/pencil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40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E3A2-7D73-4AFC-A94E-8F1195CC8845}"/>
              </a:ext>
            </a:extLst>
          </p:cNvPr>
          <p:cNvSpPr>
            <a:spLocks noGrp="1"/>
          </p:cNvSpPr>
          <p:nvPr>
            <p:ph type="title"/>
          </p:nvPr>
        </p:nvSpPr>
        <p:spPr>
          <a:xfrm>
            <a:off x="457200" y="457202"/>
            <a:ext cx="8229600" cy="646331"/>
          </a:xfrm>
        </p:spPr>
        <p:txBody>
          <a:bodyPr/>
          <a:lstStyle/>
          <a:p>
            <a:pPr algn="l"/>
            <a:r>
              <a:rPr lang="en-US" dirty="0">
                <a:solidFill>
                  <a:schemeClr val="accent5">
                    <a:lumMod val="75000"/>
                  </a:schemeClr>
                </a:solidFill>
              </a:rPr>
              <a:t>Gap Analysis Goals</a:t>
            </a:r>
          </a:p>
        </p:txBody>
      </p:sp>
      <p:sp>
        <p:nvSpPr>
          <p:cNvPr id="3" name="Content Placeholder 2">
            <a:extLst>
              <a:ext uri="{FF2B5EF4-FFF2-40B4-BE49-F238E27FC236}">
                <a16:creationId xmlns:a16="http://schemas.microsoft.com/office/drawing/2014/main" id="{1DC818F0-511D-469D-A9B5-73A3F561F0A2}"/>
              </a:ext>
            </a:extLst>
          </p:cNvPr>
          <p:cNvSpPr>
            <a:spLocks noGrp="1"/>
          </p:cNvSpPr>
          <p:nvPr>
            <p:ph idx="1"/>
          </p:nvPr>
        </p:nvSpPr>
        <p:spPr>
          <a:xfrm>
            <a:off x="382859" y="1784939"/>
            <a:ext cx="4716966" cy="3847257"/>
          </a:xfrm>
        </p:spPr>
        <p:txBody>
          <a:bodyPr/>
          <a:lstStyle/>
          <a:p>
            <a:pPr>
              <a:spcAft>
                <a:spcPts val="600"/>
              </a:spcAft>
            </a:pPr>
            <a:r>
              <a:rPr lang="en-US" sz="2800" dirty="0"/>
              <a:t>To create a class record of the learning opportunities students had during 2019-2020. </a:t>
            </a:r>
          </a:p>
          <a:p>
            <a:r>
              <a:rPr lang="en-US" sz="2800" dirty="0"/>
              <a:t>To provide 2020-2021 teachers with information on what and when instruction was received.</a:t>
            </a:r>
          </a:p>
          <a:p>
            <a:pPr marL="0" indent="0">
              <a:buNone/>
            </a:pPr>
            <a:endParaRPr lang="en-US" dirty="0"/>
          </a:p>
          <a:p>
            <a:pPr marL="0" indent="0">
              <a:buNone/>
            </a:pPr>
            <a:endParaRPr lang="en-US" dirty="0"/>
          </a:p>
        </p:txBody>
      </p:sp>
      <p:pic>
        <p:nvPicPr>
          <p:cNvPr id="4" name="Picture 4" descr="light bulb with a brain image">
            <a:extLst>
              <a:ext uri="{FF2B5EF4-FFF2-40B4-BE49-F238E27FC236}">
                <a16:creationId xmlns:a16="http://schemas.microsoft.com/office/drawing/2014/main" id="{884646B7-FA32-4E6D-9AD7-2DB80E75EFF8}"/>
              </a:ext>
            </a:extLst>
          </p:cNvPr>
          <p:cNvPicPr>
            <a:picLocks noChangeAspect="1"/>
          </p:cNvPicPr>
          <p:nvPr/>
        </p:nvPicPr>
        <p:blipFill rotWithShape="1">
          <a:blip r:embed="rId3"/>
          <a:srcRect l="24746" r="18644" b="452"/>
          <a:stretch/>
        </p:blipFill>
        <p:spPr>
          <a:xfrm>
            <a:off x="5664647" y="1691811"/>
            <a:ext cx="3106972" cy="4043011"/>
          </a:xfrm>
          <a:prstGeom prst="rect">
            <a:avLst/>
          </a:prstGeom>
        </p:spPr>
      </p:pic>
    </p:spTree>
    <p:extLst>
      <p:ext uri="{BB962C8B-B14F-4D97-AF65-F5344CB8AC3E}">
        <p14:creationId xmlns:p14="http://schemas.microsoft.com/office/powerpoint/2010/main" val="1174836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AD5-D8BA-49DB-894F-F127392180B1}"/>
              </a:ext>
            </a:extLst>
          </p:cNvPr>
          <p:cNvSpPr>
            <a:spLocks noGrp="1"/>
          </p:cNvSpPr>
          <p:nvPr>
            <p:ph type="title"/>
          </p:nvPr>
        </p:nvSpPr>
        <p:spPr>
          <a:xfrm>
            <a:off x="628650" y="365125"/>
            <a:ext cx="7886700" cy="963149"/>
          </a:xfrm>
        </p:spPr>
        <p:txBody>
          <a:bodyPr vert="horz" lIns="91440" tIns="45720" rIns="91440" bIns="45720" rtlCol="0" anchor="ctr">
            <a:normAutofit/>
          </a:bodyPr>
          <a:lstStyle/>
          <a:p>
            <a:pPr algn="l" defTabSz="914400">
              <a:lnSpc>
                <a:spcPct val="90000"/>
              </a:lnSpc>
            </a:pPr>
            <a:r>
              <a:rPr lang="en-US" sz="4400" dirty="0">
                <a:solidFill>
                  <a:schemeClr val="accent5">
                    <a:lumMod val="75000"/>
                  </a:schemeClr>
                </a:solidFill>
                <a:latin typeface="Arial" panose="020B0604020202020204" pitchFamily="34" charset="0"/>
                <a:cs typeface="Arial" panose="020B0604020202020204" pitchFamily="34" charset="0"/>
              </a:rPr>
              <a:t>Gap Analysis</a:t>
            </a:r>
          </a:p>
        </p:txBody>
      </p:sp>
      <p:pic>
        <p:nvPicPr>
          <p:cNvPr id="7" name="Content Placeholder 6" descr="Example of the Math gap analysis">
            <a:extLst>
              <a:ext uri="{FF2B5EF4-FFF2-40B4-BE49-F238E27FC236}">
                <a16:creationId xmlns:a16="http://schemas.microsoft.com/office/drawing/2014/main" id="{BBA952CF-3B37-4BCF-B65D-EBE656E3F7E2}"/>
              </a:ext>
            </a:extLst>
          </p:cNvPr>
          <p:cNvPicPr>
            <a:picLocks noGrp="1" noChangeAspect="1"/>
          </p:cNvPicPr>
          <p:nvPr>
            <p:ph idx="1"/>
          </p:nvPr>
        </p:nvPicPr>
        <p:blipFill>
          <a:blip r:embed="rId3"/>
          <a:stretch>
            <a:fillRect/>
          </a:stretch>
        </p:blipFill>
        <p:spPr>
          <a:xfrm>
            <a:off x="457200" y="1625313"/>
            <a:ext cx="8229600" cy="4434461"/>
          </a:xfrm>
          <a:prstGeom prst="rect">
            <a:avLst/>
          </a:prstGeom>
        </p:spPr>
      </p:pic>
    </p:spTree>
    <p:extLst>
      <p:ext uri="{BB962C8B-B14F-4D97-AF65-F5344CB8AC3E}">
        <p14:creationId xmlns:p14="http://schemas.microsoft.com/office/powerpoint/2010/main" val="23437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AD5-D8BA-49DB-894F-F127392180B1}"/>
              </a:ext>
            </a:extLst>
          </p:cNvPr>
          <p:cNvSpPr>
            <a:spLocks noGrp="1"/>
          </p:cNvSpPr>
          <p:nvPr>
            <p:ph type="title"/>
          </p:nvPr>
        </p:nvSpPr>
        <p:spPr>
          <a:xfrm>
            <a:off x="628650" y="365125"/>
            <a:ext cx="3638550" cy="1325563"/>
          </a:xfrm>
        </p:spPr>
        <p:txBody>
          <a:bodyPr vert="horz" lIns="91440" tIns="45720" rIns="91440" bIns="45720" rtlCol="0" anchor="ctr">
            <a:normAutofit/>
          </a:bodyPr>
          <a:lstStyle/>
          <a:p>
            <a:pPr algn="l" defTabSz="914400">
              <a:lnSpc>
                <a:spcPct val="90000"/>
              </a:lnSpc>
            </a:pPr>
            <a:r>
              <a:rPr lang="en-US" dirty="0">
                <a:solidFill>
                  <a:schemeClr val="accent5">
                    <a:lumMod val="75000"/>
                  </a:schemeClr>
                </a:solidFill>
                <a:latin typeface="Arial" panose="020B0604020202020204" pitchFamily="34" charset="0"/>
                <a:cs typeface="Arial" panose="020B0604020202020204" pitchFamily="34" charset="0"/>
              </a:rPr>
              <a:t>Gap Analysis</a:t>
            </a:r>
          </a:p>
        </p:txBody>
      </p:sp>
      <p:pic>
        <p:nvPicPr>
          <p:cNvPr id="5" name="Content Placeholder 4" descr="Example of the Math gap analysis for High School">
            <a:extLst>
              <a:ext uri="{FF2B5EF4-FFF2-40B4-BE49-F238E27FC236}">
                <a16:creationId xmlns:a16="http://schemas.microsoft.com/office/drawing/2014/main" id="{6667B881-0E9C-49E4-8CCE-06DC35157270}"/>
              </a:ext>
            </a:extLst>
          </p:cNvPr>
          <p:cNvPicPr>
            <a:picLocks noGrp="1" noChangeAspect="1"/>
          </p:cNvPicPr>
          <p:nvPr>
            <p:ph idx="1"/>
          </p:nvPr>
        </p:nvPicPr>
        <p:blipFill>
          <a:blip r:embed="rId3"/>
          <a:stretch>
            <a:fillRect/>
          </a:stretch>
        </p:blipFill>
        <p:spPr>
          <a:xfrm>
            <a:off x="457200" y="1508289"/>
            <a:ext cx="8229600" cy="4213781"/>
          </a:xfrm>
          <a:prstGeom prst="rect">
            <a:avLst/>
          </a:prstGeom>
        </p:spPr>
      </p:pic>
      <p:sp>
        <p:nvSpPr>
          <p:cNvPr id="3" name="TextBox 2">
            <a:extLst>
              <a:ext uri="{FF2B5EF4-FFF2-40B4-BE49-F238E27FC236}">
                <a16:creationId xmlns:a16="http://schemas.microsoft.com/office/drawing/2014/main" id="{3CF838A1-89EB-46FA-B84D-7ABDEAFD0595}"/>
              </a:ext>
            </a:extLst>
          </p:cNvPr>
          <p:cNvSpPr txBox="1"/>
          <p:nvPr/>
        </p:nvSpPr>
        <p:spPr>
          <a:xfrm>
            <a:off x="6096000" y="613542"/>
            <a:ext cx="2590800" cy="646331"/>
          </a:xfrm>
          <a:prstGeom prst="rect">
            <a:avLst/>
          </a:prstGeom>
          <a:noFill/>
        </p:spPr>
        <p:txBody>
          <a:bodyPr wrap="square" rtlCol="0">
            <a:spAutoFit/>
          </a:bodyPr>
          <a:lstStyle/>
          <a:p>
            <a:r>
              <a:rPr lang="en-US" dirty="0">
                <a:solidFill>
                  <a:schemeClr val="accent5">
                    <a:lumMod val="75000"/>
                  </a:schemeClr>
                </a:solidFill>
                <a:latin typeface="Arial" panose="020B0604020202020204" pitchFamily="34" charset="0"/>
                <a:cs typeface="Arial" panose="020B0604020202020204" pitchFamily="34" charset="0"/>
              </a:rPr>
              <a:t>HIGH SCHOOL </a:t>
            </a:r>
          </a:p>
          <a:p>
            <a:r>
              <a:rPr lang="en-US" dirty="0">
                <a:solidFill>
                  <a:schemeClr val="accent5">
                    <a:lumMod val="75000"/>
                  </a:schemeClr>
                </a:solidFill>
              </a:rPr>
              <a:t>Course Code Column</a:t>
            </a:r>
          </a:p>
        </p:txBody>
      </p:sp>
    </p:spTree>
    <p:extLst>
      <p:ext uri="{BB962C8B-B14F-4D97-AF65-F5344CB8AC3E}">
        <p14:creationId xmlns:p14="http://schemas.microsoft.com/office/powerpoint/2010/main" val="1606094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19FA-3994-406A-91A2-5A39DD661F27}"/>
              </a:ext>
            </a:extLst>
          </p:cNvPr>
          <p:cNvSpPr>
            <a:spLocks noGrp="1"/>
          </p:cNvSpPr>
          <p:nvPr>
            <p:ph type="title"/>
          </p:nvPr>
        </p:nvSpPr>
        <p:spPr/>
        <p:txBody>
          <a:bodyPr/>
          <a:lstStyle/>
          <a:p>
            <a:pPr algn="l"/>
            <a:r>
              <a:rPr lang="en-US" dirty="0">
                <a:solidFill>
                  <a:schemeClr val="accent5">
                    <a:lumMod val="75000"/>
                  </a:schemeClr>
                </a:solidFill>
              </a:rPr>
              <a:t>Learning Progressions K-8</a:t>
            </a:r>
          </a:p>
        </p:txBody>
      </p:sp>
      <p:pic>
        <p:nvPicPr>
          <p:cNvPr id="4" name="Content Placeholder 3" descr="Example of the Math K-8 Learning Progressions">
            <a:extLst>
              <a:ext uri="{FF2B5EF4-FFF2-40B4-BE49-F238E27FC236}">
                <a16:creationId xmlns:a16="http://schemas.microsoft.com/office/drawing/2014/main" id="{F5C290BE-4A39-4795-8ACE-AB30CC9A0323}"/>
              </a:ext>
            </a:extLst>
          </p:cNvPr>
          <p:cNvPicPr>
            <a:picLocks noGrp="1" noChangeAspect="1"/>
          </p:cNvPicPr>
          <p:nvPr>
            <p:ph idx="1"/>
          </p:nvPr>
        </p:nvPicPr>
        <p:blipFill>
          <a:blip r:embed="rId3"/>
          <a:stretch>
            <a:fillRect/>
          </a:stretch>
        </p:blipFill>
        <p:spPr>
          <a:xfrm>
            <a:off x="320040" y="1258181"/>
            <a:ext cx="8229600" cy="4578739"/>
          </a:xfrm>
          <a:prstGeom prst="rect">
            <a:avLst/>
          </a:prstGeom>
        </p:spPr>
      </p:pic>
    </p:spTree>
    <p:extLst>
      <p:ext uri="{BB962C8B-B14F-4D97-AF65-F5344CB8AC3E}">
        <p14:creationId xmlns:p14="http://schemas.microsoft.com/office/powerpoint/2010/main" val="54091422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2.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3" id="{F94B4F33-2F56-46D6-9F93-3685985287B6}" vid="{DE91D304-0D6C-42D8-B34C-CEAD326355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284A1442061C4BB44DE457C0D4C308" ma:contentTypeVersion="4" ma:contentTypeDescription="Create a new document." ma:contentTypeScope="" ma:versionID="1eca552c3f4680d340346fb0682c617b">
  <xsd:schema xmlns:xsd="http://www.w3.org/2001/XMLSchema" xmlns:xs="http://www.w3.org/2001/XMLSchema" xmlns:p="http://schemas.microsoft.com/office/2006/metadata/properties" xmlns:ns2="b3f30b80-7bcb-45a6-a5b2-96956d487bbc" xmlns:ns3="64aca42a-8e76-470d-a90a-7c38b3950c65" targetNamespace="http://schemas.microsoft.com/office/2006/metadata/properties" ma:root="true" ma:fieldsID="9d83bec17ae33f85a344eee29260e416" ns2:_="" ns3:_="">
    <xsd:import namespace="b3f30b80-7bcb-45a6-a5b2-96956d487bbc"/>
    <xsd:import namespace="64aca42a-8e76-470d-a90a-7c38b3950c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30b80-7bcb-45a6-a5b2-96956d487b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aca42a-8e76-470d-a90a-7c38b3950c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6DFD20-51E1-4C8D-A36E-AB7DE35E32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f30b80-7bcb-45a6-a5b2-96956d487bbc"/>
    <ds:schemaRef ds:uri="64aca42a-8e76-470d-a90a-7c38b3950c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0BD5F0-B0C3-44BE-9B5C-3DB68905145E}">
  <ds:schemaRefs>
    <ds:schemaRef ds:uri="http://schemas.microsoft.com/sharepoint/v3/contenttype/forms"/>
  </ds:schemaRefs>
</ds:datastoreItem>
</file>

<file path=customXml/itemProps3.xml><?xml version="1.0" encoding="utf-8"?>
<ds:datastoreItem xmlns:ds="http://schemas.openxmlformats.org/officeDocument/2006/customXml" ds:itemID="{DB7AF22E-4EB2-421B-BD03-E46132348939}">
  <ds:schemaRefs>
    <ds:schemaRef ds:uri="http://schemas.microsoft.com/office/2006/documentManagement/types"/>
    <ds:schemaRef ds:uri="http://schemas.microsoft.com/office/2006/metadata/properties"/>
    <ds:schemaRef ds:uri="http://purl.org/dc/terms/"/>
    <ds:schemaRef ds:uri="http://purl.org/dc/dcmitype/"/>
    <ds:schemaRef ds:uri="64aca42a-8e76-470d-a90a-7c38b3950c65"/>
    <ds:schemaRef ds:uri="b3f30b80-7bcb-45a6-a5b2-96956d487bbc"/>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959</TotalTime>
  <Words>3044</Words>
  <Application>Microsoft Office PowerPoint</Application>
  <PresentationFormat>On-screen Show (4:3)</PresentationFormat>
  <Paragraphs>237</Paragraphs>
  <Slides>24</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Courier New</vt:lpstr>
      <vt:lpstr>Wingdings</vt:lpstr>
      <vt:lpstr>1_Office Theme</vt:lpstr>
      <vt:lpstr>Theme3</vt:lpstr>
      <vt:lpstr>Gap Analysis and  Preparing for Instruction</vt:lpstr>
      <vt:lpstr>Goal</vt:lpstr>
      <vt:lpstr>Student Readiness/Teacher Preparedness</vt:lpstr>
      <vt:lpstr>Math Tools</vt:lpstr>
      <vt:lpstr>Gap Analysis</vt:lpstr>
      <vt:lpstr>Gap Analysis Goals</vt:lpstr>
      <vt:lpstr>Gap Analysis</vt:lpstr>
      <vt:lpstr>Gap Analysis</vt:lpstr>
      <vt:lpstr>Learning Progressions K-8</vt:lpstr>
      <vt:lpstr>Learning Progressions K-5</vt:lpstr>
      <vt:lpstr>Coherence Map </vt:lpstr>
      <vt:lpstr>Coherence Map</vt:lpstr>
      <vt:lpstr>Critical Areas of Focus K-12</vt:lpstr>
      <vt:lpstr>Critical Areas of Focus</vt:lpstr>
      <vt:lpstr>Model Curriculum GRADE 7</vt:lpstr>
      <vt:lpstr>Local Curriculum</vt:lpstr>
      <vt:lpstr>Preparing for Next Year</vt:lpstr>
      <vt:lpstr>Preparing for Next Year</vt:lpstr>
      <vt:lpstr>Preparing for Next Year</vt:lpstr>
      <vt:lpstr>Preparing for Next Year</vt:lpstr>
      <vt:lpstr>Preparing for Next Year</vt:lpstr>
      <vt:lpstr>Preparing for Next Year</vt:lpstr>
      <vt:lpstr>Plan to Engage All Students </vt:lpstr>
      <vt:lpstr>Math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Gap Analysis - Planning Ahead</dc:title>
  <dc:creator>Carlson, Ann</dc:creator>
  <cp:keywords>Gap Analysis, Math, Standards</cp:keywords>
  <cp:lastModifiedBy>Bickley, Brian</cp:lastModifiedBy>
  <cp:revision>147</cp:revision>
  <dcterms:created xsi:type="dcterms:W3CDTF">2020-05-04T17:26:03Z</dcterms:created>
  <dcterms:modified xsi:type="dcterms:W3CDTF">2020-08-12T11:03:55Z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0x01010032284A1442061C4BB44DE457C0D4C308</vt:lpwstr>
  </property>
</Properties>
</file>