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2"/>
  </p:notesMasterIdLst>
  <p:sldIdLst>
    <p:sldId id="257" r:id="rId3"/>
    <p:sldId id="964" r:id="rId4"/>
    <p:sldId id="282" r:id="rId5"/>
    <p:sldId id="260" r:id="rId6"/>
    <p:sldId id="965" r:id="rId7"/>
    <p:sldId id="265" r:id="rId8"/>
    <p:sldId id="264" r:id="rId9"/>
    <p:sldId id="266" r:id="rId10"/>
    <p:sldId id="267" r:id="rId11"/>
    <p:sldId id="321" r:id="rId12"/>
    <p:sldId id="269" r:id="rId13"/>
    <p:sldId id="288" r:id="rId14"/>
    <p:sldId id="270" r:id="rId15"/>
    <p:sldId id="290" r:id="rId16"/>
    <p:sldId id="291" r:id="rId17"/>
    <p:sldId id="295" r:id="rId18"/>
    <p:sldId id="314" r:id="rId19"/>
    <p:sldId id="309" r:id="rId20"/>
    <p:sldId id="312" r:id="rId21"/>
    <p:sldId id="313" r:id="rId22"/>
    <p:sldId id="310" r:id="rId23"/>
    <p:sldId id="307" r:id="rId24"/>
    <p:sldId id="311" r:id="rId25"/>
    <p:sldId id="305" r:id="rId26"/>
    <p:sldId id="315" r:id="rId27"/>
    <p:sldId id="316" r:id="rId28"/>
    <p:sldId id="285" r:id="rId29"/>
    <p:sldId id="258" r:id="rId30"/>
    <p:sldId id="25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046522-6895-4592-846C-93502DDBBB8D}" v="155" dt="2021-11-22T15:41:06.8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3" autoAdjust="0"/>
    <p:restoredTop sz="86449" autoAdjust="0"/>
  </p:normalViewPr>
  <p:slideViewPr>
    <p:cSldViewPr snapToGrid="0">
      <p:cViewPr varScale="1">
        <p:scale>
          <a:sx n="58" d="100"/>
          <a:sy n="58" d="100"/>
        </p:scale>
        <p:origin x="86" y="336"/>
      </p:cViewPr>
      <p:guideLst/>
    </p:cSldViewPr>
  </p:slideViewPr>
  <p:outlineViewPr>
    <p:cViewPr>
      <p:scale>
        <a:sx n="33" d="100"/>
        <a:sy n="33" d="100"/>
      </p:scale>
      <p:origin x="0" y="-428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996BE6-2B90-4274-8F9C-F2FC5468591C}" type="datetimeFigureOut">
              <a:rPr lang="en-US"/>
              <a:t>11/22/2021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FAFF5-8814-4FC0-90A5-71DA89CB2335}" type="slidenum">
              <a:rPr lang="en-US"/>
              <a:t>‹#›</a:t>
            </a:fld>
            <a:endParaRPr lang="en-US"/>
          </a:p>
        </p:txBody>
      </p:sp>
    </p:spTree>
    <p:extLst>
      <p:ext uri="{BB962C8B-B14F-4D97-AF65-F5344CB8AC3E}">
        <p14:creationId xmlns:p14="http://schemas.microsoft.com/office/powerpoint/2010/main" val="2325409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envisiongifted.com/depth-and-complexity-math/"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ducation.ohio.gov/Topics/Learning-in-Ohio/Mathematics/Ohio-s-Learning-Standards-in-Mathematic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https://www.edutopia.org/blog/differentiated-instruction-ways-to-plan-john-mccarthy</a:t>
            </a:r>
          </a:p>
        </p:txBody>
      </p:sp>
      <p:sp>
        <p:nvSpPr>
          <p:cNvPr id="4" name="Slide Number Placeholder 3"/>
          <p:cNvSpPr>
            <a:spLocks noGrp="1"/>
          </p:cNvSpPr>
          <p:nvPr>
            <p:ph type="sldNum" sz="quarter" idx="5"/>
          </p:nvPr>
        </p:nvSpPr>
        <p:spPr/>
        <p:txBody>
          <a:bodyPr/>
          <a:lstStyle/>
          <a:p>
            <a:fld id="{E46FAFF5-8814-4FC0-90A5-71DA89CB2335}" type="slidenum">
              <a:rPr lang="en-US"/>
              <a:t>14</a:t>
            </a:fld>
            <a:endParaRPr lang="en-US"/>
          </a:p>
        </p:txBody>
      </p:sp>
    </p:spTree>
    <p:extLst>
      <p:ext uri="{BB962C8B-B14F-4D97-AF65-F5344CB8AC3E}">
        <p14:creationId xmlns:p14="http://schemas.microsoft.com/office/powerpoint/2010/main" val="554577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cs typeface="Calibri" panose="020F0502020204030204"/>
            </a:endParaRPr>
          </a:p>
          <a:p>
            <a:pPr marL="171450"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58BEB824-EDCF-4D11-B2F5-A97401EA8643}" type="slidenum">
              <a:rPr lang="en-US"/>
              <a:t>15</a:t>
            </a:fld>
            <a:endParaRPr lang="en-US"/>
          </a:p>
        </p:txBody>
      </p:sp>
    </p:spTree>
    <p:extLst>
      <p:ext uri="{BB962C8B-B14F-4D97-AF65-F5344CB8AC3E}">
        <p14:creationId xmlns:p14="http://schemas.microsoft.com/office/powerpoint/2010/main" val="2509823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eight Depth elements are:</a:t>
            </a:r>
            <a:endParaRPr lang="en-US"/>
          </a:p>
          <a:p>
            <a:pPr marL="285750" indent="-285750">
              <a:buFont typeface="Arial"/>
              <a:buChar char="•"/>
            </a:pPr>
            <a:r>
              <a:rPr lang="en-US"/>
              <a:t>Language of the Discipline</a:t>
            </a:r>
            <a:endParaRPr lang="en-US">
              <a:cs typeface="Calibri"/>
            </a:endParaRPr>
          </a:p>
          <a:p>
            <a:pPr marL="285750" indent="-285750">
              <a:buFont typeface="Arial"/>
              <a:buChar char="•"/>
            </a:pPr>
            <a:r>
              <a:rPr lang="en-US"/>
              <a:t>Details</a:t>
            </a:r>
            <a:endParaRPr lang="en-US">
              <a:cs typeface="Calibri"/>
            </a:endParaRPr>
          </a:p>
          <a:p>
            <a:pPr marL="285750" indent="-285750">
              <a:buFont typeface="Arial"/>
              <a:buChar char="•"/>
            </a:pPr>
            <a:r>
              <a:rPr lang="en-US"/>
              <a:t>Patterns</a:t>
            </a:r>
            <a:endParaRPr lang="en-US">
              <a:cs typeface="Calibri"/>
            </a:endParaRPr>
          </a:p>
          <a:p>
            <a:pPr marL="285750" indent="-285750">
              <a:buFont typeface="Arial"/>
              <a:buChar char="•"/>
            </a:pPr>
            <a:r>
              <a:rPr lang="en-US"/>
              <a:t>Unanswered Questions</a:t>
            </a:r>
            <a:endParaRPr lang="en-US">
              <a:cs typeface="Calibri"/>
            </a:endParaRPr>
          </a:p>
          <a:p>
            <a:pPr marL="285750" indent="-285750">
              <a:buFont typeface="Arial"/>
              <a:buChar char="•"/>
            </a:pPr>
            <a:r>
              <a:rPr lang="en-US"/>
              <a:t>Rules</a:t>
            </a:r>
            <a:endParaRPr lang="en-US">
              <a:cs typeface="Calibri"/>
            </a:endParaRPr>
          </a:p>
          <a:p>
            <a:pPr marL="285750" indent="-285750">
              <a:buFont typeface="Arial"/>
              <a:buChar char="•"/>
            </a:pPr>
            <a:r>
              <a:rPr lang="en-US"/>
              <a:t>Trends</a:t>
            </a:r>
            <a:endParaRPr lang="en-US">
              <a:cs typeface="Calibri"/>
            </a:endParaRPr>
          </a:p>
          <a:p>
            <a:pPr marL="285750" indent="-285750">
              <a:buFont typeface="Arial"/>
              <a:buChar char="•"/>
            </a:pPr>
            <a:r>
              <a:rPr lang="en-US"/>
              <a:t>Ethics</a:t>
            </a:r>
            <a:endParaRPr lang="en-US">
              <a:cs typeface="Calibri"/>
            </a:endParaRPr>
          </a:p>
          <a:p>
            <a:pPr marL="285750" indent="-285750">
              <a:buFont typeface="Arial"/>
              <a:buChar char="•"/>
            </a:pPr>
            <a:r>
              <a:rPr lang="en-US"/>
              <a:t>Big Idea</a:t>
            </a:r>
            <a:endParaRPr lang="en-US">
              <a:cs typeface="Calibri"/>
            </a:endParaRPr>
          </a:p>
          <a:p>
            <a:r>
              <a:rPr lang="en-US" b="1"/>
              <a:t>The three Complexity elements are:</a:t>
            </a:r>
            <a:endParaRPr lang="en-US"/>
          </a:p>
          <a:p>
            <a:pPr marL="285750" indent="-285750">
              <a:buFont typeface="Arial"/>
              <a:buChar char="•"/>
            </a:pPr>
            <a:r>
              <a:rPr lang="en-US"/>
              <a:t>Across Disciplines</a:t>
            </a:r>
            <a:endParaRPr lang="en-US">
              <a:cs typeface="Calibri"/>
            </a:endParaRPr>
          </a:p>
          <a:p>
            <a:pPr marL="285750" indent="-285750">
              <a:buFont typeface="Arial"/>
              <a:buChar char="•"/>
            </a:pPr>
            <a:r>
              <a:rPr lang="en-US"/>
              <a:t>Multiple Perspectives</a:t>
            </a:r>
            <a:endParaRPr lang="en-US">
              <a:cs typeface="Calibri"/>
            </a:endParaRPr>
          </a:p>
          <a:p>
            <a:pPr marL="285750" indent="-285750">
              <a:buFont typeface="Arial"/>
              <a:buChar char="•"/>
            </a:pPr>
            <a:r>
              <a:rPr lang="en-US"/>
              <a:t>Change over Time</a:t>
            </a:r>
            <a:endParaRPr lang="en-US">
              <a:cs typeface="Calibri"/>
            </a:endParaRPr>
          </a:p>
          <a:p>
            <a:endParaRPr lang="en-US">
              <a:cs typeface="Calibri"/>
            </a:endParaRPr>
          </a:p>
          <a:p>
            <a:r>
              <a:rPr lang="en-US">
                <a:cs typeface="Calibri"/>
              </a:rPr>
              <a:t>Source: </a:t>
            </a:r>
            <a:r>
              <a:rPr lang="en-US"/>
              <a:t>https://www.giftedguru.com/why-i-love-depth-and-complexity/</a:t>
            </a:r>
            <a:endParaRPr lang="en-US">
              <a:cs typeface="Calibri"/>
            </a:endParaRPr>
          </a:p>
        </p:txBody>
      </p:sp>
      <p:sp>
        <p:nvSpPr>
          <p:cNvPr id="4" name="Slide Number Placeholder 3"/>
          <p:cNvSpPr>
            <a:spLocks noGrp="1"/>
          </p:cNvSpPr>
          <p:nvPr>
            <p:ph type="sldNum" sz="quarter" idx="5"/>
          </p:nvPr>
        </p:nvSpPr>
        <p:spPr/>
        <p:txBody>
          <a:bodyPr/>
          <a:lstStyle/>
          <a:p>
            <a:fld id="{E46FAFF5-8814-4FC0-90A5-71DA89CB2335}" type="slidenum">
              <a:rPr lang="en-US"/>
              <a:t>16</a:t>
            </a:fld>
            <a:endParaRPr lang="en-US"/>
          </a:p>
        </p:txBody>
      </p:sp>
    </p:spTree>
    <p:extLst>
      <p:ext uri="{BB962C8B-B14F-4D97-AF65-F5344CB8AC3E}">
        <p14:creationId xmlns:p14="http://schemas.microsoft.com/office/powerpoint/2010/main" val="3205079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a:hlinkClick r:id="rId3"/>
              </a:rPr>
              <a:t>http://envisiongifted.com/depth-and-complexity-math/</a:t>
            </a:r>
            <a:endParaRPr lang="en-US"/>
          </a:p>
          <a:p>
            <a:r>
              <a:rPr lang="en-US">
                <a:cs typeface="Calibri"/>
              </a:rPr>
              <a:t>Questions from Gifted Guru</a:t>
            </a:r>
          </a:p>
        </p:txBody>
      </p:sp>
      <p:sp>
        <p:nvSpPr>
          <p:cNvPr id="4" name="Slide Number Placeholder 3"/>
          <p:cNvSpPr>
            <a:spLocks noGrp="1"/>
          </p:cNvSpPr>
          <p:nvPr>
            <p:ph type="sldNum" sz="quarter" idx="5"/>
          </p:nvPr>
        </p:nvSpPr>
        <p:spPr/>
        <p:txBody>
          <a:bodyPr/>
          <a:lstStyle/>
          <a:p>
            <a:fld id="{E46FAFF5-8814-4FC0-90A5-71DA89CB2335}" type="slidenum">
              <a:rPr lang="en-US"/>
              <a:t>17</a:t>
            </a:fld>
            <a:endParaRPr lang="en-US"/>
          </a:p>
        </p:txBody>
      </p:sp>
    </p:spTree>
    <p:extLst>
      <p:ext uri="{BB962C8B-B14F-4D97-AF65-F5344CB8AC3E}">
        <p14:creationId xmlns:p14="http://schemas.microsoft.com/office/powerpoint/2010/main" val="4228255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http://envisiongifted.com/depth-and-complexity-math/</a:t>
            </a:r>
          </a:p>
        </p:txBody>
      </p:sp>
      <p:sp>
        <p:nvSpPr>
          <p:cNvPr id="4" name="Slide Number Placeholder 3"/>
          <p:cNvSpPr>
            <a:spLocks noGrp="1"/>
          </p:cNvSpPr>
          <p:nvPr>
            <p:ph type="sldNum" sz="quarter" idx="5"/>
          </p:nvPr>
        </p:nvSpPr>
        <p:spPr/>
        <p:txBody>
          <a:bodyPr/>
          <a:lstStyle/>
          <a:p>
            <a:fld id="{E46FAFF5-8814-4FC0-90A5-71DA89CB2335}" type="slidenum">
              <a:rPr lang="en-US"/>
              <a:t>18</a:t>
            </a:fld>
            <a:endParaRPr lang="en-US"/>
          </a:p>
        </p:txBody>
      </p:sp>
    </p:spTree>
    <p:extLst>
      <p:ext uri="{BB962C8B-B14F-4D97-AF65-F5344CB8AC3E}">
        <p14:creationId xmlns:p14="http://schemas.microsoft.com/office/powerpoint/2010/main" val="3005563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http://envisiongifted.com/depth-and-complexity-math/</a:t>
            </a:r>
          </a:p>
        </p:txBody>
      </p:sp>
      <p:sp>
        <p:nvSpPr>
          <p:cNvPr id="4" name="Slide Number Placeholder 3"/>
          <p:cNvSpPr>
            <a:spLocks noGrp="1"/>
          </p:cNvSpPr>
          <p:nvPr>
            <p:ph type="sldNum" sz="quarter" idx="5"/>
          </p:nvPr>
        </p:nvSpPr>
        <p:spPr/>
        <p:txBody>
          <a:bodyPr/>
          <a:lstStyle/>
          <a:p>
            <a:fld id="{E46FAFF5-8814-4FC0-90A5-71DA89CB2335}" type="slidenum">
              <a:rPr lang="en-US"/>
              <a:t>19</a:t>
            </a:fld>
            <a:endParaRPr lang="en-US"/>
          </a:p>
        </p:txBody>
      </p:sp>
    </p:spTree>
    <p:extLst>
      <p:ext uri="{BB962C8B-B14F-4D97-AF65-F5344CB8AC3E}">
        <p14:creationId xmlns:p14="http://schemas.microsoft.com/office/powerpoint/2010/main" val="257943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http://envisiongifted.com/depth-and-complexity-math/</a:t>
            </a:r>
          </a:p>
        </p:txBody>
      </p:sp>
      <p:sp>
        <p:nvSpPr>
          <p:cNvPr id="4" name="Slide Number Placeholder 3"/>
          <p:cNvSpPr>
            <a:spLocks noGrp="1"/>
          </p:cNvSpPr>
          <p:nvPr>
            <p:ph type="sldNum" sz="quarter" idx="5"/>
          </p:nvPr>
        </p:nvSpPr>
        <p:spPr/>
        <p:txBody>
          <a:bodyPr/>
          <a:lstStyle/>
          <a:p>
            <a:fld id="{E46FAFF5-8814-4FC0-90A5-71DA89CB2335}" type="slidenum">
              <a:rPr lang="en-US"/>
              <a:t>20</a:t>
            </a:fld>
            <a:endParaRPr lang="en-US"/>
          </a:p>
        </p:txBody>
      </p:sp>
    </p:spTree>
    <p:extLst>
      <p:ext uri="{BB962C8B-B14F-4D97-AF65-F5344CB8AC3E}">
        <p14:creationId xmlns:p14="http://schemas.microsoft.com/office/powerpoint/2010/main" val="286109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http://envisiongifted.com/depth-and-complexity-math/</a:t>
            </a:r>
          </a:p>
        </p:txBody>
      </p:sp>
      <p:sp>
        <p:nvSpPr>
          <p:cNvPr id="4" name="Slide Number Placeholder 3"/>
          <p:cNvSpPr>
            <a:spLocks noGrp="1"/>
          </p:cNvSpPr>
          <p:nvPr>
            <p:ph type="sldNum" sz="quarter" idx="5"/>
          </p:nvPr>
        </p:nvSpPr>
        <p:spPr/>
        <p:txBody>
          <a:bodyPr/>
          <a:lstStyle/>
          <a:p>
            <a:fld id="{E46FAFF5-8814-4FC0-90A5-71DA89CB2335}" type="slidenum">
              <a:rPr lang="en-US"/>
              <a:t>21</a:t>
            </a:fld>
            <a:endParaRPr lang="en-US"/>
          </a:p>
        </p:txBody>
      </p:sp>
    </p:spTree>
    <p:extLst>
      <p:ext uri="{BB962C8B-B14F-4D97-AF65-F5344CB8AC3E}">
        <p14:creationId xmlns:p14="http://schemas.microsoft.com/office/powerpoint/2010/main" val="2183845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http://envisiongifted.com/depth-and-complexity-math/</a:t>
            </a:r>
          </a:p>
        </p:txBody>
      </p:sp>
      <p:sp>
        <p:nvSpPr>
          <p:cNvPr id="4" name="Slide Number Placeholder 3"/>
          <p:cNvSpPr>
            <a:spLocks noGrp="1"/>
          </p:cNvSpPr>
          <p:nvPr>
            <p:ph type="sldNum" sz="quarter" idx="5"/>
          </p:nvPr>
        </p:nvSpPr>
        <p:spPr/>
        <p:txBody>
          <a:bodyPr/>
          <a:lstStyle/>
          <a:p>
            <a:fld id="{E46FAFF5-8814-4FC0-90A5-71DA89CB2335}" type="slidenum">
              <a:rPr lang="en-US"/>
              <a:t>22</a:t>
            </a:fld>
            <a:endParaRPr lang="en-US"/>
          </a:p>
        </p:txBody>
      </p:sp>
    </p:spTree>
    <p:extLst>
      <p:ext uri="{BB962C8B-B14F-4D97-AF65-F5344CB8AC3E}">
        <p14:creationId xmlns:p14="http://schemas.microsoft.com/office/powerpoint/2010/main" val="2905984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http://envisiongifted.com/depth-and-complexity-math/</a:t>
            </a:r>
          </a:p>
        </p:txBody>
      </p:sp>
      <p:sp>
        <p:nvSpPr>
          <p:cNvPr id="4" name="Slide Number Placeholder 3"/>
          <p:cNvSpPr>
            <a:spLocks noGrp="1"/>
          </p:cNvSpPr>
          <p:nvPr>
            <p:ph type="sldNum" sz="quarter" idx="5"/>
          </p:nvPr>
        </p:nvSpPr>
        <p:spPr/>
        <p:txBody>
          <a:bodyPr/>
          <a:lstStyle/>
          <a:p>
            <a:fld id="{E46FAFF5-8814-4FC0-90A5-71DA89CB2335}" type="slidenum">
              <a:rPr lang="en-US"/>
              <a:t>23</a:t>
            </a:fld>
            <a:endParaRPr lang="en-US"/>
          </a:p>
        </p:txBody>
      </p:sp>
    </p:spTree>
    <p:extLst>
      <p:ext uri="{BB962C8B-B14F-4D97-AF65-F5344CB8AC3E}">
        <p14:creationId xmlns:p14="http://schemas.microsoft.com/office/powerpoint/2010/main" val="3840343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2</a:t>
            </a:fld>
            <a:endParaRPr lang="en-US"/>
          </a:p>
        </p:txBody>
      </p:sp>
      <p:sp>
        <p:nvSpPr>
          <p:cNvPr id="5" name="Date Placeholder 4">
            <a:extLst>
              <a:ext uri="{FF2B5EF4-FFF2-40B4-BE49-F238E27FC236}">
                <a16:creationId xmlns:a16="http://schemas.microsoft.com/office/drawing/2014/main" id="{F6681ABD-B240-44EC-B2A8-4DFB7304212D}"/>
              </a:ext>
            </a:extLst>
          </p:cNvPr>
          <p:cNvSpPr>
            <a:spLocks noGrp="1"/>
          </p:cNvSpPr>
          <p:nvPr>
            <p:ph type="dt" idx="1"/>
          </p:nvPr>
        </p:nvSpPr>
        <p:spPr/>
        <p:txBody>
          <a:bodyPr/>
          <a:lstStyle/>
          <a:p>
            <a:fld id="{16919A03-ECE2-4DEE-80F6-CEB38514F6D4}" type="datetime6">
              <a:rPr lang="en-US" smtClean="0"/>
              <a:t>November 21</a:t>
            </a:fld>
            <a:endParaRPr lang="en-US"/>
          </a:p>
        </p:txBody>
      </p:sp>
    </p:spTree>
    <p:extLst>
      <p:ext uri="{BB962C8B-B14F-4D97-AF65-F5344CB8AC3E}">
        <p14:creationId xmlns:p14="http://schemas.microsoft.com/office/powerpoint/2010/main" val="2499782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Across Disciplines: </a:t>
            </a:r>
          </a:p>
          <a:p>
            <a:r>
              <a:rPr lang="en-US">
                <a:cs typeface="Calibri"/>
              </a:rPr>
              <a:t>Project-Based Learning- Pair with ELA, Science, Social Studies, etc.</a:t>
            </a:r>
          </a:p>
          <a:p>
            <a:endParaRPr lang="en-US">
              <a:cs typeface="Calibri"/>
            </a:endParaRPr>
          </a:p>
          <a:p>
            <a:r>
              <a:rPr lang="en-US">
                <a:cs typeface="Calibri"/>
              </a:rPr>
              <a:t>Changes Over Time:</a:t>
            </a:r>
          </a:p>
          <a:p>
            <a:r>
              <a:rPr lang="en-US">
                <a:cs typeface="Calibri"/>
              </a:rPr>
              <a:t>Data, Students understanding of the topic (from year to year, unit to unit, etc.)… Example: (When students begin subtraction, they are constantly told "you can't subtract 8 from 6", etc. Then they learn that negative numbers exist and their understanding changes</a:t>
            </a:r>
          </a:p>
        </p:txBody>
      </p:sp>
      <p:sp>
        <p:nvSpPr>
          <p:cNvPr id="4" name="Slide Number Placeholder 3"/>
          <p:cNvSpPr>
            <a:spLocks noGrp="1"/>
          </p:cNvSpPr>
          <p:nvPr>
            <p:ph type="sldNum" sz="quarter" idx="5"/>
          </p:nvPr>
        </p:nvSpPr>
        <p:spPr/>
        <p:txBody>
          <a:bodyPr/>
          <a:lstStyle/>
          <a:p>
            <a:fld id="{E46FAFF5-8814-4FC0-90A5-71DA89CB2335}" type="slidenum">
              <a:rPr lang="en-US"/>
              <a:t>25</a:t>
            </a:fld>
            <a:endParaRPr lang="en-US"/>
          </a:p>
        </p:txBody>
      </p:sp>
    </p:spTree>
    <p:extLst>
      <p:ext uri="{BB962C8B-B14F-4D97-AF65-F5344CB8AC3E}">
        <p14:creationId xmlns:p14="http://schemas.microsoft.com/office/powerpoint/2010/main" val="2134066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a:cs typeface="Calibri" panose="020F0502020204030204"/>
            </a:endParaRPr>
          </a:p>
          <a:p>
            <a:pPr marL="171450" indent="-171450">
              <a:buFont typeface="Arial"/>
              <a:buChar char="•"/>
            </a:pPr>
            <a:endParaRPr lang="en-US">
              <a:cs typeface="Calibri" panose="020F0502020204030204"/>
            </a:endParaRPr>
          </a:p>
        </p:txBody>
      </p:sp>
      <p:sp>
        <p:nvSpPr>
          <p:cNvPr id="4" name="Slide Number Placeholder 3"/>
          <p:cNvSpPr>
            <a:spLocks noGrp="1"/>
          </p:cNvSpPr>
          <p:nvPr>
            <p:ph type="sldNum" sz="quarter" idx="5"/>
          </p:nvPr>
        </p:nvSpPr>
        <p:spPr/>
        <p:txBody>
          <a:bodyPr/>
          <a:lstStyle/>
          <a:p>
            <a:fld id="{58BEB824-EDCF-4D11-B2F5-A97401EA8643}" type="slidenum">
              <a:rPr lang="en-US"/>
              <a:t>26</a:t>
            </a:fld>
            <a:endParaRPr lang="en-US"/>
          </a:p>
        </p:txBody>
      </p:sp>
    </p:spTree>
    <p:extLst>
      <p:ext uri="{BB962C8B-B14F-4D97-AF65-F5344CB8AC3E}">
        <p14:creationId xmlns:p14="http://schemas.microsoft.com/office/powerpoint/2010/main" val="3192667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695" indent="-226695">
              <a:spcBef>
                <a:spcPct val="20000"/>
              </a:spcBef>
              <a:buFont typeface="Arial"/>
              <a:buChar char="•"/>
            </a:pPr>
            <a:r>
              <a:rPr lang="en-US"/>
              <a:t>Set up easy access to important guidance documents</a:t>
            </a:r>
          </a:p>
          <a:p>
            <a:pPr marL="570865" lvl="1" indent="-224790">
              <a:spcBef>
                <a:spcPct val="20000"/>
              </a:spcBef>
              <a:buFont typeface="Arial"/>
              <a:buChar char="•"/>
            </a:pPr>
            <a:r>
              <a:rPr lang="en-US"/>
              <a:t>Bookmark in browser</a:t>
            </a:r>
            <a:endParaRPr lang="en-US">
              <a:cs typeface="Calibri"/>
            </a:endParaRPr>
          </a:p>
          <a:p>
            <a:pPr marL="570865" lvl="1" indent="-224790">
              <a:spcBef>
                <a:spcPct val="20000"/>
              </a:spcBef>
              <a:buFont typeface="Arial"/>
              <a:buChar char="•"/>
            </a:pPr>
            <a:r>
              <a:rPr lang="en-US"/>
              <a:t>Print and create a binder or display in room</a:t>
            </a:r>
            <a:endParaRPr lang="en-US">
              <a:cs typeface="Calibri"/>
            </a:endParaRPr>
          </a:p>
          <a:p>
            <a:pPr marL="570865" lvl="1" indent="-224790">
              <a:spcBef>
                <a:spcPct val="20000"/>
              </a:spcBef>
              <a:buFont typeface="Arial"/>
              <a:buChar char="•"/>
            </a:pPr>
            <a:endParaRPr lang="en-US">
              <a:cs typeface="Calibri"/>
            </a:endParaRPr>
          </a:p>
          <a:p>
            <a:pPr marL="570865" lvl="1" indent="-224790">
              <a:spcBef>
                <a:spcPct val="20000"/>
              </a:spcBef>
              <a:buFont typeface="Arial"/>
              <a:buChar char="•"/>
            </a:pPr>
            <a:r>
              <a:rPr lang="en-US"/>
              <a:t>Choose one differentiation strategy to focus on or incorporate into an upcoming lesson</a:t>
            </a:r>
          </a:p>
          <a:p>
            <a:pPr marL="570865" lvl="1" indent="-224790">
              <a:spcBef>
                <a:spcPct val="20000"/>
              </a:spcBef>
              <a:buFont typeface="Arial"/>
              <a:buChar char="•"/>
            </a:pPr>
            <a:endParaRPr lang="en-US">
              <a:cs typeface="Calibri"/>
            </a:endParaRPr>
          </a:p>
          <a:p>
            <a:pPr marL="570865" lvl="1" indent="-224790">
              <a:spcBef>
                <a:spcPct val="20000"/>
              </a:spcBef>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E46FAFF5-8814-4FC0-90A5-71DA89CB2335}" type="slidenum">
              <a:rPr lang="en-US"/>
              <a:t>27</a:t>
            </a:fld>
            <a:endParaRPr lang="en-US"/>
          </a:p>
        </p:txBody>
      </p:sp>
    </p:spTree>
    <p:extLst>
      <p:ext uri="{BB962C8B-B14F-4D97-AF65-F5344CB8AC3E}">
        <p14:creationId xmlns:p14="http://schemas.microsoft.com/office/powerpoint/2010/main" val="313607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46FAFF5-8814-4FC0-90A5-71DA89CB2335}" type="slidenum">
              <a:rPr lang="en-US"/>
              <a:t>3</a:t>
            </a:fld>
            <a:endParaRPr lang="en-US"/>
          </a:p>
        </p:txBody>
      </p:sp>
    </p:spTree>
    <p:extLst>
      <p:ext uri="{BB962C8B-B14F-4D97-AF65-F5344CB8AC3E}">
        <p14:creationId xmlns:p14="http://schemas.microsoft.com/office/powerpoint/2010/main" val="46004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46FAFF5-8814-4FC0-90A5-71DA89CB2335}" type="slidenum">
              <a:rPr lang="en-US"/>
              <a:t>4</a:t>
            </a:fld>
            <a:endParaRPr lang="en-US"/>
          </a:p>
        </p:txBody>
      </p:sp>
    </p:spTree>
    <p:extLst>
      <p:ext uri="{BB962C8B-B14F-4D97-AF65-F5344CB8AC3E}">
        <p14:creationId xmlns:p14="http://schemas.microsoft.com/office/powerpoint/2010/main" val="2344168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How to use the progressions: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coloring on the Ohio’s K-5 Learning Progressions identifies standards along a multi-year topic or theme. For example, in K-5 the coloring: </a:t>
            </a:r>
          </a:p>
          <a:p>
            <a:pPr marL="342900" marR="0" lvl="0" indent="-342900">
              <a:spcBef>
                <a:spcPts val="0"/>
              </a:spcBef>
              <a:spcAft>
                <a:spcPts val="0"/>
              </a:spcAft>
              <a:buFont typeface="Symbol" panose="05050102010706020507" pitchFamily="18" charset="2"/>
              <a:buChar char=""/>
            </a:pPr>
            <a:r>
              <a:rPr lang="en-US" sz="1800" b="1" dirty="0">
                <a:solidFill>
                  <a:srgbClr val="C00000"/>
                </a:solidFill>
                <a:effectLst/>
                <a:latin typeface="Calibri" panose="020F0502020204030204" pitchFamily="34" charset="0"/>
                <a:ea typeface="Times New Roman" panose="02020603050405020304" pitchFamily="18" charset="0"/>
              </a:rPr>
              <a:t>Red</a:t>
            </a:r>
            <a:r>
              <a:rPr lang="en-US" sz="1800" dirty="0">
                <a:effectLst/>
                <a:latin typeface="Calibri" panose="020F0502020204030204" pitchFamily="34" charset="0"/>
                <a:ea typeface="Times New Roman" panose="02020603050405020304" pitchFamily="18" charset="0"/>
              </a:rPr>
              <a:t> = Addition and Subtraction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b="1" dirty="0">
                <a:solidFill>
                  <a:srgbClr val="4472C4"/>
                </a:solidFill>
                <a:effectLst/>
                <a:latin typeface="Calibri" panose="020F0502020204030204" pitchFamily="34" charset="0"/>
                <a:ea typeface="Times New Roman" panose="02020603050405020304" pitchFamily="18" charset="0"/>
              </a:rPr>
              <a:t>Blue</a:t>
            </a:r>
            <a:r>
              <a:rPr lang="en-US" sz="1800" dirty="0">
                <a:effectLst/>
                <a:latin typeface="Calibri" panose="020F0502020204030204" pitchFamily="34" charset="0"/>
                <a:ea typeface="Times New Roman" panose="02020603050405020304" pitchFamily="18" charset="0"/>
              </a:rPr>
              <a:t> = Multiplication and Division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b="1" dirty="0">
                <a:effectLst/>
                <a:latin typeface="Calibri" panose="020F0502020204030204" pitchFamily="34" charset="0"/>
                <a:ea typeface="Times New Roman" panose="02020603050405020304" pitchFamily="18" charset="0"/>
              </a:rPr>
              <a:t>Black</a:t>
            </a:r>
            <a:r>
              <a:rPr lang="en-US" sz="1800" dirty="0">
                <a:effectLst/>
                <a:latin typeface="Calibri" panose="020F0502020204030204" pitchFamily="34" charset="0"/>
                <a:ea typeface="Times New Roman" panose="02020603050405020304" pitchFamily="18" charset="0"/>
              </a:rPr>
              <a:t> = Number/Place Value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b="1" dirty="0">
                <a:solidFill>
                  <a:srgbClr val="65350F"/>
                </a:solidFill>
                <a:effectLst/>
                <a:latin typeface="Calibri" panose="020F0502020204030204" pitchFamily="34" charset="0"/>
                <a:ea typeface="Times New Roman" panose="02020603050405020304" pitchFamily="18" charset="0"/>
              </a:rPr>
              <a:t>Brown</a:t>
            </a:r>
            <a:r>
              <a:rPr lang="en-US" sz="1800" dirty="0">
                <a:effectLst/>
                <a:latin typeface="Calibri" panose="020F0502020204030204" pitchFamily="34" charset="0"/>
                <a:ea typeface="Times New Roman" panose="02020603050405020304" pitchFamily="18" charset="0"/>
              </a:rPr>
              <a:t> = Geometry</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b="1" dirty="0">
                <a:solidFill>
                  <a:srgbClr val="00B050"/>
                </a:solidFill>
                <a:effectLst/>
                <a:latin typeface="Calibri" panose="020F0502020204030204" pitchFamily="34" charset="0"/>
                <a:ea typeface="Times New Roman" panose="02020603050405020304" pitchFamily="18" charset="0"/>
              </a:rPr>
              <a:t>Green</a:t>
            </a:r>
            <a:r>
              <a:rPr lang="en-US" sz="1800" dirty="0">
                <a:effectLst/>
                <a:latin typeface="Calibri" panose="020F0502020204030204" pitchFamily="34" charset="0"/>
                <a:ea typeface="Times New Roman" panose="02020603050405020304" pitchFamily="18" charset="0"/>
              </a:rPr>
              <a:t> = Fractions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Meanwhile, the Ohio’s K-8 Learning Progressions coloring identifies changes to the standards as part of the 2016-2017 revisions. </a:t>
            </a:r>
          </a:p>
          <a:p>
            <a:pPr marL="342900" marR="0" lvl="0" indent="-342900">
              <a:spcBef>
                <a:spcPts val="0"/>
              </a:spcBef>
              <a:spcAft>
                <a:spcPts val="0"/>
              </a:spcAft>
              <a:buFont typeface="Symbol" panose="05050102010706020507" pitchFamily="18" charset="2"/>
              <a:buChar char=""/>
            </a:pPr>
            <a:r>
              <a:rPr lang="en-US" sz="1800" b="1" dirty="0">
                <a:solidFill>
                  <a:srgbClr val="C00000"/>
                </a:solidFill>
                <a:effectLst/>
                <a:latin typeface="Calibri" panose="020F0502020204030204" pitchFamily="34" charset="0"/>
                <a:ea typeface="Times New Roman" panose="02020603050405020304" pitchFamily="18" charset="0"/>
              </a:rPr>
              <a:t>Red</a:t>
            </a:r>
            <a:r>
              <a:rPr lang="en-US" sz="1800" dirty="0">
                <a:effectLst/>
                <a:latin typeface="Calibri" panose="020F0502020204030204" pitchFamily="34" charset="0"/>
                <a:ea typeface="Times New Roman" panose="02020603050405020304" pitchFamily="18" charset="0"/>
              </a:rPr>
              <a:t> = changes in language  </a:t>
            </a:r>
            <a:endParaRPr lang="en-US" sz="18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b="1" dirty="0">
                <a:solidFill>
                  <a:srgbClr val="7030A0"/>
                </a:solidFill>
                <a:effectLst/>
                <a:latin typeface="Calibri" panose="020F0502020204030204" pitchFamily="34" charset="0"/>
                <a:ea typeface="Times New Roman" panose="02020603050405020304" pitchFamily="18" charset="0"/>
              </a:rPr>
              <a:t>Purple</a:t>
            </a:r>
            <a:r>
              <a:rPr lang="en-US" sz="1800" b="1" dirty="0">
                <a:solidFill>
                  <a:srgbClr val="4472C4"/>
                </a:solidFill>
                <a:effectLst/>
                <a:latin typeface="Calibri" panose="020F0502020204030204" pitchFamily="34" charset="0"/>
                <a:ea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rPr>
              <a:t>=</a:t>
            </a:r>
            <a:r>
              <a:rPr lang="en-US" sz="1800" b="1" dirty="0">
                <a:solidFill>
                  <a:srgbClr val="4472C4"/>
                </a:solidFill>
                <a:effectLst/>
                <a:latin typeface="Calibri" panose="020F0502020204030204" pitchFamily="34" charset="0"/>
                <a:ea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rPr>
              <a:t>Footnotes from the 2011 Standards that were added directly into the 2017 Standards </a:t>
            </a:r>
            <a:endParaRPr lang="en-US" sz="18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b="1" dirty="0">
                <a:solidFill>
                  <a:srgbClr val="000000"/>
                </a:solidFill>
                <a:effectLst/>
                <a:latin typeface="Calibri" panose="020F0502020204030204" pitchFamily="34" charset="0"/>
                <a:ea typeface="Times New Roman" panose="02020603050405020304" pitchFamily="18" charset="0"/>
              </a:rPr>
              <a:t>Black</a:t>
            </a:r>
            <a:r>
              <a:rPr lang="en-US" sz="1800" dirty="0">
                <a:solidFill>
                  <a:srgbClr val="000000"/>
                </a:solidFill>
                <a:effectLst/>
                <a:latin typeface="Calibri" panose="020F0502020204030204" pitchFamily="34" charset="0"/>
                <a:ea typeface="Times New Roman" panose="02020603050405020304" pitchFamily="18" charset="0"/>
              </a:rPr>
              <a:t> = no change made to the standard as part of the 2016-2017 revisions </a:t>
            </a:r>
            <a:endParaRPr lang="en-US" sz="1800" dirty="0">
              <a:solidFill>
                <a:srgbClr val="000000"/>
              </a:solidFill>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endParaRPr lang="en-US" dirty="0">
              <a:cs typeface="Calibri"/>
            </a:endParaRPr>
          </a:p>
          <a:p>
            <a:r>
              <a:rPr lang="en-US" dirty="0"/>
              <a:t>Multi-grade groups of teachers</a:t>
            </a:r>
            <a:endParaRPr lang="en-US" dirty="0">
              <a:cs typeface="Calibri"/>
            </a:endParaRPr>
          </a:p>
          <a:p>
            <a:r>
              <a:rPr lang="en-US" dirty="0"/>
              <a:t> Example 1: Select a domain within the standards, beginning at the lowest grade of the domain, then identify the main concepts at that grade. Follow each concept progressing through the grades by identifying how the concept changes and increases in rigor and understanding for the student. Additionally, identify new concepts introduced in subsequent grades and follow them through the years. </a:t>
            </a:r>
          </a:p>
          <a:p>
            <a:r>
              <a:rPr lang="en-US" dirty="0"/>
              <a:t>Example 2: Building on example one, begin to identify the connections among the learning progressions. For instance, how is Measurement and Data connected (used to develop the essential understandings) to other topics in grades 6-8? How is Measurement and Data used in the service of learning other concepts and skills in kindergarten through grade 5? </a:t>
            </a:r>
            <a:endParaRPr lang="en-US" dirty="0">
              <a:cs typeface="Calibri"/>
            </a:endParaRPr>
          </a:p>
          <a:p>
            <a:r>
              <a:rPr lang="en-US" dirty="0"/>
              <a:t>Example 3: Use the learning progressions to identify where concepts and skills have moved. Some concepts and skills have moved to earlier grades, other to later grades.</a:t>
            </a:r>
            <a:endParaRPr lang="en-US" dirty="0">
              <a:cs typeface="Calibri" panose="020F0502020204030204"/>
            </a:endParaRPr>
          </a:p>
          <a:p>
            <a:endParaRPr lang="en-US" dirty="0"/>
          </a:p>
          <a:p>
            <a:r>
              <a:rPr lang="en-US" dirty="0"/>
              <a:t>Grade level or individual teachers </a:t>
            </a:r>
            <a:endParaRPr lang="en-US" dirty="0">
              <a:cs typeface="Calibri"/>
            </a:endParaRPr>
          </a:p>
          <a:p>
            <a:r>
              <a:rPr lang="en-US" dirty="0"/>
              <a:t>Example 4: In partnership with regular classroom formative assessment, teachers can use the learning progression to assist in identifying where students are in the progression. Then they can develop supports to accelerate the students in an effort to bring their understandings and skills to the appropriate level or to go deeper into the content. Note that going deeper does not imply going to the next level in the progression, rather building stronger understandings of the content or making connections to other concepts or skills. </a:t>
            </a:r>
            <a:endParaRPr lang="en-US" dirty="0">
              <a:cs typeface="Calibri"/>
            </a:endParaRPr>
          </a:p>
          <a:p>
            <a:r>
              <a:rPr lang="en-US" dirty="0"/>
              <a:t>Example 5: It is important to make connections among the standards; between standards within a domain; between standards within a cluster; and between clusters across domains. Also use the Mathematics – K-8 Critical Areas of Focus to make further connections. </a:t>
            </a:r>
            <a:endParaRPr lang="en-US" dirty="0">
              <a:cs typeface="Calibri"/>
            </a:endParaRPr>
          </a:p>
        </p:txBody>
      </p:sp>
      <p:sp>
        <p:nvSpPr>
          <p:cNvPr id="4" name="Slide Number Placeholder 3"/>
          <p:cNvSpPr>
            <a:spLocks noGrp="1"/>
          </p:cNvSpPr>
          <p:nvPr>
            <p:ph type="sldNum" sz="quarter" idx="5"/>
          </p:nvPr>
        </p:nvSpPr>
        <p:spPr/>
        <p:txBody>
          <a:bodyPr/>
          <a:lstStyle/>
          <a:p>
            <a:fld id="{E46FAFF5-8814-4FC0-90A5-71DA89CB2335}" type="slidenum">
              <a:rPr lang="en-US"/>
              <a:t>5</a:t>
            </a:fld>
            <a:endParaRPr lang="en-US"/>
          </a:p>
        </p:txBody>
      </p:sp>
    </p:spTree>
    <p:extLst>
      <p:ext uri="{BB962C8B-B14F-4D97-AF65-F5344CB8AC3E}">
        <p14:creationId xmlns:p14="http://schemas.microsoft.com/office/powerpoint/2010/main" val="468661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Layout of standards</a:t>
            </a:r>
          </a:p>
          <a:p>
            <a:r>
              <a:rPr lang="en-US" dirty="0">
                <a:cs typeface="Calibri"/>
              </a:rPr>
              <a:t>Supporting documents that teachers can access</a:t>
            </a:r>
          </a:p>
        </p:txBody>
      </p:sp>
      <p:sp>
        <p:nvSpPr>
          <p:cNvPr id="4" name="Slide Number Placeholder 3"/>
          <p:cNvSpPr>
            <a:spLocks noGrp="1"/>
          </p:cNvSpPr>
          <p:nvPr>
            <p:ph type="sldNum" sz="quarter" idx="5"/>
          </p:nvPr>
        </p:nvSpPr>
        <p:spPr/>
        <p:txBody>
          <a:bodyPr/>
          <a:lstStyle/>
          <a:p>
            <a:fld id="{E46FAFF5-8814-4FC0-90A5-71DA89CB2335}" type="slidenum">
              <a:rPr lang="en-US"/>
              <a:t>6</a:t>
            </a:fld>
            <a:endParaRPr lang="en-US"/>
          </a:p>
        </p:txBody>
      </p:sp>
    </p:spTree>
    <p:extLst>
      <p:ext uri="{BB962C8B-B14F-4D97-AF65-F5344CB8AC3E}">
        <p14:creationId xmlns:p14="http://schemas.microsoft.com/office/powerpoint/2010/main" val="1375999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Helpful for instructional coaches or coordinators</a:t>
            </a:r>
          </a:p>
        </p:txBody>
      </p:sp>
      <p:sp>
        <p:nvSpPr>
          <p:cNvPr id="4" name="Slide Number Placeholder 3"/>
          <p:cNvSpPr>
            <a:spLocks noGrp="1"/>
          </p:cNvSpPr>
          <p:nvPr>
            <p:ph type="sldNum" sz="quarter" idx="5"/>
          </p:nvPr>
        </p:nvSpPr>
        <p:spPr/>
        <p:txBody>
          <a:bodyPr/>
          <a:lstStyle/>
          <a:p>
            <a:fld id="{E46FAFF5-8814-4FC0-90A5-71DA89CB2335}" type="slidenum">
              <a:rPr lang="en-US" smtClean="0"/>
              <a:t>9</a:t>
            </a:fld>
            <a:endParaRPr lang="en-US"/>
          </a:p>
        </p:txBody>
      </p:sp>
    </p:spTree>
    <p:extLst>
      <p:ext uri="{BB962C8B-B14F-4D97-AF65-F5344CB8AC3E}">
        <p14:creationId xmlns:p14="http://schemas.microsoft.com/office/powerpoint/2010/main" val="1885836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00250" lvl="4" indent="-171450">
              <a:buFont typeface="Arial"/>
              <a:buChar char="•"/>
            </a:pPr>
            <a:r>
              <a:rPr lang="en-US" dirty="0">
                <a:cs typeface="Calibri"/>
              </a:rPr>
              <a:t>If you teach multiple grade levels, choose one</a:t>
            </a:r>
          </a:p>
          <a:p>
            <a:pPr marL="2000250" lvl="4" indent="-171450">
              <a:buFont typeface="Arial"/>
              <a:buChar char="•"/>
            </a:pPr>
            <a:r>
              <a:rPr lang="en-US" dirty="0"/>
              <a:t>Open your appropriate learning progression. (High School- Open your course document and focus on the standards and "critical area of focus")</a:t>
            </a:r>
            <a:endParaRPr lang="en-US" dirty="0">
              <a:cs typeface="Calibri"/>
            </a:endParaRPr>
          </a:p>
          <a:p>
            <a:pPr marL="2000250" lvl="4" indent="-171450">
              <a:buFont typeface="Arial"/>
              <a:buChar char="•"/>
            </a:pPr>
            <a:endParaRPr lang="en-US" dirty="0">
              <a:cs typeface="Calibri"/>
            </a:endParaRPr>
          </a:p>
          <a:p>
            <a:pPr marL="171450" indent="-171450">
              <a:buFont typeface="Arial,Sans-Serif"/>
              <a:buChar char="•"/>
            </a:pPr>
            <a:r>
              <a:rPr lang="en-US" dirty="0"/>
              <a:t>Link in chat:</a:t>
            </a:r>
            <a:endParaRPr lang="en-US" dirty="0">
              <a:cs typeface="Calibri"/>
            </a:endParaRPr>
          </a:p>
          <a:p>
            <a:pPr marL="171450" indent="-171450">
              <a:buFont typeface="Symbol,Sans-Serif"/>
              <a:buChar char="•"/>
            </a:pPr>
            <a:r>
              <a:rPr lang="en-US" u="sng" dirty="0">
                <a:hlinkClick r:id="rId3"/>
              </a:rPr>
              <a:t>http://education.ohio.gov/Topics/Learning-in-Ohio/Mathematics/Ohio-s-Learning-Standards-in-Mathematics</a:t>
            </a:r>
            <a:endParaRPr lang="en-US" dirty="0"/>
          </a:p>
          <a:p>
            <a:pPr marL="171450" indent="-171450">
              <a:buFont typeface="Symbol,Sans-Serif"/>
              <a:buChar char="•"/>
            </a:pPr>
            <a:endParaRPr lang="en-US" dirty="0">
              <a:cs typeface="Calibri"/>
            </a:endParaRPr>
          </a:p>
          <a:p>
            <a:pPr marL="171450" indent="-171450">
              <a:buFont typeface="Symbol,Sans-Serif"/>
              <a:buChar char="•"/>
            </a:pPr>
            <a:r>
              <a:rPr lang="en-US" dirty="0">
                <a:cs typeface="Calibri"/>
              </a:rPr>
              <a:t>Some of you may have helpful documents in your curriculum materials- feel free to use those as well! </a:t>
            </a:r>
          </a:p>
          <a:p>
            <a:pPr marL="2000250" lvl="4" indent="-171450">
              <a:buFont typeface="Arial"/>
              <a:buChar char="•"/>
            </a:pPr>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8BEB824-EDCF-4D11-B2F5-A97401EA8643}" type="slidenum">
              <a:rPr lang="en-US"/>
              <a:t>12</a:t>
            </a:fld>
            <a:endParaRPr lang="en-US"/>
          </a:p>
        </p:txBody>
      </p:sp>
    </p:spTree>
    <p:extLst>
      <p:ext uri="{BB962C8B-B14F-4D97-AF65-F5344CB8AC3E}">
        <p14:creationId xmlns:p14="http://schemas.microsoft.com/office/powerpoint/2010/main" val="2509823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Content- Changes the information they are learning</a:t>
            </a:r>
          </a:p>
          <a:p>
            <a:r>
              <a:rPr lang="en-US">
                <a:cs typeface="Calibri"/>
              </a:rPr>
              <a:t>Process- Changes how they are learning</a:t>
            </a:r>
          </a:p>
          <a:p>
            <a:r>
              <a:rPr lang="en-US">
                <a:cs typeface="Calibri"/>
              </a:rPr>
              <a:t>Product- Changes how they show what they learned</a:t>
            </a:r>
          </a:p>
        </p:txBody>
      </p:sp>
      <p:sp>
        <p:nvSpPr>
          <p:cNvPr id="4" name="Slide Number Placeholder 3"/>
          <p:cNvSpPr>
            <a:spLocks noGrp="1"/>
          </p:cNvSpPr>
          <p:nvPr>
            <p:ph type="sldNum" sz="quarter" idx="5"/>
          </p:nvPr>
        </p:nvSpPr>
        <p:spPr/>
        <p:txBody>
          <a:bodyPr/>
          <a:lstStyle/>
          <a:p>
            <a:fld id="{E46FAFF5-8814-4FC0-90A5-71DA89CB2335}" type="slidenum">
              <a:rPr lang="en-US"/>
              <a:t>13</a:t>
            </a:fld>
            <a:endParaRPr lang="en-US"/>
          </a:p>
        </p:txBody>
      </p:sp>
    </p:spTree>
    <p:extLst>
      <p:ext uri="{BB962C8B-B14F-4D97-AF65-F5344CB8AC3E}">
        <p14:creationId xmlns:p14="http://schemas.microsoft.com/office/powerpoint/2010/main" val="6230879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screen shot of a person&#10;&#10;Description automatically generated">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00">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200" b="1">
                <a:solidFill>
                  <a:srgbClr val="C00000"/>
                </a:solidFill>
              </a:defRPr>
            </a:lvl1pPr>
          </a:lstStyle>
          <a:p>
            <a:r>
              <a:rPr lang="en-US"/>
              <a:t>Click to edit Master title style</a:t>
            </a:r>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1407703A-D6B9-43B3-B974-1F517A402FCB}"/>
              </a:ext>
            </a:extLst>
          </p:cNvPr>
          <p:cNvSpPr>
            <a:spLocks noGrp="1"/>
          </p:cNvSpPr>
          <p:nvPr>
            <p:ph type="sldNum" sz="quarter" idx="12"/>
          </p:nvPr>
        </p:nvSpPr>
        <p:spPr>
          <a:xfrm>
            <a:off x="11586758" y="6412643"/>
            <a:ext cx="541743" cy="384382"/>
          </a:xfrm>
          <a:prstGeom prst="rect">
            <a:avLst/>
          </a:prstGeom>
        </p:spPr>
        <p:txBody>
          <a:bodyPr/>
          <a:lstStyle>
            <a:lvl1pPr>
              <a:defRPr sz="2000">
                <a:solidFill>
                  <a:schemeClr val="bg1">
                    <a:lumMod val="95000"/>
                  </a:schemeClr>
                </a:solidFill>
                <a:latin typeface="Arial" panose="020B0604020202020204" pitchFamily="34" charset="0"/>
                <a:cs typeface="Arial" panose="020B0604020202020204" pitchFamily="34" charset="0"/>
              </a:defRPr>
            </a:lvl1pPr>
          </a:lstStyle>
          <a:p>
            <a:fld id="{79463015-ABDD-44E9-850F-7B4794200E0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641201"/>
          </a:xfrm>
        </p:spPr>
        <p:txBody>
          <a:bodyPr>
            <a:spAutoFit/>
          </a:bodyPr>
          <a:lstStyle>
            <a:lvl1pPr>
              <a:defRPr sz="4200" b="1">
                <a:solidFill>
                  <a:srgbClr val="C00000"/>
                </a:solidFill>
              </a:defRPr>
            </a:lvl1pPr>
          </a:lstStyle>
          <a:p>
            <a:r>
              <a:rPr lang="en-US"/>
              <a:t>Click to edit Master title style</a:t>
            </a:r>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009888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00">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200" b="1">
                <a:solidFill>
                  <a:srgbClr val="C00000"/>
                </a:solidFill>
              </a:defRPr>
            </a:lvl1pPr>
          </a:lstStyle>
          <a:p>
            <a:r>
              <a:rPr lang="en-US"/>
              <a:t>Click to edit Master title style</a:t>
            </a:r>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43A69C57-A96E-4D28-B89E-61FE079DD911}"/>
              </a:ext>
            </a:extLst>
          </p:cNvPr>
          <p:cNvSpPr>
            <a:spLocks noGrp="1"/>
          </p:cNvSpPr>
          <p:nvPr>
            <p:ph type="sldNum" sz="quarter" idx="12"/>
          </p:nvPr>
        </p:nvSpPr>
        <p:spPr>
          <a:xfrm>
            <a:off x="11609917" y="6432548"/>
            <a:ext cx="550333" cy="304271"/>
          </a:xfrm>
          <a:prstGeom prst="rect">
            <a:avLst/>
          </a:prstGeom>
        </p:spPr>
        <p:txBody>
          <a:bodyPr/>
          <a:lstStyle>
            <a:lvl1pPr>
              <a:defRPr sz="2000">
                <a:solidFill>
                  <a:schemeClr val="bg1">
                    <a:lumMod val="95000"/>
                  </a:schemeClr>
                </a:solidFill>
                <a:latin typeface="Arial" panose="020B0604020202020204" pitchFamily="34" charset="0"/>
                <a:cs typeface="Arial" panose="020B0604020202020204" pitchFamily="34" charset="0"/>
              </a:defRPr>
            </a:lvl1pPr>
          </a:lstStyle>
          <a:p>
            <a:fld id="{6BA907D1-9C08-47F3-B047-6197268ACA7D}"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1997" cy="6857998"/>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00">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200" b="1">
                <a:solidFill>
                  <a:srgbClr val="C00000"/>
                </a:solidFill>
              </a:defRPr>
            </a:lvl1pPr>
          </a:lstStyle>
          <a:p>
            <a:r>
              <a:rPr lang="en-US"/>
              <a:t>Click to edit Master title style</a:t>
            </a:r>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E542AD2-FBBA-4DE2-80FE-7A2CB7F8A796}"/>
              </a:ext>
            </a:extLst>
          </p:cNvPr>
          <p:cNvSpPr>
            <a:spLocks noGrp="1"/>
          </p:cNvSpPr>
          <p:nvPr>
            <p:ph type="sldNum" sz="quarter" idx="12"/>
          </p:nvPr>
        </p:nvSpPr>
        <p:spPr>
          <a:xfrm>
            <a:off x="11508441" y="6400797"/>
            <a:ext cx="668618" cy="384382"/>
          </a:xfrm>
          <a:prstGeom prst="rect">
            <a:avLst/>
          </a:prstGeom>
        </p:spPr>
        <p:txBody>
          <a:bodyPr/>
          <a:lstStyle>
            <a:lvl1pPr>
              <a:defRPr sz="2000">
                <a:solidFill>
                  <a:schemeClr val="bg1">
                    <a:lumMod val="95000"/>
                  </a:schemeClr>
                </a:solidFill>
                <a:latin typeface="Arial" panose="020B0604020202020204" pitchFamily="34" charset="0"/>
                <a:cs typeface="Arial" panose="020B0604020202020204" pitchFamily="34" charset="0"/>
              </a:defRPr>
            </a:lvl1pPr>
          </a:lstStyle>
          <a:p>
            <a:fld id="{79463015-ABDD-44E9-850F-7B4794200E0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457159" rtl="0" eaLnBrk="1" latinLnBrk="0" hangingPunct="1">
        <a:spcBef>
          <a:spcPct val="0"/>
        </a:spcBef>
        <a:buNone/>
        <a:defRPr sz="4200"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200"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200"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200"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200"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200"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00" kern="1200">
          <a:solidFill>
            <a:schemeClr val="tx1"/>
          </a:solidFill>
          <a:latin typeface="+mn-lt"/>
          <a:ea typeface="+mn-ea"/>
          <a:cs typeface="+mn-cs"/>
        </a:defRPr>
      </a:lvl1pPr>
      <a:lvl2pPr marL="457159" algn="l" defTabSz="457159" rtl="0" eaLnBrk="1" latinLnBrk="0" hangingPunct="1">
        <a:defRPr sz="1700" kern="1200">
          <a:solidFill>
            <a:schemeClr val="tx1"/>
          </a:solidFill>
          <a:latin typeface="+mn-lt"/>
          <a:ea typeface="+mn-ea"/>
          <a:cs typeface="+mn-cs"/>
        </a:defRPr>
      </a:lvl2pPr>
      <a:lvl3pPr marL="914318" algn="l" defTabSz="457159" rtl="0" eaLnBrk="1" latinLnBrk="0" hangingPunct="1">
        <a:defRPr sz="1700" kern="1200">
          <a:solidFill>
            <a:schemeClr val="tx1"/>
          </a:solidFill>
          <a:latin typeface="+mn-lt"/>
          <a:ea typeface="+mn-ea"/>
          <a:cs typeface="+mn-cs"/>
        </a:defRPr>
      </a:lvl3pPr>
      <a:lvl4pPr marL="1371477" algn="l" defTabSz="457159" rtl="0" eaLnBrk="1" latinLnBrk="0" hangingPunct="1">
        <a:defRPr sz="1700" kern="1200">
          <a:solidFill>
            <a:schemeClr val="tx1"/>
          </a:solidFill>
          <a:latin typeface="+mn-lt"/>
          <a:ea typeface="+mn-ea"/>
          <a:cs typeface="+mn-cs"/>
        </a:defRPr>
      </a:lvl4pPr>
      <a:lvl5pPr marL="1828635" algn="l" defTabSz="457159" rtl="0" eaLnBrk="1" latinLnBrk="0" hangingPunct="1">
        <a:defRPr sz="1700" kern="1200">
          <a:solidFill>
            <a:schemeClr val="tx1"/>
          </a:solidFill>
          <a:latin typeface="+mn-lt"/>
          <a:ea typeface="+mn-ea"/>
          <a:cs typeface="+mn-cs"/>
        </a:defRPr>
      </a:lvl5pPr>
      <a:lvl6pPr marL="2285794" algn="l" defTabSz="457159" rtl="0" eaLnBrk="1" latinLnBrk="0" hangingPunct="1">
        <a:defRPr sz="1700" kern="1200">
          <a:solidFill>
            <a:schemeClr val="tx1"/>
          </a:solidFill>
          <a:latin typeface="+mn-lt"/>
          <a:ea typeface="+mn-ea"/>
          <a:cs typeface="+mn-cs"/>
        </a:defRPr>
      </a:lvl6pPr>
      <a:lvl7pPr marL="2742953" algn="l" defTabSz="457159" rtl="0" eaLnBrk="1" latinLnBrk="0" hangingPunct="1">
        <a:defRPr sz="1700" kern="1200">
          <a:solidFill>
            <a:schemeClr val="tx1"/>
          </a:solidFill>
          <a:latin typeface="+mn-lt"/>
          <a:ea typeface="+mn-ea"/>
          <a:cs typeface="+mn-cs"/>
        </a:defRPr>
      </a:lvl7pPr>
      <a:lvl8pPr marL="3200112" algn="l" defTabSz="457159" rtl="0" eaLnBrk="1" latinLnBrk="0" hangingPunct="1">
        <a:defRPr sz="1700" kern="1200">
          <a:solidFill>
            <a:schemeClr val="tx1"/>
          </a:solidFill>
          <a:latin typeface="+mn-lt"/>
          <a:ea typeface="+mn-ea"/>
          <a:cs typeface="+mn-cs"/>
        </a:defRPr>
      </a:lvl8pPr>
      <a:lvl9pPr marL="3657271" algn="l" defTabSz="457159"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3" r:id="rId3"/>
    <p:sldLayoutId id="2147483674" r:id="rId4"/>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457159" rtl="0" eaLnBrk="1" latinLnBrk="0" hangingPunct="1">
        <a:spcBef>
          <a:spcPct val="0"/>
        </a:spcBef>
        <a:buNone/>
        <a:defRPr sz="4200"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200"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200"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200"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200"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200"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00" kern="1200">
          <a:solidFill>
            <a:schemeClr val="tx1"/>
          </a:solidFill>
          <a:latin typeface="+mn-lt"/>
          <a:ea typeface="+mn-ea"/>
          <a:cs typeface="+mn-cs"/>
        </a:defRPr>
      </a:lvl1pPr>
      <a:lvl2pPr marL="457159" algn="l" defTabSz="457159" rtl="0" eaLnBrk="1" latinLnBrk="0" hangingPunct="1">
        <a:defRPr sz="1700" kern="1200">
          <a:solidFill>
            <a:schemeClr val="tx1"/>
          </a:solidFill>
          <a:latin typeface="+mn-lt"/>
          <a:ea typeface="+mn-ea"/>
          <a:cs typeface="+mn-cs"/>
        </a:defRPr>
      </a:lvl2pPr>
      <a:lvl3pPr marL="914318" algn="l" defTabSz="457159" rtl="0" eaLnBrk="1" latinLnBrk="0" hangingPunct="1">
        <a:defRPr sz="1700" kern="1200">
          <a:solidFill>
            <a:schemeClr val="tx1"/>
          </a:solidFill>
          <a:latin typeface="+mn-lt"/>
          <a:ea typeface="+mn-ea"/>
          <a:cs typeface="+mn-cs"/>
        </a:defRPr>
      </a:lvl3pPr>
      <a:lvl4pPr marL="1371477" algn="l" defTabSz="457159" rtl="0" eaLnBrk="1" latinLnBrk="0" hangingPunct="1">
        <a:defRPr sz="1700" kern="1200">
          <a:solidFill>
            <a:schemeClr val="tx1"/>
          </a:solidFill>
          <a:latin typeface="+mn-lt"/>
          <a:ea typeface="+mn-ea"/>
          <a:cs typeface="+mn-cs"/>
        </a:defRPr>
      </a:lvl4pPr>
      <a:lvl5pPr marL="1828635" algn="l" defTabSz="457159" rtl="0" eaLnBrk="1" latinLnBrk="0" hangingPunct="1">
        <a:defRPr sz="1700" kern="1200">
          <a:solidFill>
            <a:schemeClr val="tx1"/>
          </a:solidFill>
          <a:latin typeface="+mn-lt"/>
          <a:ea typeface="+mn-ea"/>
          <a:cs typeface="+mn-cs"/>
        </a:defRPr>
      </a:lvl5pPr>
      <a:lvl6pPr marL="2285794" algn="l" defTabSz="457159" rtl="0" eaLnBrk="1" latinLnBrk="0" hangingPunct="1">
        <a:defRPr sz="1700" kern="1200">
          <a:solidFill>
            <a:schemeClr val="tx1"/>
          </a:solidFill>
          <a:latin typeface="+mn-lt"/>
          <a:ea typeface="+mn-ea"/>
          <a:cs typeface="+mn-cs"/>
        </a:defRPr>
      </a:lvl6pPr>
      <a:lvl7pPr marL="2742953" algn="l" defTabSz="457159" rtl="0" eaLnBrk="1" latinLnBrk="0" hangingPunct="1">
        <a:defRPr sz="1700" kern="1200">
          <a:solidFill>
            <a:schemeClr val="tx1"/>
          </a:solidFill>
          <a:latin typeface="+mn-lt"/>
          <a:ea typeface="+mn-ea"/>
          <a:cs typeface="+mn-cs"/>
        </a:defRPr>
      </a:lvl7pPr>
      <a:lvl8pPr marL="3200112" algn="l" defTabSz="457159" rtl="0" eaLnBrk="1" latinLnBrk="0" hangingPunct="1">
        <a:defRPr sz="1700" kern="1200">
          <a:solidFill>
            <a:schemeClr val="tx1"/>
          </a:solidFill>
          <a:latin typeface="+mn-lt"/>
          <a:ea typeface="+mn-ea"/>
          <a:cs typeface="+mn-cs"/>
        </a:defRPr>
      </a:lvl8pPr>
      <a:lvl9pPr marL="3657271" algn="l" defTabSz="457159"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ncrge.uconn.edu/implications/" TargetMode="External"/><Relationship Id="rId7"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hyperlink" Target="http://education.ohio.gov/Topics/Learning-in-Ohio/Mathematics/Ohio-s-Learning-Standards-in-Mathematics" TargetMode="Externa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8.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7.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4.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34.png"/><Relationship Id="rId7"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5.svg"/></Relationships>
</file>

<file path=ppt/slides/_rels/slide2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ducation.ohio.gov/getattachment/Topics/Learning-in-Ohio/Mathematics/Ohio-s-Learning-Standards-in-Mathematics/Ohio-s-K-8-Learning-Progressions.pdf.aspx?lang=en-US" TargetMode="Externa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ducation.ohio.gov/Topics/Learning-in-Ohio/Mathematics/Ohio-s-Learning-Standards-in-Mathematics" TargetMode="External"/><Relationship Id="rId7"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9641" y="2097379"/>
            <a:ext cx="5995293" cy="2462213"/>
          </a:xfrm>
        </p:spPr>
        <p:txBody>
          <a:bodyPr/>
          <a:lstStyle/>
          <a:p>
            <a:pPr algn="ctr"/>
            <a:r>
              <a:rPr lang="en-US" sz="4000" dirty="0">
                <a:solidFill>
                  <a:schemeClr val="tx1"/>
                </a:solidFill>
              </a:rPr>
              <a:t>Best Practices in K-12 Mathematics for Gifted Learners Using Ohio’s K-8 Learning Progressions</a:t>
            </a:r>
            <a:r>
              <a:rPr lang="en-US" sz="4000" b="0" dirty="0">
                <a:solidFill>
                  <a:schemeClr val="tx1"/>
                </a:solidFill>
              </a:rPr>
              <a:t> </a:t>
            </a:r>
            <a:r>
              <a:rPr lang="en-US" sz="2800" b="0" dirty="0">
                <a:solidFill>
                  <a:schemeClr val="tx1"/>
                </a:solidFill>
              </a:rPr>
              <a:t> </a:t>
            </a:r>
            <a:endParaRPr lang="en-US" dirty="0">
              <a:solidFill>
                <a:schemeClr val="tx1"/>
              </a:solidFill>
            </a:endParaRPr>
          </a:p>
        </p:txBody>
      </p:sp>
      <p:sp>
        <p:nvSpPr>
          <p:cNvPr id="3" name="Subtitle 2"/>
          <p:cNvSpPr>
            <a:spLocks noGrp="1"/>
          </p:cNvSpPr>
          <p:nvPr>
            <p:ph type="subTitle" idx="1"/>
          </p:nvPr>
        </p:nvSpPr>
        <p:spPr>
          <a:xfrm>
            <a:off x="305853" y="5558686"/>
            <a:ext cx="6400800" cy="461665"/>
          </a:xfrm>
        </p:spPr>
        <p:txBody>
          <a:bodyPr/>
          <a:lstStyle/>
          <a:p>
            <a:r>
              <a:rPr lang="en-US" sz="3000">
                <a:solidFill>
                  <a:schemeClr val="tx1">
                    <a:lumMod val="65000"/>
                    <a:lumOff val="35000"/>
                  </a:schemeClr>
                </a:solidFill>
              </a:rPr>
              <a:t>November 15th, 2021</a:t>
            </a:r>
          </a:p>
        </p:txBody>
      </p:sp>
    </p:spTree>
    <p:extLst>
      <p:ext uri="{BB962C8B-B14F-4D97-AF65-F5344CB8AC3E}">
        <p14:creationId xmlns:p14="http://schemas.microsoft.com/office/powerpoint/2010/main" val="201083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2C99F-19A3-45FB-9FA2-4AC9C834C906}"/>
              </a:ext>
            </a:extLst>
          </p:cNvPr>
          <p:cNvSpPr>
            <a:spLocks noGrp="1"/>
          </p:cNvSpPr>
          <p:nvPr>
            <p:ph type="title"/>
          </p:nvPr>
        </p:nvSpPr>
        <p:spPr>
          <a:xfrm>
            <a:off x="943277" y="712269"/>
            <a:ext cx="3370998" cy="5502264"/>
          </a:xfrm>
        </p:spPr>
        <p:txBody>
          <a:bodyPr>
            <a:normAutofit/>
          </a:bodyPr>
          <a:lstStyle/>
          <a:p>
            <a:r>
              <a:rPr lang="en-US" sz="3900" dirty="0">
                <a:solidFill>
                  <a:srgbClr val="FFFFFF"/>
                </a:solidFill>
              </a:rPr>
              <a:t>Why Differentiate?</a:t>
            </a: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42CCD6-C309-4DDA-935B-D9638CF861C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6174254"/>
            <a:ext cx="12191997" cy="683746"/>
          </a:xfrm>
          <a:prstGeom prst="rect">
            <a:avLst/>
          </a:prstGeom>
        </p:spPr>
      </p:pic>
      <p:sp>
        <p:nvSpPr>
          <p:cNvPr id="16" name="Rectangle: Rounded Corners 15" descr="burgundy text box">
            <a:extLst>
              <a:ext uri="{FF2B5EF4-FFF2-40B4-BE49-F238E27FC236}">
                <a16:creationId xmlns:a16="http://schemas.microsoft.com/office/drawing/2014/main" id="{6A086DE3-279D-4746-A9E0-17126DFD8D90}"/>
              </a:ext>
            </a:extLst>
          </p:cNvPr>
          <p:cNvSpPr/>
          <p:nvPr/>
        </p:nvSpPr>
        <p:spPr>
          <a:xfrm>
            <a:off x="5221224" y="264692"/>
            <a:ext cx="6268720" cy="1171575"/>
          </a:xfrm>
          <a:prstGeom prst="roundRect">
            <a:avLst>
              <a:gd name="adj" fmla="val 1000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nchor="ctr"/>
          <a:lstStyle/>
          <a:p>
            <a:pPr marL="0" marR="0" algn="ctr">
              <a:lnSpc>
                <a:spcPct val="107000"/>
              </a:lnSpc>
              <a:spcBef>
                <a:spcPts val="0"/>
              </a:spcBef>
              <a:spcAft>
                <a:spcPts val="0"/>
              </a:spcAft>
            </a:pPr>
            <a:r>
              <a:rPr lang="en-US" sz="2400" u="sng" dirty="0">
                <a:solidFill>
                  <a:schemeClr val="bg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Thinking through a gifted lens</a:t>
            </a:r>
            <a:endParaRPr lang="en-US" sz="1200" dirty="0">
              <a:solidFill>
                <a:schemeClr val="bg1"/>
              </a:solidFill>
              <a:effectLst/>
              <a:ea typeface="Calibri" panose="020F0502020204030204" pitchFamily="34" charset="0"/>
              <a:cs typeface="Times New Roman" panose="02020603050405020304" pitchFamily="18" charset="0"/>
            </a:endParaRPr>
          </a:p>
        </p:txBody>
      </p:sp>
      <p:sp>
        <p:nvSpPr>
          <p:cNvPr id="17" name="Rectangle 16" descr="Head with Gears">
            <a:extLst>
              <a:ext uri="{FF2B5EF4-FFF2-40B4-BE49-F238E27FC236}">
                <a16:creationId xmlns:a16="http://schemas.microsoft.com/office/drawing/2014/main" id="{CEEB755E-8ED0-4309-9C1B-0DD6DCFD11E9}"/>
              </a:ext>
            </a:extLst>
          </p:cNvPr>
          <p:cNvSpPr/>
          <p:nvPr/>
        </p:nvSpPr>
        <p:spPr>
          <a:xfrm>
            <a:off x="5451473" y="513555"/>
            <a:ext cx="644525" cy="644525"/>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Rounded Corners 17" descr="green text box">
            <a:extLst>
              <a:ext uri="{FF2B5EF4-FFF2-40B4-BE49-F238E27FC236}">
                <a16:creationId xmlns:a16="http://schemas.microsoft.com/office/drawing/2014/main" id="{D23BC344-64B6-41DA-AB6A-DB5D41860A41}"/>
              </a:ext>
            </a:extLst>
          </p:cNvPr>
          <p:cNvSpPr/>
          <p:nvPr/>
        </p:nvSpPr>
        <p:spPr>
          <a:xfrm>
            <a:off x="5221224" y="1809324"/>
            <a:ext cx="6268720" cy="1171575"/>
          </a:xfrm>
          <a:prstGeom prst="roundRect">
            <a:avLst>
              <a:gd name="adj" fmla="val 1000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nchor="ctr"/>
          <a:lstStyle/>
          <a:p>
            <a:pPr marL="971550" marR="0">
              <a:lnSpc>
                <a:spcPct val="107000"/>
              </a:lnSpc>
              <a:spcBef>
                <a:spcPts val="0"/>
              </a:spcBef>
              <a:spcAft>
                <a:spcPts val="800"/>
              </a:spcAft>
            </a:pPr>
            <a:r>
              <a:rPr lang="en-US" sz="24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Students learn best when curriculum is in Zone of Proximal Development</a:t>
            </a:r>
            <a:endParaRPr lang="en-US" sz="1200" dirty="0">
              <a:effectLst/>
              <a:ea typeface="Calibri" panose="020F0502020204030204" pitchFamily="34" charset="0"/>
              <a:cs typeface="Times New Roman" panose="02020603050405020304" pitchFamily="18" charset="0"/>
            </a:endParaRPr>
          </a:p>
        </p:txBody>
      </p:sp>
      <p:sp>
        <p:nvSpPr>
          <p:cNvPr id="19" name="Rectangle 18" descr="Books">
            <a:extLst>
              <a:ext uri="{FF2B5EF4-FFF2-40B4-BE49-F238E27FC236}">
                <a16:creationId xmlns:a16="http://schemas.microsoft.com/office/drawing/2014/main" id="{D97FF974-8D21-4F07-9F88-3D8EE44AE858}"/>
              </a:ext>
            </a:extLst>
          </p:cNvPr>
          <p:cNvSpPr/>
          <p:nvPr/>
        </p:nvSpPr>
        <p:spPr>
          <a:xfrm>
            <a:off x="5451472" y="1902667"/>
            <a:ext cx="644525" cy="64452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0" name="Rectangle: Rounded Corners 19" descr="gray text box">
            <a:extLst>
              <a:ext uri="{FF2B5EF4-FFF2-40B4-BE49-F238E27FC236}">
                <a16:creationId xmlns:a16="http://schemas.microsoft.com/office/drawing/2014/main" id="{C90E592F-807F-4775-A0C4-40773D9F7A81}"/>
              </a:ext>
            </a:extLst>
          </p:cNvPr>
          <p:cNvSpPr/>
          <p:nvPr/>
        </p:nvSpPr>
        <p:spPr>
          <a:xfrm>
            <a:off x="5221224" y="3414739"/>
            <a:ext cx="6305047" cy="1171575"/>
          </a:xfrm>
          <a:prstGeom prst="roundRect">
            <a:avLst>
              <a:gd name="adj" fmla="val 1000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21" name="Rectangle 20" descr="Braille">
            <a:extLst>
              <a:ext uri="{FF2B5EF4-FFF2-40B4-BE49-F238E27FC236}">
                <a16:creationId xmlns:a16="http://schemas.microsoft.com/office/drawing/2014/main" id="{F2570239-0B22-42F8-96F6-529F5C1B2131}"/>
              </a:ext>
            </a:extLst>
          </p:cNvPr>
          <p:cNvSpPr/>
          <p:nvPr/>
        </p:nvSpPr>
        <p:spPr>
          <a:xfrm>
            <a:off x="5442924" y="3660707"/>
            <a:ext cx="698685" cy="679636"/>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Text Box 2">
            <a:extLst>
              <a:ext uri="{FF2B5EF4-FFF2-40B4-BE49-F238E27FC236}">
                <a16:creationId xmlns:a16="http://schemas.microsoft.com/office/drawing/2014/main" id="{249D07ED-E083-48E0-9606-20AAA1FBEC97}"/>
              </a:ext>
            </a:extLst>
          </p:cNvPr>
          <p:cNvSpPr txBox="1">
            <a:spLocks noChangeArrowheads="1"/>
          </p:cNvSpPr>
          <p:nvPr/>
        </p:nvSpPr>
        <p:spPr bwMode="auto">
          <a:xfrm>
            <a:off x="6326243" y="3583873"/>
            <a:ext cx="2990381" cy="7715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4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To make materials accessible for all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2">
            <a:extLst>
              <a:ext uri="{FF2B5EF4-FFF2-40B4-BE49-F238E27FC236}">
                <a16:creationId xmlns:a16="http://schemas.microsoft.com/office/drawing/2014/main" id="{33CBAA5E-4FDD-484B-B544-B87006ACD639}"/>
              </a:ext>
            </a:extLst>
          </p:cNvPr>
          <p:cNvSpPr txBox="1">
            <a:spLocks noChangeArrowheads="1"/>
          </p:cNvSpPr>
          <p:nvPr/>
        </p:nvSpPr>
        <p:spPr bwMode="auto">
          <a:xfrm>
            <a:off x="9333546" y="3587781"/>
            <a:ext cx="2127530" cy="825489"/>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English Language Learners, Twice Exceptional Students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Rounded Corners 24" descr="red text box">
            <a:extLst>
              <a:ext uri="{FF2B5EF4-FFF2-40B4-BE49-F238E27FC236}">
                <a16:creationId xmlns:a16="http://schemas.microsoft.com/office/drawing/2014/main" id="{2F7C0144-C155-429B-8398-49018093AF26}"/>
              </a:ext>
            </a:extLst>
          </p:cNvPr>
          <p:cNvSpPr/>
          <p:nvPr/>
        </p:nvSpPr>
        <p:spPr>
          <a:xfrm>
            <a:off x="5257552" y="4988552"/>
            <a:ext cx="6268720" cy="1171575"/>
          </a:xfrm>
          <a:prstGeom prst="roundRect">
            <a:avLst>
              <a:gd name="adj" fmla="val 10000"/>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nchor="ctr"/>
          <a:lstStyle/>
          <a:p>
            <a:pPr marL="736600" marR="0">
              <a:lnSpc>
                <a:spcPct val="107000"/>
              </a:lnSpc>
              <a:spcBef>
                <a:spcPts val="0"/>
              </a:spcBef>
              <a:spcAft>
                <a:spcPts val="800"/>
              </a:spcAft>
            </a:pPr>
            <a:r>
              <a:rPr lang="en-US" sz="24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Students learn best with curriculum is relevant and interesting to them</a:t>
            </a:r>
            <a:endParaRPr lang="en-US" sz="1200" dirty="0">
              <a:effectLst/>
              <a:ea typeface="Calibri" panose="020F0502020204030204" pitchFamily="34" charset="0"/>
              <a:cs typeface="Times New Roman" panose="02020603050405020304" pitchFamily="18" charset="0"/>
            </a:endParaRPr>
          </a:p>
        </p:txBody>
      </p:sp>
      <p:sp>
        <p:nvSpPr>
          <p:cNvPr id="26" name="Rectangle 25" descr="Teacher">
            <a:extLst>
              <a:ext uri="{FF2B5EF4-FFF2-40B4-BE49-F238E27FC236}">
                <a16:creationId xmlns:a16="http://schemas.microsoft.com/office/drawing/2014/main" id="{7A5C6CBD-DFC6-4FD3-A5D5-E17E332D5ABD}"/>
              </a:ext>
            </a:extLst>
          </p:cNvPr>
          <p:cNvSpPr/>
          <p:nvPr/>
        </p:nvSpPr>
        <p:spPr>
          <a:xfrm>
            <a:off x="5411260" y="5252076"/>
            <a:ext cx="644525" cy="644525"/>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427904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0EE703D-3068-41B6-B43E-4631A6720E9B}"/>
              </a:ext>
            </a:extLst>
          </p:cNvPr>
          <p:cNvSpPr>
            <a:spLocks noGrp="1"/>
          </p:cNvSpPr>
          <p:nvPr>
            <p:ph idx="1"/>
          </p:nvPr>
        </p:nvSpPr>
        <p:spPr>
          <a:xfrm>
            <a:off x="6394783" y="400697"/>
            <a:ext cx="3276599" cy="524645"/>
          </a:xfrm>
        </p:spPr>
        <p:txBody>
          <a:bodyPr anchor="ctr"/>
          <a:lstStyle/>
          <a:p>
            <a:pPr marL="0" indent="0">
              <a:buNone/>
            </a:pPr>
            <a:r>
              <a:rPr lang="en-US" sz="3000">
                <a:solidFill>
                  <a:schemeClr val="bg1"/>
                </a:solidFill>
              </a:rPr>
              <a:t>Basic font sizes</a:t>
            </a:r>
          </a:p>
        </p:txBody>
      </p:sp>
      <p:sp>
        <p:nvSpPr>
          <p:cNvPr id="8" name="Content Placeholder 2">
            <a:extLst>
              <a:ext uri="{FF2B5EF4-FFF2-40B4-BE49-F238E27FC236}">
                <a16:creationId xmlns:a16="http://schemas.microsoft.com/office/drawing/2014/main" id="{1DDE2256-97BF-4AAF-9845-06C028FAAEB6}"/>
              </a:ext>
            </a:extLst>
          </p:cNvPr>
          <p:cNvSpPr txBox="1">
            <a:spLocks/>
          </p:cNvSpPr>
          <p:nvPr/>
        </p:nvSpPr>
        <p:spPr>
          <a:xfrm>
            <a:off x="6394781" y="1581356"/>
            <a:ext cx="5663535" cy="66263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3000">
                <a:solidFill>
                  <a:schemeClr val="bg1"/>
                </a:solidFill>
              </a:rPr>
              <a:t>Bullet points, lines and shapes </a:t>
            </a:r>
          </a:p>
        </p:txBody>
      </p:sp>
      <p:sp>
        <p:nvSpPr>
          <p:cNvPr id="11" name="Content Placeholder 2">
            <a:extLst>
              <a:ext uri="{FF2B5EF4-FFF2-40B4-BE49-F238E27FC236}">
                <a16:creationId xmlns:a16="http://schemas.microsoft.com/office/drawing/2014/main" id="{A0B49D21-3D20-4EC0-8155-9C1EA330DE5E}"/>
              </a:ext>
            </a:extLst>
          </p:cNvPr>
          <p:cNvSpPr txBox="1">
            <a:spLocks/>
          </p:cNvSpPr>
          <p:nvPr/>
        </p:nvSpPr>
        <p:spPr>
          <a:xfrm>
            <a:off x="6394781" y="5488098"/>
            <a:ext cx="3276599"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a:solidFill>
                  <a:schemeClr val="bg1"/>
                </a:solidFill>
              </a:rPr>
              <a:t>Numbers</a:t>
            </a:r>
          </a:p>
        </p:txBody>
      </p:sp>
      <p:sp>
        <p:nvSpPr>
          <p:cNvPr id="12" name="Title 1">
            <a:extLst>
              <a:ext uri="{FF2B5EF4-FFF2-40B4-BE49-F238E27FC236}">
                <a16:creationId xmlns:a16="http://schemas.microsoft.com/office/drawing/2014/main" id="{DCE7B25B-5613-4576-BA48-839DD26075A3}"/>
              </a:ext>
            </a:extLst>
          </p:cNvPr>
          <p:cNvSpPr>
            <a:spLocks noGrp="1"/>
          </p:cNvSpPr>
          <p:nvPr>
            <p:ph type="title"/>
          </p:nvPr>
        </p:nvSpPr>
        <p:spPr>
          <a:xfrm>
            <a:off x="1052735" y="154012"/>
            <a:ext cx="10192780" cy="692497"/>
          </a:xfrm>
        </p:spPr>
        <p:txBody>
          <a:bodyPr/>
          <a:lstStyle/>
          <a:p>
            <a:r>
              <a:rPr lang="en-US" sz="4500" dirty="0"/>
              <a:t>Interactive Activity Example</a:t>
            </a:r>
          </a:p>
        </p:txBody>
      </p:sp>
      <p:pic>
        <p:nvPicPr>
          <p:cNvPr id="5" name="Picture 5" descr="Interactive activity example">
            <a:extLst>
              <a:ext uri="{FF2B5EF4-FFF2-40B4-BE49-F238E27FC236}">
                <a16:creationId xmlns:a16="http://schemas.microsoft.com/office/drawing/2014/main" id="{595DDD5A-A8D2-449D-B4FD-44A0ABE392B9}"/>
              </a:ext>
            </a:extLst>
          </p:cNvPr>
          <p:cNvPicPr>
            <a:picLocks noChangeAspect="1"/>
          </p:cNvPicPr>
          <p:nvPr/>
        </p:nvPicPr>
        <p:blipFill>
          <a:blip r:embed="rId2"/>
          <a:stretch>
            <a:fillRect/>
          </a:stretch>
        </p:blipFill>
        <p:spPr>
          <a:xfrm>
            <a:off x="1577439" y="1028142"/>
            <a:ext cx="9407236" cy="5020419"/>
          </a:xfrm>
          <a:prstGeom prst="rect">
            <a:avLst/>
          </a:prstGeom>
        </p:spPr>
      </p:pic>
    </p:spTree>
    <p:extLst>
      <p:ext uri="{BB962C8B-B14F-4D97-AF65-F5344CB8AC3E}">
        <p14:creationId xmlns:p14="http://schemas.microsoft.com/office/powerpoint/2010/main" val="1839452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63C6-B0D0-418C-85BA-A23FA1ED7F29}"/>
              </a:ext>
            </a:extLst>
          </p:cNvPr>
          <p:cNvSpPr>
            <a:spLocks noGrp="1"/>
          </p:cNvSpPr>
          <p:nvPr>
            <p:ph type="title"/>
          </p:nvPr>
        </p:nvSpPr>
        <p:spPr>
          <a:xfrm>
            <a:off x="2152650" y="336472"/>
            <a:ext cx="7886700" cy="1133499"/>
          </a:xfrm>
        </p:spPr>
        <p:txBody>
          <a:bodyPr>
            <a:normAutofit/>
          </a:bodyPr>
          <a:lstStyle/>
          <a:p>
            <a:r>
              <a:rPr lang="en-US" sz="4500"/>
              <a:t>Interactive Task #1</a:t>
            </a:r>
            <a:endParaRPr lang="en-US"/>
          </a:p>
        </p:txBody>
      </p:sp>
      <p:pic>
        <p:nvPicPr>
          <p:cNvPr id="1710" name="Graphic 1710" descr="Internet with solid fill">
            <a:extLst>
              <a:ext uri="{FF2B5EF4-FFF2-40B4-BE49-F238E27FC236}">
                <a16:creationId xmlns:a16="http://schemas.microsoft.com/office/drawing/2014/main" id="{26AC1068-8354-41F4-B55B-C46422C0F8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5745" y="1184564"/>
            <a:ext cx="914400" cy="914400"/>
          </a:xfrm>
          <a:prstGeom prst="rect">
            <a:avLst/>
          </a:prstGeom>
        </p:spPr>
      </p:pic>
      <p:pic>
        <p:nvPicPr>
          <p:cNvPr id="559" name="Graphic 1710" descr="Internet with solid fill">
            <a:extLst>
              <a:ext uri="{FF2B5EF4-FFF2-40B4-BE49-F238E27FC236}">
                <a16:creationId xmlns:a16="http://schemas.microsoft.com/office/drawing/2014/main" id="{C5E0DF2D-9499-4ADD-9BBF-4708DFEE92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6072" y="2251363"/>
            <a:ext cx="914400" cy="914400"/>
          </a:xfrm>
          <a:prstGeom prst="rect">
            <a:avLst/>
          </a:prstGeom>
        </p:spPr>
      </p:pic>
      <p:pic>
        <p:nvPicPr>
          <p:cNvPr id="1711" name="Graphic 1711" descr="Magnifying glass with solid fill">
            <a:extLst>
              <a:ext uri="{FF2B5EF4-FFF2-40B4-BE49-F238E27FC236}">
                <a16:creationId xmlns:a16="http://schemas.microsoft.com/office/drawing/2014/main" id="{EFF6B6BA-A39C-4B7D-B47B-11F30AE05F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3273" y="3235036"/>
            <a:ext cx="914400" cy="914400"/>
          </a:xfrm>
          <a:prstGeom prst="rect">
            <a:avLst/>
          </a:prstGeom>
        </p:spPr>
      </p:pic>
      <p:pic>
        <p:nvPicPr>
          <p:cNvPr id="1712" name="Graphic 1712" descr="Graduation cap with solid fill">
            <a:extLst>
              <a:ext uri="{FF2B5EF4-FFF2-40B4-BE49-F238E27FC236}">
                <a16:creationId xmlns:a16="http://schemas.microsoft.com/office/drawing/2014/main" id="{FA2AFE9C-B712-47F4-8E2A-FF170F0464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0582" y="4301836"/>
            <a:ext cx="914400" cy="914400"/>
          </a:xfrm>
          <a:prstGeom prst="rect">
            <a:avLst/>
          </a:prstGeom>
        </p:spPr>
      </p:pic>
      <p:pic>
        <p:nvPicPr>
          <p:cNvPr id="562" name="Graphic 1341" descr="Thought outline">
            <a:extLst>
              <a:ext uri="{FF2B5EF4-FFF2-40B4-BE49-F238E27FC236}">
                <a16:creationId xmlns:a16="http://schemas.microsoft.com/office/drawing/2014/main" id="{5ACE7210-D0A0-428D-A3B7-9458556672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15087" y="5213884"/>
            <a:ext cx="914400" cy="914400"/>
          </a:xfrm>
          <a:prstGeom prst="rect">
            <a:avLst/>
          </a:prstGeom>
        </p:spPr>
      </p:pic>
      <p:pic>
        <p:nvPicPr>
          <p:cNvPr id="44" name="Graphic 44" descr="Link outline">
            <a:extLst>
              <a:ext uri="{FF2B5EF4-FFF2-40B4-BE49-F238E27FC236}">
                <a16:creationId xmlns:a16="http://schemas.microsoft.com/office/drawing/2014/main" id="{D37817CD-643E-485A-9134-860D6159636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10255" y="727364"/>
            <a:ext cx="914400" cy="914400"/>
          </a:xfrm>
          <a:prstGeom prst="rect">
            <a:avLst/>
          </a:prstGeom>
        </p:spPr>
      </p:pic>
      <p:sp>
        <p:nvSpPr>
          <p:cNvPr id="45" name="TextBox 44">
            <a:extLst>
              <a:ext uri="{FF2B5EF4-FFF2-40B4-BE49-F238E27FC236}">
                <a16:creationId xmlns:a16="http://schemas.microsoft.com/office/drawing/2014/main" id="{70A57575-4868-43D7-A745-55AD4A801C2B}"/>
              </a:ext>
            </a:extLst>
          </p:cNvPr>
          <p:cNvSpPr txBox="1"/>
          <p:nvPr/>
        </p:nvSpPr>
        <p:spPr>
          <a:xfrm>
            <a:off x="10044545" y="81741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3"/>
              </a:rPr>
              <a:t>Click here</a:t>
            </a:r>
            <a:endParaRPr lang="en-US"/>
          </a:p>
        </p:txBody>
      </p:sp>
      <p:sp>
        <p:nvSpPr>
          <p:cNvPr id="12" name="Rectangle: Rounded Corners 11" descr="text box">
            <a:extLst>
              <a:ext uri="{FF2B5EF4-FFF2-40B4-BE49-F238E27FC236}">
                <a16:creationId xmlns:a16="http://schemas.microsoft.com/office/drawing/2014/main" id="{B15C0AB1-8D76-48E2-843D-C9400F34032E}"/>
              </a:ext>
            </a:extLst>
          </p:cNvPr>
          <p:cNvSpPr/>
          <p:nvPr/>
        </p:nvSpPr>
        <p:spPr>
          <a:xfrm>
            <a:off x="1595055" y="1169807"/>
            <a:ext cx="7246238" cy="90316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nchorCtr="0"/>
          <a:lstStyle/>
          <a:p>
            <a:r>
              <a:rPr lang="en-US" sz="2000" b="0" kern="1200" cap="all" dirty="0">
                <a:latin typeface="Arial" panose="020B0604020202020204" pitchFamily="34" charset="0"/>
                <a:cs typeface="Arial" panose="020B0604020202020204" pitchFamily="34" charset="0"/>
              </a:rPr>
              <a:t>Open your grade level standard document. </a:t>
            </a:r>
          </a:p>
        </p:txBody>
      </p:sp>
      <p:sp>
        <p:nvSpPr>
          <p:cNvPr id="16" name="Rectangle: Rounded Corners 15" descr="text box">
            <a:extLst>
              <a:ext uri="{FF2B5EF4-FFF2-40B4-BE49-F238E27FC236}">
                <a16:creationId xmlns:a16="http://schemas.microsoft.com/office/drawing/2014/main" id="{51CAD8B7-7FA2-4BBD-B25E-B594FE36139B}"/>
              </a:ext>
            </a:extLst>
          </p:cNvPr>
          <p:cNvSpPr/>
          <p:nvPr/>
        </p:nvSpPr>
        <p:spPr>
          <a:xfrm>
            <a:off x="2117664" y="2226726"/>
            <a:ext cx="7246238" cy="903160"/>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nchorCtr="0"/>
          <a:lstStyle/>
          <a:p>
            <a:r>
              <a:rPr lang="en-US" sz="2000" b="0" kern="1200" cap="all" dirty="0">
                <a:latin typeface="Arial" panose="020B0604020202020204" pitchFamily="34" charset="0"/>
                <a:cs typeface="Arial" panose="020B0604020202020204" pitchFamily="34" charset="0"/>
              </a:rPr>
              <a:t>Open your appropriate learning progression</a:t>
            </a:r>
            <a:r>
              <a:rPr lang="en-US" sz="1800" b="0" kern="1200" dirty="0">
                <a:latin typeface="Arial" panose="020B0604020202020204" pitchFamily="34" charset="0"/>
                <a:cs typeface="Arial" panose="020B0604020202020204" pitchFamily="34" charset="0"/>
              </a:rPr>
              <a:t>.</a:t>
            </a:r>
          </a:p>
        </p:txBody>
      </p:sp>
      <p:sp>
        <p:nvSpPr>
          <p:cNvPr id="19" name="Rectangle: Rounded Corners 18" descr="text box">
            <a:extLst>
              <a:ext uri="{FF2B5EF4-FFF2-40B4-BE49-F238E27FC236}">
                <a16:creationId xmlns:a16="http://schemas.microsoft.com/office/drawing/2014/main" id="{CD1B87EB-B657-4F8D-AC14-2D9D8EC2FD9A}"/>
              </a:ext>
            </a:extLst>
          </p:cNvPr>
          <p:cNvSpPr/>
          <p:nvPr/>
        </p:nvSpPr>
        <p:spPr>
          <a:xfrm>
            <a:off x="2553740" y="3295086"/>
            <a:ext cx="7246238" cy="903160"/>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nchor="ctr" anchorCtr="0"/>
          <a:lstStyle/>
          <a:p>
            <a:r>
              <a:rPr lang="en-US" sz="2000" b="0" kern="1200" cap="all" dirty="0">
                <a:latin typeface="Arial" panose="020B0604020202020204" pitchFamily="34" charset="0"/>
                <a:cs typeface="Arial" panose="020B0604020202020204" pitchFamily="34" charset="0"/>
              </a:rPr>
              <a:t>Choose a standard to examine.</a:t>
            </a:r>
          </a:p>
        </p:txBody>
      </p:sp>
      <p:sp>
        <p:nvSpPr>
          <p:cNvPr id="22" name="Rectangle: Rounded Corners 21" descr="text box">
            <a:extLst>
              <a:ext uri="{FF2B5EF4-FFF2-40B4-BE49-F238E27FC236}">
                <a16:creationId xmlns:a16="http://schemas.microsoft.com/office/drawing/2014/main" id="{91EFF6B6-683C-4208-8613-21BC4B5116B4}"/>
              </a:ext>
            </a:extLst>
          </p:cNvPr>
          <p:cNvSpPr/>
          <p:nvPr/>
        </p:nvSpPr>
        <p:spPr>
          <a:xfrm>
            <a:off x="3137926" y="4288335"/>
            <a:ext cx="7246238" cy="903160"/>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nchor="ctr" anchorCtr="0"/>
          <a:lstStyle/>
          <a:p>
            <a:r>
              <a:rPr lang="en-US" sz="2000" b="0" kern="1200" cap="all" dirty="0">
                <a:latin typeface="Arial" panose="020B0604020202020204" pitchFamily="34" charset="0"/>
                <a:cs typeface="Arial" panose="020B0604020202020204" pitchFamily="34" charset="0"/>
              </a:rPr>
              <a:t>Assume you have a student who has shown mastery of this standard.</a:t>
            </a:r>
            <a:endParaRPr lang="en-US" sz="2000" cap="all" dirty="0">
              <a:latin typeface="Arial" panose="020B0604020202020204" pitchFamily="34" charset="0"/>
              <a:cs typeface="Arial" panose="020B0604020202020204" pitchFamily="34" charset="0"/>
            </a:endParaRPr>
          </a:p>
        </p:txBody>
      </p:sp>
      <p:sp>
        <p:nvSpPr>
          <p:cNvPr id="25" name="Rectangle: Rounded Corners 24" descr="text box">
            <a:extLst>
              <a:ext uri="{FF2B5EF4-FFF2-40B4-BE49-F238E27FC236}">
                <a16:creationId xmlns:a16="http://schemas.microsoft.com/office/drawing/2014/main" id="{CA1AB688-3E44-4927-9FD4-14277DE13FBB}"/>
              </a:ext>
            </a:extLst>
          </p:cNvPr>
          <p:cNvSpPr/>
          <p:nvPr/>
        </p:nvSpPr>
        <p:spPr>
          <a:xfrm>
            <a:off x="3729487" y="5328311"/>
            <a:ext cx="7246238" cy="903160"/>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nchor="ctr" anchorCtr="0"/>
          <a:lstStyle/>
          <a:p>
            <a:r>
              <a:rPr lang="en-US" sz="2000" b="0" kern="1200" cap="none" dirty="0">
                <a:latin typeface="Arial" panose="020B0604020202020204" pitchFamily="34" charset="0"/>
                <a:cs typeface="Arial" panose="020B0604020202020204" pitchFamily="34" charset="0"/>
              </a:rPr>
              <a:t>HOW COULD YOU INCORPORATE AN ABOVE GRADE LEVEL CONCEPT INTO THEIR LEARNING?</a:t>
            </a:r>
            <a:endParaRPr lang="en-US" sz="2000" kern="1200" cap="none" dirty="0">
              <a:latin typeface="Arial" panose="020B0604020202020204" pitchFamily="34" charset="0"/>
              <a:cs typeface="Arial" panose="020B0604020202020204" pitchFamily="34" charset="0"/>
            </a:endParaRPr>
          </a:p>
        </p:txBody>
      </p:sp>
      <p:sp>
        <p:nvSpPr>
          <p:cNvPr id="28" name="Arrow: Down 27" descr="white arrow down 1">
            <a:extLst>
              <a:ext uri="{FF2B5EF4-FFF2-40B4-BE49-F238E27FC236}">
                <a16:creationId xmlns:a16="http://schemas.microsoft.com/office/drawing/2014/main" id="{FC5BE36A-9CC5-4D0D-AE8D-29F3B2F0A9F5}"/>
              </a:ext>
            </a:extLst>
          </p:cNvPr>
          <p:cNvSpPr/>
          <p:nvPr/>
        </p:nvSpPr>
        <p:spPr>
          <a:xfrm>
            <a:off x="8335850" y="1773591"/>
            <a:ext cx="587054" cy="587054"/>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31" name="Arrow: Down 30" descr="white arrow down 2">
            <a:extLst>
              <a:ext uri="{FF2B5EF4-FFF2-40B4-BE49-F238E27FC236}">
                <a16:creationId xmlns:a16="http://schemas.microsoft.com/office/drawing/2014/main" id="{A1E0E3D1-1BCD-4D24-A298-7E0A1404041D}"/>
              </a:ext>
            </a:extLst>
          </p:cNvPr>
          <p:cNvSpPr/>
          <p:nvPr/>
        </p:nvSpPr>
        <p:spPr>
          <a:xfrm>
            <a:off x="8844040" y="2927255"/>
            <a:ext cx="587054" cy="587054"/>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34" name="Arrow: Down 33" descr="white arrow down 3">
            <a:extLst>
              <a:ext uri="{FF2B5EF4-FFF2-40B4-BE49-F238E27FC236}">
                <a16:creationId xmlns:a16="http://schemas.microsoft.com/office/drawing/2014/main" id="{07CE0763-2866-47D5-9008-444C5A1BF6AA}"/>
              </a:ext>
            </a:extLst>
          </p:cNvPr>
          <p:cNvSpPr/>
          <p:nvPr/>
        </p:nvSpPr>
        <p:spPr>
          <a:xfrm>
            <a:off x="9310255" y="3981582"/>
            <a:ext cx="587054" cy="587054"/>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37" name="Arrow: Down 36" descr="white arrow down 4">
            <a:extLst>
              <a:ext uri="{FF2B5EF4-FFF2-40B4-BE49-F238E27FC236}">
                <a16:creationId xmlns:a16="http://schemas.microsoft.com/office/drawing/2014/main" id="{4CD2DC76-CCE3-4F23-A3A1-E324C53F3FA5}"/>
              </a:ext>
            </a:extLst>
          </p:cNvPr>
          <p:cNvSpPr/>
          <p:nvPr/>
        </p:nvSpPr>
        <p:spPr>
          <a:xfrm>
            <a:off x="10039350" y="5012395"/>
            <a:ext cx="587054" cy="587054"/>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729049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24F5092-890F-4FF6-9AE7-20FEC249E7B3}"/>
              </a:ext>
            </a:extLst>
          </p:cNvPr>
          <p:cNvSpPr>
            <a:spLocks noGrp="1"/>
          </p:cNvSpPr>
          <p:nvPr>
            <p:ph type="title"/>
          </p:nvPr>
        </p:nvSpPr>
        <p:spPr>
          <a:xfrm>
            <a:off x="609600" y="457203"/>
            <a:ext cx="10972800" cy="738664"/>
          </a:xfrm>
        </p:spPr>
        <p:txBody>
          <a:bodyPr/>
          <a:lstStyle/>
          <a:p>
            <a:r>
              <a:rPr lang="en-US" sz="4800"/>
              <a:t>Three Ways to Plan Differentiation</a:t>
            </a:r>
          </a:p>
        </p:txBody>
      </p:sp>
      <p:sp>
        <p:nvSpPr>
          <p:cNvPr id="6" name="Rounded Rectangle 1" descr="capsule text box">
            <a:extLst>
              <a:ext uri="{FF2B5EF4-FFF2-40B4-BE49-F238E27FC236}">
                <a16:creationId xmlns:a16="http://schemas.microsoft.com/office/drawing/2014/main" id="{B9C95B35-9837-45F2-964D-D2875D175846}"/>
              </a:ext>
              <a:ext uri="{C183D7F6-B498-43B3-948B-1728B52AA6E4}">
                <adec:decorative xmlns:adec="http://schemas.microsoft.com/office/drawing/2017/decorative" val="0"/>
              </a:ext>
            </a:extLst>
          </p:cNvPr>
          <p:cNvSpPr/>
          <p:nvPr/>
        </p:nvSpPr>
        <p:spPr>
          <a:xfrm>
            <a:off x="490870" y="1550531"/>
            <a:ext cx="11210261" cy="1218339"/>
          </a:xfrm>
          <a:prstGeom prst="roundRect">
            <a:avLst>
              <a:gd name="adj" fmla="val 50000"/>
            </a:avLst>
          </a:prstGeom>
          <a:solidFill>
            <a:srgbClr val="D19D10"/>
          </a:solidFill>
          <a:ln>
            <a:solidFill>
              <a:srgbClr val="D19D10"/>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81000" tIns="38100" rIns="76200" bIns="38100" numCol="1" spcCol="0" rtlCol="0" fromWordArt="0" anchor="ctr" anchorCtr="0" forceAA="0" compatLnSpc="1">
            <a:prstTxWarp prst="textNoShape">
              <a:avLst/>
            </a:prstTxWarp>
            <a:noAutofit/>
          </a:bodyPr>
          <a:lstStyle/>
          <a:p>
            <a:pPr algn="ctr"/>
            <a:r>
              <a:rPr lang="en-US" sz="4400" b="1">
                <a:solidFill>
                  <a:schemeClr val="bg1"/>
                </a:solidFill>
                <a:latin typeface="Arial"/>
                <a:cs typeface="Arial"/>
              </a:rPr>
              <a:t>Content  </a:t>
            </a:r>
            <a:endParaRPr lang="en-US" sz="4400" b="1">
              <a:solidFill>
                <a:schemeClr val="bg1"/>
              </a:solidFill>
              <a:latin typeface="Arial" panose="020B0604020202020204" pitchFamily="34" charset="0"/>
              <a:cs typeface="Arial" panose="020B0604020202020204" pitchFamily="34" charset="0"/>
            </a:endParaRPr>
          </a:p>
        </p:txBody>
      </p:sp>
      <p:sp>
        <p:nvSpPr>
          <p:cNvPr id="7" name="Rounded Rectangle 1" descr="capsule text box">
            <a:extLst>
              <a:ext uri="{FF2B5EF4-FFF2-40B4-BE49-F238E27FC236}">
                <a16:creationId xmlns:a16="http://schemas.microsoft.com/office/drawing/2014/main" id="{85AA626A-9E7B-439E-8B48-BE12AFBFC969}"/>
              </a:ext>
              <a:ext uri="{C183D7F6-B498-43B3-948B-1728B52AA6E4}">
                <adec:decorative xmlns:adec="http://schemas.microsoft.com/office/drawing/2017/decorative" val="0"/>
              </a:ext>
            </a:extLst>
          </p:cNvPr>
          <p:cNvSpPr/>
          <p:nvPr/>
        </p:nvSpPr>
        <p:spPr>
          <a:xfrm>
            <a:off x="490870" y="3207682"/>
            <a:ext cx="11210261" cy="1218339"/>
          </a:xfrm>
          <a:prstGeom prst="roundRect">
            <a:avLst>
              <a:gd name="adj" fmla="val 50000"/>
            </a:avLst>
          </a:prstGeom>
          <a:solidFill>
            <a:srgbClr val="93AD2B"/>
          </a:solidFill>
          <a:ln>
            <a:solidFill>
              <a:srgbClr val="93AD2B"/>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81000" tIns="38100" rIns="76200" bIns="38100" numCol="1" spcCol="0" rtlCol="0" fromWordArt="0" anchor="ctr" anchorCtr="0" forceAA="0" compatLnSpc="1">
            <a:prstTxWarp prst="textNoShape">
              <a:avLst/>
            </a:prstTxWarp>
            <a:noAutofit/>
          </a:bodyPr>
          <a:lstStyle/>
          <a:p>
            <a:pPr algn="ctr"/>
            <a:r>
              <a:rPr lang="en-US" sz="4400" b="1">
                <a:solidFill>
                  <a:schemeClr val="bg1"/>
                </a:solidFill>
                <a:latin typeface="Arial"/>
                <a:cs typeface="Arial"/>
              </a:rPr>
              <a:t>Process</a:t>
            </a:r>
            <a:endParaRPr lang="en-US" sz="4400" b="1">
              <a:solidFill>
                <a:schemeClr val="bg1"/>
              </a:solidFill>
              <a:latin typeface="Arial" panose="020B0604020202020204" pitchFamily="34" charset="0"/>
              <a:cs typeface="Arial" panose="020B0604020202020204" pitchFamily="34" charset="0"/>
            </a:endParaRPr>
          </a:p>
        </p:txBody>
      </p:sp>
      <p:sp>
        <p:nvSpPr>
          <p:cNvPr id="8" name="Rounded Rectangle 1" descr="capsule text box">
            <a:extLst>
              <a:ext uri="{FF2B5EF4-FFF2-40B4-BE49-F238E27FC236}">
                <a16:creationId xmlns:a16="http://schemas.microsoft.com/office/drawing/2014/main" id="{6E5DD9FA-7BFB-4F6C-8F88-5C667B8576FD}"/>
              </a:ext>
              <a:ext uri="{C183D7F6-B498-43B3-948B-1728B52AA6E4}">
                <adec:decorative xmlns:adec="http://schemas.microsoft.com/office/drawing/2017/decorative" val="0"/>
              </a:ext>
            </a:extLst>
          </p:cNvPr>
          <p:cNvSpPr/>
          <p:nvPr/>
        </p:nvSpPr>
        <p:spPr>
          <a:xfrm>
            <a:off x="490870" y="4864833"/>
            <a:ext cx="11210261" cy="1218339"/>
          </a:xfrm>
          <a:prstGeom prst="roundRect">
            <a:avLst>
              <a:gd name="adj" fmla="val 50000"/>
            </a:avLst>
          </a:prstGeom>
          <a:solidFill>
            <a:srgbClr val="700017"/>
          </a:solidFill>
          <a:ln>
            <a:solidFill>
              <a:srgbClr val="700017"/>
            </a:solidFill>
          </a:ln>
          <a:scene3d>
            <a:camera prst="orthographicFront"/>
            <a:lightRig rig="threePt" dir="t"/>
          </a:scene3d>
          <a:sp3d>
            <a:bevelT w="177800"/>
            <a:bevelB w="20955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381000" tIns="38100" rIns="76200" bIns="38100" numCol="1" spcCol="0" rtlCol="0" fromWordArt="0" anchor="ctr" anchorCtr="0" forceAA="0" compatLnSpc="1">
            <a:prstTxWarp prst="textNoShape">
              <a:avLst/>
            </a:prstTxWarp>
            <a:noAutofit/>
          </a:bodyPr>
          <a:lstStyle/>
          <a:p>
            <a:pPr algn="ctr"/>
            <a:r>
              <a:rPr lang="en-US" sz="4400" b="1">
                <a:solidFill>
                  <a:schemeClr val="bg1"/>
                </a:solidFill>
                <a:latin typeface="Arial"/>
                <a:cs typeface="Arial"/>
              </a:rPr>
              <a:t>Product</a:t>
            </a:r>
            <a:endParaRPr lang="en-US" sz="44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7831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9DA4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AF5E2C-73D3-43AE-98FB-1FD1843D4355}"/>
              </a:ext>
            </a:extLst>
          </p:cNvPr>
          <p:cNvSpPr>
            <a:spLocks noGrp="1"/>
          </p:cNvSpPr>
          <p:nvPr>
            <p:ph type="title"/>
          </p:nvPr>
        </p:nvSpPr>
        <p:spPr>
          <a:xfrm>
            <a:off x="462623" y="614122"/>
            <a:ext cx="6594189" cy="1379485"/>
          </a:xfrm>
        </p:spPr>
        <p:txBody>
          <a:bodyPr>
            <a:normAutofit/>
          </a:bodyPr>
          <a:lstStyle/>
          <a:p>
            <a:r>
              <a:rPr lang="en-US" dirty="0">
                <a:solidFill>
                  <a:srgbClr val="FFFFFF"/>
                </a:solidFill>
              </a:rPr>
              <a:t>Student and Teacher Roles</a:t>
            </a:r>
          </a:p>
        </p:txBody>
      </p:sp>
      <p:pic>
        <p:nvPicPr>
          <p:cNvPr id="6" name="Picture 5" descr="The learner relationship">
            <a:extLst>
              <a:ext uri="{FF2B5EF4-FFF2-40B4-BE49-F238E27FC236}">
                <a16:creationId xmlns:a16="http://schemas.microsoft.com/office/drawing/2014/main" id="{EF6F0F55-5748-4715-9C12-29A15D9CB2AC}"/>
              </a:ext>
            </a:extLst>
          </p:cNvPr>
          <p:cNvPicPr>
            <a:picLocks noChangeAspect="1"/>
          </p:cNvPicPr>
          <p:nvPr/>
        </p:nvPicPr>
        <p:blipFill rotWithShape="1">
          <a:blip r:embed="rId3"/>
          <a:srcRect l="2009" r="592" b="1"/>
          <a:stretch/>
        </p:blipFill>
        <p:spPr>
          <a:xfrm>
            <a:off x="321732" y="2285997"/>
            <a:ext cx="6983967" cy="4037280"/>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B864482-0BD3-4F4A-97CF-F3D7A5CD20D7}"/>
              </a:ext>
            </a:extLst>
          </p:cNvPr>
          <p:cNvSpPr>
            <a:spLocks noGrp="1"/>
          </p:cNvSpPr>
          <p:nvPr>
            <p:ph idx="1"/>
          </p:nvPr>
        </p:nvSpPr>
        <p:spPr>
          <a:xfrm>
            <a:off x="7738374" y="543652"/>
            <a:ext cx="3923502" cy="5766761"/>
          </a:xfrm>
        </p:spPr>
        <p:txBody>
          <a:bodyPr anchor="ctr">
            <a:normAutofit/>
          </a:bodyPr>
          <a:lstStyle/>
          <a:p>
            <a:pPr marL="342900" indent="-342900"/>
            <a:r>
              <a:rPr lang="en-US" sz="2000" b="1" dirty="0">
                <a:solidFill>
                  <a:srgbClr val="FFC000"/>
                </a:solidFill>
              </a:rPr>
              <a:t>Does every student need this content? </a:t>
            </a:r>
            <a:endParaRPr lang="en-US" b="1" dirty="0">
              <a:solidFill>
                <a:srgbClr val="FFC000"/>
              </a:solidFill>
            </a:endParaRPr>
          </a:p>
          <a:p>
            <a:pPr marL="342900" indent="-342900"/>
            <a:r>
              <a:rPr lang="en-US" sz="2000" b="1" dirty="0">
                <a:solidFill>
                  <a:srgbClr val="FFC000"/>
                </a:solidFill>
              </a:rPr>
              <a:t>Will it be newly learned information? Review?</a:t>
            </a:r>
          </a:p>
          <a:p>
            <a:pPr marL="342900" indent="-342900"/>
            <a:r>
              <a:rPr lang="en-US" sz="2000" b="1" dirty="0">
                <a:solidFill>
                  <a:srgbClr val="FFC000"/>
                </a:solidFill>
              </a:rPr>
              <a:t>Where does it fit into the continuum?</a:t>
            </a:r>
          </a:p>
          <a:p>
            <a:pPr marL="342900" indent="-342900"/>
            <a:endParaRPr lang="en-US" sz="2000" dirty="0">
              <a:solidFill>
                <a:srgbClr val="FFFFFF"/>
              </a:solidFill>
            </a:endParaRPr>
          </a:p>
          <a:p>
            <a:pPr marL="342900" indent="-342900"/>
            <a:r>
              <a:rPr lang="en-US" sz="2000" b="1" dirty="0">
                <a:solidFill>
                  <a:schemeClr val="accent3"/>
                </a:solidFill>
              </a:rPr>
              <a:t>Are there different ways I can make this content accessible based on student learning preference? Readiness?</a:t>
            </a:r>
          </a:p>
          <a:p>
            <a:pPr marL="342900" indent="-342900"/>
            <a:endParaRPr lang="en-US" sz="2000" dirty="0">
              <a:solidFill>
                <a:srgbClr val="FFFFFF"/>
              </a:solidFill>
            </a:endParaRPr>
          </a:p>
          <a:p>
            <a:pPr marL="342900" indent="-342900"/>
            <a:r>
              <a:rPr lang="en-US" sz="2000" b="1" dirty="0">
                <a:solidFill>
                  <a:schemeClr val="accent5">
                    <a:lumMod val="40000"/>
                    <a:lumOff val="60000"/>
                  </a:schemeClr>
                </a:solidFill>
              </a:rPr>
              <a:t>How will students show mastery? </a:t>
            </a:r>
          </a:p>
          <a:p>
            <a:pPr marL="342900" indent="-342900"/>
            <a:r>
              <a:rPr lang="en-US" sz="2000" b="1" dirty="0">
                <a:solidFill>
                  <a:schemeClr val="accent5">
                    <a:lumMod val="40000"/>
                    <a:lumOff val="60000"/>
                  </a:schemeClr>
                </a:solidFill>
              </a:rPr>
              <a:t>Does the evidence need to look the same for everyone?</a:t>
            </a:r>
          </a:p>
          <a:p>
            <a:pPr marL="342900" indent="-342900"/>
            <a:endParaRPr lang="en-US" sz="2000" dirty="0">
              <a:solidFill>
                <a:srgbClr val="FFFFFF"/>
              </a:solidFill>
            </a:endParaRPr>
          </a:p>
        </p:txBody>
      </p:sp>
      <p:pic>
        <p:nvPicPr>
          <p:cNvPr id="7" name="Picture 6">
            <a:extLst>
              <a:ext uri="{FF2B5EF4-FFF2-40B4-BE49-F238E27FC236}">
                <a16:creationId xmlns:a16="http://schemas.microsoft.com/office/drawing/2014/main" id="{70F7430D-FE7B-4FFB-B2E5-D08D165FDF3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174254"/>
            <a:ext cx="12191997" cy="683746"/>
          </a:xfrm>
          <a:prstGeom prst="rect">
            <a:avLst/>
          </a:prstGeom>
        </p:spPr>
      </p:pic>
    </p:spTree>
    <p:extLst>
      <p:ext uri="{BB962C8B-B14F-4D97-AF65-F5344CB8AC3E}">
        <p14:creationId xmlns:p14="http://schemas.microsoft.com/office/powerpoint/2010/main" val="1809994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63C6-B0D0-418C-85BA-A23FA1ED7F29}"/>
              </a:ext>
            </a:extLst>
          </p:cNvPr>
          <p:cNvSpPr>
            <a:spLocks noGrp="1"/>
          </p:cNvSpPr>
          <p:nvPr>
            <p:ph type="title"/>
          </p:nvPr>
        </p:nvSpPr>
        <p:spPr>
          <a:xfrm>
            <a:off x="2152650" y="336472"/>
            <a:ext cx="7886700" cy="1133499"/>
          </a:xfrm>
        </p:spPr>
        <p:txBody>
          <a:bodyPr>
            <a:normAutofit/>
          </a:bodyPr>
          <a:lstStyle/>
          <a:p>
            <a:r>
              <a:rPr lang="en-US" sz="4500"/>
              <a:t>Interactive Task #2</a:t>
            </a:r>
            <a:endParaRPr lang="en-US"/>
          </a:p>
        </p:txBody>
      </p:sp>
      <p:pic>
        <p:nvPicPr>
          <p:cNvPr id="1340" name="Graphic 1340" descr="Person with idea outline">
            <a:extLst>
              <a:ext uri="{FF2B5EF4-FFF2-40B4-BE49-F238E27FC236}">
                <a16:creationId xmlns:a16="http://schemas.microsoft.com/office/drawing/2014/main" id="{6405BCE5-813F-41B2-A4EB-C82052393D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347" y="1260894"/>
            <a:ext cx="914400" cy="914400"/>
          </a:xfrm>
          <a:prstGeom prst="rect">
            <a:avLst/>
          </a:prstGeom>
        </p:spPr>
      </p:pic>
      <p:pic>
        <p:nvPicPr>
          <p:cNvPr id="1341" name="Graphic 1341" descr="Thought outline">
            <a:extLst>
              <a:ext uri="{FF2B5EF4-FFF2-40B4-BE49-F238E27FC236}">
                <a16:creationId xmlns:a16="http://schemas.microsoft.com/office/drawing/2014/main" id="{F1BC9EF5-29B4-4DA7-9FCB-8CDE297A4B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687" y="2526102"/>
            <a:ext cx="914400" cy="914400"/>
          </a:xfrm>
          <a:prstGeom prst="rect">
            <a:avLst/>
          </a:prstGeom>
        </p:spPr>
      </p:pic>
      <p:pic>
        <p:nvPicPr>
          <p:cNvPr id="702" name="Graphic 1341" descr="Thought outline">
            <a:extLst>
              <a:ext uri="{FF2B5EF4-FFF2-40B4-BE49-F238E27FC236}">
                <a16:creationId xmlns:a16="http://schemas.microsoft.com/office/drawing/2014/main" id="{36AC605C-C0CD-41AC-9750-1310AFB0E0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4422" y="3863196"/>
            <a:ext cx="914400" cy="914400"/>
          </a:xfrm>
          <a:prstGeom prst="rect">
            <a:avLst/>
          </a:prstGeom>
        </p:spPr>
      </p:pic>
      <p:pic>
        <p:nvPicPr>
          <p:cNvPr id="23" name="Graphic 1341" descr="Thought outline">
            <a:extLst>
              <a:ext uri="{FF2B5EF4-FFF2-40B4-BE49-F238E27FC236}">
                <a16:creationId xmlns:a16="http://schemas.microsoft.com/office/drawing/2014/main" id="{20D461D7-E1E0-489B-A38A-C9315F4557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2648" y="5200290"/>
            <a:ext cx="914400" cy="914400"/>
          </a:xfrm>
          <a:prstGeom prst="rect">
            <a:avLst/>
          </a:prstGeom>
        </p:spPr>
      </p:pic>
      <p:sp>
        <p:nvSpPr>
          <p:cNvPr id="11" name="Rectangle: Rounded Corners 10" descr="red text box">
            <a:extLst>
              <a:ext uri="{FF2B5EF4-FFF2-40B4-BE49-F238E27FC236}">
                <a16:creationId xmlns:a16="http://schemas.microsoft.com/office/drawing/2014/main" id="{5BF9F29F-526F-4374-B310-316010B81135}"/>
              </a:ext>
            </a:extLst>
          </p:cNvPr>
          <p:cNvSpPr/>
          <p:nvPr/>
        </p:nvSpPr>
        <p:spPr>
          <a:xfrm>
            <a:off x="1595887" y="1144782"/>
            <a:ext cx="7528559" cy="1103863"/>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nchorCtr="0"/>
          <a:lstStyle/>
          <a:p>
            <a:r>
              <a:rPr lang="en-US" sz="2400" b="0" kern="1200" cap="all" dirty="0">
                <a:latin typeface="Arial" panose="020B0604020202020204" pitchFamily="34" charset="0"/>
                <a:cs typeface="Arial" panose="020B0604020202020204" pitchFamily="34" charset="0"/>
              </a:rPr>
              <a:t>Look at an upcoming lesson or topic</a:t>
            </a:r>
          </a:p>
        </p:txBody>
      </p:sp>
      <p:sp>
        <p:nvSpPr>
          <p:cNvPr id="15" name="Rectangle: Rounded Corners 14" descr="green text box">
            <a:extLst>
              <a:ext uri="{FF2B5EF4-FFF2-40B4-BE49-F238E27FC236}">
                <a16:creationId xmlns:a16="http://schemas.microsoft.com/office/drawing/2014/main" id="{D397A302-B20C-4D8F-88C4-D82D9B2D4AA7}"/>
              </a:ext>
            </a:extLst>
          </p:cNvPr>
          <p:cNvSpPr/>
          <p:nvPr/>
        </p:nvSpPr>
        <p:spPr>
          <a:xfrm>
            <a:off x="2053087" y="2423157"/>
            <a:ext cx="7528559" cy="1103863"/>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nchorCtr="0"/>
          <a:lstStyle/>
          <a:p>
            <a:r>
              <a:rPr lang="en-US" sz="2400" b="0" kern="1200" cap="all" dirty="0">
                <a:latin typeface="Arial" panose="020B0604020202020204" pitchFamily="34" charset="0"/>
                <a:cs typeface="Arial" panose="020B0604020202020204" pitchFamily="34" charset="0"/>
              </a:rPr>
              <a:t>How could you differentiate the content of this lesson?</a:t>
            </a:r>
            <a:endParaRPr lang="en-US" sz="2400" kern="1200" cap="all" dirty="0">
              <a:latin typeface="Arial" panose="020B0604020202020204" pitchFamily="34" charset="0"/>
              <a:cs typeface="Arial" panose="020B0604020202020204" pitchFamily="34" charset="0"/>
            </a:endParaRPr>
          </a:p>
        </p:txBody>
      </p:sp>
      <p:sp>
        <p:nvSpPr>
          <p:cNvPr id="18" name="Rectangle: Rounded Corners 17" descr="purple text box">
            <a:extLst>
              <a:ext uri="{FF2B5EF4-FFF2-40B4-BE49-F238E27FC236}">
                <a16:creationId xmlns:a16="http://schemas.microsoft.com/office/drawing/2014/main" id="{C338B729-A732-4585-92A2-0F08F34C7705}"/>
              </a:ext>
            </a:extLst>
          </p:cNvPr>
          <p:cNvSpPr/>
          <p:nvPr/>
        </p:nvSpPr>
        <p:spPr>
          <a:xfrm>
            <a:off x="2772879" y="3763504"/>
            <a:ext cx="7528559" cy="1103863"/>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nchor="ctr" anchorCtr="0"/>
          <a:lstStyle/>
          <a:p>
            <a:r>
              <a:rPr lang="en-US" sz="2400" b="0" kern="1200" cap="all" dirty="0">
                <a:latin typeface="Arial" panose="020B0604020202020204" pitchFamily="34" charset="0"/>
                <a:cs typeface="Arial" panose="020B0604020202020204" pitchFamily="34" charset="0"/>
              </a:rPr>
              <a:t>How could you differentiate the process of this lesson?</a:t>
            </a:r>
          </a:p>
        </p:txBody>
      </p:sp>
      <p:sp>
        <p:nvSpPr>
          <p:cNvPr id="21" name="Rectangle: Rounded Corners 20" descr="aqua text box">
            <a:extLst>
              <a:ext uri="{FF2B5EF4-FFF2-40B4-BE49-F238E27FC236}">
                <a16:creationId xmlns:a16="http://schemas.microsoft.com/office/drawing/2014/main" id="{2A321CD0-674B-457B-8BB6-5B9B1A095439}"/>
              </a:ext>
            </a:extLst>
          </p:cNvPr>
          <p:cNvSpPr/>
          <p:nvPr/>
        </p:nvSpPr>
        <p:spPr>
          <a:xfrm>
            <a:off x="3351045" y="5030811"/>
            <a:ext cx="7528559" cy="1103863"/>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nchor="ctr" anchorCtr="0"/>
          <a:lstStyle/>
          <a:p>
            <a:r>
              <a:rPr lang="en-US" sz="2400" b="0" kern="1200" cap="all" dirty="0">
                <a:latin typeface="Arial" panose="020B0604020202020204" pitchFamily="34" charset="0"/>
                <a:cs typeface="Arial" panose="020B0604020202020204" pitchFamily="34" charset="0"/>
              </a:rPr>
              <a:t>How could you differentiate the product of this lesson?</a:t>
            </a:r>
          </a:p>
        </p:txBody>
      </p:sp>
      <p:sp>
        <p:nvSpPr>
          <p:cNvPr id="25" name="Arrow: Down 24" descr="down arrow 3">
            <a:extLst>
              <a:ext uri="{FF2B5EF4-FFF2-40B4-BE49-F238E27FC236}">
                <a16:creationId xmlns:a16="http://schemas.microsoft.com/office/drawing/2014/main" id="{74688759-ABCE-4FC5-9EA2-64D54FF6969D}"/>
              </a:ext>
            </a:extLst>
          </p:cNvPr>
          <p:cNvSpPr/>
          <p:nvPr/>
        </p:nvSpPr>
        <p:spPr>
          <a:xfrm>
            <a:off x="9680594" y="4643492"/>
            <a:ext cx="717511" cy="717511"/>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28" name="Arrow: Down 27" descr="down arrow 2">
            <a:extLst>
              <a:ext uri="{FF2B5EF4-FFF2-40B4-BE49-F238E27FC236}">
                <a16:creationId xmlns:a16="http://schemas.microsoft.com/office/drawing/2014/main" id="{2443E77B-4DB1-4FEF-8AF2-6DFFE2F98466}"/>
              </a:ext>
            </a:extLst>
          </p:cNvPr>
          <p:cNvSpPr/>
          <p:nvPr/>
        </p:nvSpPr>
        <p:spPr>
          <a:xfrm>
            <a:off x="8966846" y="3314801"/>
            <a:ext cx="717511" cy="717511"/>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31" name="Arrow: Down 30" descr="down arrow 1">
            <a:extLst>
              <a:ext uri="{FF2B5EF4-FFF2-40B4-BE49-F238E27FC236}">
                <a16:creationId xmlns:a16="http://schemas.microsoft.com/office/drawing/2014/main" id="{80719599-04E8-4F82-AE94-D02FA7CE889E}"/>
              </a:ext>
            </a:extLst>
          </p:cNvPr>
          <p:cNvSpPr/>
          <p:nvPr/>
        </p:nvSpPr>
        <p:spPr>
          <a:xfrm>
            <a:off x="8487655" y="1930119"/>
            <a:ext cx="717511" cy="717511"/>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076105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A82FB-3017-493D-A976-6EE24F4EDF30}"/>
              </a:ext>
            </a:extLst>
          </p:cNvPr>
          <p:cNvSpPr>
            <a:spLocks noGrp="1"/>
          </p:cNvSpPr>
          <p:nvPr>
            <p:ph type="title"/>
          </p:nvPr>
        </p:nvSpPr>
        <p:spPr/>
        <p:txBody>
          <a:bodyPr/>
          <a:lstStyle/>
          <a:p>
            <a:r>
              <a:rPr lang="en-US"/>
              <a:t>Depth and Complexity</a:t>
            </a:r>
          </a:p>
        </p:txBody>
      </p:sp>
      <p:pic>
        <p:nvPicPr>
          <p:cNvPr id="8" name="Picture 8" descr="colorful tile icons of Depth and Complexity">
            <a:extLst>
              <a:ext uri="{FF2B5EF4-FFF2-40B4-BE49-F238E27FC236}">
                <a16:creationId xmlns:a16="http://schemas.microsoft.com/office/drawing/2014/main" id="{FF2073F2-6213-4E3C-8516-CA677C8EB850}"/>
              </a:ext>
            </a:extLst>
          </p:cNvPr>
          <p:cNvPicPr>
            <a:picLocks noGrp="1" noChangeAspect="1"/>
          </p:cNvPicPr>
          <p:nvPr>
            <p:ph idx="1"/>
          </p:nvPr>
        </p:nvPicPr>
        <p:blipFill>
          <a:blip r:embed="rId3"/>
          <a:stretch>
            <a:fillRect/>
          </a:stretch>
        </p:blipFill>
        <p:spPr>
          <a:xfrm>
            <a:off x="2475229" y="1257154"/>
            <a:ext cx="7241541" cy="4525963"/>
          </a:xfrm>
        </p:spPr>
      </p:pic>
    </p:spTree>
    <p:extLst>
      <p:ext uri="{BB962C8B-B14F-4D97-AF65-F5344CB8AC3E}">
        <p14:creationId xmlns:p14="http://schemas.microsoft.com/office/powerpoint/2010/main" val="4113975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descr="Language of the discipline tile. The image has a purple background with white lips in black outlines">
            <a:extLst>
              <a:ext uri="{FF2B5EF4-FFF2-40B4-BE49-F238E27FC236}">
                <a16:creationId xmlns:a16="http://schemas.microsoft.com/office/drawing/2014/main" id="{FEAD709E-269C-42B2-A036-37A286A0EB09}"/>
              </a:ext>
            </a:extLst>
          </p:cNvPr>
          <p:cNvPicPr>
            <a:picLocks noChangeAspect="1"/>
          </p:cNvPicPr>
          <p:nvPr/>
        </p:nvPicPr>
        <p:blipFill>
          <a:blip r:embed="rId3"/>
          <a:stretch>
            <a:fillRect/>
          </a:stretch>
        </p:blipFill>
        <p:spPr>
          <a:xfrm>
            <a:off x="2298648" y="1775534"/>
            <a:ext cx="2378991" cy="1999829"/>
          </a:xfrm>
          <a:prstGeom prst="rect">
            <a:avLst/>
          </a:prstGeom>
        </p:spPr>
      </p:pic>
      <p:sp>
        <p:nvSpPr>
          <p:cNvPr id="9" name="Title 1">
            <a:extLst>
              <a:ext uri="{FF2B5EF4-FFF2-40B4-BE49-F238E27FC236}">
                <a16:creationId xmlns:a16="http://schemas.microsoft.com/office/drawing/2014/main" id="{625949BD-CADA-466B-A2B7-E12BEFAED2F6}"/>
              </a:ext>
            </a:extLst>
          </p:cNvPr>
          <p:cNvSpPr>
            <a:spLocks noGrp="1"/>
          </p:cNvSpPr>
          <p:nvPr>
            <p:ph type="title" idx="4294967295"/>
          </p:nvPr>
        </p:nvSpPr>
        <p:spPr>
          <a:xfrm>
            <a:off x="6576424" y="983228"/>
            <a:ext cx="5314536" cy="13255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ctr" defTabSz="457159"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159" rtl="0" eaLnBrk="1" fontAlgn="auto" latinLnBrk="0" hangingPunct="1">
              <a:lnSpc>
                <a:spcPct val="100000"/>
              </a:lnSpc>
              <a:spcBef>
                <a:spcPct val="0"/>
              </a:spcBef>
              <a:spcAft>
                <a:spcPts val="0"/>
              </a:spcAft>
              <a:buClrTx/>
              <a:buSzTx/>
              <a:buFontTx/>
              <a:buNone/>
              <a:tabLst/>
              <a:defRPr/>
            </a:pPr>
            <a:r>
              <a:rPr kumimoji="0" lang="en-US" sz="4200" b="1" i="0" u="none" strike="noStrike" kern="1200" cap="none" spc="0" normalizeH="0" baseline="0" noProof="0" dirty="0">
                <a:ln>
                  <a:noFill/>
                </a:ln>
                <a:solidFill>
                  <a:schemeClr val="tx1"/>
                </a:solidFill>
                <a:effectLst/>
                <a:uLnTx/>
                <a:uFillTx/>
                <a:latin typeface="Arial"/>
                <a:ea typeface="+mj-ea"/>
                <a:cs typeface="Arial"/>
              </a:rPr>
              <a:t>Language of the Discipline</a:t>
            </a:r>
          </a:p>
        </p:txBody>
      </p:sp>
      <p:sp>
        <p:nvSpPr>
          <p:cNvPr id="10" name="Content Placeholder 8">
            <a:extLst>
              <a:ext uri="{FF2B5EF4-FFF2-40B4-BE49-F238E27FC236}">
                <a16:creationId xmlns:a16="http://schemas.microsoft.com/office/drawing/2014/main" id="{F0BE0138-1E8B-4941-91CF-AC19F49BB177}"/>
              </a:ext>
            </a:extLst>
          </p:cNvPr>
          <p:cNvSpPr>
            <a:spLocks noGrp="1"/>
          </p:cNvSpPr>
          <p:nvPr/>
        </p:nvSpPr>
        <p:spPr>
          <a:xfrm>
            <a:off x="6576424" y="2308791"/>
            <a:ext cx="5371427" cy="3772413"/>
          </a:xfrm>
          <a:prstGeom prst="rect">
            <a:avLst/>
          </a:prstGeom>
        </p:spPr>
        <p:txBody>
          <a:bodyPr vert="horz" lIns="0" tIns="0" rIns="0" bIns="0" rtlCol="0" anchor="t" anchorCtr="0">
            <a:normAutofit/>
          </a:bodyPr>
          <a:lstStyle>
            <a:lvl1pPr marL="226993" indent="-226993" algn="l" defTabSz="457159" rtl="0" eaLnBrk="1" latinLnBrk="0" hangingPunct="1">
              <a:spcBef>
                <a:spcPct val="20000"/>
              </a:spcBef>
              <a:buFont typeface="Arial"/>
              <a:buChar char="•"/>
              <a:defRPr sz="3200"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200"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200"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200"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200"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a:lstStyle>
          <a:p>
            <a:pPr marL="226695" indent="-226695"/>
            <a:r>
              <a:rPr lang="en-US" sz="2400" dirty="0"/>
              <a:t>What words are associated with this content?</a:t>
            </a:r>
          </a:p>
          <a:p>
            <a:pPr marL="0" indent="0">
              <a:buNone/>
            </a:pPr>
            <a:endParaRPr lang="en-US" sz="1800" dirty="0"/>
          </a:p>
          <a:p>
            <a:pPr marL="226695" indent="-226695"/>
            <a:r>
              <a:rPr lang="en-US" sz="2400" dirty="0"/>
              <a:t>What vocabulary do you need to know to work with this content?</a:t>
            </a:r>
          </a:p>
          <a:p>
            <a:pPr marL="0" indent="0">
              <a:buNone/>
            </a:pPr>
            <a:endParaRPr lang="en-US" sz="1800" dirty="0"/>
          </a:p>
          <a:p>
            <a:pPr marL="226695" indent="-226695"/>
            <a:r>
              <a:rPr lang="en-US" sz="2400" dirty="0"/>
              <a:t>What are the phrases, signs, symbols, abbreviations, or figures of speech you need to understand to work effectively in this content?</a:t>
            </a:r>
          </a:p>
        </p:txBody>
      </p:sp>
      <p:pic>
        <p:nvPicPr>
          <p:cNvPr id="3" name="Picture 2">
            <a:extLst>
              <a:ext uri="{FF2B5EF4-FFF2-40B4-BE49-F238E27FC236}">
                <a16:creationId xmlns:a16="http://schemas.microsoft.com/office/drawing/2014/main" id="{64BA7008-183B-4FFD-BB38-2417E9F652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6174254"/>
            <a:ext cx="12191997" cy="683746"/>
          </a:xfrm>
          <a:prstGeom prst="rect">
            <a:avLst/>
          </a:prstGeom>
        </p:spPr>
      </p:pic>
    </p:spTree>
    <p:extLst>
      <p:ext uri="{BB962C8B-B14F-4D97-AF65-F5344CB8AC3E}">
        <p14:creationId xmlns:p14="http://schemas.microsoft.com/office/powerpoint/2010/main" val="310217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Freeform: Shape 27">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5" descr="Details tile. The tile has a yellow-gold background with a white daisy.">
            <a:extLst>
              <a:ext uri="{FF2B5EF4-FFF2-40B4-BE49-F238E27FC236}">
                <a16:creationId xmlns:a16="http://schemas.microsoft.com/office/drawing/2014/main" id="{318A0673-4456-4332-B917-DBAF7AEE6E94}"/>
              </a:ext>
            </a:extLst>
          </p:cNvPr>
          <p:cNvPicPr>
            <a:picLocks noChangeAspect="1"/>
          </p:cNvPicPr>
          <p:nvPr/>
        </p:nvPicPr>
        <p:blipFill>
          <a:blip r:embed="rId3"/>
          <a:stretch>
            <a:fillRect/>
          </a:stretch>
        </p:blipFill>
        <p:spPr>
          <a:xfrm>
            <a:off x="2356516" y="2013626"/>
            <a:ext cx="2241411" cy="2002572"/>
          </a:xfrm>
          <a:prstGeom prst="rect">
            <a:avLst/>
          </a:prstGeom>
        </p:spPr>
      </p:pic>
      <p:pic>
        <p:nvPicPr>
          <p:cNvPr id="2" name="Picture 4" descr="purple frame with words in the center">
            <a:extLst>
              <a:ext uri="{FF2B5EF4-FFF2-40B4-BE49-F238E27FC236}">
                <a16:creationId xmlns:a16="http://schemas.microsoft.com/office/drawing/2014/main" id="{AACAF312-4257-427D-A238-C9D316BB71DD}"/>
              </a:ext>
            </a:extLst>
          </p:cNvPr>
          <p:cNvPicPr>
            <a:picLocks noChangeAspect="1"/>
          </p:cNvPicPr>
          <p:nvPr/>
        </p:nvPicPr>
        <p:blipFill>
          <a:blip r:embed="rId4"/>
          <a:stretch>
            <a:fillRect/>
          </a:stretch>
        </p:blipFill>
        <p:spPr>
          <a:xfrm>
            <a:off x="6331543" y="1264354"/>
            <a:ext cx="5804298" cy="4832079"/>
          </a:xfrm>
          <a:prstGeom prst="rect">
            <a:avLst/>
          </a:prstGeom>
        </p:spPr>
      </p:pic>
      <p:pic>
        <p:nvPicPr>
          <p:cNvPr id="7" name="Picture 6">
            <a:extLst>
              <a:ext uri="{FF2B5EF4-FFF2-40B4-BE49-F238E27FC236}">
                <a16:creationId xmlns:a16="http://schemas.microsoft.com/office/drawing/2014/main" id="{6E623C63-A446-4149-A4E0-B3C0EF917F0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6174254"/>
            <a:ext cx="12191997" cy="683746"/>
          </a:xfrm>
          <a:prstGeom prst="rect">
            <a:avLst/>
          </a:prstGeom>
        </p:spPr>
      </p:pic>
    </p:spTree>
    <p:extLst>
      <p:ext uri="{BB962C8B-B14F-4D97-AF65-F5344CB8AC3E}">
        <p14:creationId xmlns:p14="http://schemas.microsoft.com/office/powerpoint/2010/main" val="2193132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4" descr="gold frame with words inside">
            <a:extLst>
              <a:ext uri="{FF2B5EF4-FFF2-40B4-BE49-F238E27FC236}">
                <a16:creationId xmlns:a16="http://schemas.microsoft.com/office/drawing/2014/main" id="{DC4F1FBB-FA69-41AD-BE00-74BB47287957}"/>
              </a:ext>
            </a:extLst>
          </p:cNvPr>
          <p:cNvPicPr>
            <a:picLocks noChangeAspect="1"/>
          </p:cNvPicPr>
          <p:nvPr/>
        </p:nvPicPr>
        <p:blipFill>
          <a:blip r:embed="rId3"/>
          <a:stretch>
            <a:fillRect/>
          </a:stretch>
        </p:blipFill>
        <p:spPr>
          <a:xfrm>
            <a:off x="5876204" y="1041118"/>
            <a:ext cx="6315796" cy="5214019"/>
          </a:xfrm>
          <a:prstGeom prst="rect">
            <a:avLst/>
          </a:prstGeom>
        </p:spPr>
      </p:pic>
      <p:pic>
        <p:nvPicPr>
          <p:cNvPr id="5" name="Picture 5" descr="Patterns tile with pink background">
            <a:extLst>
              <a:ext uri="{FF2B5EF4-FFF2-40B4-BE49-F238E27FC236}">
                <a16:creationId xmlns:a16="http://schemas.microsoft.com/office/drawing/2014/main" id="{9CA2537A-A583-4621-82B2-4C1F837798BD}"/>
              </a:ext>
            </a:extLst>
          </p:cNvPr>
          <p:cNvPicPr>
            <a:picLocks noChangeAspect="1"/>
          </p:cNvPicPr>
          <p:nvPr/>
        </p:nvPicPr>
        <p:blipFill>
          <a:blip r:embed="rId4"/>
          <a:stretch>
            <a:fillRect/>
          </a:stretch>
        </p:blipFill>
        <p:spPr>
          <a:xfrm>
            <a:off x="2178996" y="1777494"/>
            <a:ext cx="2368758" cy="2202656"/>
          </a:xfrm>
          <a:prstGeom prst="rect">
            <a:avLst/>
          </a:prstGeom>
        </p:spPr>
      </p:pic>
      <p:pic>
        <p:nvPicPr>
          <p:cNvPr id="7" name="Picture 6">
            <a:extLst>
              <a:ext uri="{FF2B5EF4-FFF2-40B4-BE49-F238E27FC236}">
                <a16:creationId xmlns:a16="http://schemas.microsoft.com/office/drawing/2014/main" id="{E96FB415-0665-407D-8FAD-0EBD954BA6F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6174254"/>
            <a:ext cx="12191997" cy="683746"/>
          </a:xfrm>
          <a:prstGeom prst="rect">
            <a:avLst/>
          </a:prstGeom>
        </p:spPr>
      </p:pic>
    </p:spTree>
    <p:extLst>
      <p:ext uri="{BB962C8B-B14F-4D97-AF65-F5344CB8AC3E}">
        <p14:creationId xmlns:p14="http://schemas.microsoft.com/office/powerpoint/2010/main" val="3391511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108E860-0D8A-4816-B41D-76C62ED977D5}"/>
              </a:ext>
            </a:extLst>
          </p:cNvPr>
          <p:cNvSpPr>
            <a:spLocks noGrp="1"/>
          </p:cNvSpPr>
          <p:nvPr>
            <p:ph idx="1"/>
          </p:nvPr>
        </p:nvSpPr>
        <p:spPr>
          <a:xfrm>
            <a:off x="5075439" y="1778820"/>
            <a:ext cx="6586489" cy="3785418"/>
          </a:xfrm>
        </p:spPr>
        <p:txBody>
          <a:bodyPr>
            <a:normAutofit lnSpcReduction="10000"/>
          </a:bodyPr>
          <a:lstStyle/>
          <a:p>
            <a:pPr marL="226474" indent="-226474"/>
            <a:r>
              <a:rPr lang="en-US" sz="2333" dirty="0"/>
              <a:t>Bachelor's Degree in Early Childhood Education and Special Education from Capital University</a:t>
            </a:r>
          </a:p>
          <a:p>
            <a:pPr marL="0" indent="0">
              <a:buNone/>
            </a:pPr>
            <a:endParaRPr lang="en-US" sz="2333" dirty="0"/>
          </a:p>
          <a:p>
            <a:pPr marL="226474" indent="-226474"/>
            <a:r>
              <a:rPr lang="en-US" sz="2333" dirty="0"/>
              <a:t>Master's Degree in Curriculum and Instruction with a focus in Gifted Education from Cleveland State University</a:t>
            </a:r>
          </a:p>
          <a:p>
            <a:pPr marL="0" indent="0">
              <a:buNone/>
            </a:pPr>
            <a:endParaRPr lang="en-US" sz="2333" dirty="0"/>
          </a:p>
          <a:p>
            <a:pPr marL="226474" indent="-226474"/>
            <a:r>
              <a:rPr lang="en-US" sz="2333" dirty="0"/>
              <a:t>5 years teaching experience as a Gifted Intervention Specialist and General Education teacher </a:t>
            </a:r>
          </a:p>
          <a:p>
            <a:pPr marL="0" indent="0">
              <a:buNone/>
            </a:pPr>
            <a:endParaRPr lang="en-US" sz="2333" dirty="0"/>
          </a:p>
          <a:p>
            <a:pPr marL="226474" indent="-226474"/>
            <a:endParaRPr lang="en-US" sz="2333" dirty="0"/>
          </a:p>
          <a:p>
            <a:pPr marL="226474" indent="-226474"/>
            <a:endParaRPr lang="en-US" sz="2417" dirty="0"/>
          </a:p>
        </p:txBody>
      </p:sp>
      <p:pic>
        <p:nvPicPr>
          <p:cNvPr id="5" name="Picture 5" descr="Megan Vermillion smiling directly at the carmera">
            <a:extLst>
              <a:ext uri="{FF2B5EF4-FFF2-40B4-BE49-F238E27FC236}">
                <a16:creationId xmlns:a16="http://schemas.microsoft.com/office/drawing/2014/main" id="{AEFC54CC-CE78-4554-B747-6309A5BC5A40}"/>
              </a:ext>
            </a:extLst>
          </p:cNvPr>
          <p:cNvPicPr>
            <a:picLocks noChangeAspect="1"/>
          </p:cNvPicPr>
          <p:nvPr/>
        </p:nvPicPr>
        <p:blipFill rotWithShape="1">
          <a:blip r:embed="rId3"/>
          <a:srcRect r="9816" b="5"/>
          <a:stretch/>
        </p:blipFill>
        <p:spPr>
          <a:xfrm>
            <a:off x="125835" y="239500"/>
            <a:ext cx="4060271" cy="6006874"/>
          </a:xfrm>
          <a:prstGeom prst="rect">
            <a:avLst/>
          </a:prstGeom>
          <a:effectLst/>
        </p:spPr>
      </p:pic>
      <p:sp>
        <p:nvSpPr>
          <p:cNvPr id="6" name="Title 1">
            <a:extLst>
              <a:ext uri="{FF2B5EF4-FFF2-40B4-BE49-F238E27FC236}">
                <a16:creationId xmlns:a16="http://schemas.microsoft.com/office/drawing/2014/main" id="{B6285912-682C-4654-88B1-A58B10A04CD0}"/>
              </a:ext>
            </a:extLst>
          </p:cNvPr>
          <p:cNvSpPr txBox="1">
            <a:spLocks noGrp="1"/>
          </p:cNvSpPr>
          <p:nvPr>
            <p:ph type="title" idx="4294967295"/>
          </p:nvPr>
        </p:nvSpPr>
        <p:spPr>
          <a:xfrm>
            <a:off x="4253884" y="458527"/>
            <a:ext cx="8229600"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457159"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159"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j-ea"/>
                <a:cs typeface="Arial"/>
              </a:rPr>
              <a:t>Today’s Presenter: Megan Vermillion</a:t>
            </a:r>
          </a:p>
          <a:p>
            <a:pPr marL="0" marR="0" lvl="0" indent="0" algn="ctr" defTabSz="457159"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a:ea typeface="+mj-ea"/>
                <a:cs typeface="Arial"/>
              </a:rPr>
              <a:t>Education Program Specialist for Gifted Services</a:t>
            </a:r>
          </a:p>
        </p:txBody>
      </p:sp>
    </p:spTree>
    <p:extLst>
      <p:ext uri="{BB962C8B-B14F-4D97-AF65-F5344CB8AC3E}">
        <p14:creationId xmlns:p14="http://schemas.microsoft.com/office/powerpoint/2010/main" val="1186961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5" descr="green frame with words in it">
            <a:extLst>
              <a:ext uri="{FF2B5EF4-FFF2-40B4-BE49-F238E27FC236}">
                <a16:creationId xmlns:a16="http://schemas.microsoft.com/office/drawing/2014/main" id="{530AA52D-E91D-4549-AB7D-D2AD0BB80AB8}"/>
              </a:ext>
            </a:extLst>
          </p:cNvPr>
          <p:cNvPicPr>
            <a:picLocks noGrp="1" noChangeAspect="1"/>
          </p:cNvPicPr>
          <p:nvPr>
            <p:ph idx="1"/>
          </p:nvPr>
        </p:nvPicPr>
        <p:blipFill>
          <a:blip r:embed="rId3"/>
          <a:stretch>
            <a:fillRect/>
          </a:stretch>
        </p:blipFill>
        <p:spPr>
          <a:xfrm>
            <a:off x="6342434" y="1397385"/>
            <a:ext cx="5856448" cy="4842932"/>
          </a:xfrm>
        </p:spPr>
      </p:pic>
      <p:pic>
        <p:nvPicPr>
          <p:cNvPr id="4" name="Picture 5" descr="unanswered questions tile with a burgundy background and black question marks">
            <a:extLst>
              <a:ext uri="{FF2B5EF4-FFF2-40B4-BE49-F238E27FC236}">
                <a16:creationId xmlns:a16="http://schemas.microsoft.com/office/drawing/2014/main" id="{AE6C8DE2-1795-4949-9F95-27A63A97C63B}"/>
              </a:ext>
            </a:extLst>
          </p:cNvPr>
          <p:cNvPicPr>
            <a:picLocks noChangeAspect="1"/>
          </p:cNvPicPr>
          <p:nvPr/>
        </p:nvPicPr>
        <p:blipFill>
          <a:blip r:embed="rId4"/>
          <a:stretch>
            <a:fillRect/>
          </a:stretch>
        </p:blipFill>
        <p:spPr>
          <a:xfrm>
            <a:off x="2354093" y="1884198"/>
            <a:ext cx="2184135" cy="1872115"/>
          </a:xfrm>
          <a:prstGeom prst="rect">
            <a:avLst/>
          </a:prstGeom>
        </p:spPr>
      </p:pic>
      <p:pic>
        <p:nvPicPr>
          <p:cNvPr id="7" name="Picture 6">
            <a:extLst>
              <a:ext uri="{FF2B5EF4-FFF2-40B4-BE49-F238E27FC236}">
                <a16:creationId xmlns:a16="http://schemas.microsoft.com/office/drawing/2014/main" id="{C4C0B457-18AF-440D-B117-E12B5069011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6174254"/>
            <a:ext cx="12191997" cy="683746"/>
          </a:xfrm>
          <a:prstGeom prst="rect">
            <a:avLst/>
          </a:prstGeom>
        </p:spPr>
      </p:pic>
    </p:spTree>
    <p:extLst>
      <p:ext uri="{BB962C8B-B14F-4D97-AF65-F5344CB8AC3E}">
        <p14:creationId xmlns:p14="http://schemas.microsoft.com/office/powerpoint/2010/main" val="1616736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BC3B6612-596A-4191-B58F-6E8CD80E772C}"/>
              </a:ext>
            </a:extLst>
          </p:cNvPr>
          <p:cNvSpPr>
            <a:spLocks noGrp="1"/>
          </p:cNvSpPr>
          <p:nvPr>
            <p:ph type="sldNum" sz="quarter" idx="12"/>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algn="ctr">
              <a:spcAft>
                <a:spcPts val="600"/>
              </a:spcAft>
            </a:pPr>
            <a:fld id="{79463015-ABDD-44E9-850F-7B4794200E02}" type="slidenum">
              <a:rPr lang="en-US" sz="1200">
                <a:solidFill>
                  <a:schemeClr val="bg1"/>
                </a:solidFill>
                <a:latin typeface="+mn-lt"/>
                <a:cs typeface="+mn-cs"/>
              </a:rPr>
              <a:pPr algn="ctr">
                <a:spcAft>
                  <a:spcPts val="600"/>
                </a:spcAft>
              </a:pPr>
              <a:t>21</a:t>
            </a:fld>
            <a:endParaRPr lang="en-US" sz="1200">
              <a:solidFill>
                <a:schemeClr val="bg1"/>
              </a:solidFill>
              <a:latin typeface="+mn-lt"/>
              <a:cs typeface="+mn-cs"/>
            </a:endParaRPr>
          </a:p>
        </p:txBody>
      </p:sp>
      <p:pic>
        <p:nvPicPr>
          <p:cNvPr id="3" name="Picture 5" descr="Rules tile with a gray background and a structure">
            <a:extLst>
              <a:ext uri="{FF2B5EF4-FFF2-40B4-BE49-F238E27FC236}">
                <a16:creationId xmlns:a16="http://schemas.microsoft.com/office/drawing/2014/main" id="{4811BF3F-7C2D-46F0-B875-A8BE5520F0EA}"/>
              </a:ext>
            </a:extLst>
          </p:cNvPr>
          <p:cNvPicPr>
            <a:picLocks noChangeAspect="1"/>
          </p:cNvPicPr>
          <p:nvPr/>
        </p:nvPicPr>
        <p:blipFill>
          <a:blip r:embed="rId3"/>
          <a:stretch>
            <a:fillRect/>
          </a:stretch>
        </p:blipFill>
        <p:spPr>
          <a:xfrm>
            <a:off x="2213794" y="2003898"/>
            <a:ext cx="2399769" cy="2032746"/>
          </a:xfrm>
          <a:prstGeom prst="rect">
            <a:avLst/>
          </a:prstGeom>
        </p:spPr>
      </p:pic>
      <p:pic>
        <p:nvPicPr>
          <p:cNvPr id="6" name="Picture 6" descr="green frame with words in it">
            <a:extLst>
              <a:ext uri="{FF2B5EF4-FFF2-40B4-BE49-F238E27FC236}">
                <a16:creationId xmlns:a16="http://schemas.microsoft.com/office/drawing/2014/main" id="{53BA98B0-85AC-41D8-A549-00C90BBBCE6F}"/>
              </a:ext>
            </a:extLst>
          </p:cNvPr>
          <p:cNvPicPr>
            <a:picLocks noChangeAspect="1"/>
          </p:cNvPicPr>
          <p:nvPr/>
        </p:nvPicPr>
        <p:blipFill>
          <a:blip r:embed="rId4"/>
          <a:stretch>
            <a:fillRect/>
          </a:stretch>
        </p:blipFill>
        <p:spPr>
          <a:xfrm>
            <a:off x="6095998" y="1275793"/>
            <a:ext cx="6043251" cy="5033567"/>
          </a:xfrm>
          <a:prstGeom prst="rect">
            <a:avLst/>
          </a:prstGeom>
        </p:spPr>
      </p:pic>
      <p:pic>
        <p:nvPicPr>
          <p:cNvPr id="8" name="Picture 7">
            <a:extLst>
              <a:ext uri="{FF2B5EF4-FFF2-40B4-BE49-F238E27FC236}">
                <a16:creationId xmlns:a16="http://schemas.microsoft.com/office/drawing/2014/main" id="{84C48F26-129F-4A1B-84D7-57DE936E43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748" y="6174254"/>
            <a:ext cx="12244746" cy="683746"/>
          </a:xfrm>
          <a:prstGeom prst="rect">
            <a:avLst/>
          </a:prstGeom>
        </p:spPr>
      </p:pic>
    </p:spTree>
    <p:extLst>
      <p:ext uri="{BB962C8B-B14F-4D97-AF65-F5344CB8AC3E}">
        <p14:creationId xmlns:p14="http://schemas.microsoft.com/office/powerpoint/2010/main" val="1007639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4" descr="trends tile with a green background and a graph">
            <a:extLst>
              <a:ext uri="{FF2B5EF4-FFF2-40B4-BE49-F238E27FC236}">
                <a16:creationId xmlns:a16="http://schemas.microsoft.com/office/drawing/2014/main" id="{B326159C-FD2E-4FDB-9B16-A27103119EC3}"/>
              </a:ext>
            </a:extLst>
          </p:cNvPr>
          <p:cNvPicPr>
            <a:picLocks noChangeAspect="1"/>
          </p:cNvPicPr>
          <p:nvPr/>
        </p:nvPicPr>
        <p:blipFill>
          <a:blip r:embed="rId3"/>
          <a:stretch>
            <a:fillRect/>
          </a:stretch>
        </p:blipFill>
        <p:spPr>
          <a:xfrm>
            <a:off x="2311396" y="1994170"/>
            <a:ext cx="2286532" cy="1996178"/>
          </a:xfrm>
          <a:prstGeom prst="rect">
            <a:avLst/>
          </a:prstGeom>
        </p:spPr>
      </p:pic>
      <p:pic>
        <p:nvPicPr>
          <p:cNvPr id="5" name="Picture 6" descr="blue frame with words in it.">
            <a:extLst>
              <a:ext uri="{FF2B5EF4-FFF2-40B4-BE49-F238E27FC236}">
                <a16:creationId xmlns:a16="http://schemas.microsoft.com/office/drawing/2014/main" id="{9C2C604D-F158-464A-AB37-21DA7454665C}"/>
              </a:ext>
            </a:extLst>
          </p:cNvPr>
          <p:cNvPicPr>
            <a:picLocks noChangeAspect="1"/>
          </p:cNvPicPr>
          <p:nvPr/>
        </p:nvPicPr>
        <p:blipFill>
          <a:blip r:embed="rId4"/>
          <a:stretch>
            <a:fillRect/>
          </a:stretch>
        </p:blipFill>
        <p:spPr>
          <a:xfrm>
            <a:off x="6264613" y="1162609"/>
            <a:ext cx="5927384" cy="4871335"/>
          </a:xfrm>
          <a:prstGeom prst="rect">
            <a:avLst/>
          </a:prstGeom>
        </p:spPr>
      </p:pic>
      <p:pic>
        <p:nvPicPr>
          <p:cNvPr id="7" name="Picture 6">
            <a:extLst>
              <a:ext uri="{FF2B5EF4-FFF2-40B4-BE49-F238E27FC236}">
                <a16:creationId xmlns:a16="http://schemas.microsoft.com/office/drawing/2014/main" id="{CE1A894E-E8A0-4066-A87E-72C8B752D78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6174254"/>
            <a:ext cx="12191997" cy="683746"/>
          </a:xfrm>
          <a:prstGeom prst="rect">
            <a:avLst/>
          </a:prstGeom>
        </p:spPr>
      </p:pic>
    </p:spTree>
    <p:extLst>
      <p:ext uri="{BB962C8B-B14F-4D97-AF65-F5344CB8AC3E}">
        <p14:creationId xmlns:p14="http://schemas.microsoft.com/office/powerpoint/2010/main" val="2971272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descr="multiple perspectives tile with a spring green background and glasses">
            <a:extLst>
              <a:ext uri="{FF2B5EF4-FFF2-40B4-BE49-F238E27FC236}">
                <a16:creationId xmlns:a16="http://schemas.microsoft.com/office/drawing/2014/main" id="{23496157-F615-4E1A-81D0-65F36F0ED8A9}"/>
              </a:ext>
            </a:extLst>
          </p:cNvPr>
          <p:cNvPicPr>
            <a:picLocks noChangeAspect="1"/>
          </p:cNvPicPr>
          <p:nvPr/>
        </p:nvPicPr>
        <p:blipFill>
          <a:blip r:embed="rId3"/>
          <a:stretch>
            <a:fillRect/>
          </a:stretch>
        </p:blipFill>
        <p:spPr>
          <a:xfrm>
            <a:off x="2063833" y="1848255"/>
            <a:ext cx="2413175" cy="2224953"/>
          </a:xfrm>
          <a:prstGeom prst="rect">
            <a:avLst/>
          </a:prstGeom>
        </p:spPr>
      </p:pic>
      <p:pic>
        <p:nvPicPr>
          <p:cNvPr id="4" name="Picture 5" descr="burgundy frame with words in it">
            <a:extLst>
              <a:ext uri="{FF2B5EF4-FFF2-40B4-BE49-F238E27FC236}">
                <a16:creationId xmlns:a16="http://schemas.microsoft.com/office/drawing/2014/main" id="{7D105C4B-0A08-4649-9227-B39EEFBA5048}"/>
              </a:ext>
            </a:extLst>
          </p:cNvPr>
          <p:cNvPicPr>
            <a:picLocks noChangeAspect="1"/>
          </p:cNvPicPr>
          <p:nvPr/>
        </p:nvPicPr>
        <p:blipFill>
          <a:blip r:embed="rId4"/>
          <a:stretch>
            <a:fillRect/>
          </a:stretch>
        </p:blipFill>
        <p:spPr>
          <a:xfrm>
            <a:off x="6096000" y="1447841"/>
            <a:ext cx="6109854" cy="4835294"/>
          </a:xfrm>
          <a:prstGeom prst="rect">
            <a:avLst/>
          </a:prstGeom>
        </p:spPr>
      </p:pic>
      <p:pic>
        <p:nvPicPr>
          <p:cNvPr id="7" name="Picture 6">
            <a:extLst>
              <a:ext uri="{FF2B5EF4-FFF2-40B4-BE49-F238E27FC236}">
                <a16:creationId xmlns:a16="http://schemas.microsoft.com/office/drawing/2014/main" id="{C514A53B-0700-4C89-A98B-1D244D85821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6174254"/>
            <a:ext cx="12191997" cy="683746"/>
          </a:xfrm>
          <a:prstGeom prst="rect">
            <a:avLst/>
          </a:prstGeom>
        </p:spPr>
      </p:pic>
    </p:spTree>
    <p:extLst>
      <p:ext uri="{BB962C8B-B14F-4D97-AF65-F5344CB8AC3E}">
        <p14:creationId xmlns:p14="http://schemas.microsoft.com/office/powerpoint/2010/main" val="1301746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Think like a statistician tile">
            <a:extLst>
              <a:ext uri="{FF2B5EF4-FFF2-40B4-BE49-F238E27FC236}">
                <a16:creationId xmlns:a16="http://schemas.microsoft.com/office/drawing/2014/main" id="{90B1BDF3-1277-4995-AFF8-D69859FC56CA}"/>
              </a:ext>
            </a:extLst>
          </p:cNvPr>
          <p:cNvPicPr>
            <a:picLocks noGrp="1" noChangeAspect="1"/>
          </p:cNvPicPr>
          <p:nvPr>
            <p:ph idx="1"/>
          </p:nvPr>
        </p:nvPicPr>
        <p:blipFill>
          <a:blip r:embed="rId2"/>
          <a:stretch>
            <a:fillRect/>
          </a:stretch>
        </p:blipFill>
        <p:spPr>
          <a:xfrm>
            <a:off x="2548646" y="603211"/>
            <a:ext cx="7290698" cy="5422801"/>
          </a:xfrm>
        </p:spPr>
      </p:pic>
    </p:spTree>
    <p:extLst>
      <p:ext uri="{BB962C8B-B14F-4D97-AF65-F5344CB8AC3E}">
        <p14:creationId xmlns:p14="http://schemas.microsoft.com/office/powerpoint/2010/main" val="2468955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ADD678-5C5B-4C03-BBC2-80DAB0AD7CD9}"/>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Missing Complexity Examples</a:t>
            </a:r>
          </a:p>
        </p:txBody>
      </p:sp>
      <p:sp>
        <p:nvSpPr>
          <p:cNvPr id="4" name="Slide Number Placeholder 3">
            <a:extLst>
              <a:ext uri="{FF2B5EF4-FFF2-40B4-BE49-F238E27FC236}">
                <a16:creationId xmlns:a16="http://schemas.microsoft.com/office/drawing/2014/main" id="{EB0F6002-E010-4D8A-82DD-52DE2AEB9417}"/>
              </a:ext>
            </a:extLst>
          </p:cNvPr>
          <p:cNvSpPr>
            <a:spLocks noGrp="1"/>
          </p:cNvSpPr>
          <p:nvPr>
            <p:ph type="sldNum" sz="quarter" idx="12"/>
          </p:nvPr>
        </p:nvSpPr>
        <p:spPr>
          <a:xfrm>
            <a:off x="11704320" y="6455664"/>
            <a:ext cx="448056" cy="365125"/>
          </a:xfrm>
        </p:spPr>
        <p:txBody>
          <a:bodyPr>
            <a:normAutofit/>
          </a:bodyPr>
          <a:lstStyle/>
          <a:p>
            <a:pPr>
              <a:spcAft>
                <a:spcPts val="600"/>
              </a:spcAft>
            </a:pPr>
            <a:fld id="{79463015-ABDD-44E9-850F-7B4794200E02}" type="slidenum">
              <a:rPr lang="en-US" sz="1100">
                <a:solidFill>
                  <a:schemeClr val="tx1">
                    <a:lumMod val="50000"/>
                    <a:lumOff val="50000"/>
                  </a:schemeClr>
                </a:solidFill>
              </a:rPr>
              <a:pPr>
                <a:spcAft>
                  <a:spcPts val="600"/>
                </a:spcAft>
              </a:pPr>
              <a:t>25</a:t>
            </a:fld>
            <a:endParaRPr lang="en-US" sz="1100">
              <a:solidFill>
                <a:schemeClr val="tx1">
                  <a:lumMod val="50000"/>
                  <a:lumOff val="50000"/>
                </a:schemeClr>
              </a:solidFill>
            </a:endParaRPr>
          </a:p>
        </p:txBody>
      </p:sp>
      <p:pic>
        <p:nvPicPr>
          <p:cNvPr id="10" name="Picture 9">
            <a:extLst>
              <a:ext uri="{FF2B5EF4-FFF2-40B4-BE49-F238E27FC236}">
                <a16:creationId xmlns:a16="http://schemas.microsoft.com/office/drawing/2014/main" id="{16BDB967-C218-4488-BAA1-46316BB37E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174254"/>
            <a:ext cx="12191997" cy="683746"/>
          </a:xfrm>
          <a:prstGeom prst="rect">
            <a:avLst/>
          </a:prstGeom>
        </p:spPr>
      </p:pic>
      <p:sp>
        <p:nvSpPr>
          <p:cNvPr id="12" name="Rectangle 11" descr="ScientificThought">
            <a:extLst>
              <a:ext uri="{FF2B5EF4-FFF2-40B4-BE49-F238E27FC236}">
                <a16:creationId xmlns:a16="http://schemas.microsoft.com/office/drawing/2014/main" id="{65440116-DD24-4523-8B3F-EFB7956D2D4D}"/>
              </a:ext>
            </a:extLst>
          </p:cNvPr>
          <p:cNvSpPr/>
          <p:nvPr/>
        </p:nvSpPr>
        <p:spPr>
          <a:xfrm>
            <a:off x="2449170" y="2272996"/>
            <a:ext cx="1943735" cy="1943735"/>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14" name="Rectangle 13" descr="Stopwatch">
            <a:extLst>
              <a:ext uri="{FF2B5EF4-FFF2-40B4-BE49-F238E27FC236}">
                <a16:creationId xmlns:a16="http://schemas.microsoft.com/office/drawing/2014/main" id="{D767B8BC-8CF2-4111-855E-9D68223FDBD3}"/>
              </a:ext>
            </a:extLst>
          </p:cNvPr>
          <p:cNvSpPr/>
          <p:nvPr/>
        </p:nvSpPr>
        <p:spPr>
          <a:xfrm>
            <a:off x="7320585" y="2272995"/>
            <a:ext cx="1943735" cy="194373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16583368"/>
              <a:satOff val="-31538"/>
              <a:lumOff val="21959"/>
              <a:alphaOff val="0"/>
            </a:schemeClr>
          </a:effectRef>
          <a:fontRef idx="minor">
            <a:schemeClr val="lt1"/>
          </a:fontRef>
        </p:style>
        <p:txBody>
          <a:bodyPr/>
          <a:lstStyle/>
          <a:p>
            <a:endParaRPr lang="en-US" dirty="0"/>
          </a:p>
        </p:txBody>
      </p:sp>
      <p:sp>
        <p:nvSpPr>
          <p:cNvPr id="15" name="TextBox 14">
            <a:extLst>
              <a:ext uri="{FF2B5EF4-FFF2-40B4-BE49-F238E27FC236}">
                <a16:creationId xmlns:a16="http://schemas.microsoft.com/office/drawing/2014/main" id="{08B982AE-C4CD-49E3-AAAD-F3FB5DF70A1F}"/>
              </a:ext>
            </a:extLst>
          </p:cNvPr>
          <p:cNvSpPr txBox="1"/>
          <p:nvPr/>
        </p:nvSpPr>
        <p:spPr>
          <a:xfrm>
            <a:off x="1854655" y="4539026"/>
            <a:ext cx="3358790" cy="530145"/>
          </a:xfrm>
          <a:prstGeom prst="rect">
            <a:avLst/>
          </a:prstGeom>
          <a:noFill/>
        </p:spPr>
        <p:txBody>
          <a:bodyPr wrap="square" anchor="ctr" anchorCtr="1">
            <a:spAutoFit/>
          </a:bodyPr>
          <a:lstStyle/>
          <a:p>
            <a:pPr marL="0" marR="0">
              <a:lnSpc>
                <a:spcPct val="107000"/>
              </a:lnSpc>
              <a:spcBef>
                <a:spcPts val="0"/>
              </a:spcBef>
              <a:spcAft>
                <a:spcPts val="80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Across Disciplines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80176F4-073F-4F3D-B67C-93EC97F5560E}"/>
              </a:ext>
            </a:extLst>
          </p:cNvPr>
          <p:cNvSpPr txBox="1"/>
          <p:nvPr/>
        </p:nvSpPr>
        <p:spPr>
          <a:xfrm>
            <a:off x="6727718" y="4558525"/>
            <a:ext cx="3609627" cy="523220"/>
          </a:xfrm>
          <a:prstGeom prst="rect">
            <a:avLst/>
          </a:prstGeom>
          <a:noFill/>
        </p:spPr>
        <p:txBody>
          <a:bodyPr wrap="square">
            <a:spAutoFit/>
          </a:bodyPr>
          <a:lstStyle/>
          <a:p>
            <a:r>
              <a:rPr lang="en-US" sz="2800" dirty="0">
                <a:effectLst/>
                <a:latin typeface="Arial" panose="020B0604020202020204" pitchFamily="34" charset="0"/>
                <a:ea typeface="Calibri" panose="020F0502020204030204" pitchFamily="34" charset="0"/>
              </a:rPr>
              <a:t>Changes Over Time</a:t>
            </a:r>
            <a:endParaRPr lang="en-US" sz="2800" dirty="0"/>
          </a:p>
        </p:txBody>
      </p:sp>
    </p:spTree>
    <p:extLst>
      <p:ext uri="{BB962C8B-B14F-4D97-AF65-F5344CB8AC3E}">
        <p14:creationId xmlns:p14="http://schemas.microsoft.com/office/powerpoint/2010/main" val="1398968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63C6-B0D0-418C-85BA-A23FA1ED7F29}"/>
              </a:ext>
            </a:extLst>
          </p:cNvPr>
          <p:cNvSpPr>
            <a:spLocks noGrp="1"/>
          </p:cNvSpPr>
          <p:nvPr>
            <p:ph type="title"/>
          </p:nvPr>
        </p:nvSpPr>
        <p:spPr>
          <a:xfrm>
            <a:off x="2152650" y="336472"/>
            <a:ext cx="7886700" cy="1133499"/>
          </a:xfrm>
        </p:spPr>
        <p:txBody>
          <a:bodyPr>
            <a:normAutofit/>
          </a:bodyPr>
          <a:lstStyle/>
          <a:p>
            <a:r>
              <a:rPr lang="en-US" sz="4500"/>
              <a:t>Interactive Task #3</a:t>
            </a:r>
            <a:endParaRPr lang="en-US"/>
          </a:p>
        </p:txBody>
      </p:sp>
      <p:pic>
        <p:nvPicPr>
          <p:cNvPr id="1340" name="Graphic 1340" descr="Person with idea outline">
            <a:extLst>
              <a:ext uri="{FF2B5EF4-FFF2-40B4-BE49-F238E27FC236}">
                <a16:creationId xmlns:a16="http://schemas.microsoft.com/office/drawing/2014/main" id="{6405BCE5-813F-41B2-A4EB-C82052393D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347" y="1260894"/>
            <a:ext cx="914400" cy="914400"/>
          </a:xfrm>
          <a:prstGeom prst="rect">
            <a:avLst/>
          </a:prstGeom>
        </p:spPr>
      </p:pic>
      <p:pic>
        <p:nvPicPr>
          <p:cNvPr id="23" name="Graphic 1341" descr="Thought outline">
            <a:extLst>
              <a:ext uri="{FF2B5EF4-FFF2-40B4-BE49-F238E27FC236}">
                <a16:creationId xmlns:a16="http://schemas.microsoft.com/office/drawing/2014/main" id="{20D461D7-E1E0-489B-A38A-C9315F4557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61593" y="5034036"/>
            <a:ext cx="914400" cy="914400"/>
          </a:xfrm>
          <a:prstGeom prst="rect">
            <a:avLst/>
          </a:prstGeom>
        </p:spPr>
      </p:pic>
      <p:pic>
        <p:nvPicPr>
          <p:cNvPr id="1540" name="Graphic 1540" descr="Right pointing backhand index outline">
            <a:extLst>
              <a:ext uri="{FF2B5EF4-FFF2-40B4-BE49-F238E27FC236}">
                <a16:creationId xmlns:a16="http://schemas.microsoft.com/office/drawing/2014/main" id="{28E3BF05-D398-44AA-8EB1-E51C70AA83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3055" y="3151909"/>
            <a:ext cx="914400" cy="914400"/>
          </a:xfrm>
          <a:prstGeom prst="rect">
            <a:avLst/>
          </a:prstGeom>
        </p:spPr>
      </p:pic>
      <p:sp>
        <p:nvSpPr>
          <p:cNvPr id="8" name="Rectangle: Rounded Corners 7" descr="text box">
            <a:extLst>
              <a:ext uri="{FF2B5EF4-FFF2-40B4-BE49-F238E27FC236}">
                <a16:creationId xmlns:a16="http://schemas.microsoft.com/office/drawing/2014/main" id="{F1B3AE1C-1F0D-4CFE-ADE0-45A8C60CA2D6}"/>
              </a:ext>
            </a:extLst>
          </p:cNvPr>
          <p:cNvSpPr/>
          <p:nvPr/>
        </p:nvSpPr>
        <p:spPr>
          <a:xfrm>
            <a:off x="1690255" y="1068480"/>
            <a:ext cx="7999094" cy="1505268"/>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nchorCtr="0"/>
          <a:lstStyle/>
          <a:p>
            <a:r>
              <a:rPr lang="en-US" sz="2400" b="0" kern="1200" cap="all" dirty="0">
                <a:latin typeface="Arial" panose="020B0604020202020204" pitchFamily="34" charset="0"/>
                <a:cs typeface="Arial" panose="020B0604020202020204" pitchFamily="34" charset="0"/>
              </a:rPr>
              <a:t>Look at an upcoming lesson or topic</a:t>
            </a:r>
          </a:p>
        </p:txBody>
      </p:sp>
      <p:sp>
        <p:nvSpPr>
          <p:cNvPr id="15" name="Rectangle: Rounded Corners 14" descr="text box">
            <a:extLst>
              <a:ext uri="{FF2B5EF4-FFF2-40B4-BE49-F238E27FC236}">
                <a16:creationId xmlns:a16="http://schemas.microsoft.com/office/drawing/2014/main" id="{C9CB4BB0-D940-407B-BD25-0CB0F18B4842}"/>
              </a:ext>
            </a:extLst>
          </p:cNvPr>
          <p:cNvSpPr/>
          <p:nvPr/>
        </p:nvSpPr>
        <p:spPr>
          <a:xfrm>
            <a:off x="2147455" y="2865675"/>
            <a:ext cx="7999094" cy="1505268"/>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nchorCtr="0"/>
          <a:lstStyle/>
          <a:p>
            <a:r>
              <a:rPr lang="en-US" sz="2400" b="0" kern="1200" cap="all" dirty="0">
                <a:latin typeface="Arial" panose="020B0604020202020204" pitchFamily="34" charset="0"/>
                <a:cs typeface="Arial" panose="020B0604020202020204" pitchFamily="34" charset="0"/>
              </a:rPr>
              <a:t>Choose</a:t>
            </a:r>
            <a:r>
              <a:rPr lang="en-US" sz="2400" kern="1200" cap="all" dirty="0">
                <a:latin typeface="Arial" panose="020B0604020202020204" pitchFamily="34" charset="0"/>
                <a:cs typeface="Arial" panose="020B0604020202020204" pitchFamily="34" charset="0"/>
              </a:rPr>
              <a:t> one or two of the Depth and Complexity Icons</a:t>
            </a:r>
          </a:p>
        </p:txBody>
      </p:sp>
      <p:sp>
        <p:nvSpPr>
          <p:cNvPr id="18" name="Rectangle: Rounded Corners 17" descr="text box">
            <a:extLst>
              <a:ext uri="{FF2B5EF4-FFF2-40B4-BE49-F238E27FC236}">
                <a16:creationId xmlns:a16="http://schemas.microsoft.com/office/drawing/2014/main" id="{3E666BD1-80EC-4F4A-9224-E35CB5F9DADA}"/>
              </a:ext>
            </a:extLst>
          </p:cNvPr>
          <p:cNvSpPr/>
          <p:nvPr/>
        </p:nvSpPr>
        <p:spPr>
          <a:xfrm>
            <a:off x="2875993" y="4635395"/>
            <a:ext cx="7999094" cy="1505268"/>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nchor="ctr" anchorCtr="0"/>
          <a:lstStyle/>
          <a:p>
            <a:r>
              <a:rPr lang="en-US" sz="2400" b="0" kern="1200" cap="all" dirty="0">
                <a:latin typeface="Arial" panose="020B0604020202020204" pitchFamily="34" charset="0"/>
                <a:cs typeface="Arial" panose="020B0604020202020204" pitchFamily="34" charset="0"/>
              </a:rPr>
              <a:t>How could you add in that level of depth and complexity to this lesson?</a:t>
            </a:r>
          </a:p>
        </p:txBody>
      </p:sp>
      <p:sp>
        <p:nvSpPr>
          <p:cNvPr id="11" name="Arrow: Down 10" descr="white arrow down">
            <a:extLst>
              <a:ext uri="{FF2B5EF4-FFF2-40B4-BE49-F238E27FC236}">
                <a16:creationId xmlns:a16="http://schemas.microsoft.com/office/drawing/2014/main" id="{369E784B-5F1F-42E9-8CB9-1C02D16403B4}"/>
              </a:ext>
            </a:extLst>
          </p:cNvPr>
          <p:cNvSpPr/>
          <p:nvPr/>
        </p:nvSpPr>
        <p:spPr>
          <a:xfrm>
            <a:off x="8894433" y="2187238"/>
            <a:ext cx="978424" cy="978424"/>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22" name="Arrow: Down 21" descr="white arrow down">
            <a:extLst>
              <a:ext uri="{FF2B5EF4-FFF2-40B4-BE49-F238E27FC236}">
                <a16:creationId xmlns:a16="http://schemas.microsoft.com/office/drawing/2014/main" id="{B9BA4D02-DEE1-4E76-8942-5AFB2C94901D}"/>
              </a:ext>
            </a:extLst>
          </p:cNvPr>
          <p:cNvSpPr/>
          <p:nvPr/>
        </p:nvSpPr>
        <p:spPr>
          <a:xfrm>
            <a:off x="9307885" y="4055612"/>
            <a:ext cx="978424" cy="978424"/>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941693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8B56395-CB94-4924-A7C7-5C90475A4E4B}"/>
              </a:ext>
            </a:extLst>
          </p:cNvPr>
          <p:cNvSpPr>
            <a:spLocks noGrp="1"/>
          </p:cNvSpPr>
          <p:nvPr>
            <p:ph type="title"/>
          </p:nvPr>
        </p:nvSpPr>
        <p:spPr>
          <a:xfrm>
            <a:off x="594360" y="637125"/>
            <a:ext cx="3802276" cy="5256371"/>
          </a:xfrm>
        </p:spPr>
        <p:txBody>
          <a:bodyPr vert="horz" lIns="91440" tIns="45720" rIns="91440" bIns="45720" rtlCol="0" anchor="ctr">
            <a:normAutofit/>
          </a:bodyPr>
          <a:lstStyle/>
          <a:p>
            <a:pPr algn="l" defTabSz="914400">
              <a:lnSpc>
                <a:spcPct val="90000"/>
              </a:lnSpc>
            </a:pPr>
            <a:r>
              <a:rPr lang="en-US" sz="4800" kern="1200" dirty="0">
                <a:solidFill>
                  <a:schemeClr val="bg1"/>
                </a:solidFill>
                <a:latin typeface="+mj-lt"/>
                <a:ea typeface="+mj-ea"/>
                <a:cs typeface="+mj-cs"/>
              </a:rPr>
              <a:t>Toolbox Takeaways</a:t>
            </a:r>
          </a:p>
        </p:txBody>
      </p:sp>
      <p:sp>
        <p:nvSpPr>
          <p:cNvPr id="6" name="Rectangle: Rounded Corners 5" descr="Text box">
            <a:extLst>
              <a:ext uri="{FF2B5EF4-FFF2-40B4-BE49-F238E27FC236}">
                <a16:creationId xmlns:a16="http://schemas.microsoft.com/office/drawing/2014/main" id="{2764849B-D678-4911-9D38-4D28464A6694}"/>
              </a:ext>
            </a:extLst>
          </p:cNvPr>
          <p:cNvSpPr/>
          <p:nvPr/>
        </p:nvSpPr>
        <p:spPr>
          <a:xfrm>
            <a:off x="5204365" y="303591"/>
            <a:ext cx="6588691" cy="1684372"/>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7" name="Rectangle: Rounded Corners 6" descr="Text box">
            <a:extLst>
              <a:ext uri="{FF2B5EF4-FFF2-40B4-BE49-F238E27FC236}">
                <a16:creationId xmlns:a16="http://schemas.microsoft.com/office/drawing/2014/main" id="{DB0A22F3-6A00-4C4B-94D6-C2D76BAF790B}"/>
              </a:ext>
            </a:extLst>
          </p:cNvPr>
          <p:cNvSpPr/>
          <p:nvPr/>
        </p:nvSpPr>
        <p:spPr>
          <a:xfrm>
            <a:off x="5264981" y="2308854"/>
            <a:ext cx="6588691" cy="1684372"/>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8" name="Rectangle: Rounded Corners 7" descr="Text box">
            <a:extLst>
              <a:ext uri="{FF2B5EF4-FFF2-40B4-BE49-F238E27FC236}">
                <a16:creationId xmlns:a16="http://schemas.microsoft.com/office/drawing/2014/main" id="{76F5A971-D232-4CB1-8EB4-38DF8971CD02}"/>
              </a:ext>
            </a:extLst>
          </p:cNvPr>
          <p:cNvSpPr/>
          <p:nvPr/>
        </p:nvSpPr>
        <p:spPr>
          <a:xfrm>
            <a:off x="5264981" y="4386214"/>
            <a:ext cx="6588691" cy="1684372"/>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sp>
      <p:sp>
        <p:nvSpPr>
          <p:cNvPr id="9" name="Rectangle 8" descr="Open Folder">
            <a:extLst>
              <a:ext uri="{FF2B5EF4-FFF2-40B4-BE49-F238E27FC236}">
                <a16:creationId xmlns:a16="http://schemas.microsoft.com/office/drawing/2014/main" id="{58E11179-7B44-4C5B-9648-6D1FD9E00C5F}"/>
              </a:ext>
            </a:extLst>
          </p:cNvPr>
          <p:cNvSpPr/>
          <p:nvPr/>
        </p:nvSpPr>
        <p:spPr>
          <a:xfrm>
            <a:off x="5508817" y="577735"/>
            <a:ext cx="926404" cy="926404"/>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2" name="Rectangle 11" descr="Light Bulb and Gear">
            <a:extLst>
              <a:ext uri="{FF2B5EF4-FFF2-40B4-BE49-F238E27FC236}">
                <a16:creationId xmlns:a16="http://schemas.microsoft.com/office/drawing/2014/main" id="{6A855B28-19CC-43C8-B974-DE121BD152BA}"/>
              </a:ext>
            </a:extLst>
          </p:cNvPr>
          <p:cNvSpPr/>
          <p:nvPr/>
        </p:nvSpPr>
        <p:spPr>
          <a:xfrm>
            <a:off x="5521661" y="2687838"/>
            <a:ext cx="926404" cy="926404"/>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3" name="Rectangle 12" descr="Classroom">
            <a:extLst>
              <a:ext uri="{FF2B5EF4-FFF2-40B4-BE49-F238E27FC236}">
                <a16:creationId xmlns:a16="http://schemas.microsoft.com/office/drawing/2014/main" id="{067CD87E-61D7-4670-AB1D-B416422C385D}"/>
              </a:ext>
            </a:extLst>
          </p:cNvPr>
          <p:cNvSpPr/>
          <p:nvPr/>
        </p:nvSpPr>
        <p:spPr>
          <a:xfrm>
            <a:off x="5508817" y="4765198"/>
            <a:ext cx="926404" cy="926404"/>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2" name="TextBox 1">
            <a:extLst>
              <a:ext uri="{FF2B5EF4-FFF2-40B4-BE49-F238E27FC236}">
                <a16:creationId xmlns:a16="http://schemas.microsoft.com/office/drawing/2014/main" id="{57AF75DF-7A18-4C57-A7C9-BA7621B6E115}"/>
              </a:ext>
            </a:extLst>
          </p:cNvPr>
          <p:cNvSpPr txBox="1"/>
          <p:nvPr/>
        </p:nvSpPr>
        <p:spPr>
          <a:xfrm>
            <a:off x="6609688" y="624914"/>
            <a:ext cx="2733443" cy="1015663"/>
          </a:xfrm>
          <a:prstGeom prst="rect">
            <a:avLst/>
          </a:prstGeom>
          <a:noFill/>
        </p:spPr>
        <p:txBody>
          <a:bodyPr wrap="square" rtlCol="0">
            <a:spAutoFit/>
          </a:bodyPr>
          <a:lstStyle/>
          <a:p>
            <a:r>
              <a:rPr lang="en-US" sz="2000" dirty="0">
                <a:effectLst/>
                <a:latin typeface="Arial" panose="020B0604020202020204" pitchFamily="34" charset="0"/>
                <a:ea typeface="Calibri" panose="020F0502020204030204" pitchFamily="34" charset="0"/>
                <a:cs typeface="Arial" panose="020B0604020202020204" pitchFamily="34" charset="0"/>
              </a:rPr>
              <a:t>Set up easy access to important guidance documents</a:t>
            </a:r>
          </a:p>
        </p:txBody>
      </p:sp>
      <p:sp>
        <p:nvSpPr>
          <p:cNvPr id="3" name="TextBox 2">
            <a:extLst>
              <a:ext uri="{FF2B5EF4-FFF2-40B4-BE49-F238E27FC236}">
                <a16:creationId xmlns:a16="http://schemas.microsoft.com/office/drawing/2014/main" id="{92493B87-955F-4FD5-8754-BDFD9BAB69E9}"/>
              </a:ext>
            </a:extLst>
          </p:cNvPr>
          <p:cNvSpPr txBox="1"/>
          <p:nvPr/>
        </p:nvSpPr>
        <p:spPr>
          <a:xfrm>
            <a:off x="9517598" y="580620"/>
            <a:ext cx="2156346" cy="1229632"/>
          </a:xfrm>
          <a:prstGeom prst="rect">
            <a:avLst/>
          </a:prstGeom>
          <a:noFill/>
        </p:spPr>
        <p:txBody>
          <a:bodyPr wrap="square" rtlCol="0">
            <a:spAutoFit/>
          </a:bodyPr>
          <a:lstStyle/>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Bookmark in browser</a:t>
            </a:r>
          </a:p>
          <a:p>
            <a:pPr marL="0" marR="0">
              <a:lnSpc>
                <a:spcPct val="107000"/>
              </a:lnSpc>
              <a:spcBef>
                <a:spcPts val="0"/>
              </a:spcBef>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Print and create a binder or display in room</a:t>
            </a:r>
          </a:p>
        </p:txBody>
      </p:sp>
      <p:sp>
        <p:nvSpPr>
          <p:cNvPr id="14" name="TextBox 13">
            <a:extLst>
              <a:ext uri="{FF2B5EF4-FFF2-40B4-BE49-F238E27FC236}">
                <a16:creationId xmlns:a16="http://schemas.microsoft.com/office/drawing/2014/main" id="{E32E8818-2D73-4B15-B52C-C618D5421A45}"/>
              </a:ext>
            </a:extLst>
          </p:cNvPr>
          <p:cNvSpPr txBox="1"/>
          <p:nvPr/>
        </p:nvSpPr>
        <p:spPr>
          <a:xfrm>
            <a:off x="6593437" y="2337795"/>
            <a:ext cx="2733443"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Choose one differentiation strategy to focus on or incorporate into an upcoming lesson</a:t>
            </a:r>
          </a:p>
        </p:txBody>
      </p:sp>
      <p:sp>
        <p:nvSpPr>
          <p:cNvPr id="15" name="TextBox 14">
            <a:extLst>
              <a:ext uri="{FF2B5EF4-FFF2-40B4-BE49-F238E27FC236}">
                <a16:creationId xmlns:a16="http://schemas.microsoft.com/office/drawing/2014/main" id="{DB25A90B-FE3D-4FE3-8811-67C7BB42B929}"/>
              </a:ext>
            </a:extLst>
          </p:cNvPr>
          <p:cNvSpPr txBox="1"/>
          <p:nvPr/>
        </p:nvSpPr>
        <p:spPr>
          <a:xfrm>
            <a:off x="9517607" y="2723036"/>
            <a:ext cx="2275458" cy="907941"/>
          </a:xfrm>
          <a:prstGeom prst="rect">
            <a:avLst/>
          </a:prstGeom>
          <a:noFill/>
        </p:spPr>
        <p:txBody>
          <a:bodyPr wrap="square" rtlCol="0">
            <a:spAutoFit/>
          </a:bodyPr>
          <a:lstStyle/>
          <a:p>
            <a:pPr lvl="0">
              <a:lnSpc>
                <a:spcPct val="100000"/>
              </a:lnSpc>
              <a:spcAft>
                <a:spcPts val="600"/>
              </a:spcAft>
            </a:pPr>
            <a:r>
              <a:rPr lang="en-US" sz="1600" dirty="0">
                <a:latin typeface="Arial" panose="020B0604020202020204" pitchFamily="34" charset="0"/>
                <a:cs typeface="Arial" panose="020B0604020202020204" pitchFamily="34" charset="0"/>
              </a:rPr>
              <a:t>Content, Process, Product</a:t>
            </a:r>
          </a:p>
          <a:p>
            <a:pPr lvl="0" rtl="0"/>
            <a:r>
              <a:rPr lang="en-US" sz="1600" dirty="0">
                <a:latin typeface="Arial" panose="020B0604020202020204" pitchFamily="34" charset="0"/>
                <a:cs typeface="Arial" panose="020B0604020202020204" pitchFamily="34" charset="0"/>
              </a:rPr>
              <a:t>Depth and Complexity</a:t>
            </a:r>
          </a:p>
        </p:txBody>
      </p:sp>
      <p:sp>
        <p:nvSpPr>
          <p:cNvPr id="16" name="TextBox 15">
            <a:extLst>
              <a:ext uri="{FF2B5EF4-FFF2-40B4-BE49-F238E27FC236}">
                <a16:creationId xmlns:a16="http://schemas.microsoft.com/office/drawing/2014/main" id="{FD076545-9D02-4EB0-A044-255FF5EDE64E}"/>
              </a:ext>
            </a:extLst>
          </p:cNvPr>
          <p:cNvSpPr txBox="1"/>
          <p:nvPr/>
        </p:nvSpPr>
        <p:spPr>
          <a:xfrm>
            <a:off x="6609688" y="4585834"/>
            <a:ext cx="2733443" cy="1323439"/>
          </a:xfrm>
          <a:prstGeom prst="rect">
            <a:avLst/>
          </a:prstGeom>
          <a:noFill/>
        </p:spPr>
        <p:txBody>
          <a:bodyPr wrap="square" rtlCol="0">
            <a:spAutoFit/>
          </a:bodyPr>
          <a:lstStyle/>
          <a:p>
            <a:pPr lvl="0">
              <a:lnSpc>
                <a:spcPct val="100000"/>
              </a:lnSpc>
            </a:pPr>
            <a:r>
              <a:rPr lang="en-US" sz="2000" dirty="0">
                <a:latin typeface="Arial" panose="020B0604020202020204" pitchFamily="34" charset="0"/>
                <a:cs typeface="Arial" panose="020B0604020202020204" pitchFamily="34" charset="0"/>
              </a:rPr>
              <a:t>Set up systems that make this differentiation easier on you:</a:t>
            </a:r>
          </a:p>
        </p:txBody>
      </p:sp>
      <p:sp>
        <p:nvSpPr>
          <p:cNvPr id="4" name="TextBox 3">
            <a:extLst>
              <a:ext uri="{FF2B5EF4-FFF2-40B4-BE49-F238E27FC236}">
                <a16:creationId xmlns:a16="http://schemas.microsoft.com/office/drawing/2014/main" id="{8830F167-FF09-4AF1-A9B1-112AFF574D07}"/>
              </a:ext>
            </a:extLst>
          </p:cNvPr>
          <p:cNvSpPr txBox="1"/>
          <p:nvPr/>
        </p:nvSpPr>
        <p:spPr>
          <a:xfrm>
            <a:off x="9517598" y="4585834"/>
            <a:ext cx="2080042" cy="984885"/>
          </a:xfrm>
          <a:prstGeom prst="rect">
            <a:avLst/>
          </a:prstGeom>
          <a:noFill/>
        </p:spPr>
        <p:txBody>
          <a:bodyPr wrap="square" rtlCol="0">
            <a:spAutoFit/>
          </a:bodyPr>
          <a:lstStyle/>
          <a:p>
            <a:pPr lvl="0">
              <a:lnSpc>
                <a:spcPct val="100000"/>
              </a:lnSpc>
              <a:spcAft>
                <a:spcPts val="600"/>
              </a:spcAft>
            </a:pPr>
            <a:r>
              <a:rPr lang="en-US" sz="1600" dirty="0">
                <a:latin typeface="Arial" panose="020B0604020202020204" pitchFamily="34" charset="0"/>
                <a:cs typeface="Arial" panose="020B0604020202020204" pitchFamily="34" charset="0"/>
              </a:rPr>
              <a:t>Choice Menu Boards</a:t>
            </a:r>
          </a:p>
          <a:p>
            <a:pPr lvl="0">
              <a:lnSpc>
                <a:spcPct val="100000"/>
              </a:lnSpc>
              <a:spcAft>
                <a:spcPts val="600"/>
              </a:spcAft>
            </a:pPr>
            <a:r>
              <a:rPr lang="en-US" sz="1600" dirty="0">
                <a:latin typeface="Arial" panose="020B0604020202020204" pitchFamily="34" charset="0"/>
                <a:cs typeface="Arial" panose="020B0604020202020204" pitchFamily="34" charset="0"/>
              </a:rPr>
              <a:t>Stations</a:t>
            </a:r>
          </a:p>
          <a:p>
            <a:pPr lvl="0">
              <a:lnSpc>
                <a:spcPct val="100000"/>
              </a:lnSpc>
            </a:pPr>
            <a:r>
              <a:rPr lang="en-US" sz="1600" dirty="0">
                <a:latin typeface="Arial" panose="020B0604020202020204" pitchFamily="34" charset="0"/>
                <a:cs typeface="Arial" panose="020B0604020202020204" pitchFamily="34" charset="0"/>
              </a:rPr>
              <a:t>Student-guided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946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D9606-863B-1F44-A236-EE7DF988ACF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6460"/>
            <a:ext cx="12170384" cy="6670565"/>
          </a:xfrm>
          <a:prstGeom prst="rect">
            <a:avLst/>
          </a:prstGeom>
        </p:spPr>
      </p:pic>
      <p:grpSp>
        <p:nvGrpSpPr>
          <p:cNvPr id="31" name="Group 30">
            <a:extLst>
              <a:ext uri="{FF2B5EF4-FFF2-40B4-BE49-F238E27FC236}">
                <a16:creationId xmlns:a16="http://schemas.microsoft.com/office/drawing/2014/main" id="{30EA1648-C598-4A22-B7F4-FD7F9994DC4B}"/>
              </a:ext>
              <a:ext uri="{C183D7F6-B498-43B3-948B-1728B52AA6E4}">
                <adec:decorative xmlns:adec="http://schemas.microsoft.com/office/drawing/2017/decorative" val="1"/>
              </a:ext>
            </a:extLst>
          </p:cNvPr>
          <p:cNvGrpSpPr/>
          <p:nvPr/>
        </p:nvGrpSpPr>
        <p:grpSpPr>
          <a:xfrm>
            <a:off x="48693" y="18665"/>
            <a:ext cx="12170384" cy="1540696"/>
            <a:chOff x="25939" y="350539"/>
            <a:chExt cx="14630400" cy="1848834"/>
          </a:xfrm>
        </p:grpSpPr>
        <p:sp>
          <p:nvSpPr>
            <p:cNvPr id="32" name="Rectangle 31">
              <a:extLst>
                <a:ext uri="{FF2B5EF4-FFF2-40B4-BE49-F238E27FC236}">
                  <a16:creationId xmlns:a16="http://schemas.microsoft.com/office/drawing/2014/main" id="{9ECC4AD4-F570-4E66-AE88-37DB80714660}"/>
                </a:ext>
              </a:extLst>
            </p:cNvPr>
            <p:cNvSpPr/>
            <p:nvPr/>
          </p:nvSpPr>
          <p:spPr>
            <a:xfrm>
              <a:off x="25939" y="350539"/>
              <a:ext cx="14630400" cy="16299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33" name="Oval 32">
              <a:extLst>
                <a:ext uri="{FF2B5EF4-FFF2-40B4-BE49-F238E27FC236}">
                  <a16:creationId xmlns:a16="http://schemas.microsoft.com/office/drawing/2014/main" id="{1AC924A6-021D-443E-801B-BBF9C8E71345}"/>
                </a:ext>
              </a:extLst>
            </p:cNvPr>
            <p:cNvSpPr/>
            <p:nvPr/>
          </p:nvSpPr>
          <p:spPr>
            <a:xfrm>
              <a:off x="4515338" y="176165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grpSp>
      <p:sp>
        <p:nvSpPr>
          <p:cNvPr id="14" name="Oval 13">
            <a:extLst>
              <a:ext uri="{FF2B5EF4-FFF2-40B4-BE49-F238E27FC236}">
                <a16:creationId xmlns:a16="http://schemas.microsoft.com/office/drawing/2014/main" id="{DA1AE617-059B-ED49-AD0C-8E1E4E930BF8}"/>
              </a:ext>
              <a:ext uri="{C183D7F6-B498-43B3-948B-1728B52AA6E4}">
                <adec:decorative xmlns:adec="http://schemas.microsoft.com/office/drawing/2017/decorative" val="1"/>
              </a:ext>
            </a:extLst>
          </p:cNvPr>
          <p:cNvSpPr/>
          <p:nvPr/>
        </p:nvSpPr>
        <p:spPr>
          <a:xfrm>
            <a:off x="9005278" y="1345051"/>
            <a:ext cx="403295" cy="3647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18" name="Rectangle 17">
            <a:extLst>
              <a:ext uri="{FF2B5EF4-FFF2-40B4-BE49-F238E27FC236}">
                <a16:creationId xmlns:a16="http://schemas.microsoft.com/office/drawing/2014/main" id="{D60F6FDA-8BBD-4F13-A590-435CAE186CD6}"/>
              </a:ext>
              <a:ext uri="{C183D7F6-B498-43B3-948B-1728B52AA6E4}">
                <adec:decorative xmlns:adec="http://schemas.microsoft.com/office/drawing/2017/decorative" val="1"/>
              </a:ext>
            </a:extLst>
          </p:cNvPr>
          <p:cNvSpPr/>
          <p:nvPr/>
        </p:nvSpPr>
        <p:spPr>
          <a:xfrm>
            <a:off x="48693" y="1215803"/>
            <a:ext cx="12170384" cy="1358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19" name="Oval 18">
            <a:extLst>
              <a:ext uri="{FF2B5EF4-FFF2-40B4-BE49-F238E27FC236}">
                <a16:creationId xmlns:a16="http://schemas.microsoft.com/office/drawing/2014/main" id="{DFAA07CB-C71F-4100-ACC5-159A1E08387D}"/>
              </a:ext>
              <a:ext uri="{C183D7F6-B498-43B3-948B-1728B52AA6E4}">
                <adec:decorative xmlns:adec="http://schemas.microsoft.com/office/drawing/2017/decorative" val="1"/>
              </a:ext>
            </a:extLst>
          </p:cNvPr>
          <p:cNvSpPr/>
          <p:nvPr/>
        </p:nvSpPr>
        <p:spPr>
          <a:xfrm>
            <a:off x="8484982" y="2407539"/>
            <a:ext cx="402580" cy="36476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20" name="Oval 19">
            <a:extLst>
              <a:ext uri="{FF2B5EF4-FFF2-40B4-BE49-F238E27FC236}">
                <a16:creationId xmlns:a16="http://schemas.microsoft.com/office/drawing/2014/main" id="{3204E559-C252-42CF-9C6C-210A590E7454}"/>
              </a:ext>
              <a:ext uri="{C183D7F6-B498-43B3-948B-1728B52AA6E4}">
                <adec:decorative xmlns:adec="http://schemas.microsoft.com/office/drawing/2017/decorative" val="1"/>
              </a:ext>
            </a:extLst>
          </p:cNvPr>
          <p:cNvSpPr/>
          <p:nvPr/>
        </p:nvSpPr>
        <p:spPr>
          <a:xfrm>
            <a:off x="9156659" y="2358150"/>
            <a:ext cx="402580" cy="36476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21" name="Oval 20">
            <a:extLst>
              <a:ext uri="{FF2B5EF4-FFF2-40B4-BE49-F238E27FC236}">
                <a16:creationId xmlns:a16="http://schemas.microsoft.com/office/drawing/2014/main" id="{72BFF75C-25A5-4D6C-8A55-DD2688577172}"/>
              </a:ext>
              <a:ext uri="{C183D7F6-B498-43B3-948B-1728B52AA6E4}">
                <adec:decorative xmlns:adec="http://schemas.microsoft.com/office/drawing/2017/decorative" val="1"/>
              </a:ext>
            </a:extLst>
          </p:cNvPr>
          <p:cNvSpPr/>
          <p:nvPr/>
        </p:nvSpPr>
        <p:spPr>
          <a:xfrm>
            <a:off x="9531358" y="1557848"/>
            <a:ext cx="402580" cy="36476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22" name="Oval 21">
            <a:extLst>
              <a:ext uri="{FF2B5EF4-FFF2-40B4-BE49-F238E27FC236}">
                <a16:creationId xmlns:a16="http://schemas.microsoft.com/office/drawing/2014/main" id="{7CECF845-F7AA-4FA8-8CC1-13565D21ECF5}"/>
              </a:ext>
              <a:ext uri="{C183D7F6-B498-43B3-948B-1728B52AA6E4}">
                <adec:decorative xmlns:adec="http://schemas.microsoft.com/office/drawing/2017/decorative" val="1"/>
              </a:ext>
            </a:extLst>
          </p:cNvPr>
          <p:cNvSpPr/>
          <p:nvPr/>
        </p:nvSpPr>
        <p:spPr>
          <a:xfrm>
            <a:off x="9048262" y="2381740"/>
            <a:ext cx="402580" cy="36476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23" name="Oval 22">
            <a:extLst>
              <a:ext uri="{FF2B5EF4-FFF2-40B4-BE49-F238E27FC236}">
                <a16:creationId xmlns:a16="http://schemas.microsoft.com/office/drawing/2014/main" id="{C8869AD2-936F-4455-B4DC-F7A00333BF07}"/>
              </a:ext>
              <a:ext uri="{C183D7F6-B498-43B3-948B-1728B52AA6E4}">
                <adec:decorative xmlns:adec="http://schemas.microsoft.com/office/drawing/2017/decorative" val="1"/>
              </a:ext>
            </a:extLst>
          </p:cNvPr>
          <p:cNvSpPr/>
          <p:nvPr/>
        </p:nvSpPr>
        <p:spPr>
          <a:xfrm>
            <a:off x="2741158" y="2088811"/>
            <a:ext cx="437501" cy="55942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24" name="Oval 23">
            <a:extLst>
              <a:ext uri="{FF2B5EF4-FFF2-40B4-BE49-F238E27FC236}">
                <a16:creationId xmlns:a16="http://schemas.microsoft.com/office/drawing/2014/main" id="{AEF111C6-5456-4A5F-9181-E773B7EED997}"/>
              </a:ext>
              <a:ext uri="{C183D7F6-B498-43B3-948B-1728B52AA6E4}">
                <adec:decorative xmlns:adec="http://schemas.microsoft.com/office/drawing/2017/decorative" val="1"/>
              </a:ext>
            </a:extLst>
          </p:cNvPr>
          <p:cNvSpPr/>
          <p:nvPr/>
        </p:nvSpPr>
        <p:spPr>
          <a:xfrm>
            <a:off x="1933476" y="2341780"/>
            <a:ext cx="402580" cy="36476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25" name="Title 24" descr="@OHEducation&#10;">
            <a:extLst>
              <a:ext uri="{FF2B5EF4-FFF2-40B4-BE49-F238E27FC236}">
                <a16:creationId xmlns:a16="http://schemas.microsoft.com/office/drawing/2014/main" id="{AEB6FA7E-2254-4B0E-9063-3421DE447727}"/>
              </a:ext>
            </a:extLst>
          </p:cNvPr>
          <p:cNvSpPr>
            <a:spLocks noGrp="1"/>
          </p:cNvSpPr>
          <p:nvPr>
            <p:ph type="title" idx="4294967295"/>
          </p:nvPr>
        </p:nvSpPr>
        <p:spPr>
          <a:xfrm>
            <a:off x="2336056" y="1163987"/>
            <a:ext cx="7595658" cy="20774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380985"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25051"/>
                </a:solidFill>
                <a:effectLst/>
                <a:uLnTx/>
                <a:uFillTx/>
                <a:latin typeface="Arial"/>
                <a:ea typeface="+mn-ea"/>
                <a:cs typeface="Arial"/>
              </a:rPr>
              <a:t>@OHEducation</a:t>
            </a:r>
          </a:p>
          <a:p>
            <a:pPr marL="0" marR="0" lvl="0" indent="0" algn="ctr" defTabSz="38098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525051"/>
                </a:solidFill>
                <a:effectLst/>
                <a:uLnTx/>
                <a:uFillTx/>
                <a:latin typeface="Arial"/>
                <a:ea typeface="+mn-ea"/>
                <a:cs typeface="Arial"/>
              </a:rPr>
              <a:t>gifted@education.ohio.gov</a:t>
            </a:r>
          </a:p>
          <a:p>
            <a:pPr marL="0" marR="0" lvl="0" indent="0" algn="ctr" defTabSz="38098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525051"/>
                </a:solidFill>
                <a:effectLst/>
                <a:uLnTx/>
                <a:uFillTx/>
                <a:latin typeface="Arial"/>
                <a:ea typeface="+mn-ea"/>
                <a:cs typeface="Arial"/>
              </a:rPr>
              <a:t>Megan.vermillion@education.ohio.gov</a:t>
            </a:r>
          </a:p>
          <a:p>
            <a:pPr marL="0" marR="0" lvl="0" indent="0" algn="ctr" defTabSz="380985" rtl="0" eaLnBrk="1" fontAlgn="auto" latinLnBrk="0" hangingPunct="1">
              <a:lnSpc>
                <a:spcPct val="100000"/>
              </a:lnSpc>
              <a:spcBef>
                <a:spcPct val="0"/>
              </a:spcBef>
              <a:spcAft>
                <a:spcPts val="0"/>
              </a:spcAft>
              <a:buClrTx/>
              <a:buSzTx/>
              <a:buFontTx/>
              <a:buNone/>
              <a:tabLst/>
              <a:defRPr/>
            </a:pPr>
            <a:endParaRPr kumimoji="0" lang="en-US" sz="4500" b="1" i="0" u="none" strike="noStrike" kern="1200" cap="none" spc="0" normalizeH="0" baseline="0" noProof="0" dirty="0">
              <a:ln>
                <a:noFill/>
              </a:ln>
              <a:solidFill>
                <a:srgbClr val="525051"/>
              </a:solidFill>
              <a:effectLst>
                <a:outerShdw blurRad="38100" dist="38100" dir="2700000" algn="tl">
                  <a:srgbClr val="000000">
                    <a:alpha val="43137"/>
                  </a:srgbClr>
                </a:outerShdw>
              </a:effectLst>
              <a:uLnTx/>
              <a:uFillTx/>
              <a:latin typeface="Arial"/>
              <a:ea typeface="+mn-ea"/>
              <a:cs typeface="Arial"/>
            </a:endParaRPr>
          </a:p>
        </p:txBody>
      </p:sp>
      <p:pic>
        <p:nvPicPr>
          <p:cNvPr id="26" name="Picture 25" descr="Facebook">
            <a:extLst>
              <a:ext uri="{FF2B5EF4-FFF2-40B4-BE49-F238E27FC236}">
                <a16:creationId xmlns:a16="http://schemas.microsoft.com/office/drawing/2014/main" id="{955EE82C-FABB-4ED4-B0C6-D0082BC15752}"/>
              </a:ext>
            </a:extLst>
          </p:cNvPr>
          <p:cNvPicPr>
            <a:picLocks noChangeAspect="1"/>
          </p:cNvPicPr>
          <p:nvPr/>
        </p:nvPicPr>
        <p:blipFill rotWithShape="1">
          <a:blip r:embed="rId3"/>
          <a:srcRect/>
          <a:stretch/>
        </p:blipFill>
        <p:spPr>
          <a:xfrm>
            <a:off x="2671736" y="180980"/>
            <a:ext cx="784200" cy="786116"/>
          </a:xfrm>
          <a:prstGeom prst="rect">
            <a:avLst/>
          </a:prstGeom>
        </p:spPr>
      </p:pic>
      <p:pic>
        <p:nvPicPr>
          <p:cNvPr id="27" name="Picture 26" descr="twitter">
            <a:extLst>
              <a:ext uri="{FF2B5EF4-FFF2-40B4-BE49-F238E27FC236}">
                <a16:creationId xmlns:a16="http://schemas.microsoft.com/office/drawing/2014/main" id="{B90FF5EB-8063-4087-A656-0753EA4D01A3}"/>
              </a:ext>
            </a:extLst>
          </p:cNvPr>
          <p:cNvPicPr>
            <a:picLocks noChangeAspect="1"/>
          </p:cNvPicPr>
          <p:nvPr/>
        </p:nvPicPr>
        <p:blipFill>
          <a:blip r:embed="rId4"/>
          <a:stretch>
            <a:fillRect/>
          </a:stretch>
        </p:blipFill>
        <p:spPr>
          <a:xfrm>
            <a:off x="4292073" y="185021"/>
            <a:ext cx="774168" cy="775918"/>
          </a:xfrm>
          <a:prstGeom prst="rect">
            <a:avLst/>
          </a:prstGeom>
        </p:spPr>
      </p:pic>
      <p:pic>
        <p:nvPicPr>
          <p:cNvPr id="28" name="Picture 27" descr="instagram">
            <a:extLst>
              <a:ext uri="{FF2B5EF4-FFF2-40B4-BE49-F238E27FC236}">
                <a16:creationId xmlns:a16="http://schemas.microsoft.com/office/drawing/2014/main" id="{AD0199F8-17E1-42B9-85A6-D34C560DD98B}"/>
              </a:ext>
            </a:extLst>
          </p:cNvPr>
          <p:cNvPicPr>
            <a:picLocks noChangeAspect="1"/>
          </p:cNvPicPr>
          <p:nvPr/>
        </p:nvPicPr>
        <p:blipFill rotWithShape="1">
          <a:blip r:embed="rId5"/>
          <a:srcRect/>
          <a:stretch/>
        </p:blipFill>
        <p:spPr>
          <a:xfrm>
            <a:off x="5902378" y="177102"/>
            <a:ext cx="785789" cy="787798"/>
          </a:xfrm>
          <a:prstGeom prst="rect">
            <a:avLst/>
          </a:prstGeom>
        </p:spPr>
      </p:pic>
      <p:pic>
        <p:nvPicPr>
          <p:cNvPr id="29" name="Picture 28" descr="youtube">
            <a:extLst>
              <a:ext uri="{FF2B5EF4-FFF2-40B4-BE49-F238E27FC236}">
                <a16:creationId xmlns:a16="http://schemas.microsoft.com/office/drawing/2014/main" id="{12E61739-39A0-4B0F-BA37-F2F275CD2415}"/>
              </a:ext>
            </a:extLst>
          </p:cNvPr>
          <p:cNvPicPr>
            <a:picLocks noChangeAspect="1"/>
          </p:cNvPicPr>
          <p:nvPr/>
        </p:nvPicPr>
        <p:blipFill>
          <a:blip r:embed="rId6"/>
          <a:stretch>
            <a:fillRect/>
          </a:stretch>
        </p:blipFill>
        <p:spPr>
          <a:xfrm>
            <a:off x="7456616" y="177427"/>
            <a:ext cx="780213" cy="781909"/>
          </a:xfrm>
          <a:prstGeom prst="rect">
            <a:avLst/>
          </a:prstGeom>
        </p:spPr>
      </p:pic>
      <p:pic>
        <p:nvPicPr>
          <p:cNvPr id="30" name="Picture 29" descr="linked in">
            <a:extLst>
              <a:ext uri="{FF2B5EF4-FFF2-40B4-BE49-F238E27FC236}">
                <a16:creationId xmlns:a16="http://schemas.microsoft.com/office/drawing/2014/main" id="{7CD7891A-B726-4557-8CC0-3A4FDA61E8F2}"/>
              </a:ext>
            </a:extLst>
          </p:cNvPr>
          <p:cNvPicPr>
            <a:picLocks noChangeAspect="1"/>
          </p:cNvPicPr>
          <p:nvPr/>
        </p:nvPicPr>
        <p:blipFill rotWithShape="1">
          <a:blip r:embed="rId7"/>
          <a:srcRect/>
          <a:stretch/>
        </p:blipFill>
        <p:spPr>
          <a:xfrm>
            <a:off x="8992757" y="182666"/>
            <a:ext cx="774731" cy="776670"/>
          </a:xfrm>
          <a:prstGeom prst="rect">
            <a:avLst/>
          </a:prstGeom>
        </p:spPr>
      </p:pic>
    </p:spTree>
    <p:extLst>
      <p:ext uri="{BB962C8B-B14F-4D97-AF65-F5344CB8AC3E}">
        <p14:creationId xmlns:p14="http://schemas.microsoft.com/office/powerpoint/2010/main" val="2862830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60A21B-81FF-4DF0-84F5-41A6DF73D09E}"/>
              </a:ext>
              <a:ext uri="{C183D7F6-B498-43B3-948B-1728B52AA6E4}">
                <adec:decorative xmlns:adec="http://schemas.microsoft.com/office/drawing/2017/decorative" val="1"/>
              </a:ext>
            </a:extLst>
          </p:cNvPr>
          <p:cNvSpPr/>
          <p:nvPr/>
        </p:nvSpPr>
        <p:spPr>
          <a:xfrm>
            <a:off x="0" y="3435455"/>
            <a:ext cx="12192000" cy="291756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5" name="Title 1">
            <a:extLst>
              <a:ext uri="{FF2B5EF4-FFF2-40B4-BE49-F238E27FC236}">
                <a16:creationId xmlns:a16="http://schemas.microsoft.com/office/drawing/2014/main" id="{AB3E1B7F-CC0F-4798-84CF-BE751FCCD565}"/>
              </a:ext>
            </a:extLst>
          </p:cNvPr>
          <p:cNvSpPr>
            <a:spLocks noGrp="1"/>
          </p:cNvSpPr>
          <p:nvPr>
            <p:ph type="title"/>
          </p:nvPr>
        </p:nvSpPr>
        <p:spPr>
          <a:xfrm>
            <a:off x="0" y="224984"/>
            <a:ext cx="12191999" cy="1692771"/>
          </a:xfrm>
          <a:noFill/>
        </p:spPr>
        <p:txBody>
          <a:bodyPr/>
          <a:lstStyle/>
          <a:p>
            <a:r>
              <a:rPr lang="en-US" sz="5500" dirty="0">
                <a:solidFill>
                  <a:schemeClr val="tx1">
                    <a:lumMod val="95000"/>
                    <a:lumOff val="5000"/>
                  </a:schemeClr>
                </a:solidFill>
              </a:rPr>
              <a:t>Share your learning </a:t>
            </a:r>
            <a:br>
              <a:rPr lang="en-US" sz="5500" dirty="0">
                <a:solidFill>
                  <a:schemeClr val="tx1">
                    <a:lumMod val="95000"/>
                    <a:lumOff val="5000"/>
                  </a:schemeClr>
                </a:solidFill>
              </a:rPr>
            </a:br>
            <a:r>
              <a:rPr lang="en-US" sz="5500" dirty="0">
                <a:solidFill>
                  <a:schemeClr val="tx1">
                    <a:lumMod val="95000"/>
                    <a:lumOff val="5000"/>
                  </a:schemeClr>
                </a:solidFill>
              </a:rPr>
              <a:t>community with us!</a:t>
            </a:r>
          </a:p>
        </p:txBody>
      </p:sp>
      <p:sp>
        <p:nvSpPr>
          <p:cNvPr id="6" name="Title 1">
            <a:extLst>
              <a:ext uri="{FF2B5EF4-FFF2-40B4-BE49-F238E27FC236}">
                <a16:creationId xmlns:a16="http://schemas.microsoft.com/office/drawing/2014/main" id="{C305C576-F03E-49E7-B0F1-3799FD710325}"/>
              </a:ext>
            </a:extLst>
          </p:cNvPr>
          <p:cNvSpPr txBox="1">
            <a:spLocks/>
          </p:cNvSpPr>
          <p:nvPr/>
        </p:nvSpPr>
        <p:spPr>
          <a:xfrm>
            <a:off x="0" y="2001822"/>
            <a:ext cx="12192000" cy="846386"/>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defTabSz="380985">
              <a:defRPr/>
            </a:pPr>
            <a:r>
              <a:rPr lang="en-US" sz="5500" dirty="0">
                <a:solidFill>
                  <a:srgbClr val="74A7CE"/>
                </a:solidFill>
              </a:rPr>
              <a:t>#MyOhioClassroom</a:t>
            </a:r>
          </a:p>
        </p:txBody>
      </p:sp>
      <p:sp>
        <p:nvSpPr>
          <p:cNvPr id="7" name="Title 1">
            <a:extLst>
              <a:ext uri="{FF2B5EF4-FFF2-40B4-BE49-F238E27FC236}">
                <a16:creationId xmlns:a16="http://schemas.microsoft.com/office/drawing/2014/main" id="{ECA66C49-5B7B-455B-88D4-9B28D33D03AB}"/>
              </a:ext>
            </a:extLst>
          </p:cNvPr>
          <p:cNvSpPr txBox="1">
            <a:spLocks/>
          </p:cNvSpPr>
          <p:nvPr/>
        </p:nvSpPr>
        <p:spPr>
          <a:xfrm>
            <a:off x="-2" y="4138174"/>
            <a:ext cx="12192000" cy="846386"/>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defTabSz="380985">
              <a:defRPr/>
            </a:pPr>
            <a:r>
              <a:rPr lang="en-US" sz="5500" dirty="0">
                <a:solidFill>
                  <a:prstClr val="white"/>
                </a:solidFill>
              </a:rPr>
              <a:t>Celebrate educators!</a:t>
            </a:r>
          </a:p>
        </p:txBody>
      </p:sp>
      <p:sp>
        <p:nvSpPr>
          <p:cNvPr id="8" name="Title 1">
            <a:extLst>
              <a:ext uri="{FF2B5EF4-FFF2-40B4-BE49-F238E27FC236}">
                <a16:creationId xmlns:a16="http://schemas.microsoft.com/office/drawing/2014/main" id="{6B1F3B27-B9CE-4F88-9CB8-BD4661B77C53}"/>
              </a:ext>
            </a:extLst>
          </p:cNvPr>
          <p:cNvSpPr txBox="1">
            <a:spLocks/>
          </p:cNvSpPr>
          <p:nvPr/>
        </p:nvSpPr>
        <p:spPr>
          <a:xfrm>
            <a:off x="0" y="4998349"/>
            <a:ext cx="12191998" cy="769441"/>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defTabSz="380985">
              <a:defRPr/>
            </a:pPr>
            <a:r>
              <a:rPr lang="en-US" sz="5000" dirty="0">
                <a:solidFill>
                  <a:srgbClr val="700017"/>
                </a:solidFill>
              </a:rPr>
              <a:t>#OhioLovesTeachers</a:t>
            </a:r>
          </a:p>
        </p:txBody>
      </p:sp>
      <p:cxnSp>
        <p:nvCxnSpPr>
          <p:cNvPr id="9" name="Straight Connector 8">
            <a:extLst>
              <a:ext uri="{FF2B5EF4-FFF2-40B4-BE49-F238E27FC236}">
                <a16:creationId xmlns:a16="http://schemas.microsoft.com/office/drawing/2014/main" id="{43E9B150-FC38-4E87-869B-CE0D231BF62D}"/>
              </a:ext>
              <a:ext uri="{C183D7F6-B498-43B3-948B-1728B52AA6E4}">
                <adec:decorative xmlns:adec="http://schemas.microsoft.com/office/drawing/2017/decorative" val="1"/>
              </a:ext>
            </a:extLst>
          </p:cNvPr>
          <p:cNvCxnSpPr>
            <a:cxnSpLocks/>
          </p:cNvCxnSpPr>
          <p:nvPr/>
        </p:nvCxnSpPr>
        <p:spPr>
          <a:xfrm>
            <a:off x="0" y="3451226"/>
            <a:ext cx="12192000" cy="0"/>
          </a:xfrm>
          <a:prstGeom prst="line">
            <a:avLst/>
          </a:prstGeom>
          <a:ln w="111125">
            <a:solidFill>
              <a:srgbClr val="BA8F1B"/>
            </a:solidFill>
          </a:ln>
        </p:spPr>
        <p:style>
          <a:lnRef idx="2">
            <a:schemeClr val="accent6"/>
          </a:lnRef>
          <a:fillRef idx="0">
            <a:schemeClr val="accent6"/>
          </a:fillRef>
          <a:effectRef idx="1">
            <a:schemeClr val="accent6"/>
          </a:effectRef>
          <a:fontRef idx="minor">
            <a:schemeClr val="tx1"/>
          </a:fontRef>
        </p:style>
      </p:cxnSp>
      <p:pic>
        <p:nvPicPr>
          <p:cNvPr id="10" name="Picture 9" descr="twitter">
            <a:extLst>
              <a:ext uri="{FF2B5EF4-FFF2-40B4-BE49-F238E27FC236}">
                <a16:creationId xmlns:a16="http://schemas.microsoft.com/office/drawing/2014/main" id="{9F49E8A3-A631-4FEC-92BC-EBA33D331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6059" y="3011122"/>
            <a:ext cx="1289144" cy="1048067"/>
          </a:xfrm>
          <a:prstGeom prst="rect">
            <a:avLst/>
          </a:prstGeom>
          <a:ln>
            <a:noFill/>
          </a:ln>
          <a:effectLst>
            <a:outerShdw blurRad="292100" dist="139700" dir="2700000" algn="tl" rotWithShape="0">
              <a:srgbClr val="333333">
                <a:alpha val="65000"/>
              </a:srgbClr>
            </a:outerShdw>
          </a:effectLst>
        </p:spPr>
      </p:pic>
      <p:pic>
        <p:nvPicPr>
          <p:cNvPr id="11" name="Picture 10" descr="instagram">
            <a:extLst>
              <a:ext uri="{FF2B5EF4-FFF2-40B4-BE49-F238E27FC236}">
                <a16:creationId xmlns:a16="http://schemas.microsoft.com/office/drawing/2014/main" id="{7A0C50C3-06B0-4B5D-B3AF-0F7F3A69C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6799" y="2927194"/>
            <a:ext cx="1216571" cy="12165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6995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EFF674-99D5-406F-B66A-ECADA4A2F5D2}"/>
              </a:ext>
            </a:extLst>
          </p:cNvPr>
          <p:cNvSpPr>
            <a:spLocks noGrp="1"/>
          </p:cNvSpPr>
          <p:nvPr>
            <p:ph type="title"/>
          </p:nvPr>
        </p:nvSpPr>
        <p:spPr>
          <a:xfrm>
            <a:off x="0" y="299508"/>
            <a:ext cx="12192000" cy="646331"/>
          </a:xfrm>
        </p:spPr>
        <p:txBody>
          <a:bodyPr/>
          <a:lstStyle/>
          <a:p>
            <a:r>
              <a:rPr lang="en-US"/>
              <a:t>Today’s Discussion</a:t>
            </a:r>
          </a:p>
        </p:txBody>
      </p:sp>
      <p:sp>
        <p:nvSpPr>
          <p:cNvPr id="6" name="Rectangle: Rounded Corners 5" descr="green text box">
            <a:extLst>
              <a:ext uri="{FF2B5EF4-FFF2-40B4-BE49-F238E27FC236}">
                <a16:creationId xmlns:a16="http://schemas.microsoft.com/office/drawing/2014/main" id="{A872D3A2-0445-4AB3-AC25-67ED419620ED}"/>
              </a:ext>
            </a:extLst>
          </p:cNvPr>
          <p:cNvSpPr/>
          <p:nvPr/>
        </p:nvSpPr>
        <p:spPr>
          <a:xfrm>
            <a:off x="1983336" y="2631593"/>
            <a:ext cx="8353514" cy="1267627"/>
          </a:xfrm>
          <a:prstGeom prst="roundRect">
            <a:avLst/>
          </a:prstGeom>
          <a:solidFill>
            <a:srgbClr val="94AF2A"/>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000" dirty="0">
                <a:latin typeface="Arial"/>
                <a:cs typeface="Arial"/>
              </a:rPr>
              <a:t>Interactive Planning Options</a:t>
            </a:r>
          </a:p>
        </p:txBody>
      </p:sp>
      <p:sp>
        <p:nvSpPr>
          <p:cNvPr id="7" name="Rectangle: Rounded Corners 6" descr="blue text box">
            <a:extLst>
              <a:ext uri="{FF2B5EF4-FFF2-40B4-BE49-F238E27FC236}">
                <a16:creationId xmlns:a16="http://schemas.microsoft.com/office/drawing/2014/main" id="{DB421120-4431-4153-AF23-1745B663555F}"/>
              </a:ext>
            </a:extLst>
          </p:cNvPr>
          <p:cNvSpPr/>
          <p:nvPr/>
        </p:nvSpPr>
        <p:spPr>
          <a:xfrm>
            <a:off x="1983337" y="1075815"/>
            <a:ext cx="8353514" cy="1267627"/>
          </a:xfrm>
          <a:prstGeom prst="roundRect">
            <a:avLst/>
          </a:prstGeom>
          <a:solidFill>
            <a:srgbClr val="73A5CC"/>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000">
                <a:latin typeface="Arial"/>
                <a:cs typeface="Arial"/>
              </a:rPr>
              <a:t>Lifting Instruction Using Progressions</a:t>
            </a:r>
            <a:endParaRPr lang="en-US" sz="4000">
              <a:latin typeface="Arial" panose="020B0604020202020204" pitchFamily="34" charset="0"/>
              <a:cs typeface="Arial" panose="020B0604020202020204" pitchFamily="34" charset="0"/>
            </a:endParaRPr>
          </a:p>
        </p:txBody>
      </p:sp>
      <p:sp>
        <p:nvSpPr>
          <p:cNvPr id="8" name="Rectangle: Rounded Corners 7" descr="gold text box">
            <a:extLst>
              <a:ext uri="{FF2B5EF4-FFF2-40B4-BE49-F238E27FC236}">
                <a16:creationId xmlns:a16="http://schemas.microsoft.com/office/drawing/2014/main" id="{C4D8846B-6611-4660-B02C-C4F9BC7B8AD9}"/>
              </a:ext>
            </a:extLst>
          </p:cNvPr>
          <p:cNvSpPr/>
          <p:nvPr/>
        </p:nvSpPr>
        <p:spPr>
          <a:xfrm>
            <a:off x="1983337" y="4163632"/>
            <a:ext cx="8353514" cy="1267627"/>
          </a:xfrm>
          <a:prstGeom prst="roundRect">
            <a:avLst/>
          </a:prstGeom>
          <a:solidFill>
            <a:srgbClr val="D19D1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000">
                <a:latin typeface="Arial" panose="020B0604020202020204" pitchFamily="34" charset="0"/>
                <a:cs typeface="Arial" panose="020B0604020202020204" pitchFamily="34" charset="0"/>
              </a:rPr>
              <a:t>Differentiation Tools</a:t>
            </a:r>
            <a:endParaRPr lang="en-US"/>
          </a:p>
        </p:txBody>
      </p:sp>
    </p:spTree>
    <p:extLst>
      <p:ext uri="{BB962C8B-B14F-4D97-AF65-F5344CB8AC3E}">
        <p14:creationId xmlns:p14="http://schemas.microsoft.com/office/powerpoint/2010/main" val="3063622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8 Learning Progressions chart">
            <a:extLst>
              <a:ext uri="{FF2B5EF4-FFF2-40B4-BE49-F238E27FC236}">
                <a16:creationId xmlns:a16="http://schemas.microsoft.com/office/drawing/2014/main" id="{C603BFBF-A5DA-4468-8609-AB8C9292B697}"/>
              </a:ext>
            </a:extLst>
          </p:cNvPr>
          <p:cNvPicPr>
            <a:picLocks noChangeAspect="1"/>
          </p:cNvPicPr>
          <p:nvPr/>
        </p:nvPicPr>
        <p:blipFill>
          <a:blip r:embed="rId3"/>
          <a:stretch>
            <a:fillRect/>
          </a:stretch>
        </p:blipFill>
        <p:spPr>
          <a:xfrm>
            <a:off x="228600" y="-3708"/>
            <a:ext cx="11531600" cy="6306617"/>
          </a:xfrm>
          <a:prstGeom prst="rect">
            <a:avLst/>
          </a:prstGeom>
        </p:spPr>
      </p:pic>
      <p:pic>
        <p:nvPicPr>
          <p:cNvPr id="4" name="Graphic 4" descr="Link outline">
            <a:extLst>
              <a:ext uri="{FF2B5EF4-FFF2-40B4-BE49-F238E27FC236}">
                <a16:creationId xmlns:a16="http://schemas.microsoft.com/office/drawing/2014/main" id="{03B6B7FC-E180-4951-9D6B-69A40BE528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9200" y="-6927"/>
            <a:ext cx="914400" cy="914400"/>
          </a:xfrm>
          <a:prstGeom prst="rect">
            <a:avLst/>
          </a:prstGeom>
        </p:spPr>
      </p:pic>
      <p:sp>
        <p:nvSpPr>
          <p:cNvPr id="5" name="Title 4">
            <a:extLst>
              <a:ext uri="{FF2B5EF4-FFF2-40B4-BE49-F238E27FC236}">
                <a16:creationId xmlns:a16="http://schemas.microsoft.com/office/drawing/2014/main" id="{D8F67B9A-2836-4EB5-8722-D4CF81B58BC1}"/>
              </a:ext>
            </a:extLst>
          </p:cNvPr>
          <p:cNvSpPr txBox="1">
            <a:spLocks noGrp="1"/>
          </p:cNvSpPr>
          <p:nvPr>
            <p:ph type="title" idx="4294967295"/>
          </p:nvPr>
        </p:nvSpPr>
        <p:spPr>
          <a:xfrm>
            <a:off x="9642764" y="263236"/>
            <a:ext cx="2743200"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hlinkClick r:id="rId6"/>
              </a:rPr>
              <a:t>click here</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041849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hio's K through five learning progressions">
            <a:extLst>
              <a:ext uri="{FF2B5EF4-FFF2-40B4-BE49-F238E27FC236}">
                <a16:creationId xmlns:a16="http://schemas.microsoft.com/office/drawing/2014/main" id="{B5D99837-7C69-4B5A-9C0C-8E0A5C602741}"/>
              </a:ext>
            </a:extLst>
          </p:cNvPr>
          <p:cNvPicPr>
            <a:picLocks noChangeAspect="1"/>
          </p:cNvPicPr>
          <p:nvPr/>
        </p:nvPicPr>
        <p:blipFill>
          <a:blip r:embed="rId3"/>
          <a:stretch>
            <a:fillRect/>
          </a:stretch>
        </p:blipFill>
        <p:spPr>
          <a:xfrm>
            <a:off x="438600" y="0"/>
            <a:ext cx="11068455" cy="6064907"/>
          </a:xfrm>
          <a:prstGeom prst="rect">
            <a:avLst/>
          </a:prstGeom>
        </p:spPr>
      </p:pic>
    </p:spTree>
    <p:extLst>
      <p:ext uri="{BB962C8B-B14F-4D97-AF65-F5344CB8AC3E}">
        <p14:creationId xmlns:p14="http://schemas.microsoft.com/office/powerpoint/2010/main" val="2081207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385353-6C2E-4AD2-8345-D76EB3511523}"/>
              </a:ext>
            </a:extLst>
          </p:cNvPr>
          <p:cNvSpPr>
            <a:spLocks noGrp="1"/>
          </p:cNvSpPr>
          <p:nvPr>
            <p:ph type="title"/>
          </p:nvPr>
        </p:nvSpPr>
        <p:spPr>
          <a:xfrm>
            <a:off x="747935" y="1318784"/>
            <a:ext cx="3182382" cy="2412037"/>
          </a:xfrm>
        </p:spPr>
        <p:txBody>
          <a:bodyPr/>
          <a:lstStyle/>
          <a:p>
            <a:r>
              <a:rPr lang="en-US" sz="4500" dirty="0"/>
              <a:t>Ohio's Learning Standards</a:t>
            </a:r>
            <a:endParaRPr lang="en-US" dirty="0"/>
          </a:p>
        </p:txBody>
      </p:sp>
      <p:sp>
        <p:nvSpPr>
          <p:cNvPr id="7" name="Content Placeholder 2">
            <a:extLst>
              <a:ext uri="{FF2B5EF4-FFF2-40B4-BE49-F238E27FC236}">
                <a16:creationId xmlns:a16="http://schemas.microsoft.com/office/drawing/2014/main" id="{20EE703D-3068-41B6-B43E-4631A6720E9B}"/>
              </a:ext>
            </a:extLst>
          </p:cNvPr>
          <p:cNvSpPr>
            <a:spLocks noGrp="1"/>
          </p:cNvSpPr>
          <p:nvPr>
            <p:ph idx="1"/>
          </p:nvPr>
        </p:nvSpPr>
        <p:spPr>
          <a:xfrm>
            <a:off x="6394783" y="400697"/>
            <a:ext cx="3276599" cy="524645"/>
          </a:xfrm>
        </p:spPr>
        <p:txBody>
          <a:bodyPr anchor="ctr"/>
          <a:lstStyle/>
          <a:p>
            <a:pPr marL="0" indent="0">
              <a:buNone/>
            </a:pPr>
            <a:r>
              <a:rPr lang="en-US" sz="3000">
                <a:solidFill>
                  <a:schemeClr val="bg1"/>
                </a:solidFill>
              </a:rPr>
              <a:t>Basic font sizes</a:t>
            </a:r>
          </a:p>
        </p:txBody>
      </p:sp>
      <p:sp>
        <p:nvSpPr>
          <p:cNvPr id="8" name="Content Placeholder 2">
            <a:extLst>
              <a:ext uri="{FF2B5EF4-FFF2-40B4-BE49-F238E27FC236}">
                <a16:creationId xmlns:a16="http://schemas.microsoft.com/office/drawing/2014/main" id="{1DDE2256-97BF-4AAF-9845-06C028FAAEB6}"/>
              </a:ext>
            </a:extLst>
          </p:cNvPr>
          <p:cNvSpPr txBox="1">
            <a:spLocks/>
          </p:cNvSpPr>
          <p:nvPr/>
        </p:nvSpPr>
        <p:spPr>
          <a:xfrm>
            <a:off x="9969253" y="1193429"/>
            <a:ext cx="1271646" cy="96743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1800">
                <a:solidFill>
                  <a:srgbClr val="000000"/>
                </a:solidFill>
                <a:hlinkClick r:id="rId3"/>
              </a:rPr>
              <a:t>Click</a:t>
            </a:r>
            <a:r>
              <a:rPr lang="en-US" sz="1800">
                <a:hlinkClick r:id="rId3"/>
              </a:rPr>
              <a:t> here</a:t>
            </a:r>
            <a:endParaRPr lang="en-US" sz="1800"/>
          </a:p>
        </p:txBody>
      </p:sp>
      <p:sp>
        <p:nvSpPr>
          <p:cNvPr id="9" name="Content Placeholder 2">
            <a:extLst>
              <a:ext uri="{FF2B5EF4-FFF2-40B4-BE49-F238E27FC236}">
                <a16:creationId xmlns:a16="http://schemas.microsoft.com/office/drawing/2014/main" id="{30A554CC-84FD-4428-B5D9-C255D633686A}"/>
              </a:ext>
            </a:extLst>
          </p:cNvPr>
          <p:cNvSpPr txBox="1">
            <a:spLocks/>
          </p:cNvSpPr>
          <p:nvPr/>
        </p:nvSpPr>
        <p:spPr>
          <a:xfrm>
            <a:off x="6394782" y="2956863"/>
            <a:ext cx="5335336" cy="702919"/>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3000">
                <a:solidFill>
                  <a:schemeClr val="bg1"/>
                </a:solidFill>
              </a:rPr>
              <a:t>Sequences and timelines</a:t>
            </a:r>
          </a:p>
        </p:txBody>
      </p:sp>
      <p:sp>
        <p:nvSpPr>
          <p:cNvPr id="11" name="Content Placeholder 2">
            <a:extLst>
              <a:ext uri="{FF2B5EF4-FFF2-40B4-BE49-F238E27FC236}">
                <a16:creationId xmlns:a16="http://schemas.microsoft.com/office/drawing/2014/main" id="{A0B49D21-3D20-4EC0-8155-9C1EA330DE5E}"/>
              </a:ext>
            </a:extLst>
          </p:cNvPr>
          <p:cNvSpPr txBox="1">
            <a:spLocks/>
          </p:cNvSpPr>
          <p:nvPr/>
        </p:nvSpPr>
        <p:spPr>
          <a:xfrm>
            <a:off x="6394781" y="5488098"/>
            <a:ext cx="3276599"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a:solidFill>
                  <a:schemeClr val="bg1"/>
                </a:solidFill>
              </a:rPr>
              <a:t>Numbers</a:t>
            </a:r>
          </a:p>
        </p:txBody>
      </p:sp>
      <p:pic>
        <p:nvPicPr>
          <p:cNvPr id="2" name="Picture 16" descr="Learning in Ohio website button wheel&#10;Clockwise the buttons read Resources, assessments, model curricula. At the center of the wheel is Ohio's learning standards.">
            <a:extLst>
              <a:ext uri="{FF2B5EF4-FFF2-40B4-BE49-F238E27FC236}">
                <a16:creationId xmlns:a16="http://schemas.microsoft.com/office/drawing/2014/main" id="{EE23A017-EDC6-461B-85D1-1F6D04922C4A}"/>
              </a:ext>
            </a:extLst>
          </p:cNvPr>
          <p:cNvPicPr>
            <a:picLocks noChangeAspect="1"/>
          </p:cNvPicPr>
          <p:nvPr/>
        </p:nvPicPr>
        <p:blipFill>
          <a:blip r:embed="rId4"/>
          <a:stretch>
            <a:fillRect/>
          </a:stretch>
        </p:blipFill>
        <p:spPr>
          <a:xfrm>
            <a:off x="4856921" y="168617"/>
            <a:ext cx="4355547" cy="3561113"/>
          </a:xfrm>
          <a:prstGeom prst="rect">
            <a:avLst/>
          </a:prstGeom>
        </p:spPr>
      </p:pic>
      <p:pic>
        <p:nvPicPr>
          <p:cNvPr id="18" name="Picture 7" descr="Ohio's learning standards identify what students need to know and be able to do.&#10;&#10;Model curricula offer guidance to local educators as they teach the standards and create aligned assessments.&#10;&#10;Assessments measure how students are progressing through the standards.&#10;&#10;Resources provide tools to help all students and educators.">
            <a:extLst>
              <a:ext uri="{FF2B5EF4-FFF2-40B4-BE49-F238E27FC236}">
                <a16:creationId xmlns:a16="http://schemas.microsoft.com/office/drawing/2014/main" id="{922B767D-3410-44C3-9ACA-3D409E00BCB8}"/>
              </a:ext>
            </a:extLst>
          </p:cNvPr>
          <p:cNvPicPr>
            <a:picLocks noChangeAspect="1"/>
          </p:cNvPicPr>
          <p:nvPr/>
        </p:nvPicPr>
        <p:blipFill>
          <a:blip r:embed="rId5"/>
          <a:stretch>
            <a:fillRect/>
          </a:stretch>
        </p:blipFill>
        <p:spPr>
          <a:xfrm>
            <a:off x="2725531" y="4026389"/>
            <a:ext cx="8607286" cy="2118267"/>
          </a:xfrm>
          <a:prstGeom prst="rect">
            <a:avLst/>
          </a:prstGeom>
        </p:spPr>
      </p:pic>
      <p:pic>
        <p:nvPicPr>
          <p:cNvPr id="6" name="Graphic 9" descr="Link outline">
            <a:extLst>
              <a:ext uri="{FF2B5EF4-FFF2-40B4-BE49-F238E27FC236}">
                <a16:creationId xmlns:a16="http://schemas.microsoft.com/office/drawing/2014/main" id="{CBBCFC6E-2306-4A8F-92B4-1003E7E8C7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50582" y="394853"/>
            <a:ext cx="1149927" cy="1136073"/>
          </a:xfrm>
          <a:prstGeom prst="rect">
            <a:avLst/>
          </a:prstGeom>
        </p:spPr>
      </p:pic>
    </p:spTree>
    <p:extLst>
      <p:ext uri="{BB962C8B-B14F-4D97-AF65-F5344CB8AC3E}">
        <p14:creationId xmlns:p14="http://schemas.microsoft.com/office/powerpoint/2010/main" val="1166889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0EE703D-3068-41B6-B43E-4631A6720E9B}"/>
              </a:ext>
            </a:extLst>
          </p:cNvPr>
          <p:cNvSpPr>
            <a:spLocks noGrp="1"/>
          </p:cNvSpPr>
          <p:nvPr>
            <p:ph idx="1"/>
          </p:nvPr>
        </p:nvSpPr>
        <p:spPr>
          <a:xfrm>
            <a:off x="6394783" y="400697"/>
            <a:ext cx="3276599" cy="524645"/>
          </a:xfrm>
        </p:spPr>
        <p:txBody>
          <a:bodyPr anchor="ctr"/>
          <a:lstStyle/>
          <a:p>
            <a:pPr marL="0" indent="0">
              <a:buNone/>
            </a:pPr>
            <a:r>
              <a:rPr lang="en-US" sz="3000">
                <a:solidFill>
                  <a:schemeClr val="bg1"/>
                </a:solidFill>
              </a:rPr>
              <a:t>Basic font sizes</a:t>
            </a:r>
          </a:p>
        </p:txBody>
      </p:sp>
      <p:sp>
        <p:nvSpPr>
          <p:cNvPr id="8" name="Content Placeholder 2">
            <a:extLst>
              <a:ext uri="{FF2B5EF4-FFF2-40B4-BE49-F238E27FC236}">
                <a16:creationId xmlns:a16="http://schemas.microsoft.com/office/drawing/2014/main" id="{1DDE2256-97BF-4AAF-9845-06C028FAAEB6}"/>
              </a:ext>
            </a:extLst>
          </p:cNvPr>
          <p:cNvSpPr txBox="1">
            <a:spLocks/>
          </p:cNvSpPr>
          <p:nvPr/>
        </p:nvSpPr>
        <p:spPr>
          <a:xfrm>
            <a:off x="6394781" y="1581356"/>
            <a:ext cx="5663535" cy="66263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3000">
                <a:solidFill>
                  <a:schemeClr val="bg1"/>
                </a:solidFill>
              </a:rPr>
              <a:t>Bullet points, lines and shapes </a:t>
            </a:r>
          </a:p>
        </p:txBody>
      </p:sp>
      <p:sp>
        <p:nvSpPr>
          <p:cNvPr id="11" name="Content Placeholder 2">
            <a:extLst>
              <a:ext uri="{FF2B5EF4-FFF2-40B4-BE49-F238E27FC236}">
                <a16:creationId xmlns:a16="http://schemas.microsoft.com/office/drawing/2014/main" id="{A0B49D21-3D20-4EC0-8155-9C1EA330DE5E}"/>
              </a:ext>
            </a:extLst>
          </p:cNvPr>
          <p:cNvSpPr txBox="1">
            <a:spLocks/>
          </p:cNvSpPr>
          <p:nvPr/>
        </p:nvSpPr>
        <p:spPr>
          <a:xfrm>
            <a:off x="6394781" y="5488098"/>
            <a:ext cx="3276599"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a:solidFill>
                  <a:schemeClr val="bg1"/>
                </a:solidFill>
              </a:rPr>
              <a:t>Numbers</a:t>
            </a:r>
          </a:p>
        </p:txBody>
      </p:sp>
      <p:sp>
        <p:nvSpPr>
          <p:cNvPr id="12" name="Title 1">
            <a:extLst>
              <a:ext uri="{FF2B5EF4-FFF2-40B4-BE49-F238E27FC236}">
                <a16:creationId xmlns:a16="http://schemas.microsoft.com/office/drawing/2014/main" id="{DCE7B25B-5613-4576-BA48-839DD26075A3}"/>
              </a:ext>
            </a:extLst>
          </p:cNvPr>
          <p:cNvSpPr>
            <a:spLocks noGrp="1"/>
          </p:cNvSpPr>
          <p:nvPr>
            <p:ph type="title"/>
          </p:nvPr>
        </p:nvSpPr>
        <p:spPr>
          <a:xfrm>
            <a:off x="1052735" y="154012"/>
            <a:ext cx="10192780" cy="1384995"/>
          </a:xfrm>
        </p:spPr>
        <p:txBody>
          <a:bodyPr/>
          <a:lstStyle/>
          <a:p>
            <a:r>
              <a:rPr lang="en-US" sz="4500"/>
              <a:t>Department Website- Grades K-12</a:t>
            </a:r>
            <a:endParaRPr lang="en-US"/>
          </a:p>
        </p:txBody>
      </p:sp>
      <p:pic>
        <p:nvPicPr>
          <p:cNvPr id="13" name="Picture 15" descr="Website table for k through twelve">
            <a:extLst>
              <a:ext uri="{FF2B5EF4-FFF2-40B4-BE49-F238E27FC236}">
                <a16:creationId xmlns:a16="http://schemas.microsoft.com/office/drawing/2014/main" id="{3C8B44D0-9C93-4A5B-B3B5-CB1695F67B40}"/>
              </a:ext>
            </a:extLst>
          </p:cNvPr>
          <p:cNvPicPr>
            <a:picLocks noChangeAspect="1"/>
          </p:cNvPicPr>
          <p:nvPr/>
        </p:nvPicPr>
        <p:blipFill>
          <a:blip r:embed="rId2"/>
          <a:stretch>
            <a:fillRect/>
          </a:stretch>
        </p:blipFill>
        <p:spPr>
          <a:xfrm>
            <a:off x="1948543" y="849705"/>
            <a:ext cx="8991600" cy="5354533"/>
          </a:xfrm>
          <a:prstGeom prst="rect">
            <a:avLst/>
          </a:prstGeom>
        </p:spPr>
      </p:pic>
    </p:spTree>
    <p:extLst>
      <p:ext uri="{BB962C8B-B14F-4D97-AF65-F5344CB8AC3E}">
        <p14:creationId xmlns:p14="http://schemas.microsoft.com/office/powerpoint/2010/main" val="691139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0EE703D-3068-41B6-B43E-4631A6720E9B}"/>
              </a:ext>
            </a:extLst>
          </p:cNvPr>
          <p:cNvSpPr>
            <a:spLocks noGrp="1"/>
          </p:cNvSpPr>
          <p:nvPr>
            <p:ph idx="1"/>
          </p:nvPr>
        </p:nvSpPr>
        <p:spPr>
          <a:xfrm>
            <a:off x="6394783" y="400697"/>
            <a:ext cx="3276599" cy="524645"/>
          </a:xfrm>
        </p:spPr>
        <p:txBody>
          <a:bodyPr anchor="ctr"/>
          <a:lstStyle/>
          <a:p>
            <a:pPr marL="0" indent="0">
              <a:buNone/>
            </a:pPr>
            <a:r>
              <a:rPr lang="en-US" sz="3000">
                <a:solidFill>
                  <a:schemeClr val="bg1"/>
                </a:solidFill>
              </a:rPr>
              <a:t>Basic font sizes</a:t>
            </a:r>
          </a:p>
        </p:txBody>
      </p:sp>
      <p:sp>
        <p:nvSpPr>
          <p:cNvPr id="8" name="Content Placeholder 2">
            <a:extLst>
              <a:ext uri="{FF2B5EF4-FFF2-40B4-BE49-F238E27FC236}">
                <a16:creationId xmlns:a16="http://schemas.microsoft.com/office/drawing/2014/main" id="{1DDE2256-97BF-4AAF-9845-06C028FAAEB6}"/>
              </a:ext>
            </a:extLst>
          </p:cNvPr>
          <p:cNvSpPr txBox="1">
            <a:spLocks/>
          </p:cNvSpPr>
          <p:nvPr/>
        </p:nvSpPr>
        <p:spPr>
          <a:xfrm>
            <a:off x="6394781" y="1581356"/>
            <a:ext cx="5663535" cy="66263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3000">
                <a:solidFill>
                  <a:schemeClr val="bg1"/>
                </a:solidFill>
              </a:rPr>
              <a:t>Bullet points, lines and shapes </a:t>
            </a:r>
          </a:p>
        </p:txBody>
      </p:sp>
      <p:sp>
        <p:nvSpPr>
          <p:cNvPr id="11" name="Content Placeholder 2">
            <a:extLst>
              <a:ext uri="{FF2B5EF4-FFF2-40B4-BE49-F238E27FC236}">
                <a16:creationId xmlns:a16="http://schemas.microsoft.com/office/drawing/2014/main" id="{A0B49D21-3D20-4EC0-8155-9C1EA330DE5E}"/>
              </a:ext>
            </a:extLst>
          </p:cNvPr>
          <p:cNvSpPr txBox="1">
            <a:spLocks/>
          </p:cNvSpPr>
          <p:nvPr/>
        </p:nvSpPr>
        <p:spPr>
          <a:xfrm>
            <a:off x="6394781" y="5488098"/>
            <a:ext cx="3276599"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a:solidFill>
                  <a:schemeClr val="bg1"/>
                </a:solidFill>
              </a:rPr>
              <a:t>Numbers</a:t>
            </a:r>
          </a:p>
        </p:txBody>
      </p:sp>
      <p:sp>
        <p:nvSpPr>
          <p:cNvPr id="12" name="Title 1">
            <a:extLst>
              <a:ext uri="{FF2B5EF4-FFF2-40B4-BE49-F238E27FC236}">
                <a16:creationId xmlns:a16="http://schemas.microsoft.com/office/drawing/2014/main" id="{DCE7B25B-5613-4576-BA48-839DD26075A3}"/>
              </a:ext>
            </a:extLst>
          </p:cNvPr>
          <p:cNvSpPr>
            <a:spLocks noGrp="1"/>
          </p:cNvSpPr>
          <p:nvPr>
            <p:ph type="title"/>
          </p:nvPr>
        </p:nvSpPr>
        <p:spPr>
          <a:xfrm>
            <a:off x="1052735" y="154012"/>
            <a:ext cx="10192780" cy="692497"/>
          </a:xfrm>
        </p:spPr>
        <p:txBody>
          <a:bodyPr/>
          <a:lstStyle/>
          <a:p>
            <a:r>
              <a:rPr lang="en-US" sz="4500"/>
              <a:t>Department Website- Grades K-8</a:t>
            </a:r>
            <a:endParaRPr lang="en-US"/>
          </a:p>
        </p:txBody>
      </p:sp>
      <p:pic>
        <p:nvPicPr>
          <p:cNvPr id="2" name="Picture 2" descr="website table for kindergarten through grade eight">
            <a:extLst>
              <a:ext uri="{FF2B5EF4-FFF2-40B4-BE49-F238E27FC236}">
                <a16:creationId xmlns:a16="http://schemas.microsoft.com/office/drawing/2014/main" id="{EBC86A10-1B67-4110-BACC-FF3F4563DC99}"/>
              </a:ext>
            </a:extLst>
          </p:cNvPr>
          <p:cNvPicPr>
            <a:picLocks noChangeAspect="1"/>
          </p:cNvPicPr>
          <p:nvPr/>
        </p:nvPicPr>
        <p:blipFill>
          <a:blip r:embed="rId2"/>
          <a:stretch>
            <a:fillRect/>
          </a:stretch>
        </p:blipFill>
        <p:spPr>
          <a:xfrm>
            <a:off x="2133600" y="926183"/>
            <a:ext cx="8381999" cy="5179803"/>
          </a:xfrm>
          <a:prstGeom prst="rect">
            <a:avLst/>
          </a:prstGeom>
        </p:spPr>
      </p:pic>
    </p:spTree>
    <p:extLst>
      <p:ext uri="{BB962C8B-B14F-4D97-AF65-F5344CB8AC3E}">
        <p14:creationId xmlns:p14="http://schemas.microsoft.com/office/powerpoint/2010/main" val="303999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0EE703D-3068-41B6-B43E-4631A6720E9B}"/>
              </a:ext>
            </a:extLst>
          </p:cNvPr>
          <p:cNvSpPr>
            <a:spLocks noGrp="1"/>
          </p:cNvSpPr>
          <p:nvPr>
            <p:ph idx="1"/>
          </p:nvPr>
        </p:nvSpPr>
        <p:spPr>
          <a:xfrm>
            <a:off x="6394783" y="400697"/>
            <a:ext cx="3276599" cy="524645"/>
          </a:xfrm>
        </p:spPr>
        <p:txBody>
          <a:bodyPr anchor="ctr"/>
          <a:lstStyle/>
          <a:p>
            <a:pPr marL="0" indent="0">
              <a:buNone/>
            </a:pPr>
            <a:r>
              <a:rPr lang="en-US" sz="3000">
                <a:solidFill>
                  <a:schemeClr val="bg1"/>
                </a:solidFill>
              </a:rPr>
              <a:t>Basic font sizes</a:t>
            </a:r>
          </a:p>
        </p:txBody>
      </p:sp>
      <p:sp>
        <p:nvSpPr>
          <p:cNvPr id="8" name="Content Placeholder 2">
            <a:extLst>
              <a:ext uri="{FF2B5EF4-FFF2-40B4-BE49-F238E27FC236}">
                <a16:creationId xmlns:a16="http://schemas.microsoft.com/office/drawing/2014/main" id="{1DDE2256-97BF-4AAF-9845-06C028FAAEB6}"/>
              </a:ext>
            </a:extLst>
          </p:cNvPr>
          <p:cNvSpPr txBox="1">
            <a:spLocks/>
          </p:cNvSpPr>
          <p:nvPr/>
        </p:nvSpPr>
        <p:spPr>
          <a:xfrm>
            <a:off x="6394781" y="1581356"/>
            <a:ext cx="5663535" cy="66263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3000">
                <a:solidFill>
                  <a:schemeClr val="bg1"/>
                </a:solidFill>
              </a:rPr>
              <a:t>Bullet points, lines and shapes </a:t>
            </a:r>
          </a:p>
        </p:txBody>
      </p:sp>
      <p:sp>
        <p:nvSpPr>
          <p:cNvPr id="11" name="Content Placeholder 2">
            <a:extLst>
              <a:ext uri="{FF2B5EF4-FFF2-40B4-BE49-F238E27FC236}">
                <a16:creationId xmlns:a16="http://schemas.microsoft.com/office/drawing/2014/main" id="{A0B49D21-3D20-4EC0-8155-9C1EA330DE5E}"/>
              </a:ext>
            </a:extLst>
          </p:cNvPr>
          <p:cNvSpPr txBox="1">
            <a:spLocks/>
          </p:cNvSpPr>
          <p:nvPr/>
        </p:nvSpPr>
        <p:spPr>
          <a:xfrm>
            <a:off x="6394781" y="5488098"/>
            <a:ext cx="3276599"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a:solidFill>
                  <a:schemeClr val="bg1"/>
                </a:solidFill>
              </a:rPr>
              <a:t>Numbers</a:t>
            </a:r>
          </a:p>
        </p:txBody>
      </p:sp>
      <p:sp>
        <p:nvSpPr>
          <p:cNvPr id="12" name="Title 1">
            <a:extLst>
              <a:ext uri="{FF2B5EF4-FFF2-40B4-BE49-F238E27FC236}">
                <a16:creationId xmlns:a16="http://schemas.microsoft.com/office/drawing/2014/main" id="{DCE7B25B-5613-4576-BA48-839DD26075A3}"/>
              </a:ext>
            </a:extLst>
          </p:cNvPr>
          <p:cNvSpPr>
            <a:spLocks noGrp="1"/>
          </p:cNvSpPr>
          <p:nvPr>
            <p:ph type="title"/>
          </p:nvPr>
        </p:nvSpPr>
        <p:spPr>
          <a:xfrm>
            <a:off x="1052735" y="154012"/>
            <a:ext cx="10192780" cy="692497"/>
          </a:xfrm>
        </p:spPr>
        <p:txBody>
          <a:bodyPr/>
          <a:lstStyle/>
          <a:p>
            <a:r>
              <a:rPr lang="en-US" sz="4500"/>
              <a:t>Department Website- High School</a:t>
            </a:r>
            <a:endParaRPr lang="en-US"/>
          </a:p>
        </p:txBody>
      </p:sp>
      <p:pic>
        <p:nvPicPr>
          <p:cNvPr id="3" name="Picture 4" descr="website table for high school">
            <a:extLst>
              <a:ext uri="{FF2B5EF4-FFF2-40B4-BE49-F238E27FC236}">
                <a16:creationId xmlns:a16="http://schemas.microsoft.com/office/drawing/2014/main" id="{832974D3-CC92-4A45-810C-CA7B09DE7A9C}"/>
              </a:ext>
            </a:extLst>
          </p:cNvPr>
          <p:cNvPicPr>
            <a:picLocks noChangeAspect="1"/>
          </p:cNvPicPr>
          <p:nvPr/>
        </p:nvPicPr>
        <p:blipFill>
          <a:blip r:embed="rId3"/>
          <a:stretch>
            <a:fillRect/>
          </a:stretch>
        </p:blipFill>
        <p:spPr>
          <a:xfrm>
            <a:off x="3243944" y="845257"/>
            <a:ext cx="5802085" cy="5399168"/>
          </a:xfrm>
          <a:prstGeom prst="rect">
            <a:avLst/>
          </a:prstGeom>
        </p:spPr>
      </p:pic>
    </p:spTree>
    <p:extLst>
      <p:ext uri="{BB962C8B-B14F-4D97-AF65-F5344CB8AC3E}">
        <p14:creationId xmlns:p14="http://schemas.microsoft.com/office/powerpoint/2010/main" val="3663111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Default Color Scheme">
      <a:dk1>
        <a:srgbClr val="000000"/>
      </a:dk1>
      <a:lt1>
        <a:srgbClr val="FFFFFF"/>
      </a:lt1>
      <a:dk2>
        <a:srgbClr val="202945"/>
      </a:dk2>
      <a:lt2>
        <a:srgbClr val="EEEAE3"/>
      </a:lt2>
      <a:accent1>
        <a:srgbClr val="73A5CB"/>
      </a:accent1>
      <a:accent2>
        <a:srgbClr val="6F0C1A"/>
      </a:accent2>
      <a:accent3>
        <a:srgbClr val="92AF3C"/>
      </a:accent3>
      <a:accent4>
        <a:srgbClr val="535050"/>
      </a:accent4>
      <a:accent5>
        <a:srgbClr val="F10117"/>
      </a:accent5>
      <a:accent6>
        <a:srgbClr val="D19D0D"/>
      </a:accent6>
      <a:hlink>
        <a:srgbClr val="0055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5873</TotalTime>
  <Words>1330</Words>
  <Application>Microsoft Office PowerPoint</Application>
  <PresentationFormat>Widescreen</PresentationFormat>
  <Paragraphs>194</Paragraphs>
  <Slides>29</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Arial,Sans-Serif</vt:lpstr>
      <vt:lpstr>Calibri</vt:lpstr>
      <vt:lpstr>Symbol</vt:lpstr>
      <vt:lpstr>Symbol,Sans-Serif</vt:lpstr>
      <vt:lpstr>Office Theme</vt:lpstr>
      <vt:lpstr>Office Theme</vt:lpstr>
      <vt:lpstr>Best Practices in K-12 Mathematics for Gifted Learners Using Ohio’s K-8 Learning Progressions  </vt:lpstr>
      <vt:lpstr>Today’s Presenter: Megan Vermillion Education Program Specialist for Gifted Services</vt:lpstr>
      <vt:lpstr>Today’s Discussion</vt:lpstr>
      <vt:lpstr>click here</vt:lpstr>
      <vt:lpstr>PowerPoint Presentation</vt:lpstr>
      <vt:lpstr>Ohio's Learning Standards</vt:lpstr>
      <vt:lpstr>Department Website- Grades K-12</vt:lpstr>
      <vt:lpstr>Department Website- Grades K-8</vt:lpstr>
      <vt:lpstr>Department Website- High School</vt:lpstr>
      <vt:lpstr>Why Differentiate?</vt:lpstr>
      <vt:lpstr>Interactive Activity Example</vt:lpstr>
      <vt:lpstr>Interactive Task #1</vt:lpstr>
      <vt:lpstr>Three Ways to Plan Differentiation</vt:lpstr>
      <vt:lpstr>Student and Teacher Roles</vt:lpstr>
      <vt:lpstr>Interactive Task #2</vt:lpstr>
      <vt:lpstr>Depth and Complexity</vt:lpstr>
      <vt:lpstr>Language of the Discipline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Missing Complexity Examples</vt:lpstr>
      <vt:lpstr>Interactive Task #3</vt:lpstr>
      <vt:lpstr>Toolbox Takeaways</vt:lpstr>
      <vt:lpstr>@OHEducation gifted@education.ohio.gov Megan.vermillion@education.ohio.gov </vt:lpstr>
      <vt:lpstr>Share your learning  community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in K-12 Mathematics for Gifted Learners Using Ohio’s K-8 Learning Progressions</dc:title>
  <dc:creator>Mallory, Andrea</dc:creator>
  <cp:keywords>gifted, math</cp:keywords>
  <cp:lastModifiedBy>Mallory, Andrea</cp:lastModifiedBy>
  <cp:revision>9</cp:revision>
  <dcterms:created xsi:type="dcterms:W3CDTF">2021-09-23T16:44:19Z</dcterms:created>
  <dcterms:modified xsi:type="dcterms:W3CDTF">2021-11-22T15:52:52Z</dcterms:modified>
</cp:coreProperties>
</file>