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3"/>
  </p:notesMasterIdLst>
  <p:sldIdLst>
    <p:sldId id="256" r:id="rId5"/>
    <p:sldId id="330" r:id="rId6"/>
    <p:sldId id="641" r:id="rId7"/>
    <p:sldId id="651" r:id="rId8"/>
    <p:sldId id="636" r:id="rId9"/>
    <p:sldId id="639" r:id="rId10"/>
    <p:sldId id="642" r:id="rId11"/>
    <p:sldId id="652" r:id="rId12"/>
    <p:sldId id="643" r:id="rId13"/>
    <p:sldId id="644" r:id="rId14"/>
    <p:sldId id="645" r:id="rId15"/>
    <p:sldId id="647" r:id="rId16"/>
    <p:sldId id="648" r:id="rId17"/>
    <p:sldId id="649" r:id="rId18"/>
    <p:sldId id="650" r:id="rId19"/>
    <p:sldId id="640" r:id="rId20"/>
    <p:sldId id="290" r:id="rId21"/>
    <p:sldId id="321" r:id="rId22"/>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A1A1A1"/>
    <a:srgbClr val="73A5CC"/>
    <a:srgbClr val="525051"/>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58F4E-1475-4C06-BC4A-EE7E9EF5691B}" v="31" dt="2021-11-22T16:34:48.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p:restoredTop sz="85678" autoAdjust="0"/>
  </p:normalViewPr>
  <p:slideViewPr>
    <p:cSldViewPr snapToGrid="0" snapToObjects="1">
      <p:cViewPr varScale="1">
        <p:scale>
          <a:sx n="58" d="100"/>
          <a:sy n="58" d="100"/>
        </p:scale>
        <p:origin x="456" y="72"/>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Margie Introduces</a:t>
            </a:r>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Scott</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170620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Margie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667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Margie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150407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Steve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368441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Steve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383525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Steve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132787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Lee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407194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Note: </a:t>
            </a:r>
            <a:r>
              <a:rPr lang="en-US" sz="1400" b="1" dirty="0">
                <a:effectLst/>
                <a:latin typeface="Calibri" panose="020F0502020204030204" pitchFamily="34" charset="0"/>
              </a:rPr>
              <a:t>Yelena</a:t>
            </a:r>
            <a:r>
              <a:rPr lang="en-US" sz="1400" b="1" dirty="0">
                <a:effectLst/>
                <a:latin typeface="Calibri" panose="020F0502020204030204" pitchFamily="34" charset="0"/>
                <a:ea typeface="Times New Roman" panose="02020603050405020304" pitchFamily="18" charset="0"/>
              </a:rPr>
              <a:t> </a:t>
            </a:r>
            <a:r>
              <a:rPr lang="en-US" sz="1400" b="1" dirty="0"/>
              <a:t>will introduce and record. Yelena will offer to move slides. </a:t>
            </a:r>
            <a:endParaRPr lang="en-US" sz="1400" b="1" dirty="0">
              <a:effectLst/>
              <a:latin typeface="Calibri" panose="020F0502020204030204" pitchFamily="34" charset="0"/>
              <a:ea typeface="Calibri" panose="020F0502020204030204" pitchFamily="34" charset="0"/>
            </a:endParaRPr>
          </a:p>
          <a:p>
            <a:r>
              <a:rPr lang="en-US" dirty="0"/>
              <a:t>Padlet Link: https://padlet.com/annacannelongo/k1iiu6ny9gzvlg8c </a:t>
            </a:r>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84345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Lee</a:t>
            </a:r>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24014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Lee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16755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Lee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57262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Lee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378505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Lee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368213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Scott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27857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Presenter: Scott</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194865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screen shot of a person&#10;&#10;Description automatically generated">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407703A-D6B9-43B3-B974-1F517A402FCB}"/>
              </a:ext>
            </a:extLst>
          </p:cNvPr>
          <p:cNvSpPr>
            <a:spLocks noGrp="1"/>
          </p:cNvSpPr>
          <p:nvPr>
            <p:ph type="sldNum" sz="quarter" idx="12"/>
          </p:nvPr>
        </p:nvSpPr>
        <p:spPr>
          <a:xfrm>
            <a:off x="13904109" y="7695172"/>
            <a:ext cx="650091" cy="461258"/>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79463015-ABDD-44E9-850F-7B4794200E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00988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367" y="2637472"/>
            <a:ext cx="7144476" cy="1477328"/>
          </a:xfrm>
        </p:spPr>
        <p:txBody>
          <a:bodyPr/>
          <a:lstStyle/>
          <a:p>
            <a:pPr algn="ctr"/>
            <a:r>
              <a:rPr lang="en-US" sz="4800" dirty="0">
                <a:solidFill>
                  <a:schemeClr val="accent3">
                    <a:lumMod val="50000"/>
                  </a:schemeClr>
                </a:solidFill>
              </a:rPr>
              <a:t>Algebra 2 Course Updates</a:t>
            </a:r>
          </a:p>
        </p:txBody>
      </p:sp>
      <p:sp>
        <p:nvSpPr>
          <p:cNvPr id="3" name="Subtitle 2"/>
          <p:cNvSpPr>
            <a:spLocks noGrp="1"/>
          </p:cNvSpPr>
          <p:nvPr>
            <p:ph type="subTitle" idx="1"/>
          </p:nvPr>
        </p:nvSpPr>
        <p:spPr>
          <a:xfrm>
            <a:off x="367024" y="6670423"/>
            <a:ext cx="7680960" cy="553998"/>
          </a:xfrm>
        </p:spPr>
        <p:txBody>
          <a:bodyPr/>
          <a:lstStyle/>
          <a:p>
            <a:r>
              <a:rPr lang="en-US" sz="3600" dirty="0">
                <a:solidFill>
                  <a:schemeClr val="tx1">
                    <a:lumMod val="65000"/>
                    <a:lumOff val="35000"/>
                  </a:schemeClr>
                </a:solidFill>
              </a:rPr>
              <a:t>Nov. 9-10, 2021</a:t>
            </a:r>
          </a:p>
        </p:txBody>
      </p:sp>
      <p:sp>
        <p:nvSpPr>
          <p:cNvPr id="5" name="Title 1">
            <a:extLst>
              <a:ext uri="{FF2B5EF4-FFF2-40B4-BE49-F238E27FC236}">
                <a16:creationId xmlns:a16="http://schemas.microsoft.com/office/drawing/2014/main" id="{10AD5ED0-9009-4226-B70B-34F8BFF30777}"/>
              </a:ext>
            </a:extLst>
          </p:cNvPr>
          <p:cNvSpPr txBox="1">
            <a:spLocks/>
          </p:cNvSpPr>
          <p:nvPr/>
        </p:nvSpPr>
        <p:spPr>
          <a:xfrm>
            <a:off x="369681" y="622440"/>
            <a:ext cx="10709629" cy="615553"/>
          </a:xfrm>
          <a:prstGeom prst="rect">
            <a:avLst/>
          </a:prstGeom>
        </p:spPr>
        <p:txBody>
          <a:bodyPr vert="horz" wrap="square" lIns="0" tIns="0" rIns="0" bIns="0" rtlCol="0" anchor="b" anchorCtr="0">
            <a:spAutoFit/>
          </a:bodyPr>
          <a:lstStyle>
            <a:lvl1pPr algn="l" defTabSz="548613" rtl="0" eaLnBrk="1" latinLnBrk="0" hangingPunct="1">
              <a:spcBef>
                <a:spcPct val="0"/>
              </a:spcBef>
              <a:buNone/>
              <a:defRPr sz="5000" b="1" kern="1200">
                <a:solidFill>
                  <a:schemeClr val="bg1"/>
                </a:solidFill>
                <a:latin typeface="Arial"/>
                <a:ea typeface="+mj-ea"/>
                <a:cs typeface="Arial"/>
              </a:defRPr>
            </a:lvl1pPr>
          </a:lstStyle>
          <a:p>
            <a:r>
              <a:rPr lang="en-US" sz="4000" dirty="0"/>
              <a:t>High School Math Pathways Symposium</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Algebra</a:t>
            </a:r>
          </a:p>
          <a:p>
            <a:pPr marL="0" indent="0">
              <a:buNone/>
            </a:pPr>
            <a:r>
              <a:rPr lang="en-US" sz="2200" b="1" cap="all" dirty="0"/>
              <a:t>Standards Deleted</a:t>
            </a:r>
          </a:p>
          <a:p>
            <a:pPr marL="0" marR="0" indent="0">
              <a:lnSpc>
                <a:spcPct val="115000"/>
              </a:lnSpc>
              <a:spcBef>
                <a:spcPts val="0"/>
              </a:spcBef>
              <a:spcAft>
                <a:spcPts val="1800"/>
              </a:spcAft>
              <a:buNone/>
            </a:pPr>
            <a:r>
              <a:rPr lang="en-US" sz="2200" b="1" dirty="0">
                <a:solidFill>
                  <a:srgbClr val="009FB9"/>
                </a:solidFill>
                <a:effectLst/>
                <a:latin typeface="Arial" panose="020B0604020202020204" pitchFamily="34" charset="0"/>
                <a:ea typeface="Times New Roman" panose="02020603050405020304" pitchFamily="18" charset="0"/>
                <a:cs typeface="Arial" panose="020B0604020202020204" pitchFamily="34" charset="0"/>
              </a:rPr>
              <a:t>Use polynomial identities to solve problems.</a:t>
            </a:r>
            <a:br>
              <a:rPr lang="en-US" sz="2200" dirty="0">
                <a:effectLst/>
                <a:latin typeface="Arial" panose="020B0604020202020204" pitchFamily="34" charset="0"/>
                <a:ea typeface="Times New Roman" panose="02020603050405020304" pitchFamily="18" charset="0"/>
                <a:cs typeface="Arial" panose="020B0604020202020204" pitchFamily="34" charset="0"/>
              </a:rPr>
            </a:br>
            <a:r>
              <a:rPr lang="en-US" sz="2200" b="1" dirty="0">
                <a:effectLst/>
                <a:latin typeface="Arial" panose="020B0604020202020204" pitchFamily="34" charset="0"/>
                <a:ea typeface="Times New Roman" panose="02020603050405020304" pitchFamily="18" charset="0"/>
                <a:cs typeface="Arial" panose="020B0604020202020204" pitchFamily="34" charset="0"/>
              </a:rPr>
              <a:t>A.APR.4 </a:t>
            </a:r>
            <a:r>
              <a:rPr lang="en-US" sz="2200" dirty="0">
                <a:effectLst/>
                <a:latin typeface="Arial" panose="020B0604020202020204" pitchFamily="34" charset="0"/>
                <a:ea typeface="Times New Roman" panose="02020603050405020304" pitchFamily="18" charset="0"/>
                <a:cs typeface="Arial" panose="020B0604020202020204" pitchFamily="34" charset="0"/>
              </a:rPr>
              <a:t>Prove polynomial identities and use them to describe numerical relationships. </a:t>
            </a:r>
            <a:r>
              <a:rPr lang="en-US" sz="2200" i="1" dirty="0">
                <a:effectLst/>
                <a:latin typeface="Arial" panose="020B0604020202020204" pitchFamily="34" charset="0"/>
                <a:ea typeface="Times New Roman" panose="02020603050405020304" pitchFamily="18" charset="0"/>
                <a:cs typeface="Arial" panose="020B0604020202020204" pitchFamily="34" charset="0"/>
              </a:rPr>
              <a:t>For example, the </a:t>
            </a:r>
            <a:r>
              <a:rPr lang="en-US"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polynomial identity (x² + y²)² = (x² </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y²)² + (2xy)² can be used to generate Pythagorean triples.</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200" b="1" cap="all" dirty="0">
              <a:solidFill>
                <a:srgbClr val="000000"/>
              </a:solidFill>
              <a:latin typeface="Arial" panose="020B0604020202020204" pitchFamily="34" charset="0"/>
            </a:endParaRPr>
          </a:p>
          <a:p>
            <a:pPr marL="0" indent="0">
              <a:buNone/>
            </a:pPr>
            <a:r>
              <a:rPr lang="en-US" sz="2200" b="1" cap="all" dirty="0">
                <a:solidFill>
                  <a:srgbClr val="000000"/>
                </a:solidFill>
                <a:latin typeface="Arial" panose="020B0604020202020204" pitchFamily="34" charset="0"/>
              </a:rPr>
              <a:t>Plus (+) Signs Removed</a:t>
            </a:r>
          </a:p>
          <a:p>
            <a:pPr marL="0" marR="0" indent="0">
              <a:lnSpc>
                <a:spcPct val="115000"/>
              </a:lnSpc>
              <a:spcBef>
                <a:spcPts val="0"/>
              </a:spcBef>
              <a:buNone/>
            </a:pPr>
            <a:r>
              <a:rPr lang="en-US" sz="2200" b="1" dirty="0">
                <a:solidFill>
                  <a:srgbClr val="009FB9"/>
                </a:solidFill>
                <a:effectLst/>
                <a:latin typeface="Arial" panose="020B0604020202020204" pitchFamily="34" charset="0"/>
                <a:ea typeface="Times New Roman" panose="02020603050405020304" pitchFamily="18" charset="0"/>
              </a:rPr>
              <a:t>Rewrite rational expressions.</a:t>
            </a:r>
          </a:p>
          <a:p>
            <a:pPr marL="0" marR="0" indent="0">
              <a:lnSpc>
                <a:spcPct val="115000"/>
              </a:lnSpc>
              <a:spcBef>
                <a:spcPts val="0"/>
              </a:spcBef>
              <a:buNone/>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A.APR.7</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Understand that rational expressions form a system analogous to the rational numbers, closed under addition, subtraction, multiplication, and division by a nonzero rational expression; add, subtract, multiply, and divide rational expressions.</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10</a:t>
            </a:fld>
            <a:endParaRPr lang="en-US" dirty="0"/>
          </a:p>
        </p:txBody>
      </p:sp>
    </p:spTree>
    <p:extLst>
      <p:ext uri="{BB962C8B-B14F-4D97-AF65-F5344CB8AC3E}">
        <p14:creationId xmlns:p14="http://schemas.microsoft.com/office/powerpoint/2010/main" val="3814788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Functions</a:t>
            </a:r>
          </a:p>
          <a:p>
            <a:pPr marL="0" indent="0">
              <a:buNone/>
            </a:pPr>
            <a:r>
              <a:rPr lang="en-US" sz="2200" b="1" cap="all" dirty="0"/>
              <a:t>Standards ADDED</a:t>
            </a:r>
          </a:p>
          <a:p>
            <a:pPr marL="0" indent="0">
              <a:buNone/>
            </a:pPr>
            <a:r>
              <a:rPr lang="en-US" sz="2200" b="1" i="0" u="none" strike="noStrike" baseline="0" dirty="0">
                <a:solidFill>
                  <a:srgbClr val="009FB8"/>
                </a:solidFill>
                <a:latin typeface="Arial" panose="020B0604020202020204" pitchFamily="34" charset="0"/>
              </a:rPr>
              <a:t>Build a function that models a relationship between two quantities. </a:t>
            </a:r>
          </a:p>
          <a:p>
            <a:pPr marL="0" indent="0">
              <a:buNone/>
            </a:pPr>
            <a:r>
              <a:rPr lang="en-US" sz="2200" b="1" i="0" u="none" strike="noStrike" baseline="0" dirty="0">
                <a:solidFill>
                  <a:srgbClr val="000000"/>
                </a:solidFill>
                <a:latin typeface="Arial" panose="020B0604020202020204" pitchFamily="34" charset="0"/>
              </a:rPr>
              <a:t>F.BF.1 </a:t>
            </a:r>
            <a:r>
              <a:rPr lang="en-US" sz="2200" b="0" i="0" u="none" strike="noStrike" baseline="0" dirty="0">
                <a:solidFill>
                  <a:srgbClr val="000000"/>
                </a:solidFill>
                <a:latin typeface="Arial" panose="020B0604020202020204" pitchFamily="34" charset="0"/>
              </a:rPr>
              <a:t>Write a function that describes a relationship between two quantities.★ </a:t>
            </a:r>
          </a:p>
          <a:p>
            <a:pPr marL="0" indent="0">
              <a:buNone/>
            </a:pPr>
            <a:r>
              <a:rPr lang="en-US" sz="2200" b="1" i="0" u="none" strike="noStrike" baseline="0" dirty="0">
                <a:solidFill>
                  <a:srgbClr val="000000"/>
                </a:solidFill>
              </a:rPr>
              <a:t>c. </a:t>
            </a:r>
            <a:r>
              <a:rPr lang="en-US" sz="2200" b="0" i="0" u="none" strike="noStrike" baseline="0" dirty="0">
                <a:solidFill>
                  <a:srgbClr val="000000"/>
                </a:solidFill>
              </a:rPr>
              <a:t>Compose functions. </a:t>
            </a:r>
            <a:r>
              <a:rPr lang="en-US" sz="2200" b="0" i="1" u="none" strike="noStrike" baseline="0" dirty="0">
                <a:solidFill>
                  <a:srgbClr val="000000"/>
                </a:solidFill>
              </a:rPr>
              <a:t>For example, if T(y) is the temperature in the atmosphere as a function of height, and h(t) is the height of a weather balloon as a function of time, then T(h(t)) is the temperature</a:t>
            </a:r>
            <a:r>
              <a:rPr lang="en-US" sz="2200" i="1" dirty="0">
                <a:solidFill>
                  <a:srgbClr val="000000"/>
                </a:solidFill>
              </a:rPr>
              <a:t> </a:t>
            </a:r>
            <a:r>
              <a:rPr lang="en-US" sz="2200" i="1" dirty="0"/>
              <a:t>of a cooling body by adding a constant function to a decaying exponential, and relate these functions to the model. (A2, M3).</a:t>
            </a:r>
            <a:endParaRPr lang="en-US" sz="2200" b="1" i="1" cap="all" dirty="0">
              <a:latin typeface="Arial" panose="020B0604020202020204" pitchFamily="34" charset="0"/>
            </a:endParaRPr>
          </a:p>
          <a:p>
            <a:pPr marL="0" indent="0">
              <a:buNone/>
            </a:pPr>
            <a:endParaRPr lang="en-US" sz="2200" b="1" cap="all" dirty="0">
              <a:solidFill>
                <a:srgbClr val="000000"/>
              </a:solidFill>
              <a:latin typeface="Arial" panose="020B0604020202020204" pitchFamily="34" charset="0"/>
            </a:endParaRPr>
          </a:p>
          <a:p>
            <a:pPr marL="0" indent="0">
              <a:buNone/>
            </a:pPr>
            <a:r>
              <a:rPr lang="en-US" sz="2200" b="1" cap="all" dirty="0"/>
              <a:t>Standards Deleted</a:t>
            </a:r>
            <a:endParaRPr lang="en-US" sz="2200" b="1" cap="all" dirty="0">
              <a:solidFill>
                <a:srgbClr val="000000"/>
              </a:solidFill>
              <a:latin typeface="Arial" panose="020B0604020202020204" pitchFamily="34" charset="0"/>
            </a:endParaRPr>
          </a:p>
          <a:p>
            <a:pPr marL="271780" indent="-271780"/>
            <a:r>
              <a:rPr lang="en-US" sz="2200" b="1" dirty="0">
                <a:solidFill>
                  <a:srgbClr val="000000"/>
                </a:solidFill>
                <a:latin typeface="Arial" panose="020B0604020202020204" pitchFamily="34" charset="0"/>
              </a:rPr>
              <a:t>All F.TF Standards</a:t>
            </a:r>
          </a:p>
          <a:p>
            <a:pPr marL="0" marR="0" indent="0">
              <a:lnSpc>
                <a:spcPct val="115000"/>
              </a:lnSpc>
              <a:spcBef>
                <a:spcPts val="0"/>
              </a:spcBef>
              <a:buNone/>
              <a:tabLst>
                <a:tab pos="754380" algn="l"/>
              </a:tabLst>
            </a:pPr>
            <a:endParaRPr lang="en-US" sz="1800" b="1" cap="all"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11</a:t>
            </a:fld>
            <a:endParaRPr lang="en-US" dirty="0"/>
          </a:p>
        </p:txBody>
      </p:sp>
    </p:spTree>
    <p:extLst>
      <p:ext uri="{BB962C8B-B14F-4D97-AF65-F5344CB8AC3E}">
        <p14:creationId xmlns:p14="http://schemas.microsoft.com/office/powerpoint/2010/main" val="22076318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7"/>
            <a:ext cx="13167360" cy="5192889"/>
          </a:xfrm>
        </p:spPr>
        <p:txBody>
          <a:bodyPr/>
          <a:lstStyle/>
          <a:p>
            <a:pPr marL="0" indent="0">
              <a:buNone/>
            </a:pPr>
            <a:r>
              <a:rPr lang="en-US" dirty="0">
                <a:solidFill>
                  <a:schemeClr val="tx2">
                    <a:lumMod val="90000"/>
                    <a:lumOff val="10000"/>
                  </a:schemeClr>
                </a:solidFill>
              </a:rPr>
              <a:t>Functions</a:t>
            </a:r>
            <a:endParaRPr lang="en-US" sz="1800" b="1" cap="all" dirty="0">
              <a:solidFill>
                <a:srgbClr val="000000"/>
              </a:solidFill>
              <a:latin typeface="Arial" panose="020B0604020202020204" pitchFamily="34" charset="0"/>
            </a:endParaRPr>
          </a:p>
          <a:p>
            <a:pPr marL="0" indent="0">
              <a:buNone/>
            </a:pPr>
            <a:r>
              <a:rPr lang="en-US" sz="1800" b="1" cap="all" dirty="0">
                <a:solidFill>
                  <a:srgbClr val="000000"/>
                </a:solidFill>
                <a:latin typeface="Arial" panose="020B0604020202020204" pitchFamily="34" charset="0"/>
              </a:rPr>
              <a:t>Plus (+) Signs Removed</a:t>
            </a:r>
          </a:p>
          <a:p>
            <a:pPr marL="0" marR="0" indent="0">
              <a:lnSpc>
                <a:spcPct val="115000"/>
              </a:lnSpc>
              <a:spcBef>
                <a:spcPts val="0"/>
              </a:spcBef>
              <a:buNone/>
              <a:tabLst>
                <a:tab pos="754380" algn="l"/>
              </a:tabLst>
            </a:pPr>
            <a:r>
              <a:rPr lang="en-US" sz="1800" b="1" dirty="0">
                <a:solidFill>
                  <a:srgbClr val="009FB9"/>
                </a:solidFill>
                <a:effectLst/>
                <a:latin typeface="Arial" panose="020B0604020202020204" pitchFamily="34" charset="0"/>
                <a:ea typeface="Calibri" panose="020F0502020204030204" pitchFamily="34" charset="0"/>
                <a:cs typeface="Arial" panose="020B0604020202020204" pitchFamily="34" charset="0"/>
              </a:rPr>
              <a:t>Analyze functions using different representations.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F.IF.7</a:t>
            </a:r>
            <a:r>
              <a:rPr lang="en-US" sz="2000" dirty="0">
                <a:effectLst/>
                <a:latin typeface="Arial" panose="020B0604020202020204" pitchFamily="34" charset="0"/>
                <a:ea typeface="Calibri" panose="020F0502020204030204" pitchFamily="34" charset="0"/>
                <a:cs typeface="Arial" panose="020B0604020202020204" pitchFamily="34" charset="0"/>
              </a:rPr>
              <a:t> Graph functions expressed symbolically and indicate key features of the graph, by hand in simple cases and using technology for more complicated cases. Include applications and how key features relate to characteristics of a situation, making selection of a particular type of function model appropriate.</a:t>
            </a:r>
            <a:r>
              <a:rPr lang="en-US" sz="2000" dirty="0">
                <a:effectLst/>
                <a:latin typeface="Segoe UI Symbol" panose="020B0502040204020203" pitchFamily="34" charset="0"/>
                <a:ea typeface="Calibri" panose="020F0502020204030204" pitchFamily="34" charset="0"/>
                <a:cs typeface="Segoe UI Symbol" panose="020B0502040204020203"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g.</a:t>
            </a:r>
            <a:r>
              <a:rPr lang="en-US" sz="2000" dirty="0">
                <a:effectLst/>
                <a:latin typeface="Arial" panose="020B0604020202020204" pitchFamily="34" charset="0"/>
                <a:ea typeface="Calibri" panose="020F0502020204030204" pitchFamily="34" charset="0"/>
                <a:cs typeface="Arial" panose="020B0604020202020204" pitchFamily="34" charset="0"/>
              </a:rPr>
              <a:t> Graph rational functions, identifying zeros and asymptotes when factoring is reasonable, and indicating end behavior. (A2, M3)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h.</a:t>
            </a:r>
            <a:r>
              <a:rPr lang="en-US" sz="2000" dirty="0">
                <a:effectLst/>
                <a:latin typeface="Arial" panose="020B0604020202020204" pitchFamily="34" charset="0"/>
                <a:ea typeface="Calibri" panose="020F0502020204030204" pitchFamily="34" charset="0"/>
                <a:cs typeface="Arial" panose="020B0604020202020204" pitchFamily="34" charset="0"/>
              </a:rPr>
              <a:t> Graph logarithmic functions, indicating intercepts and end behavior. (A2, M3)</a:t>
            </a:r>
            <a:endParaRPr lang="en-US" sz="2000" b="1" dirty="0">
              <a:solidFill>
                <a:srgbClr val="009FB9"/>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buNone/>
              <a:tabLst>
                <a:tab pos="754380" algn="l"/>
              </a:tabLst>
            </a:pPr>
            <a:r>
              <a:rPr lang="en-US" sz="2000" b="1" dirty="0">
                <a:solidFill>
                  <a:srgbClr val="009FB9"/>
                </a:solidFill>
                <a:effectLst/>
                <a:latin typeface="Arial" panose="020B0604020202020204" pitchFamily="34" charset="0"/>
                <a:ea typeface="Calibri" panose="020F0502020204030204" pitchFamily="34" charset="0"/>
                <a:cs typeface="Arial" panose="020B0604020202020204" pitchFamily="34" charset="0"/>
              </a:rPr>
              <a:t>Build new functions from existing functions.</a:t>
            </a:r>
            <a:endParaRPr lang="en-US" sz="2000" b="1" dirty="0">
              <a:solidFill>
                <a:srgbClr val="009FB9"/>
              </a:solidFill>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buNone/>
              <a:tabLst>
                <a:tab pos="75438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F.BF.4</a:t>
            </a:r>
            <a:r>
              <a:rPr lang="en-US" sz="2000" dirty="0">
                <a:effectLst/>
                <a:latin typeface="Arial" panose="020B0604020202020204" pitchFamily="34" charset="0"/>
                <a:ea typeface="Calibri" panose="020F0502020204030204" pitchFamily="34" charset="0"/>
                <a:cs typeface="Arial" panose="020B0604020202020204" pitchFamily="34" charset="0"/>
              </a:rPr>
              <a:t> Find inverse functions.</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tabLst>
                <a:tab pos="754380" algn="l"/>
              </a:tabLs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b.</a:t>
            </a:r>
            <a:r>
              <a:rPr lang="en-US" sz="2000" dirty="0">
                <a:effectLst/>
                <a:latin typeface="Arial" panose="020B0604020202020204" pitchFamily="34" charset="0"/>
                <a:ea typeface="Calibri" panose="020F0502020204030204" pitchFamily="34" charset="0"/>
                <a:cs typeface="Arial" panose="020B0604020202020204" pitchFamily="34" charset="0"/>
              </a:rPr>
              <a:t> Read values of an inverse function from a graph or a table, given that the function has an inverse. (A2, M3)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 pos="8001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c</a:t>
            </a:r>
            <a:r>
              <a:rPr lang="en-US" sz="2000" dirty="0">
                <a:effectLst/>
                <a:latin typeface="Arial" panose="020B0604020202020204" pitchFamily="34" charset="0"/>
                <a:ea typeface="Calibri" panose="020F0502020204030204" pitchFamily="34" charset="0"/>
                <a:cs typeface="Arial" panose="020B0604020202020204" pitchFamily="34" charset="0"/>
              </a:rPr>
              <a:t>. Verify by composition that one function is the inverse of another. (A2, M3)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 pos="8001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d.</a:t>
            </a:r>
            <a:r>
              <a:rPr lang="en-US" sz="2000" dirty="0">
                <a:effectLst/>
                <a:latin typeface="Arial" panose="020B0604020202020204" pitchFamily="34" charset="0"/>
                <a:ea typeface="Calibri" panose="020F0502020204030204" pitchFamily="34" charset="0"/>
                <a:cs typeface="Arial" panose="020B0604020202020204" pitchFamily="34" charset="0"/>
              </a:rPr>
              <a:t>  Find the inverse of a function algebraically, given that the function has an inverse. (A2, M3)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b="1" cap="all"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12</a:t>
            </a:fld>
            <a:endParaRPr lang="en-US" dirty="0"/>
          </a:p>
        </p:txBody>
      </p:sp>
    </p:spTree>
    <p:extLst>
      <p:ext uri="{BB962C8B-B14F-4D97-AF65-F5344CB8AC3E}">
        <p14:creationId xmlns:p14="http://schemas.microsoft.com/office/powerpoint/2010/main" val="558296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Geometry</a:t>
            </a:r>
            <a:endParaRPr lang="en-US" sz="1800" b="1" cap="all" dirty="0">
              <a:solidFill>
                <a:srgbClr val="000000"/>
              </a:solidFill>
              <a:latin typeface="Arial" panose="020B0604020202020204" pitchFamily="34" charset="0"/>
            </a:endParaRPr>
          </a:p>
          <a:p>
            <a:pPr marL="0" indent="0">
              <a:buNone/>
            </a:pPr>
            <a:r>
              <a:rPr lang="en-US" sz="2200" b="1" cap="all" dirty="0"/>
              <a:t>Standards Deleted</a:t>
            </a:r>
            <a:endParaRPr lang="en-US" sz="2200" b="1" cap="all" dirty="0">
              <a:solidFill>
                <a:srgbClr val="000000"/>
              </a:solidFill>
              <a:latin typeface="Arial" panose="020B0604020202020204" pitchFamily="34" charset="0"/>
            </a:endParaRPr>
          </a:p>
          <a:p>
            <a:pPr marL="0" marR="0" indent="0">
              <a:lnSpc>
                <a:spcPct val="115000"/>
              </a:lnSpc>
              <a:spcBef>
                <a:spcPts val="0"/>
              </a:spcBef>
              <a:buNone/>
            </a:pPr>
            <a:r>
              <a:rPr lang="en-US" sz="2200" b="1" dirty="0">
                <a:solidFill>
                  <a:srgbClr val="009FB9"/>
                </a:solidFill>
                <a:effectLst/>
                <a:latin typeface="Arial" panose="020B0604020202020204" pitchFamily="34" charset="0"/>
                <a:ea typeface="Calibri" panose="020F0502020204030204" pitchFamily="34" charset="0"/>
                <a:cs typeface="Arial" panose="020B0604020202020204" pitchFamily="34" charset="0"/>
              </a:rPr>
              <a:t>Find arc lengths and areas of sectors of circles.</a:t>
            </a:r>
            <a:endParaRPr lang="en-US" sz="2200" dirty="0">
              <a:solidFill>
                <a:srgbClr val="009FB9"/>
              </a:solidFill>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pPr>
            <a:r>
              <a:rPr lang="en-US" sz="2200" b="1" dirty="0">
                <a:effectLst/>
                <a:latin typeface="Arial" panose="020B0604020202020204" pitchFamily="34" charset="0"/>
                <a:ea typeface="Calibri" panose="020F0502020204030204" pitchFamily="34" charset="0"/>
                <a:cs typeface="Arial" panose="020B0604020202020204" pitchFamily="34" charset="0"/>
              </a:rPr>
              <a:t>G.C.6</a:t>
            </a:r>
            <a:r>
              <a:rPr lang="en-US" sz="2200" dirty="0">
                <a:effectLst/>
                <a:latin typeface="Arial" panose="020B0604020202020204" pitchFamily="34" charset="0"/>
                <a:ea typeface="Calibri" panose="020F0502020204030204" pitchFamily="34" charset="0"/>
                <a:cs typeface="Arial" panose="020B0604020202020204" pitchFamily="34" charset="0"/>
              </a:rPr>
              <a:t> Derive formulas that relate degrees and radians, and convert between the two. (A2, M3)</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b="1" cap="all"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13</a:t>
            </a:fld>
            <a:endParaRPr lang="en-US" dirty="0"/>
          </a:p>
        </p:txBody>
      </p:sp>
    </p:spTree>
    <p:extLst>
      <p:ext uri="{BB962C8B-B14F-4D97-AF65-F5344CB8AC3E}">
        <p14:creationId xmlns:p14="http://schemas.microsoft.com/office/powerpoint/2010/main" val="3538884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Geometry</a:t>
            </a:r>
            <a:endParaRPr lang="en-US" sz="1800" b="1" cap="all" dirty="0">
              <a:solidFill>
                <a:srgbClr val="000000"/>
              </a:solidFill>
              <a:latin typeface="Arial" panose="020B0604020202020204" pitchFamily="34" charset="0"/>
            </a:endParaRPr>
          </a:p>
          <a:p>
            <a:pPr marL="0" indent="0">
              <a:buNone/>
            </a:pPr>
            <a:r>
              <a:rPr lang="en-US" sz="2000" b="1" cap="all" dirty="0">
                <a:solidFill>
                  <a:srgbClr val="000000"/>
                </a:solidFill>
                <a:latin typeface="Arial" panose="020B0604020202020204" pitchFamily="34" charset="0"/>
              </a:rPr>
              <a:t>Plus (+) Signs Removed</a:t>
            </a:r>
          </a:p>
          <a:p>
            <a:pPr marL="0" marR="0" indent="0">
              <a:lnSpc>
                <a:spcPct val="115000"/>
              </a:lnSpc>
              <a:spcBef>
                <a:spcPts val="0"/>
              </a:spcBef>
              <a:buNone/>
            </a:pPr>
            <a:r>
              <a:rPr lang="en-US" sz="2000" b="1" dirty="0">
                <a:solidFill>
                  <a:srgbClr val="009FB9"/>
                </a:solidFill>
                <a:effectLst/>
                <a:latin typeface="Arial" panose="020B0604020202020204" pitchFamily="34" charset="0"/>
                <a:ea typeface="Times New Roman" panose="02020603050405020304" pitchFamily="18" charset="0"/>
                <a:cs typeface="Arial" panose="020B0604020202020204" pitchFamily="34" charset="0"/>
              </a:rPr>
              <a:t>Define trigonometric ratios, and solve problems involving right triangles.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pPr>
            <a:r>
              <a:rPr lang="en-US" sz="2000" b="1" dirty="0">
                <a:effectLst/>
                <a:latin typeface="Arial" panose="020B0604020202020204" pitchFamily="34" charset="0"/>
                <a:ea typeface="Calibri" panose="020F0502020204030204" pitchFamily="34" charset="0"/>
                <a:cs typeface="Arial" panose="020B0604020202020204" pitchFamily="34" charset="0"/>
              </a:rPr>
              <a:t>G.SRT.8</a:t>
            </a:r>
            <a:r>
              <a:rPr lang="en-US" sz="2000" dirty="0">
                <a:effectLst/>
                <a:latin typeface="Arial" panose="020B0604020202020204" pitchFamily="34" charset="0"/>
                <a:ea typeface="Calibri" panose="020F0502020204030204" pitchFamily="34" charset="0"/>
                <a:cs typeface="Arial" panose="020B0604020202020204" pitchFamily="34" charset="0"/>
              </a:rPr>
              <a:t> Solve problems involving right triangles.</a:t>
            </a:r>
            <a:r>
              <a:rPr lang="en-US" sz="2000" dirty="0">
                <a:effectLst/>
                <a:latin typeface="Segoe UI Symbol" panose="020B0502040204020203" pitchFamily="34" charset="0"/>
                <a:ea typeface="Calibri" panose="020F0502020204030204" pitchFamily="34" charset="0"/>
                <a:cs typeface="Segoe UI Symbol" panose="020B0502040204020203"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pPr>
            <a:r>
              <a:rPr lang="en-US" sz="2000" b="1" dirty="0">
                <a:effectLst/>
                <a:latin typeface="Arial" panose="020B0604020202020204" pitchFamily="34" charset="0"/>
                <a:ea typeface="Calibri" panose="020F0502020204030204" pitchFamily="34" charset="0"/>
                <a:cs typeface="Arial" panose="020B0604020202020204" pitchFamily="34" charset="0"/>
              </a:rPr>
              <a:t>b.</a:t>
            </a:r>
            <a:r>
              <a:rPr lang="en-US" sz="2000" dirty="0">
                <a:effectLst/>
                <a:latin typeface="Arial" panose="020B0604020202020204" pitchFamily="34" charset="0"/>
                <a:ea typeface="Calibri" panose="020F0502020204030204" pitchFamily="34" charset="0"/>
                <a:cs typeface="Arial" panose="020B0604020202020204" pitchFamily="34" charset="0"/>
              </a:rPr>
              <a:t> Use trigonometric ratios and the Pythagorean Theorem to solve right triangles in applied problems.</a:t>
            </a:r>
            <a:r>
              <a:rPr lang="en-US" sz="20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 (A2, M3)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000" b="0" i="1" u="none" strike="noStrike" baseline="0" dirty="0">
              <a:solidFill>
                <a:srgbClr val="000000"/>
              </a:solidFill>
              <a:highlight>
                <a:srgbClr val="A1A1A1"/>
              </a:highlight>
              <a:latin typeface="Arial" panose="020B0604020202020204" pitchFamily="34" charset="0"/>
            </a:endParaRPr>
          </a:p>
          <a:p>
            <a:pPr marL="0" marR="0" indent="0">
              <a:lnSpc>
                <a:spcPct val="115000"/>
              </a:lnSpc>
              <a:spcBef>
                <a:spcPts val="0"/>
              </a:spcBef>
              <a:spcAft>
                <a:spcPts val="0"/>
              </a:spcAft>
              <a:buNone/>
            </a:pPr>
            <a:r>
              <a:rPr lang="en-US" sz="2000" b="0" i="1" u="none" strike="noStrike" baseline="0" dirty="0">
                <a:solidFill>
                  <a:srgbClr val="000000"/>
                </a:solidFill>
                <a:highlight>
                  <a:srgbClr val="A1A1A1"/>
                </a:highlight>
                <a:latin typeface="Arial" panose="020B0604020202020204" pitchFamily="34" charset="0"/>
              </a:rPr>
              <a:t>Note: Standard G.SRT.10 Part a. is included in this course to be considered for next standards revision. </a:t>
            </a:r>
            <a:endParaRPr lang="en-US" sz="2000" b="1" dirty="0">
              <a:solidFill>
                <a:srgbClr val="009FB9"/>
              </a:solidFill>
              <a:effectLst/>
              <a:highlight>
                <a:srgbClr val="A1A1A1"/>
              </a:highligh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pPr>
            <a:r>
              <a:rPr lang="en-US" sz="2000" b="1" dirty="0">
                <a:solidFill>
                  <a:srgbClr val="009FB9"/>
                </a:solidFill>
                <a:effectLst/>
                <a:latin typeface="Arial" panose="020B0604020202020204" pitchFamily="34" charset="0"/>
                <a:ea typeface="Times New Roman" panose="02020603050405020304" pitchFamily="18" charset="0"/>
                <a:cs typeface="Arial" panose="020B0604020202020204" pitchFamily="34" charset="0"/>
              </a:rPr>
              <a:t>Apply trigonometry to general triangles.</a:t>
            </a:r>
            <a:b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G.SRT.9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Derive the formula </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sin(C) for the area of a triangle by drawing an auxiliary line from a vertex perpendicular to the opposite side.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G.SRT.10</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Explain proofs of the Laws of Sines and Cosines and use the Laws to solve problems.</a:t>
            </a:r>
          </a:p>
          <a:p>
            <a:pPr marL="0" marR="0" indent="0">
              <a:lnSpc>
                <a:spcPct val="115000"/>
              </a:lnSpc>
              <a:spcBef>
                <a:spcPts val="0"/>
              </a:spcBef>
              <a:spcAft>
                <a:spcPts val="0"/>
              </a:spcAft>
              <a:buNone/>
            </a:pPr>
            <a:r>
              <a:rPr lang="en-US" sz="2000" b="1" i="1" u="none" strike="noStrike" baseline="0" dirty="0">
                <a:solidFill>
                  <a:srgbClr val="000000"/>
                </a:solidFill>
                <a:latin typeface="Arial" panose="020B0604020202020204" pitchFamily="34" charset="0"/>
              </a:rPr>
              <a:t>a. </a:t>
            </a:r>
            <a:r>
              <a:rPr lang="en-US" sz="2000" b="0" i="1" u="none" strike="noStrike" baseline="0" dirty="0">
                <a:solidFill>
                  <a:srgbClr val="000000"/>
                </a:solidFill>
                <a:latin typeface="Arial" panose="020B0604020202020204" pitchFamily="34" charset="0"/>
              </a:rPr>
              <a:t>Extend right triangle trigonometry to include obtuse angles.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Arial" panose="020B0604020202020204" pitchFamily="34" charset="0"/>
              </a:rPr>
              <a:t>G.SRT.11 </a:t>
            </a:r>
            <a:r>
              <a:rPr lang="en-US" sz="2000" dirty="0">
                <a:effectLst/>
                <a:latin typeface="Arial" panose="020B0604020202020204" pitchFamily="34" charset="0"/>
                <a:ea typeface="Calibri" panose="020F0502020204030204" pitchFamily="34" charset="0"/>
                <a:cs typeface="Arial" panose="020B0604020202020204" pitchFamily="34" charset="0"/>
              </a:rPr>
              <a:t>Understand and apply the Law of Sines and the Law of Cosines to find unknown measurements in right and non-right triangles, e.g., surveying problems, resultant forces.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b="1" cap="all" dirty="0">
              <a:solidFill>
                <a:srgbClr val="000000"/>
              </a:solidFill>
              <a:latin typeface="Arial" panose="020B0604020202020204" pitchFamily="34" charset="0"/>
            </a:endParaRPr>
          </a:p>
          <a:p>
            <a:pPr marL="0" marR="0" indent="0">
              <a:lnSpc>
                <a:spcPct val="115000"/>
              </a:lnSpc>
              <a:spcBef>
                <a:spcPts val="0"/>
              </a:spcBef>
              <a:spcAft>
                <a:spcPts val="0"/>
              </a:spcAft>
              <a:buNone/>
              <a:tabLst>
                <a:tab pos="75438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b="1" cap="all"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14</a:t>
            </a:fld>
            <a:endParaRPr lang="en-US" dirty="0"/>
          </a:p>
        </p:txBody>
      </p:sp>
    </p:spTree>
    <p:extLst>
      <p:ext uri="{BB962C8B-B14F-4D97-AF65-F5344CB8AC3E}">
        <p14:creationId xmlns:p14="http://schemas.microsoft.com/office/powerpoint/2010/main" val="1994452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Statistics and Probability</a:t>
            </a:r>
            <a:endParaRPr lang="en-US" sz="1800" b="1" cap="all" dirty="0">
              <a:solidFill>
                <a:srgbClr val="000000"/>
              </a:solidFill>
              <a:latin typeface="Arial" panose="020B0604020202020204" pitchFamily="34" charset="0"/>
            </a:endParaRPr>
          </a:p>
          <a:p>
            <a:pPr marL="0" indent="0">
              <a:buNone/>
            </a:pPr>
            <a:r>
              <a:rPr lang="en-US" sz="2200" b="1" cap="all" dirty="0"/>
              <a:t>Standards Deleted</a:t>
            </a:r>
            <a:endParaRPr lang="en-US" sz="2200" b="1" cap="all" dirty="0">
              <a:solidFill>
                <a:srgbClr val="000000"/>
              </a:solidFill>
              <a:latin typeface="Arial" panose="020B0604020202020204" pitchFamily="34" charset="0"/>
            </a:endParaRPr>
          </a:p>
          <a:p>
            <a:pPr marL="0" marR="0" indent="0">
              <a:lnSpc>
                <a:spcPct val="115000"/>
              </a:lnSpc>
              <a:spcBef>
                <a:spcPts val="0"/>
              </a:spcBef>
              <a:spcAft>
                <a:spcPts val="0"/>
              </a:spcAft>
              <a:buNone/>
              <a:tabLst>
                <a:tab pos="754380" algn="l"/>
              </a:tabLst>
            </a:pPr>
            <a:r>
              <a:rPr lang="en-US" sz="2200" b="1"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All</a:t>
            </a:r>
            <a:r>
              <a:rPr lang="en-US" sz="2200" dirty="0">
                <a:effectLst/>
                <a:latin typeface="Arial" panose="020B0604020202020204" pitchFamily="34" charset="0"/>
                <a:ea typeface="Calibri" panose="020F0502020204030204" pitchFamily="34" charset="0"/>
                <a:cs typeface="Times New Roman" panose="02020603050405020304" pitchFamily="18" charset="0"/>
              </a:rPr>
              <a:t> Statistics and Probability standards </a:t>
            </a:r>
            <a:r>
              <a:rPr lang="en-US" sz="2200" u="sng" dirty="0">
                <a:effectLst/>
                <a:latin typeface="Arial" panose="020B0604020202020204" pitchFamily="34" charset="0"/>
                <a:ea typeface="Calibri" panose="020F0502020204030204" pitchFamily="34" charset="0"/>
                <a:cs typeface="Times New Roman" panose="02020603050405020304" pitchFamily="18" charset="0"/>
              </a:rPr>
              <a:t>except: </a:t>
            </a:r>
          </a:p>
          <a:p>
            <a:pPr marL="0" marR="0" indent="0">
              <a:lnSpc>
                <a:spcPct val="115000"/>
              </a:lnSpc>
              <a:spcBef>
                <a:spcPts val="0"/>
              </a:spcBef>
              <a:spcAft>
                <a:spcPts val="0"/>
              </a:spcAft>
              <a:buNone/>
              <a:tabLst>
                <a:tab pos="754380" algn="l"/>
              </a:tabLst>
            </a:pP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pPr>
            <a:r>
              <a:rPr lang="en-US" sz="2200" b="1" dirty="0">
                <a:solidFill>
                  <a:srgbClr val="009FB9"/>
                </a:solidFill>
                <a:effectLst/>
                <a:latin typeface="Arial" panose="020B0604020202020204" pitchFamily="34" charset="0"/>
                <a:ea typeface="Calibri" panose="020F0502020204030204" pitchFamily="34" charset="0"/>
                <a:cs typeface="Arial" panose="020B0604020202020204" pitchFamily="34" charset="0"/>
              </a:rPr>
              <a:t>Summarize, represent, and interpret data on two categorical and quantitative variables.</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buNone/>
            </a:pPr>
            <a:r>
              <a:rPr lang="en-US" sz="2200" b="1" dirty="0">
                <a:effectLst/>
                <a:latin typeface="Arial" panose="020B0604020202020204" pitchFamily="34" charset="0"/>
                <a:ea typeface="Calibri" panose="020F0502020204030204" pitchFamily="34" charset="0"/>
                <a:cs typeface="Arial" panose="020B0604020202020204" pitchFamily="34" charset="0"/>
              </a:rPr>
              <a:t>S.ID.6 </a:t>
            </a:r>
            <a:r>
              <a:rPr lang="en-US" sz="2200" dirty="0">
                <a:effectLst/>
                <a:latin typeface="Arial" panose="020B0604020202020204" pitchFamily="34" charset="0"/>
                <a:ea typeface="Calibri" panose="020F0502020204030204" pitchFamily="34" charset="0"/>
                <a:cs typeface="Arial" panose="020B0604020202020204" pitchFamily="34" charset="0"/>
              </a:rPr>
              <a:t>Represent data on two quantitative variables on a scatter plot and describe how the variables </a:t>
            </a:r>
          </a:p>
          <a:p>
            <a:pPr marL="0" marR="0" indent="0">
              <a:lnSpc>
                <a:spcPct val="115000"/>
              </a:lnSpc>
              <a:spcBef>
                <a:spcPts val="0"/>
              </a:spcBef>
              <a:buNone/>
            </a:pPr>
            <a:r>
              <a:rPr lang="en-US" sz="2200" dirty="0">
                <a:effectLst/>
                <a:latin typeface="Arial" panose="020B0604020202020204" pitchFamily="34" charset="0"/>
                <a:ea typeface="Calibri" panose="020F0502020204030204" pitchFamily="34" charset="0"/>
                <a:cs typeface="Arial" panose="020B0604020202020204" pitchFamily="34" charset="0"/>
              </a:rPr>
              <a:t>are related.</a:t>
            </a:r>
            <a:r>
              <a:rPr lang="en-US" sz="2200" dirty="0">
                <a:effectLst/>
                <a:latin typeface="Segoe UI Symbol" panose="020B0502040204020203" pitchFamily="34" charset="0"/>
                <a:ea typeface="Calibri" panose="020F0502020204030204" pitchFamily="34" charset="0"/>
                <a:cs typeface="Segoe UI Symbol" panose="020B0502040204020203" pitchFamily="34" charset="0"/>
              </a:rPr>
              <a:t>★</a:t>
            </a:r>
            <a:endParaRPr lang="en-US" sz="2200"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0"/>
              </a:spcBef>
              <a:buFont typeface="+mj-lt"/>
              <a:buAutoNum type="alphaLcPeriod"/>
            </a:pPr>
            <a:r>
              <a:rPr lang="en-US" sz="2200" dirty="0">
                <a:effectLst/>
                <a:latin typeface="Arial" panose="020B0604020202020204" pitchFamily="34" charset="0"/>
                <a:ea typeface="Calibri" panose="020F0502020204030204" pitchFamily="34" charset="0"/>
                <a:cs typeface="Arial" panose="020B0604020202020204" pitchFamily="34" charset="0"/>
              </a:rPr>
              <a:t>Fit a function to the data; use functions fitted to data to solve problems in the context of the data. </a:t>
            </a:r>
            <a:r>
              <a:rPr lang="en-US" sz="2200" i="1" dirty="0">
                <a:effectLst/>
                <a:latin typeface="Arial" panose="020B0604020202020204" pitchFamily="34" charset="0"/>
                <a:ea typeface="Calibri" panose="020F0502020204030204" pitchFamily="34" charset="0"/>
                <a:cs typeface="Arial" panose="020B0604020202020204" pitchFamily="34" charset="0"/>
              </a:rPr>
              <a:t>Use given functions, or choose a function suggested by the context. Emphasize linear, quadratic, and exponential models.</a:t>
            </a:r>
            <a:r>
              <a:rPr lang="en-US" sz="2200" dirty="0">
                <a:effectLst/>
                <a:latin typeface="Arial" panose="020B0604020202020204" pitchFamily="34" charset="0"/>
                <a:ea typeface="Calibri" panose="020F0502020204030204" pitchFamily="34" charset="0"/>
                <a:cs typeface="Arial" panose="020B0604020202020204" pitchFamily="34" charset="0"/>
              </a:rPr>
              <a:t> (A2, M3)</a:t>
            </a:r>
            <a:endParaRPr lang="en-US" sz="2200" b="1" dirty="0">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15000"/>
              </a:lnSpc>
              <a:spcBef>
                <a:spcPts val="0"/>
              </a:spcBef>
              <a:buFont typeface="+mj-lt"/>
              <a:buAutoNum type="alphaLcPeriod"/>
            </a:pPr>
            <a:r>
              <a:rPr lang="en-US" sz="2200" dirty="0">
                <a:effectLst/>
                <a:latin typeface="Arial" panose="020B0604020202020204" pitchFamily="34" charset="0"/>
                <a:ea typeface="Calibri" panose="020F0502020204030204" pitchFamily="34" charset="0"/>
                <a:cs typeface="Arial" panose="020B0604020202020204" pitchFamily="34" charset="0"/>
              </a:rPr>
              <a:t>Informally assess the fit of a function by discussing residuals. (A2, M3)</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75438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b="1" cap="all"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15</a:t>
            </a:fld>
            <a:endParaRPr lang="en-US" dirty="0"/>
          </a:p>
        </p:txBody>
      </p:sp>
    </p:spTree>
    <p:extLst>
      <p:ext uri="{BB962C8B-B14F-4D97-AF65-F5344CB8AC3E}">
        <p14:creationId xmlns:p14="http://schemas.microsoft.com/office/powerpoint/2010/main" val="971252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2EC8-FEAA-43D1-8FC2-03ACD332135E}"/>
              </a:ext>
            </a:extLst>
          </p:cNvPr>
          <p:cNvSpPr>
            <a:spLocks noGrp="1"/>
          </p:cNvSpPr>
          <p:nvPr>
            <p:ph type="title"/>
          </p:nvPr>
        </p:nvSpPr>
        <p:spPr>
          <a:xfrm>
            <a:off x="2247617" y="449426"/>
            <a:ext cx="9875520" cy="775597"/>
          </a:xfrm>
        </p:spPr>
        <p:txBody>
          <a:bodyPr/>
          <a:lstStyle/>
          <a:p>
            <a:r>
              <a:rPr lang="en-US" dirty="0"/>
              <a:t>Follow-on Courses</a:t>
            </a:r>
          </a:p>
        </p:txBody>
      </p:sp>
      <p:sp>
        <p:nvSpPr>
          <p:cNvPr id="3" name="Content Placeholder 2">
            <a:extLst>
              <a:ext uri="{FF2B5EF4-FFF2-40B4-BE49-F238E27FC236}">
                <a16:creationId xmlns:a16="http://schemas.microsoft.com/office/drawing/2014/main" id="{1256A79C-D690-4972-9AE8-D9D6FA54AAF2}"/>
              </a:ext>
            </a:extLst>
          </p:cNvPr>
          <p:cNvSpPr>
            <a:spLocks noGrp="1"/>
          </p:cNvSpPr>
          <p:nvPr>
            <p:ph idx="1"/>
          </p:nvPr>
        </p:nvSpPr>
        <p:spPr>
          <a:xfrm>
            <a:off x="762000" y="1532572"/>
            <a:ext cx="13557955" cy="5431156"/>
          </a:xfrm>
        </p:spPr>
        <p:txBody>
          <a:bodyPr/>
          <a:lstStyle/>
          <a:p>
            <a:r>
              <a:rPr lang="en-US" sz="2880" dirty="0"/>
              <a:t>Pre-Calculus at the high school</a:t>
            </a:r>
          </a:p>
          <a:p>
            <a:r>
              <a:rPr lang="en-US" sz="2880" dirty="0"/>
              <a:t>CCP Trigonometry</a:t>
            </a:r>
          </a:p>
          <a:p>
            <a:r>
              <a:rPr lang="en-US" sz="2880" dirty="0"/>
              <a:t>Other Algebra 2 equivalency course</a:t>
            </a:r>
          </a:p>
          <a:p>
            <a:r>
              <a:rPr lang="en-US" sz="2880" dirty="0"/>
              <a:t>Other CCP math course</a:t>
            </a:r>
          </a:p>
          <a:p>
            <a:r>
              <a:rPr lang="en-US" sz="2880" dirty="0"/>
              <a:t>Possibly AP Statistics</a:t>
            </a:r>
          </a:p>
          <a:p>
            <a:pPr marL="0" indent="0">
              <a:buNone/>
            </a:pPr>
            <a:r>
              <a:rPr lang="en-US" sz="2880" i="1" dirty="0"/>
              <a:t>Note: CCP College Algebra is not a beneficial course for most students on the calculus pathway. It would be better for most students on the calculus pathway to take a pre-calculus course at their own high school with the intention of taking an AP Calculus course or Calculus in a postsecondary setting. </a:t>
            </a:r>
          </a:p>
        </p:txBody>
      </p:sp>
    </p:spTree>
    <p:extLst>
      <p:ext uri="{BB962C8B-B14F-4D97-AF65-F5344CB8AC3E}">
        <p14:creationId xmlns:p14="http://schemas.microsoft.com/office/powerpoint/2010/main" val="20635769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D9606-863B-1F44-A236-EE7DF988ACF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4" name="Oval 13">
            <a:extLst>
              <a:ext uri="{FF2B5EF4-FFF2-40B4-BE49-F238E27FC236}">
                <a16:creationId xmlns:a16="http://schemas.microsoft.com/office/drawing/2014/main" id="{DA1AE617-059B-ED49-AD0C-8E1E4E930BF8}"/>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descr="white background">
            <a:extLst>
              <a:ext uri="{FF2B5EF4-FFF2-40B4-BE49-F238E27FC236}">
                <a16:creationId xmlns:a16="http://schemas.microsoft.com/office/drawing/2014/main" id="{B5271D1D-C437-014E-9AD5-8E23847ED507}"/>
              </a:ext>
            </a:extLst>
          </p:cNvPr>
          <p:cNvGrpSpPr/>
          <p:nvPr/>
        </p:nvGrpSpPr>
        <p:grpSpPr>
          <a:xfrm>
            <a:off x="0" y="342954"/>
            <a:ext cx="14630400" cy="1956594"/>
            <a:chOff x="25939" y="350539"/>
            <a:chExt cx="14630400" cy="1956594"/>
          </a:xfrm>
        </p:grpSpPr>
        <p:grpSp>
          <p:nvGrpSpPr>
            <p:cNvPr id="4" name="Group 3">
              <a:extLst>
                <a:ext uri="{FF2B5EF4-FFF2-40B4-BE49-F238E27FC236}">
                  <a16:creationId xmlns:a16="http://schemas.microsoft.com/office/drawing/2014/main" id="{CEAC7658-37D9-2048-9F98-C49ED0B8B69D}"/>
                </a:ext>
              </a:extLst>
            </p:cNvPr>
            <p:cNvGrpSpPr/>
            <p:nvPr/>
          </p:nvGrpSpPr>
          <p:grpSpPr>
            <a:xfrm>
              <a:off x="25939" y="350539"/>
              <a:ext cx="14630400" cy="1629976"/>
              <a:chOff x="-8320820" y="-1143027"/>
              <a:chExt cx="14630400" cy="1629976"/>
            </a:xfrm>
          </p:grpSpPr>
          <p:sp>
            <p:nvSpPr>
              <p:cNvPr id="5" name="Rectangle 4">
                <a:extLst>
                  <a:ext uri="{FF2B5EF4-FFF2-40B4-BE49-F238E27FC236}">
                    <a16:creationId xmlns:a16="http://schemas.microsoft.com/office/drawing/2014/main" id="{13C8F95C-2A63-4643-88BE-9198D5E64AB8}"/>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facebook">
                <a:extLst>
                  <a:ext uri="{FF2B5EF4-FFF2-40B4-BE49-F238E27FC236}">
                    <a16:creationId xmlns:a16="http://schemas.microsoft.com/office/drawing/2014/main" id="{0684D9E5-E001-3B45-8A19-9A6B82E430C8}"/>
                  </a:ext>
                </a:extLst>
              </p:cNvPr>
              <p:cNvPicPr>
                <a:picLocks noChangeAspect="1"/>
              </p:cNvPicPr>
              <p:nvPr/>
            </p:nvPicPr>
            <p:blipFill rotWithShape="1">
              <a:blip r:embed="rId3"/>
              <a:srcRect/>
              <a:stretch/>
            </p:blipFill>
            <p:spPr>
              <a:xfrm>
                <a:off x="-5195330" y="-1108019"/>
                <a:ext cx="942711" cy="943339"/>
              </a:xfrm>
              <a:prstGeom prst="rect">
                <a:avLst/>
              </a:prstGeom>
            </p:spPr>
          </p:pic>
          <p:pic>
            <p:nvPicPr>
              <p:cNvPr id="8" name="Picture 7" descr="Twitter">
                <a:extLst>
                  <a:ext uri="{FF2B5EF4-FFF2-40B4-BE49-F238E27FC236}">
                    <a16:creationId xmlns:a16="http://schemas.microsoft.com/office/drawing/2014/main" id="{04DA428D-D50F-4B48-88F5-E5A9FFBF96A3}"/>
                  </a:ext>
                </a:extLst>
              </p:cNvPr>
              <p:cNvPicPr>
                <a:picLocks noChangeAspect="1"/>
              </p:cNvPicPr>
              <p:nvPr/>
            </p:nvPicPr>
            <p:blipFill>
              <a:blip r:embed="rId4"/>
              <a:stretch>
                <a:fillRect/>
              </a:stretch>
            </p:blipFill>
            <p:spPr>
              <a:xfrm>
                <a:off x="-3306404" y="-1103580"/>
                <a:ext cx="930652" cy="931101"/>
              </a:xfrm>
              <a:prstGeom prst="rect">
                <a:avLst/>
              </a:prstGeom>
            </p:spPr>
          </p:pic>
          <p:pic>
            <p:nvPicPr>
              <p:cNvPr id="9" name="Picture 8" descr="youtube">
                <a:extLst>
                  <a:ext uri="{FF2B5EF4-FFF2-40B4-BE49-F238E27FC236}">
                    <a16:creationId xmlns:a16="http://schemas.microsoft.com/office/drawing/2014/main" id="{EFB86831-C1DB-4B4F-8FBE-FF593354A8AD}"/>
                  </a:ext>
                </a:extLst>
              </p:cNvPr>
              <p:cNvPicPr>
                <a:picLocks noChangeAspect="1"/>
              </p:cNvPicPr>
              <p:nvPr/>
            </p:nvPicPr>
            <p:blipFill>
              <a:blip r:embed="rId5"/>
              <a:stretch>
                <a:fillRect/>
              </a:stretch>
            </p:blipFill>
            <p:spPr>
              <a:xfrm>
                <a:off x="560781" y="-1105800"/>
                <a:ext cx="937919" cy="938290"/>
              </a:xfrm>
              <a:prstGeom prst="rect">
                <a:avLst/>
              </a:prstGeom>
            </p:spPr>
          </p:pic>
          <p:pic>
            <p:nvPicPr>
              <p:cNvPr id="10" name="Picture 9" descr="instagram">
                <a:extLst>
                  <a:ext uri="{FF2B5EF4-FFF2-40B4-BE49-F238E27FC236}">
                    <a16:creationId xmlns:a16="http://schemas.microsoft.com/office/drawing/2014/main" id="{2912A1A1-4F68-7543-9CA8-8FD41B39F585}"/>
                  </a:ext>
                </a:extLst>
              </p:cNvPr>
              <p:cNvPicPr>
                <a:picLocks noChangeAspect="1"/>
              </p:cNvPicPr>
              <p:nvPr/>
            </p:nvPicPr>
            <p:blipFill rotWithShape="1">
              <a:blip r:embed="rId6"/>
              <a:srcRect/>
              <a:stretch/>
            </p:blipFill>
            <p:spPr>
              <a:xfrm>
                <a:off x="-1480307" y="-1110238"/>
                <a:ext cx="944621" cy="945357"/>
              </a:xfrm>
              <a:prstGeom prst="rect">
                <a:avLst/>
              </a:prstGeom>
            </p:spPr>
          </p:pic>
          <p:pic>
            <p:nvPicPr>
              <p:cNvPr id="11" name="Picture 10" descr="linked">
                <a:extLst>
                  <a:ext uri="{FF2B5EF4-FFF2-40B4-BE49-F238E27FC236}">
                    <a16:creationId xmlns:a16="http://schemas.microsoft.com/office/drawing/2014/main" id="{55BB8058-8DF5-404E-9D3F-16FB40446433}"/>
                  </a:ext>
                </a:extLst>
              </p:cNvPr>
              <p:cNvPicPr>
                <a:picLocks noChangeAspect="1"/>
              </p:cNvPicPr>
              <p:nvPr/>
            </p:nvPicPr>
            <p:blipFill rotWithShape="1">
              <a:blip r:embed="rId7"/>
              <a:srcRect/>
              <a:stretch/>
            </p:blipFill>
            <p:spPr>
              <a:xfrm>
                <a:off x="2459153" y="-1103580"/>
                <a:ext cx="931328" cy="932003"/>
              </a:xfrm>
              <a:prstGeom prst="rect">
                <a:avLst/>
              </a:prstGeom>
            </p:spPr>
          </p:pic>
        </p:gr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326CADD-BC6B-754B-9BFB-B9096E085E22}"/>
                </a:ext>
              </a:extLst>
            </p:cNvPr>
            <p:cNvSpPr/>
            <p:nvPr/>
          </p:nvSpPr>
          <p:spPr>
            <a:xfrm>
              <a:off x="2688548" y="1326898"/>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endParaRP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p:txBody>
          <a:bodyPr/>
          <a:lstStyle/>
          <a:p>
            <a:fld id="{79463015-ABDD-44E9-850F-7B4794200E02}" type="slidenum">
              <a:rPr lang="en-US" smtClean="0"/>
              <a:pPr/>
              <a:t>17</a:t>
            </a:fld>
            <a:endParaRPr lang="en-US" dirty="0"/>
          </a:p>
        </p:txBody>
      </p:sp>
      <p:sp>
        <p:nvSpPr>
          <p:cNvPr id="18" name="TextBox 17">
            <a:extLst>
              <a:ext uri="{FF2B5EF4-FFF2-40B4-BE49-F238E27FC236}">
                <a16:creationId xmlns:a16="http://schemas.microsoft.com/office/drawing/2014/main" id="{F46F8881-D3A6-4D35-977D-4C7DD0E3A5DB}"/>
              </a:ext>
            </a:extLst>
          </p:cNvPr>
          <p:cNvSpPr txBox="1"/>
          <p:nvPr/>
        </p:nvSpPr>
        <p:spPr>
          <a:xfrm>
            <a:off x="3663721" y="1368132"/>
            <a:ext cx="7421216" cy="769441"/>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25051"/>
                </a:solidFill>
                <a:uLnTx/>
                <a:uFillTx/>
                <a:latin typeface="Arial"/>
                <a:ea typeface="+mn-ea"/>
                <a:cs typeface="Arial"/>
              </a:rPr>
              <a:t>@OHEducation</a:t>
            </a:r>
          </a:p>
        </p:txBody>
      </p:sp>
    </p:spTree>
    <p:extLst>
      <p:ext uri="{BB962C8B-B14F-4D97-AF65-F5344CB8AC3E}">
        <p14:creationId xmlns:p14="http://schemas.microsoft.com/office/powerpoint/2010/main" val="3807989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18</a:t>
            </a:fld>
            <a:endParaRPr lang="en-US" dirty="0"/>
          </a:p>
        </p:txBody>
      </p:sp>
      <p:sp>
        <p:nvSpPr>
          <p:cNvPr id="3" name="Rectangle 2">
            <a:extLst>
              <a:ext uri="{FF2B5EF4-FFF2-40B4-BE49-F238E27FC236}">
                <a16:creationId xmlns:a16="http://schemas.microsoft.com/office/drawing/2014/main" id="{7860A21B-81FF-4DF0-84F5-41A6DF73D09E}"/>
              </a:ext>
              <a:ext uri="{C183D7F6-B498-43B3-948B-1728B52AA6E4}">
                <adec:decorative xmlns:adec="http://schemas.microsoft.com/office/drawing/2017/decorative" val="1"/>
              </a:ext>
            </a:extLst>
          </p:cNvPr>
          <p:cNvSpPr/>
          <p:nvPr/>
        </p:nvSpPr>
        <p:spPr>
          <a:xfrm>
            <a:off x="0" y="4122546"/>
            <a:ext cx="14630400" cy="350108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AB3E1B7F-CC0F-4798-84CF-BE751FCCD565}"/>
              </a:ext>
            </a:extLst>
          </p:cNvPr>
          <p:cNvSpPr>
            <a:spLocks noGrp="1"/>
          </p:cNvSpPr>
          <p:nvPr>
            <p:ph type="title"/>
          </p:nvPr>
        </p:nvSpPr>
        <p:spPr>
          <a:xfrm>
            <a:off x="-1" y="269980"/>
            <a:ext cx="14630399" cy="2031325"/>
          </a:xfrm>
          <a:noFill/>
        </p:spPr>
        <p:txBody>
          <a:bodyPr/>
          <a:lstStyle/>
          <a:p>
            <a:r>
              <a:rPr lang="en-US" sz="6600" dirty="0">
                <a:solidFill>
                  <a:schemeClr val="tx1">
                    <a:lumMod val="95000"/>
                    <a:lumOff val="5000"/>
                  </a:schemeClr>
                </a:solidFill>
              </a:rPr>
              <a:t>Share your learning </a:t>
            </a:r>
            <a:br>
              <a:rPr lang="en-US" sz="6600" dirty="0">
                <a:solidFill>
                  <a:schemeClr val="tx1">
                    <a:lumMod val="95000"/>
                    <a:lumOff val="5000"/>
                  </a:schemeClr>
                </a:solidFill>
              </a:rPr>
            </a:br>
            <a:r>
              <a:rPr lang="en-US" sz="6600" dirty="0">
                <a:solidFill>
                  <a:schemeClr val="tx1">
                    <a:lumMod val="95000"/>
                    <a:lumOff val="5000"/>
                  </a:schemeClr>
                </a:solidFill>
              </a:rPr>
              <a:t>community with us!</a:t>
            </a:r>
          </a:p>
        </p:txBody>
      </p:sp>
      <p:sp>
        <p:nvSpPr>
          <p:cNvPr id="6" name="Title 1">
            <a:extLst>
              <a:ext uri="{FF2B5EF4-FFF2-40B4-BE49-F238E27FC236}">
                <a16:creationId xmlns:a16="http://schemas.microsoft.com/office/drawing/2014/main" id="{C305C576-F03E-49E7-B0F1-3799FD710325}"/>
              </a:ext>
            </a:extLst>
          </p:cNvPr>
          <p:cNvSpPr txBox="1">
            <a:spLocks/>
          </p:cNvSpPr>
          <p:nvPr/>
        </p:nvSpPr>
        <p:spPr>
          <a:xfrm>
            <a:off x="0" y="2402187"/>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74A7CE"/>
                </a:solidFill>
                <a:uLnTx/>
                <a:uFillTx/>
                <a:latin typeface="Arial"/>
                <a:ea typeface="+mj-ea"/>
                <a:cs typeface="Arial"/>
              </a:rPr>
              <a:t>#MyOhioClassroom</a:t>
            </a:r>
          </a:p>
        </p:txBody>
      </p:sp>
      <p:sp>
        <p:nvSpPr>
          <p:cNvPr id="7" name="Title 1">
            <a:extLst>
              <a:ext uri="{FF2B5EF4-FFF2-40B4-BE49-F238E27FC236}">
                <a16:creationId xmlns:a16="http://schemas.microsoft.com/office/drawing/2014/main" id="{ECA66C49-5B7B-455B-88D4-9B28D33D03AB}"/>
              </a:ext>
            </a:extLst>
          </p:cNvPr>
          <p:cNvSpPr txBox="1">
            <a:spLocks/>
          </p:cNvSpPr>
          <p:nvPr/>
        </p:nvSpPr>
        <p:spPr>
          <a:xfrm>
            <a:off x="-2" y="4965809"/>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uLnTx/>
                <a:uFillTx/>
                <a:latin typeface="Arial"/>
                <a:ea typeface="+mj-ea"/>
                <a:cs typeface="Arial"/>
              </a:rPr>
              <a:t>Celebrate educators!</a:t>
            </a:r>
          </a:p>
        </p:txBody>
      </p:sp>
      <p:sp>
        <p:nvSpPr>
          <p:cNvPr id="8" name="Title 1">
            <a:extLst>
              <a:ext uri="{FF2B5EF4-FFF2-40B4-BE49-F238E27FC236}">
                <a16:creationId xmlns:a16="http://schemas.microsoft.com/office/drawing/2014/main" id="{6B1F3B27-B9CE-4F88-9CB8-BD4661B77C53}"/>
              </a:ext>
            </a:extLst>
          </p:cNvPr>
          <p:cNvSpPr txBox="1">
            <a:spLocks/>
          </p:cNvSpPr>
          <p:nvPr/>
        </p:nvSpPr>
        <p:spPr>
          <a:xfrm>
            <a:off x="0" y="5998018"/>
            <a:ext cx="14630398" cy="923330"/>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700017"/>
                </a:solidFill>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43E9B150-FC38-4E87-869B-CE0D231BF62D}"/>
              </a:ext>
              <a:ext uri="{C183D7F6-B498-43B3-948B-1728B52AA6E4}">
                <adec:decorative xmlns:adec="http://schemas.microsoft.com/office/drawing/2017/decorative" val="1"/>
              </a:ext>
            </a:extLst>
          </p:cNvPr>
          <p:cNvCxnSpPr>
            <a:cxnSpLocks/>
          </p:cNvCxnSpPr>
          <p:nvPr/>
        </p:nvCxnSpPr>
        <p:spPr>
          <a:xfrm>
            <a:off x="0" y="4141471"/>
            <a:ext cx="146304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descr="Twitter">
            <a:extLst>
              <a:ext uri="{FF2B5EF4-FFF2-40B4-BE49-F238E27FC236}">
                <a16:creationId xmlns:a16="http://schemas.microsoft.com/office/drawing/2014/main" id="{9F49E8A3-A631-4FEC-92BC-EBA33D3317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70" y="3613347"/>
            <a:ext cx="1546973" cy="1257680"/>
          </a:xfrm>
          <a:prstGeom prst="rect">
            <a:avLst/>
          </a:prstGeom>
          <a:ln>
            <a:noFill/>
          </a:ln>
          <a:effectLst/>
        </p:spPr>
      </p:pic>
      <p:pic>
        <p:nvPicPr>
          <p:cNvPr id="11" name="Picture 10" descr="Instagram">
            <a:extLst>
              <a:ext uri="{FF2B5EF4-FFF2-40B4-BE49-F238E27FC236}">
                <a16:creationId xmlns:a16="http://schemas.microsoft.com/office/drawing/2014/main" id="{7A0C50C3-06B0-4B5D-B3AF-0F7F3A69C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158" y="3512632"/>
            <a:ext cx="1459885" cy="1459885"/>
          </a:xfrm>
          <a:prstGeom prst="rect">
            <a:avLst/>
          </a:prstGeom>
          <a:ln>
            <a:noFill/>
          </a:ln>
          <a:effectLst/>
        </p:spPr>
      </p:pic>
    </p:spTree>
    <p:extLst>
      <p:ext uri="{BB962C8B-B14F-4D97-AF65-F5344CB8AC3E}">
        <p14:creationId xmlns:p14="http://schemas.microsoft.com/office/powerpoint/2010/main" val="224085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DEBC-C36A-47AC-9E54-9C0C2CD9419D}"/>
              </a:ext>
            </a:extLst>
          </p:cNvPr>
          <p:cNvSpPr>
            <a:spLocks noGrp="1"/>
          </p:cNvSpPr>
          <p:nvPr>
            <p:ph type="title"/>
          </p:nvPr>
        </p:nvSpPr>
        <p:spPr>
          <a:xfrm>
            <a:off x="731520" y="548643"/>
            <a:ext cx="13167360" cy="677108"/>
          </a:xfrm>
        </p:spPr>
        <p:txBody>
          <a:bodyPr/>
          <a:lstStyle/>
          <a:p>
            <a:r>
              <a:rPr lang="en-US" sz="4400" dirty="0"/>
              <a:t>5. Algebra 2 Course Updates</a:t>
            </a:r>
          </a:p>
        </p:txBody>
      </p:sp>
      <p:sp>
        <p:nvSpPr>
          <p:cNvPr id="3" name="Content Placeholder 2">
            <a:extLst>
              <a:ext uri="{FF2B5EF4-FFF2-40B4-BE49-F238E27FC236}">
                <a16:creationId xmlns:a16="http://schemas.microsoft.com/office/drawing/2014/main" id="{F539A3E2-1A11-4E88-B585-23B4B2693CBA}"/>
              </a:ext>
            </a:extLst>
          </p:cNvPr>
          <p:cNvSpPr>
            <a:spLocks noGrp="1"/>
          </p:cNvSpPr>
          <p:nvPr>
            <p:ph idx="1"/>
          </p:nvPr>
        </p:nvSpPr>
        <p:spPr>
          <a:xfrm>
            <a:off x="731520" y="1527035"/>
            <a:ext cx="8943058" cy="2307060"/>
          </a:xfrm>
        </p:spPr>
        <p:txBody>
          <a:bodyPr/>
          <a:lstStyle/>
          <a:p>
            <a:pPr marL="0" indent="0">
              <a:buNone/>
            </a:pPr>
            <a:r>
              <a:rPr lang="en-US" i="1" dirty="0"/>
              <a:t>Facilitated by</a:t>
            </a:r>
          </a:p>
          <a:p>
            <a:pPr marL="0" indent="0">
              <a:buNone/>
            </a:pPr>
            <a:endParaRPr lang="en-US" sz="1000" i="1" dirty="0"/>
          </a:p>
          <a:p>
            <a:pPr>
              <a:spcBef>
                <a:spcPts val="0"/>
              </a:spcBef>
            </a:pPr>
            <a:r>
              <a:rPr lang="en-US" sz="2800" dirty="0">
                <a:effectLst/>
                <a:latin typeface="Arial" panose="020B0604020202020204" pitchFamily="34" charset="0"/>
                <a:ea typeface="Calibri" panose="020F0502020204030204" pitchFamily="34" charset="0"/>
              </a:rPr>
              <a:t>Margie Coleman, </a:t>
            </a:r>
            <a:r>
              <a:rPr lang="en-US" sz="2800" i="1" dirty="0">
                <a:effectLst/>
                <a:latin typeface="Arial" panose="020B0604020202020204" pitchFamily="34" charset="0"/>
                <a:ea typeface="Calibri" panose="020F0502020204030204" pitchFamily="34" charset="0"/>
              </a:rPr>
              <a:t>Kings Local Schools</a:t>
            </a:r>
            <a:endParaRPr lang="en-US" sz="2800" dirty="0">
              <a:effectLst/>
              <a:latin typeface="Arial" panose="020B0604020202020204" pitchFamily="34" charset="0"/>
              <a:ea typeface="Calibri" panose="020F0502020204030204" pitchFamily="34" charset="0"/>
            </a:endParaRPr>
          </a:p>
          <a:p>
            <a:pPr>
              <a:spcBef>
                <a:spcPts val="0"/>
              </a:spcBef>
            </a:pPr>
            <a:r>
              <a:rPr lang="en-US" sz="2800" dirty="0">
                <a:effectLst/>
                <a:latin typeface="Arial" panose="020B0604020202020204" pitchFamily="34" charset="0"/>
                <a:ea typeface="Calibri" panose="020F0502020204030204" pitchFamily="34" charset="0"/>
              </a:rPr>
              <a:t>Steve Hiner, </a:t>
            </a:r>
            <a:r>
              <a:rPr lang="en-US" sz="2800" i="1" dirty="0">
                <a:effectLst/>
                <a:latin typeface="Arial" panose="020B0604020202020204" pitchFamily="34" charset="0"/>
                <a:ea typeface="Calibri" panose="020F0502020204030204" pitchFamily="34" charset="0"/>
              </a:rPr>
              <a:t>Columbus City Schools</a:t>
            </a:r>
            <a:r>
              <a:rPr lang="en-US" sz="2800" dirty="0">
                <a:effectLst/>
                <a:latin typeface="Arial" panose="020B0604020202020204" pitchFamily="34" charset="0"/>
                <a:ea typeface="Calibri" panose="020F0502020204030204" pitchFamily="34" charset="0"/>
              </a:rPr>
              <a:t> </a:t>
            </a:r>
          </a:p>
          <a:p>
            <a:pPr>
              <a:spcBef>
                <a:spcPts val="0"/>
              </a:spcBef>
            </a:pPr>
            <a:r>
              <a:rPr lang="en-US" sz="2800" dirty="0">
                <a:effectLst/>
                <a:latin typeface="Arial" panose="020B0604020202020204" pitchFamily="34" charset="0"/>
                <a:ea typeface="Calibri" panose="020F0502020204030204" pitchFamily="34" charset="0"/>
              </a:rPr>
              <a:t>Scott Reveal, </a:t>
            </a:r>
            <a:r>
              <a:rPr lang="en-US" sz="2800" i="1" dirty="0">
                <a:effectLst/>
                <a:latin typeface="Arial" panose="020B0604020202020204" pitchFamily="34" charset="0"/>
                <a:ea typeface="Calibri" panose="020F0502020204030204" pitchFamily="34" charset="0"/>
              </a:rPr>
              <a:t>Cincinnati Public Schools</a:t>
            </a:r>
            <a:endParaRPr lang="en-US" sz="2800" dirty="0">
              <a:effectLst/>
              <a:latin typeface="Arial" panose="020B0604020202020204" pitchFamily="34" charset="0"/>
              <a:ea typeface="Calibri" panose="020F0502020204030204" pitchFamily="34" charset="0"/>
            </a:endParaRPr>
          </a:p>
          <a:p>
            <a:pPr>
              <a:spcBef>
                <a:spcPts val="0"/>
              </a:spcBef>
            </a:pPr>
            <a:r>
              <a:rPr lang="en-US" sz="2800" dirty="0">
                <a:effectLst/>
                <a:latin typeface="Arial" panose="020B0604020202020204" pitchFamily="34" charset="0"/>
                <a:ea typeface="Calibri" panose="020F0502020204030204" pitchFamily="34" charset="0"/>
              </a:rPr>
              <a:t>Lee Wayand, </a:t>
            </a:r>
            <a:r>
              <a:rPr lang="en-US" sz="2800" i="1" dirty="0">
                <a:effectLst/>
                <a:latin typeface="Arial" panose="020B0604020202020204" pitchFamily="34" charset="0"/>
                <a:ea typeface="Calibri" panose="020F0502020204030204" pitchFamily="34" charset="0"/>
              </a:rPr>
              <a:t>Columbus State Community College</a:t>
            </a:r>
            <a:r>
              <a:rPr lang="en-US" sz="2800" dirty="0">
                <a:effectLst/>
                <a:latin typeface="Arial" panose="020B0604020202020204" pitchFamily="34" charset="0"/>
                <a:ea typeface="Calibri" panose="020F0502020204030204" pitchFamily="34" charset="0"/>
              </a:rPr>
              <a:t> </a:t>
            </a:r>
            <a:endParaRPr lang="en-US" sz="2800" dirty="0"/>
          </a:p>
        </p:txBody>
      </p:sp>
      <p:sp>
        <p:nvSpPr>
          <p:cNvPr id="4" name="Slide Number Placeholder 3">
            <a:extLst>
              <a:ext uri="{FF2B5EF4-FFF2-40B4-BE49-F238E27FC236}">
                <a16:creationId xmlns:a16="http://schemas.microsoft.com/office/drawing/2014/main" id="{680A839E-1372-4DC9-B999-D4875EBB53AF}"/>
              </a:ext>
            </a:extLst>
          </p:cNvPr>
          <p:cNvSpPr>
            <a:spLocks noGrp="1"/>
          </p:cNvSpPr>
          <p:nvPr>
            <p:ph type="sldNum" sz="quarter" idx="12"/>
          </p:nvPr>
        </p:nvSpPr>
        <p:spPr/>
        <p:txBody>
          <a:bodyPr/>
          <a:lstStyle/>
          <a:p>
            <a:fld id="{79463015-ABDD-44E9-850F-7B4794200E02}" type="slidenum">
              <a:rPr lang="en-US" smtClean="0"/>
              <a:pPr/>
              <a:t>2</a:t>
            </a:fld>
            <a:endParaRPr lang="en-US" dirty="0"/>
          </a:p>
        </p:txBody>
      </p:sp>
      <p:pic>
        <p:nvPicPr>
          <p:cNvPr id="7" name="Picture 6" descr="Q R code for feedback survey">
            <a:extLst>
              <a:ext uri="{FF2B5EF4-FFF2-40B4-BE49-F238E27FC236}">
                <a16:creationId xmlns:a16="http://schemas.microsoft.com/office/drawing/2014/main" id="{2A688A5F-72BA-4645-9167-5D4F7E92B8A2}"/>
              </a:ext>
            </a:extLst>
          </p:cNvPr>
          <p:cNvPicPr>
            <a:picLocks noChangeAspect="1"/>
          </p:cNvPicPr>
          <p:nvPr/>
        </p:nvPicPr>
        <p:blipFill>
          <a:blip r:embed="rId3"/>
          <a:stretch>
            <a:fillRect/>
          </a:stretch>
        </p:blipFill>
        <p:spPr>
          <a:xfrm>
            <a:off x="12177438" y="5843363"/>
            <a:ext cx="1628873" cy="1658298"/>
          </a:xfrm>
          <a:prstGeom prst="rect">
            <a:avLst/>
          </a:prstGeom>
        </p:spPr>
      </p:pic>
      <p:sp>
        <p:nvSpPr>
          <p:cNvPr id="8" name="Rectangle 7" descr="burgundy text box">
            <a:extLst>
              <a:ext uri="{FF2B5EF4-FFF2-40B4-BE49-F238E27FC236}">
                <a16:creationId xmlns:a16="http://schemas.microsoft.com/office/drawing/2014/main" id="{6760225B-8F25-4D20-A553-E99214F5A34C}"/>
              </a:ext>
            </a:extLst>
          </p:cNvPr>
          <p:cNvSpPr/>
          <p:nvPr/>
        </p:nvSpPr>
        <p:spPr>
          <a:xfrm>
            <a:off x="11887200" y="4820356"/>
            <a:ext cx="2269067" cy="8337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Give feedback on our Padlet!</a:t>
            </a:r>
          </a:p>
        </p:txBody>
      </p:sp>
      <p:sp>
        <p:nvSpPr>
          <p:cNvPr id="5" name="Double Wave 4" descr="wavy Gray text box">
            <a:extLst>
              <a:ext uri="{FF2B5EF4-FFF2-40B4-BE49-F238E27FC236}">
                <a16:creationId xmlns:a16="http://schemas.microsoft.com/office/drawing/2014/main" id="{929E0438-A173-4F22-A2BF-8A81E31C698D}"/>
              </a:ext>
            </a:extLst>
          </p:cNvPr>
          <p:cNvSpPr/>
          <p:nvPr/>
        </p:nvSpPr>
        <p:spPr>
          <a:xfrm>
            <a:off x="731520" y="5023554"/>
            <a:ext cx="9584267" cy="2052615"/>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This session will be recorded, so it can be posted on the Department’s website. The recording will begin at the end of this slide. </a:t>
            </a:r>
          </a:p>
        </p:txBody>
      </p:sp>
    </p:spTree>
    <p:extLst>
      <p:ext uri="{BB962C8B-B14F-4D97-AF65-F5344CB8AC3E}">
        <p14:creationId xmlns:p14="http://schemas.microsoft.com/office/powerpoint/2010/main" val="2470041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E5C786-AF73-47D8-AC88-6D6B6102182A}"/>
              </a:ext>
            </a:extLst>
          </p:cNvPr>
          <p:cNvSpPr/>
          <p:nvPr/>
        </p:nvSpPr>
        <p:spPr>
          <a:xfrm>
            <a:off x="0" y="0"/>
            <a:ext cx="7032978" cy="7600201"/>
          </a:xfrm>
          <a:prstGeom prst="rect">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B679E2-B579-464D-ADBD-2DB82D6860C6}"/>
              </a:ext>
            </a:extLst>
          </p:cNvPr>
          <p:cNvSpPr>
            <a:spLocks noGrp="1"/>
          </p:cNvSpPr>
          <p:nvPr>
            <p:ph type="title"/>
          </p:nvPr>
        </p:nvSpPr>
        <p:spPr>
          <a:xfrm>
            <a:off x="423335" y="204390"/>
            <a:ext cx="6178566" cy="1538883"/>
          </a:xfrm>
        </p:spPr>
        <p:txBody>
          <a:bodyPr/>
          <a:lstStyle/>
          <a:p>
            <a:r>
              <a:rPr lang="en-US" dirty="0">
                <a:solidFill>
                  <a:schemeClr val="bg1"/>
                </a:solidFill>
              </a:rPr>
              <a:t>Algebra 2 Refocused</a:t>
            </a:r>
          </a:p>
        </p:txBody>
      </p:sp>
      <p:sp>
        <p:nvSpPr>
          <p:cNvPr id="3" name="Content Placeholder 2">
            <a:extLst>
              <a:ext uri="{FF2B5EF4-FFF2-40B4-BE49-F238E27FC236}">
                <a16:creationId xmlns:a16="http://schemas.microsoft.com/office/drawing/2014/main" id="{D79FBF44-7D1A-455C-B80A-D57E7FB7D40E}"/>
              </a:ext>
            </a:extLst>
          </p:cNvPr>
          <p:cNvSpPr>
            <a:spLocks noGrp="1"/>
          </p:cNvSpPr>
          <p:nvPr>
            <p:ph idx="1"/>
          </p:nvPr>
        </p:nvSpPr>
        <p:spPr>
          <a:xfrm>
            <a:off x="268533" y="2088444"/>
            <a:ext cx="6488170" cy="4851236"/>
          </a:xfrm>
        </p:spPr>
        <p:txBody>
          <a:bodyPr/>
          <a:lstStyle/>
          <a:p>
            <a:pPr marL="0" indent="0">
              <a:buNone/>
            </a:pPr>
            <a:r>
              <a:rPr lang="en-US" sz="3200" b="1" dirty="0">
                <a:solidFill>
                  <a:schemeClr val="bg1"/>
                </a:solidFill>
              </a:rPr>
              <a:t>Goal: To get more students to understand and pass Calculus at the collegiate level.</a:t>
            </a:r>
          </a:p>
          <a:p>
            <a:pPr marL="0" indent="0">
              <a:buNone/>
            </a:pPr>
            <a:endParaRPr lang="en-US" sz="3200" dirty="0">
              <a:solidFill>
                <a:schemeClr val="bg1"/>
              </a:solidFill>
            </a:endParaRPr>
          </a:p>
          <a:p>
            <a:pPr marL="0" indent="0">
              <a:buNone/>
            </a:pPr>
            <a:r>
              <a:rPr lang="en-US" sz="3200" dirty="0">
                <a:solidFill>
                  <a:schemeClr val="bg1"/>
                </a:solidFill>
              </a:rPr>
              <a:t>College-level Calculus is just the </a:t>
            </a:r>
            <a:r>
              <a:rPr lang="en-US" sz="3200" i="1" dirty="0">
                <a:solidFill>
                  <a:schemeClr val="bg1"/>
                </a:solidFill>
              </a:rPr>
              <a:t>beginning</a:t>
            </a:r>
            <a:r>
              <a:rPr lang="en-US" sz="3200" dirty="0">
                <a:solidFill>
                  <a:schemeClr val="bg1"/>
                </a:solidFill>
              </a:rPr>
              <a:t> of mathematics for most STEM students on the Calculus Pathway. </a:t>
            </a:r>
          </a:p>
        </p:txBody>
      </p:sp>
      <p:sp>
        <p:nvSpPr>
          <p:cNvPr id="4" name="Slide Number Placeholder 3">
            <a:extLst>
              <a:ext uri="{FF2B5EF4-FFF2-40B4-BE49-F238E27FC236}">
                <a16:creationId xmlns:a16="http://schemas.microsoft.com/office/drawing/2014/main" id="{D1AA16B6-B1A4-4D9A-9C50-0FBD0488A76A}"/>
              </a:ext>
            </a:extLst>
          </p:cNvPr>
          <p:cNvSpPr>
            <a:spLocks noGrp="1"/>
          </p:cNvSpPr>
          <p:nvPr>
            <p:ph type="sldNum" sz="quarter" idx="12"/>
          </p:nvPr>
        </p:nvSpPr>
        <p:spPr/>
        <p:txBody>
          <a:bodyPr/>
          <a:lstStyle/>
          <a:p>
            <a:fld id="{79463015-ABDD-44E9-850F-7B4794200E02}" type="slidenum">
              <a:rPr lang="en-US" smtClean="0"/>
              <a:pPr/>
              <a:t>3</a:t>
            </a:fld>
            <a:endParaRPr lang="en-US" dirty="0"/>
          </a:p>
        </p:txBody>
      </p:sp>
      <p:sp>
        <p:nvSpPr>
          <p:cNvPr id="6" name="Arrow: Pentagon 5" descr="burgundy arrow text box">
            <a:extLst>
              <a:ext uri="{FF2B5EF4-FFF2-40B4-BE49-F238E27FC236}">
                <a16:creationId xmlns:a16="http://schemas.microsoft.com/office/drawing/2014/main" id="{D09E8F9C-F718-44FC-8259-3AD4E35B7555}"/>
              </a:ext>
            </a:extLst>
          </p:cNvPr>
          <p:cNvSpPr/>
          <p:nvPr/>
        </p:nvSpPr>
        <p:spPr>
          <a:xfrm>
            <a:off x="0" y="6524978"/>
            <a:ext cx="14630400" cy="75987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It is no longer Algebra 2 for all!</a:t>
            </a:r>
          </a:p>
        </p:txBody>
      </p:sp>
      <p:pic>
        <p:nvPicPr>
          <p:cNvPr id="8" name="Picture 7" descr="chalk board with math equation&#10;">
            <a:extLst>
              <a:ext uri="{FF2B5EF4-FFF2-40B4-BE49-F238E27FC236}">
                <a16:creationId xmlns:a16="http://schemas.microsoft.com/office/drawing/2014/main" id="{9DC10076-40D0-4B76-8F87-BD543A3D5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7424" y="1433285"/>
            <a:ext cx="6509731" cy="4344383"/>
          </a:xfrm>
          <a:prstGeom prst="rect">
            <a:avLst/>
          </a:prstGeom>
        </p:spPr>
      </p:pic>
    </p:spTree>
    <p:extLst>
      <p:ext uri="{BB962C8B-B14F-4D97-AF65-F5344CB8AC3E}">
        <p14:creationId xmlns:p14="http://schemas.microsoft.com/office/powerpoint/2010/main" val="3548350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906A32-6A7F-422A-9605-793542D0D909}"/>
              </a:ext>
            </a:extLst>
          </p:cNvPr>
          <p:cNvSpPr>
            <a:spLocks noGrp="1"/>
          </p:cNvSpPr>
          <p:nvPr>
            <p:ph type="sldNum" sz="quarter" idx="12"/>
          </p:nvPr>
        </p:nvSpPr>
        <p:spPr/>
        <p:txBody>
          <a:bodyPr/>
          <a:lstStyle/>
          <a:p>
            <a:fld id="{79463015-ABDD-44E9-850F-7B4794200E02}" type="slidenum">
              <a:rPr lang="en-US" smtClean="0"/>
              <a:pPr/>
              <a:t>4</a:t>
            </a:fld>
            <a:endParaRPr lang="en-US" dirty="0"/>
          </a:p>
        </p:txBody>
      </p:sp>
      <p:sp>
        <p:nvSpPr>
          <p:cNvPr id="5" name="Slide Number Placeholder 3">
            <a:extLst>
              <a:ext uri="{FF2B5EF4-FFF2-40B4-BE49-F238E27FC236}">
                <a16:creationId xmlns:a16="http://schemas.microsoft.com/office/drawing/2014/main" id="{F9C923B4-4E05-4158-A8EA-A7760CD35064}"/>
              </a:ext>
            </a:extLst>
          </p:cNvPr>
          <p:cNvSpPr txBox="1">
            <a:spLocks/>
          </p:cNvSpPr>
          <p:nvPr/>
        </p:nvSpPr>
        <p:spPr>
          <a:xfrm>
            <a:off x="13904109" y="7695172"/>
            <a:ext cx="650091" cy="461258"/>
          </a:xfrm>
          <a:prstGeom prst="rect">
            <a:avLst/>
          </a:prstGeom>
        </p:spPr>
        <p:txBody>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fld id="{79463015-ABDD-44E9-850F-7B4794200E02}" type="slidenum">
              <a:rPr lang="en-US" smtClean="0"/>
              <a:pPr/>
              <a:t>4</a:t>
            </a:fld>
            <a:endParaRPr lang="en-US" dirty="0"/>
          </a:p>
        </p:txBody>
      </p:sp>
      <p:pic>
        <p:nvPicPr>
          <p:cNvPr id="6" name="Picture 5">
            <a:extLst>
              <a:ext uri="{FF2B5EF4-FFF2-40B4-BE49-F238E27FC236}">
                <a16:creationId xmlns:a16="http://schemas.microsoft.com/office/drawing/2014/main" id="{2B23F4C1-E83B-4012-8141-41389697FD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 y="-599940"/>
            <a:ext cx="14624479" cy="8229600"/>
          </a:xfrm>
          <a:prstGeom prst="rect">
            <a:avLst/>
          </a:prstGeom>
        </p:spPr>
      </p:pic>
      <p:sp>
        <p:nvSpPr>
          <p:cNvPr id="7" name="Rectangle 6" descr="text box">
            <a:extLst>
              <a:ext uri="{FF2B5EF4-FFF2-40B4-BE49-F238E27FC236}">
                <a16:creationId xmlns:a16="http://schemas.microsoft.com/office/drawing/2014/main" id="{1235C8D0-802A-4FF0-8346-096E1568104B}"/>
              </a:ext>
            </a:extLst>
          </p:cNvPr>
          <p:cNvSpPr/>
          <p:nvPr/>
        </p:nvSpPr>
        <p:spPr>
          <a:xfrm>
            <a:off x="689157" y="197458"/>
            <a:ext cx="5721542" cy="7042479"/>
          </a:xfrm>
          <a:prstGeom prst="rect">
            <a:avLst/>
          </a:prstGeom>
          <a:solidFill>
            <a:schemeClr val="bg1">
              <a:alpha val="8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F933E5E7-3D03-4639-B479-276B209F7E1C}"/>
              </a:ext>
            </a:extLst>
          </p:cNvPr>
          <p:cNvSpPr>
            <a:spLocks noGrp="1"/>
          </p:cNvSpPr>
          <p:nvPr>
            <p:ph idx="1"/>
          </p:nvPr>
        </p:nvSpPr>
        <p:spPr>
          <a:xfrm>
            <a:off x="795153" y="1098395"/>
            <a:ext cx="5509549" cy="5431156"/>
          </a:xfrm>
        </p:spPr>
        <p:txBody>
          <a:bodyPr/>
          <a:lstStyle/>
          <a:p>
            <a:pPr marL="276224" indent="0">
              <a:lnSpc>
                <a:spcPct val="107000"/>
              </a:lnSpc>
              <a:spcBef>
                <a:spcPts val="0"/>
              </a:spcBef>
              <a:spcAft>
                <a:spcPts val="960"/>
              </a:spcAft>
              <a:buNone/>
            </a:pPr>
            <a:r>
              <a:rPr lang="en-US" sz="3360" dirty="0">
                <a:latin typeface="Arial" panose="020B0604020202020204" pitchFamily="34" charset="0"/>
                <a:ea typeface="Calibri" panose="020F0502020204030204" pitchFamily="34" charset="0"/>
                <a:cs typeface="Times New Roman" panose="02020603050405020304" pitchFamily="18" charset="0"/>
              </a:rPr>
              <a:t>“Students use mathematical language to communicate effectively and to describe their work with clarity and precision. Students demonstrate how, when, and why their procedure works and why it is appropriate. Students can answer the question, ‘How do we know?’”</a:t>
            </a:r>
          </a:p>
          <a:p>
            <a:endParaRPr lang="en-US" dirty="0"/>
          </a:p>
        </p:txBody>
      </p:sp>
      <p:sp>
        <p:nvSpPr>
          <p:cNvPr id="9" name="Title 1">
            <a:extLst>
              <a:ext uri="{FF2B5EF4-FFF2-40B4-BE49-F238E27FC236}">
                <a16:creationId xmlns:a16="http://schemas.microsoft.com/office/drawing/2014/main" id="{21C4BDF7-9CD3-4AE0-855A-C1BB594B37C7}"/>
              </a:ext>
            </a:extLst>
          </p:cNvPr>
          <p:cNvSpPr>
            <a:spLocks noGrp="1"/>
          </p:cNvSpPr>
          <p:nvPr>
            <p:ph type="title"/>
          </p:nvPr>
        </p:nvSpPr>
        <p:spPr>
          <a:xfrm>
            <a:off x="2279026" y="322798"/>
            <a:ext cx="2541801" cy="775597"/>
          </a:xfrm>
        </p:spPr>
        <p:txBody>
          <a:bodyPr/>
          <a:lstStyle/>
          <a:p>
            <a:r>
              <a:rPr lang="en-US" dirty="0"/>
              <a:t>Rigor</a:t>
            </a:r>
          </a:p>
        </p:txBody>
      </p:sp>
    </p:spTree>
    <p:extLst>
      <p:ext uri="{BB962C8B-B14F-4D97-AF65-F5344CB8AC3E}">
        <p14:creationId xmlns:p14="http://schemas.microsoft.com/office/powerpoint/2010/main" val="3449518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FABA4C7-CE19-4A05-AF1C-57B4BB7C8ECD}"/>
              </a:ext>
            </a:extLst>
          </p:cNvPr>
          <p:cNvGraphicFramePr>
            <a:graphicFrameLocks noGrp="1"/>
          </p:cNvGraphicFramePr>
          <p:nvPr>
            <p:extLst>
              <p:ext uri="{D42A27DB-BD31-4B8C-83A1-F6EECF244321}">
                <p14:modId xmlns:p14="http://schemas.microsoft.com/office/powerpoint/2010/main" val="2366214605"/>
              </p:ext>
            </p:extLst>
          </p:nvPr>
        </p:nvGraphicFramePr>
        <p:xfrm>
          <a:off x="457200" y="291383"/>
          <a:ext cx="13716000" cy="7117236"/>
        </p:xfrm>
        <a:graphic>
          <a:graphicData uri="http://schemas.openxmlformats.org/drawingml/2006/table">
            <a:tbl>
              <a:tblPr firstRow="1" bandRow="1">
                <a:tableStyleId>{5C22544A-7EE6-4342-B048-85BDC9FD1C3A}</a:tableStyleId>
              </a:tblPr>
              <a:tblGrid>
                <a:gridCol w="8246026">
                  <a:extLst>
                    <a:ext uri="{9D8B030D-6E8A-4147-A177-3AD203B41FA5}">
                      <a16:colId xmlns:a16="http://schemas.microsoft.com/office/drawing/2014/main" val="2075038143"/>
                    </a:ext>
                  </a:extLst>
                </a:gridCol>
                <a:gridCol w="5469974">
                  <a:extLst>
                    <a:ext uri="{9D8B030D-6E8A-4147-A177-3AD203B41FA5}">
                      <a16:colId xmlns:a16="http://schemas.microsoft.com/office/drawing/2014/main" val="4201048452"/>
                    </a:ext>
                  </a:extLst>
                </a:gridCol>
              </a:tblGrid>
              <a:tr h="537287">
                <a:tc>
                  <a:txBody>
                    <a:bodyPr/>
                    <a:lstStyle/>
                    <a:p>
                      <a:pPr marL="0" marR="0" algn="l">
                        <a:lnSpc>
                          <a:spcPct val="115000"/>
                        </a:lnSpc>
                        <a:spcBef>
                          <a:spcPts val="0"/>
                        </a:spcBef>
                        <a:spcAft>
                          <a:spcPts val="0"/>
                        </a:spcAft>
                      </a:pPr>
                      <a:r>
                        <a:rPr lang="en-US" sz="2400" b="1" dirty="0">
                          <a:effectLst/>
                          <a:latin typeface="Arial" panose="020B0604020202020204" pitchFamily="34" charset="0"/>
                          <a:ea typeface="Arial" panose="020B0604020202020204" pitchFamily="34" charset="0"/>
                        </a:rPr>
                        <a:t>Rigorous courses are…</a:t>
                      </a:r>
                      <a:endParaRPr lang="en-US" sz="2400" dirty="0">
                        <a:effectLst/>
                        <a:latin typeface="Arial" panose="020B0604020202020204" pitchFamily="34" charset="0"/>
                        <a:ea typeface="Arial" panose="020B0604020202020204" pitchFamily="34" charset="0"/>
                      </a:endParaRPr>
                    </a:p>
                  </a:txBody>
                  <a:tcPr marL="76200" marR="76200" marT="76200" marB="76200"/>
                </a:tc>
                <a:tc>
                  <a:txBody>
                    <a:bodyPr/>
                    <a:lstStyle/>
                    <a:p>
                      <a:pPr marL="0" marR="0" algn="l">
                        <a:lnSpc>
                          <a:spcPct val="115000"/>
                        </a:lnSpc>
                        <a:spcBef>
                          <a:spcPts val="0"/>
                        </a:spcBef>
                        <a:spcAft>
                          <a:spcPts val="0"/>
                        </a:spcAft>
                      </a:pPr>
                      <a:r>
                        <a:rPr lang="en-US" sz="2400" b="1" dirty="0">
                          <a:effectLst/>
                          <a:latin typeface="Arial" panose="020B0604020202020204" pitchFamily="34" charset="0"/>
                          <a:ea typeface="Arial" panose="020B0604020202020204" pitchFamily="34" charset="0"/>
                        </a:rPr>
                        <a:t>Rigorous courses are not…</a:t>
                      </a:r>
                      <a:endParaRPr lang="en-US" sz="2400" dirty="0">
                        <a:effectLst/>
                        <a:latin typeface="Arial" panose="020B0604020202020204" pitchFamily="34" charset="0"/>
                        <a:ea typeface="Arial" panose="020B0604020202020204" pitchFamily="34" charset="0"/>
                      </a:endParaRPr>
                    </a:p>
                  </a:txBody>
                  <a:tcPr marL="76200" marR="76200" marT="76200" marB="76200"/>
                </a:tc>
                <a:extLst>
                  <a:ext uri="{0D108BD9-81ED-4DB2-BD59-A6C34878D82A}">
                    <a16:rowId xmlns:a16="http://schemas.microsoft.com/office/drawing/2014/main" val="3041591089"/>
                  </a:ext>
                </a:extLst>
              </a:tr>
              <a:tr h="1963751">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Defined by complexity, which is a measure of the thinking, action or knowledge that is needed to complete the task</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Characterized by difficulty, which is a measure of effort required to complete a task</a:t>
                      </a:r>
                    </a:p>
                  </a:txBody>
                  <a:tcPr marL="76200" marR="76200" marT="76200" marB="76200"/>
                </a:tc>
                <a:extLst>
                  <a:ext uri="{0D108BD9-81ED-4DB2-BD59-A6C34878D82A}">
                    <a16:rowId xmlns:a16="http://schemas.microsoft.com/office/drawing/2014/main" val="398272839"/>
                  </a:ext>
                </a:extLst>
              </a:tr>
              <a:tr h="1038378">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Measured in depth of understanding</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Measured by the amount of work</a:t>
                      </a:r>
                    </a:p>
                  </a:txBody>
                  <a:tcPr marL="76200" marR="76200" marT="76200" marB="76200"/>
                </a:tc>
                <a:extLst>
                  <a:ext uri="{0D108BD9-81ED-4DB2-BD59-A6C34878D82A}">
                    <a16:rowId xmlns:a16="http://schemas.microsoft.com/office/drawing/2014/main" val="2778422110"/>
                  </a:ext>
                </a:extLst>
              </a:tr>
              <a:tr h="1501064">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Opportunities for precision in reasoning, language, definitions and notation that are sufficient to appropriate age/course</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Based on procedure alone</a:t>
                      </a:r>
                    </a:p>
                  </a:txBody>
                  <a:tcPr marL="76200" marR="76200" marT="76200" marB="76200"/>
                </a:tc>
                <a:extLst>
                  <a:ext uri="{0D108BD9-81ED-4DB2-BD59-A6C34878D82A}">
                    <a16:rowId xmlns:a16="http://schemas.microsoft.com/office/drawing/2014/main" val="529426391"/>
                  </a:ext>
                </a:extLst>
              </a:tr>
              <a:tr h="1038378">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Determined by students’ process</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Measured by assigning difficult problems</a:t>
                      </a:r>
                    </a:p>
                  </a:txBody>
                  <a:tcPr marL="76200" marR="76200" marT="76200" marB="76200"/>
                </a:tc>
                <a:extLst>
                  <a:ext uri="{0D108BD9-81ED-4DB2-BD59-A6C34878D82A}">
                    <a16:rowId xmlns:a16="http://schemas.microsoft.com/office/drawing/2014/main" val="1958279284"/>
                  </a:ext>
                </a:extLst>
              </a:tr>
              <a:tr h="1038378">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Opportunities for students to make decisions in problem solving</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Defined only by the resources used  </a:t>
                      </a:r>
                    </a:p>
                  </a:txBody>
                  <a:tcPr marL="76200" marR="76200" marT="76200" marB="76200"/>
                </a:tc>
                <a:extLst>
                  <a:ext uri="{0D108BD9-81ED-4DB2-BD59-A6C34878D82A}">
                    <a16:rowId xmlns:a16="http://schemas.microsoft.com/office/drawing/2014/main" val="3481701380"/>
                  </a:ext>
                </a:extLst>
              </a:tr>
            </a:tbl>
          </a:graphicData>
        </a:graphic>
      </p:graphicFrame>
    </p:spTree>
    <p:extLst>
      <p:ext uri="{BB962C8B-B14F-4D97-AF65-F5344CB8AC3E}">
        <p14:creationId xmlns:p14="http://schemas.microsoft.com/office/powerpoint/2010/main" val="12471558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FABA4C7-CE19-4A05-AF1C-57B4BB7C8ECD}"/>
              </a:ext>
            </a:extLst>
          </p:cNvPr>
          <p:cNvGraphicFramePr>
            <a:graphicFrameLocks noGrp="1"/>
          </p:cNvGraphicFramePr>
          <p:nvPr>
            <p:extLst>
              <p:ext uri="{D42A27DB-BD31-4B8C-83A1-F6EECF244321}">
                <p14:modId xmlns:p14="http://schemas.microsoft.com/office/powerpoint/2010/main" val="1682712935"/>
              </p:ext>
            </p:extLst>
          </p:nvPr>
        </p:nvGraphicFramePr>
        <p:xfrm>
          <a:off x="417689" y="229984"/>
          <a:ext cx="13670843" cy="6882014"/>
        </p:xfrm>
        <a:graphic>
          <a:graphicData uri="http://schemas.openxmlformats.org/drawingml/2006/table">
            <a:tbl>
              <a:tblPr firstRow="1" bandRow="1">
                <a:tableStyleId>{5C22544A-7EE6-4342-B048-85BDC9FD1C3A}</a:tableStyleId>
              </a:tblPr>
              <a:tblGrid>
                <a:gridCol w="8218877">
                  <a:extLst>
                    <a:ext uri="{9D8B030D-6E8A-4147-A177-3AD203B41FA5}">
                      <a16:colId xmlns:a16="http://schemas.microsoft.com/office/drawing/2014/main" val="2075038143"/>
                    </a:ext>
                  </a:extLst>
                </a:gridCol>
                <a:gridCol w="5451966">
                  <a:extLst>
                    <a:ext uri="{9D8B030D-6E8A-4147-A177-3AD203B41FA5}">
                      <a16:colId xmlns:a16="http://schemas.microsoft.com/office/drawing/2014/main" val="4201048452"/>
                    </a:ext>
                  </a:extLst>
                </a:gridCol>
              </a:tblGrid>
              <a:tr h="1168191">
                <a:tc>
                  <a:txBody>
                    <a:bodyPr/>
                    <a:lstStyle/>
                    <a:p>
                      <a:pPr marL="0" marR="0" algn="l">
                        <a:lnSpc>
                          <a:spcPct val="115000"/>
                        </a:lnSpc>
                        <a:spcBef>
                          <a:spcPts val="0"/>
                        </a:spcBef>
                        <a:spcAft>
                          <a:spcPts val="0"/>
                        </a:spcAft>
                      </a:pPr>
                      <a:r>
                        <a:rPr lang="en-US" sz="2600" b="1" dirty="0">
                          <a:effectLst/>
                          <a:latin typeface="Arial" panose="020B0604020202020204" pitchFamily="34" charset="0"/>
                          <a:ea typeface="Arial" panose="020B0604020202020204" pitchFamily="34" charset="0"/>
                        </a:rPr>
                        <a:t>Rigorous courses are…</a:t>
                      </a:r>
                      <a:endParaRPr lang="en-US" sz="2600" dirty="0">
                        <a:effectLst/>
                        <a:latin typeface="Arial" panose="020B0604020202020204" pitchFamily="34" charset="0"/>
                        <a:ea typeface="Arial" panose="020B0604020202020204" pitchFamily="34" charset="0"/>
                      </a:endParaRPr>
                    </a:p>
                  </a:txBody>
                  <a:tcPr marL="76200" marR="76200" marT="76200" marB="76200"/>
                </a:tc>
                <a:tc>
                  <a:txBody>
                    <a:bodyPr/>
                    <a:lstStyle/>
                    <a:p>
                      <a:pPr marL="0" marR="0" algn="l">
                        <a:lnSpc>
                          <a:spcPct val="115000"/>
                        </a:lnSpc>
                        <a:spcBef>
                          <a:spcPts val="0"/>
                        </a:spcBef>
                        <a:spcAft>
                          <a:spcPts val="0"/>
                        </a:spcAft>
                      </a:pPr>
                      <a:r>
                        <a:rPr lang="en-US" sz="2600" b="1" dirty="0">
                          <a:effectLst/>
                          <a:latin typeface="Arial" panose="020B0604020202020204" pitchFamily="34" charset="0"/>
                          <a:ea typeface="Arial" panose="020B0604020202020204" pitchFamily="34" charset="0"/>
                        </a:rPr>
                        <a:t>Rigorous courses are not…</a:t>
                      </a:r>
                      <a:endParaRPr lang="en-US" sz="2600" dirty="0">
                        <a:effectLst/>
                        <a:latin typeface="Arial" panose="020B0604020202020204" pitchFamily="34" charset="0"/>
                        <a:ea typeface="Arial" panose="020B0604020202020204" pitchFamily="34" charset="0"/>
                      </a:endParaRPr>
                    </a:p>
                  </a:txBody>
                  <a:tcPr marL="76200" marR="76200" marT="76200" marB="76200"/>
                </a:tc>
                <a:extLst>
                  <a:ext uri="{0D108BD9-81ED-4DB2-BD59-A6C34878D82A}">
                    <a16:rowId xmlns:a16="http://schemas.microsoft.com/office/drawing/2014/main" val="3041591089"/>
                  </a:ext>
                </a:extLst>
              </a:tr>
              <a:tr h="647662">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Opportunities to make connections</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Taught in isolation</a:t>
                      </a:r>
                    </a:p>
                  </a:txBody>
                  <a:tcPr marL="76200" marR="76200" marT="76200" marB="76200"/>
                </a:tc>
                <a:extLst>
                  <a:ext uri="{0D108BD9-81ED-4DB2-BD59-A6C34878D82A}">
                    <a16:rowId xmlns:a16="http://schemas.microsoft.com/office/drawing/2014/main" val="1483091351"/>
                  </a:ext>
                </a:extLst>
              </a:tr>
              <a:tr h="1168191">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Supportive of the transfer of knowledge to new situations</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Repetitive</a:t>
                      </a:r>
                    </a:p>
                  </a:txBody>
                  <a:tcPr marL="76200" marR="76200" marT="76200" marB="76200"/>
                </a:tc>
                <a:extLst>
                  <a:ext uri="{0D108BD9-81ED-4DB2-BD59-A6C34878D82A}">
                    <a16:rowId xmlns:a16="http://schemas.microsoft.com/office/drawing/2014/main" val="2252502592"/>
                  </a:ext>
                </a:extLst>
              </a:tr>
              <a:tr h="2729779">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Driven by students developing efficient explanations of solutions and why they work, providing opportunities for thinking and reasoning about contextual problems and situations</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Focused on getting an answer</a:t>
                      </a:r>
                    </a:p>
                  </a:txBody>
                  <a:tcPr marL="76200" marR="76200" marT="76200" marB="76200"/>
                </a:tc>
                <a:extLst>
                  <a:ext uri="{0D108BD9-81ED-4DB2-BD59-A6C34878D82A}">
                    <a16:rowId xmlns:a16="http://schemas.microsoft.com/office/drawing/2014/main" val="3100215041"/>
                  </a:ext>
                </a:extLst>
              </a:tr>
              <a:tr h="1168191">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Defined by what the student does with what you give them</a:t>
                      </a:r>
                    </a:p>
                  </a:txBody>
                  <a:tcPr marL="76200" marR="76200" marT="76200" marB="76200"/>
                </a:tc>
                <a:tc>
                  <a:txBody>
                    <a:bodyPr/>
                    <a:lstStyle/>
                    <a:p>
                      <a:pPr marL="0" marR="0" algn="l">
                        <a:lnSpc>
                          <a:spcPct val="115000"/>
                        </a:lnSpc>
                        <a:spcBef>
                          <a:spcPts val="0"/>
                        </a:spcBef>
                        <a:spcAft>
                          <a:spcPts val="0"/>
                        </a:spcAft>
                      </a:pPr>
                      <a:r>
                        <a:rPr lang="en-US" sz="2600" dirty="0">
                          <a:effectLst/>
                          <a:latin typeface="Arial" panose="020B0604020202020204" pitchFamily="34" charset="0"/>
                          <a:ea typeface="Arial" panose="020B0604020202020204" pitchFamily="34" charset="0"/>
                        </a:rPr>
                        <a:t>Defined by what you give the student</a:t>
                      </a:r>
                    </a:p>
                  </a:txBody>
                  <a:tcPr marL="76200" marR="76200" marT="76200" marB="76200"/>
                </a:tc>
                <a:extLst>
                  <a:ext uri="{0D108BD9-81ED-4DB2-BD59-A6C34878D82A}">
                    <a16:rowId xmlns:a16="http://schemas.microsoft.com/office/drawing/2014/main" val="3651415819"/>
                  </a:ext>
                </a:extLst>
              </a:tr>
            </a:tbl>
          </a:graphicData>
        </a:graphic>
      </p:graphicFrame>
    </p:spTree>
    <p:extLst>
      <p:ext uri="{BB962C8B-B14F-4D97-AF65-F5344CB8AC3E}">
        <p14:creationId xmlns:p14="http://schemas.microsoft.com/office/powerpoint/2010/main" val="1388011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crowd">
            <a:extLst>
              <a:ext uri="{FF2B5EF4-FFF2-40B4-BE49-F238E27FC236}">
                <a16:creationId xmlns:a16="http://schemas.microsoft.com/office/drawing/2014/main" id="{87B84F2A-A6BD-484C-A586-9A5CACC768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4630400" cy="7615025"/>
          </a:xfrm>
          <a:prstGeom prst="rect">
            <a:avLst/>
          </a:prstGeom>
        </p:spPr>
      </p:pic>
      <p:sp>
        <p:nvSpPr>
          <p:cNvPr id="4" name="Slide Number Placeholder 3">
            <a:extLst>
              <a:ext uri="{FF2B5EF4-FFF2-40B4-BE49-F238E27FC236}">
                <a16:creationId xmlns:a16="http://schemas.microsoft.com/office/drawing/2014/main" id="{2A0EC99B-522D-4B9F-BD99-E2C3BED3D88F}"/>
              </a:ext>
            </a:extLst>
          </p:cNvPr>
          <p:cNvSpPr>
            <a:spLocks noGrp="1"/>
          </p:cNvSpPr>
          <p:nvPr>
            <p:ph type="sldNum" sz="quarter" idx="12"/>
          </p:nvPr>
        </p:nvSpPr>
        <p:spPr/>
        <p:txBody>
          <a:bodyPr/>
          <a:lstStyle/>
          <a:p>
            <a:fld id="{79463015-ABDD-44E9-850F-7B4794200E02}" type="slidenum">
              <a:rPr lang="en-US" smtClean="0"/>
              <a:pPr/>
              <a:t>7</a:t>
            </a:fld>
            <a:endParaRPr lang="en-US" dirty="0"/>
          </a:p>
        </p:txBody>
      </p:sp>
      <p:sp>
        <p:nvSpPr>
          <p:cNvPr id="5" name="Rectangle: Single Corner Snipped 4" descr="gray shape">
            <a:extLst>
              <a:ext uri="{FF2B5EF4-FFF2-40B4-BE49-F238E27FC236}">
                <a16:creationId xmlns:a16="http://schemas.microsoft.com/office/drawing/2014/main" id="{70CEDC8D-14AA-4EA0-A55E-2C0F600EACD0}"/>
              </a:ext>
            </a:extLst>
          </p:cNvPr>
          <p:cNvSpPr/>
          <p:nvPr/>
        </p:nvSpPr>
        <p:spPr>
          <a:xfrm>
            <a:off x="0" y="3513222"/>
            <a:ext cx="10274968" cy="3087479"/>
          </a:xfrm>
          <a:prstGeom prst="snip1Rect">
            <a:avLst>
              <a:gd name="adj" fmla="val 50000"/>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348E35B-5C9D-42A1-B06D-B289132A7EE8}"/>
              </a:ext>
            </a:extLst>
          </p:cNvPr>
          <p:cNvSpPr>
            <a:spLocks noGrp="1"/>
          </p:cNvSpPr>
          <p:nvPr>
            <p:ph idx="1"/>
          </p:nvPr>
        </p:nvSpPr>
        <p:spPr>
          <a:xfrm>
            <a:off x="731520" y="4293716"/>
            <a:ext cx="13167360" cy="2646024"/>
          </a:xfrm>
        </p:spPr>
        <p:txBody>
          <a:bodyPr/>
          <a:lstStyle/>
          <a:p>
            <a:r>
              <a:rPr lang="en-US" sz="3200" dirty="0">
                <a:solidFill>
                  <a:schemeClr val="bg1"/>
                </a:solidFill>
              </a:rPr>
              <a:t>Algebraic Reasoning</a:t>
            </a:r>
          </a:p>
          <a:p>
            <a:r>
              <a:rPr lang="en-US" sz="3200" dirty="0">
                <a:solidFill>
                  <a:schemeClr val="bg1"/>
                </a:solidFill>
              </a:rPr>
              <a:t>Analytic Reasoning</a:t>
            </a:r>
          </a:p>
          <a:p>
            <a:r>
              <a:rPr lang="en-US" sz="3200" dirty="0">
                <a:solidFill>
                  <a:schemeClr val="bg1"/>
                </a:solidFill>
              </a:rPr>
              <a:t>Communication</a:t>
            </a:r>
          </a:p>
          <a:p>
            <a:r>
              <a:rPr lang="en-US" sz="3200" dirty="0">
                <a:solidFill>
                  <a:schemeClr val="bg1"/>
                </a:solidFill>
              </a:rPr>
              <a:t>Independence</a:t>
            </a:r>
          </a:p>
        </p:txBody>
      </p:sp>
      <p:sp>
        <p:nvSpPr>
          <p:cNvPr id="2" name="Title 1">
            <a:extLst>
              <a:ext uri="{FF2B5EF4-FFF2-40B4-BE49-F238E27FC236}">
                <a16:creationId xmlns:a16="http://schemas.microsoft.com/office/drawing/2014/main" id="{08332391-C56B-4C5F-B668-BA984C4B0F86}"/>
              </a:ext>
            </a:extLst>
          </p:cNvPr>
          <p:cNvSpPr>
            <a:spLocks noGrp="1"/>
          </p:cNvSpPr>
          <p:nvPr>
            <p:ph type="title"/>
          </p:nvPr>
        </p:nvSpPr>
        <p:spPr>
          <a:xfrm>
            <a:off x="-2204186" y="3564915"/>
            <a:ext cx="13167360" cy="677108"/>
          </a:xfrm>
        </p:spPr>
        <p:txBody>
          <a:bodyPr/>
          <a:lstStyle/>
          <a:p>
            <a:r>
              <a:rPr lang="en-US" sz="4400" dirty="0">
                <a:solidFill>
                  <a:schemeClr val="bg1"/>
                </a:solidFill>
              </a:rPr>
              <a:t>Higher Education Expectations</a:t>
            </a:r>
          </a:p>
        </p:txBody>
      </p:sp>
    </p:spTree>
    <p:extLst>
      <p:ext uri="{BB962C8B-B14F-4D97-AF65-F5344CB8AC3E}">
        <p14:creationId xmlns:p14="http://schemas.microsoft.com/office/powerpoint/2010/main" val="16936414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CC34-F180-42F9-AA54-E8E7D3B7C909}"/>
              </a:ext>
            </a:extLst>
          </p:cNvPr>
          <p:cNvSpPr>
            <a:spLocks noGrp="1"/>
          </p:cNvSpPr>
          <p:nvPr>
            <p:ph type="title"/>
          </p:nvPr>
        </p:nvSpPr>
        <p:spPr>
          <a:xfrm>
            <a:off x="541868" y="149707"/>
            <a:ext cx="13167360" cy="769441"/>
          </a:xfrm>
        </p:spPr>
        <p:txBody>
          <a:bodyPr/>
          <a:lstStyle/>
          <a:p>
            <a:r>
              <a:rPr lang="en-US" dirty="0"/>
              <a:t>Critical Areas of Focus</a:t>
            </a:r>
          </a:p>
        </p:txBody>
      </p:sp>
      <p:sp>
        <p:nvSpPr>
          <p:cNvPr id="4" name="Slide Number Placeholder 3">
            <a:extLst>
              <a:ext uri="{FF2B5EF4-FFF2-40B4-BE49-F238E27FC236}">
                <a16:creationId xmlns:a16="http://schemas.microsoft.com/office/drawing/2014/main" id="{80AF0476-79F6-4FF9-A2E7-CA71F565DEA5}"/>
              </a:ext>
            </a:extLst>
          </p:cNvPr>
          <p:cNvSpPr>
            <a:spLocks noGrp="1"/>
          </p:cNvSpPr>
          <p:nvPr>
            <p:ph type="sldNum" sz="quarter" idx="12"/>
          </p:nvPr>
        </p:nvSpPr>
        <p:spPr/>
        <p:txBody>
          <a:bodyPr/>
          <a:lstStyle/>
          <a:p>
            <a:fld id="{79463015-ABDD-44E9-850F-7B4794200E02}" type="slidenum">
              <a:rPr lang="en-US" smtClean="0"/>
              <a:pPr/>
              <a:t>8</a:t>
            </a:fld>
            <a:endParaRPr lang="en-US" dirty="0"/>
          </a:p>
        </p:txBody>
      </p:sp>
      <p:sp>
        <p:nvSpPr>
          <p:cNvPr id="5" name="Block Arc 4">
            <a:extLst>
              <a:ext uri="{FF2B5EF4-FFF2-40B4-BE49-F238E27FC236}">
                <a16:creationId xmlns:a16="http://schemas.microsoft.com/office/drawing/2014/main" id="{932D34EC-DEB7-4102-B91D-BF4E83FE6266}"/>
              </a:ext>
            </a:extLst>
          </p:cNvPr>
          <p:cNvSpPr/>
          <p:nvPr/>
        </p:nvSpPr>
        <p:spPr>
          <a:xfrm>
            <a:off x="-6893305" y="-85265"/>
            <a:ext cx="8750025" cy="8750025"/>
          </a:xfrm>
          <a:prstGeom prst="blockArc">
            <a:avLst>
              <a:gd name="adj1" fmla="val 18900000"/>
              <a:gd name="adj2" fmla="val 2700000"/>
              <a:gd name="adj3" fmla="val 247"/>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grpSp>
        <p:nvGrpSpPr>
          <p:cNvPr id="6" name="Group 5" descr="text box">
            <a:extLst>
              <a:ext uri="{FF2B5EF4-FFF2-40B4-BE49-F238E27FC236}">
                <a16:creationId xmlns:a16="http://schemas.microsoft.com/office/drawing/2014/main" id="{1E7D1B26-4988-4314-AF72-9748EE1B5A18}"/>
              </a:ext>
            </a:extLst>
          </p:cNvPr>
          <p:cNvGrpSpPr/>
          <p:nvPr/>
        </p:nvGrpSpPr>
        <p:grpSpPr>
          <a:xfrm>
            <a:off x="970344" y="1417784"/>
            <a:ext cx="13144911" cy="813060"/>
            <a:chOff x="609861" y="406269"/>
            <a:chExt cx="13144911" cy="813060"/>
          </a:xfrm>
        </p:grpSpPr>
        <p:sp>
          <p:nvSpPr>
            <p:cNvPr id="8" name="Rectangle 7">
              <a:extLst>
                <a:ext uri="{FF2B5EF4-FFF2-40B4-BE49-F238E27FC236}">
                  <a16:creationId xmlns:a16="http://schemas.microsoft.com/office/drawing/2014/main" id="{9FD04BFD-2349-4D24-A49B-EDD061580B94}"/>
                </a:ext>
              </a:extLst>
            </p:cNvPr>
            <p:cNvSpPr/>
            <p:nvPr/>
          </p:nvSpPr>
          <p:spPr>
            <a:xfrm>
              <a:off x="609861" y="406269"/>
              <a:ext cx="13114039" cy="81306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4E1A666A-A6ED-4ADE-A818-EA1A85DFC189}"/>
                </a:ext>
              </a:extLst>
            </p:cNvPr>
            <p:cNvSpPr txBox="1"/>
            <p:nvPr/>
          </p:nvSpPr>
          <p:spPr>
            <a:xfrm>
              <a:off x="640733" y="406269"/>
              <a:ext cx="13114039" cy="813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36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Communication and Analysis</a:t>
              </a:r>
            </a:p>
          </p:txBody>
        </p:sp>
      </p:grpSp>
      <p:sp>
        <p:nvSpPr>
          <p:cNvPr id="10" name="Oval 9">
            <a:extLst>
              <a:ext uri="{FF2B5EF4-FFF2-40B4-BE49-F238E27FC236}">
                <a16:creationId xmlns:a16="http://schemas.microsoft.com/office/drawing/2014/main" id="{D7E59D12-19AF-49F8-9BE5-3D20C28D25D5}"/>
              </a:ext>
            </a:extLst>
          </p:cNvPr>
          <p:cNvSpPr/>
          <p:nvPr/>
        </p:nvSpPr>
        <p:spPr>
          <a:xfrm>
            <a:off x="546017" y="1246951"/>
            <a:ext cx="1016325" cy="1016325"/>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descr="text box">
            <a:extLst>
              <a:ext uri="{FF2B5EF4-FFF2-40B4-BE49-F238E27FC236}">
                <a16:creationId xmlns:a16="http://schemas.microsoft.com/office/drawing/2014/main" id="{0606A2E4-BEA6-48D0-A809-ACFCFABAE9D1}"/>
              </a:ext>
            </a:extLst>
          </p:cNvPr>
          <p:cNvGrpSpPr/>
          <p:nvPr/>
        </p:nvGrpSpPr>
        <p:grpSpPr>
          <a:xfrm>
            <a:off x="1614703" y="2557092"/>
            <a:ext cx="12469680" cy="813060"/>
            <a:chOff x="1192476" y="1625469"/>
            <a:chExt cx="12531424" cy="813060"/>
          </a:xfrm>
        </p:grpSpPr>
        <p:sp>
          <p:nvSpPr>
            <p:cNvPr id="12" name="Rectangle 11">
              <a:extLst>
                <a:ext uri="{FF2B5EF4-FFF2-40B4-BE49-F238E27FC236}">
                  <a16:creationId xmlns:a16="http://schemas.microsoft.com/office/drawing/2014/main" id="{11FEDC53-3D2C-4AD0-97F8-8D6887A1F6A1}"/>
                </a:ext>
              </a:extLst>
            </p:cNvPr>
            <p:cNvSpPr/>
            <p:nvPr/>
          </p:nvSpPr>
          <p:spPr>
            <a:xfrm>
              <a:off x="1192476" y="1625469"/>
              <a:ext cx="12531424" cy="813060"/>
            </a:xfrm>
            <a:prstGeom prst="rect">
              <a:avLst/>
            </a:prstGeom>
          </p:spPr>
          <p:style>
            <a:lnRef idx="2">
              <a:schemeClr val="lt1">
                <a:hueOff val="0"/>
                <a:satOff val="0"/>
                <a:lumOff val="0"/>
                <a:alphaOff val="0"/>
              </a:schemeClr>
            </a:lnRef>
            <a:fillRef idx="1">
              <a:schemeClr val="accent2">
                <a:hueOff val="-4145842"/>
                <a:satOff val="-7885"/>
                <a:lumOff val="5490"/>
                <a:alphaOff val="0"/>
              </a:schemeClr>
            </a:fillRef>
            <a:effectRef idx="0">
              <a:schemeClr val="accent2">
                <a:hueOff val="-4145842"/>
                <a:satOff val="-7885"/>
                <a:lumOff val="5490"/>
                <a:alphaOff val="0"/>
              </a:schemeClr>
            </a:effectRef>
            <a:fontRef idx="minor">
              <a:schemeClr val="lt1"/>
            </a:fontRef>
          </p:style>
        </p:sp>
        <p:sp>
          <p:nvSpPr>
            <p:cNvPr id="13" name="TextBox 12">
              <a:extLst>
                <a:ext uri="{FF2B5EF4-FFF2-40B4-BE49-F238E27FC236}">
                  <a16:creationId xmlns:a16="http://schemas.microsoft.com/office/drawing/2014/main" id="{1F7F8022-1D1C-4A3A-9825-E67AC1BA39EE}"/>
                </a:ext>
              </a:extLst>
            </p:cNvPr>
            <p:cNvSpPr txBox="1"/>
            <p:nvPr/>
          </p:nvSpPr>
          <p:spPr>
            <a:xfrm>
              <a:off x="1192476" y="1625469"/>
              <a:ext cx="12531424" cy="813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36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Modeling</a:t>
              </a:r>
              <a:r>
                <a:rPr lang="en-US" sz="4400" kern="1200" baseline="0" dirty="0">
                  <a:latin typeface="Arial" panose="020B0604020202020204" pitchFamily="34" charset="0"/>
                  <a:cs typeface="Arial" panose="020B0604020202020204" pitchFamily="34" charset="0"/>
                </a:rPr>
                <a:t> with Functions</a:t>
              </a:r>
              <a:endParaRPr lang="en-US" sz="4400" kern="1200" dirty="0">
                <a:latin typeface="Arial" panose="020B0604020202020204" pitchFamily="34" charset="0"/>
                <a:cs typeface="Arial" panose="020B0604020202020204" pitchFamily="34" charset="0"/>
              </a:endParaRPr>
            </a:p>
          </p:txBody>
        </p:sp>
      </p:grpSp>
      <p:sp>
        <p:nvSpPr>
          <p:cNvPr id="15" name="Oval 14">
            <a:extLst>
              <a:ext uri="{FF2B5EF4-FFF2-40B4-BE49-F238E27FC236}">
                <a16:creationId xmlns:a16="http://schemas.microsoft.com/office/drawing/2014/main" id="{06355B95-C23B-4BDA-9C91-3B92FE561BE8}"/>
              </a:ext>
            </a:extLst>
          </p:cNvPr>
          <p:cNvSpPr/>
          <p:nvPr/>
        </p:nvSpPr>
        <p:spPr>
          <a:xfrm>
            <a:off x="1202860" y="2513994"/>
            <a:ext cx="1016325" cy="1016325"/>
          </a:xfrm>
          <a:prstGeom prst="ellipse">
            <a:avLst/>
          </a:prstGeom>
        </p:spPr>
        <p:style>
          <a:lnRef idx="2">
            <a:schemeClr val="accent2">
              <a:hueOff val="-4145842"/>
              <a:satOff val="-7885"/>
              <a:lumOff val="549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6" name="Group 15" descr="text box">
            <a:extLst>
              <a:ext uri="{FF2B5EF4-FFF2-40B4-BE49-F238E27FC236}">
                <a16:creationId xmlns:a16="http://schemas.microsoft.com/office/drawing/2014/main" id="{CB036A60-4D8F-4FBD-B1B3-389EBFADF7EA}"/>
              </a:ext>
            </a:extLst>
          </p:cNvPr>
          <p:cNvGrpSpPr/>
          <p:nvPr/>
        </p:nvGrpSpPr>
        <p:grpSpPr>
          <a:xfrm>
            <a:off x="1794521" y="3798392"/>
            <a:ext cx="12290135" cy="813060"/>
            <a:chOff x="1371292" y="2844669"/>
            <a:chExt cx="12352608" cy="813060"/>
          </a:xfrm>
        </p:grpSpPr>
        <p:sp>
          <p:nvSpPr>
            <p:cNvPr id="17" name="Rectangle 16">
              <a:extLst>
                <a:ext uri="{FF2B5EF4-FFF2-40B4-BE49-F238E27FC236}">
                  <a16:creationId xmlns:a16="http://schemas.microsoft.com/office/drawing/2014/main" id="{D67D5A01-AFFF-4885-8724-E5CF1173D274}"/>
                </a:ext>
              </a:extLst>
            </p:cNvPr>
            <p:cNvSpPr/>
            <p:nvPr/>
          </p:nvSpPr>
          <p:spPr>
            <a:xfrm>
              <a:off x="1371292" y="2844669"/>
              <a:ext cx="12352608" cy="813060"/>
            </a:xfrm>
            <a:prstGeom prst="rect">
              <a:avLst/>
            </a:prstGeom>
          </p:spPr>
          <p:style>
            <a:lnRef idx="2">
              <a:schemeClr val="lt1">
                <a:hueOff val="0"/>
                <a:satOff val="0"/>
                <a:lumOff val="0"/>
                <a:alphaOff val="0"/>
              </a:schemeClr>
            </a:lnRef>
            <a:fillRef idx="1">
              <a:schemeClr val="accent2">
                <a:hueOff val="-8291684"/>
                <a:satOff val="-15769"/>
                <a:lumOff val="10980"/>
                <a:alphaOff val="0"/>
              </a:schemeClr>
            </a:fillRef>
            <a:effectRef idx="0">
              <a:schemeClr val="accent2">
                <a:hueOff val="-8291684"/>
                <a:satOff val="-15769"/>
                <a:lumOff val="10980"/>
                <a:alphaOff val="0"/>
              </a:schemeClr>
            </a:effectRef>
            <a:fontRef idx="minor">
              <a:schemeClr val="lt1"/>
            </a:fontRef>
          </p:style>
        </p:sp>
        <p:sp>
          <p:nvSpPr>
            <p:cNvPr id="18" name="TextBox 17">
              <a:extLst>
                <a:ext uri="{FF2B5EF4-FFF2-40B4-BE49-F238E27FC236}">
                  <a16:creationId xmlns:a16="http://schemas.microsoft.com/office/drawing/2014/main" id="{EB6D6C57-27B7-4AFB-9DA0-531871544B8E}"/>
                </a:ext>
              </a:extLst>
            </p:cNvPr>
            <p:cNvSpPr txBox="1"/>
            <p:nvPr/>
          </p:nvSpPr>
          <p:spPr>
            <a:xfrm>
              <a:off x="1371292" y="2844669"/>
              <a:ext cx="12352608" cy="813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36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Extending</a:t>
              </a:r>
              <a:r>
                <a:rPr lang="en-US" sz="4400" kern="1200" baseline="0" dirty="0">
                  <a:latin typeface="Arial" panose="020B0604020202020204" pitchFamily="34" charset="0"/>
                  <a:cs typeface="Arial" panose="020B0604020202020204" pitchFamily="34" charset="0"/>
                </a:rPr>
                <a:t> Algebraic Reasoning</a:t>
              </a:r>
              <a:endParaRPr lang="en-US" sz="4400" kern="1200" dirty="0">
                <a:latin typeface="Arial" panose="020B0604020202020204" pitchFamily="34" charset="0"/>
                <a:cs typeface="Arial" panose="020B0604020202020204" pitchFamily="34" charset="0"/>
              </a:endParaRPr>
            </a:p>
          </p:txBody>
        </p:sp>
      </p:grpSp>
      <p:sp>
        <p:nvSpPr>
          <p:cNvPr id="19" name="Oval 18">
            <a:extLst>
              <a:ext uri="{FF2B5EF4-FFF2-40B4-BE49-F238E27FC236}">
                <a16:creationId xmlns:a16="http://schemas.microsoft.com/office/drawing/2014/main" id="{9CC5E69C-32FF-4A78-B293-803FF7422266}"/>
              </a:ext>
            </a:extLst>
          </p:cNvPr>
          <p:cNvSpPr/>
          <p:nvPr/>
        </p:nvSpPr>
        <p:spPr>
          <a:xfrm>
            <a:off x="1348557" y="3733584"/>
            <a:ext cx="1016325" cy="1016325"/>
          </a:xfrm>
          <a:prstGeom prst="ellipse">
            <a:avLst/>
          </a:prstGeom>
        </p:spPr>
        <p:style>
          <a:lnRef idx="2">
            <a:schemeClr val="accent2">
              <a:hueOff val="-8291684"/>
              <a:satOff val="-15769"/>
              <a:lumOff val="1098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0" name="Group 19" descr="text box">
            <a:extLst>
              <a:ext uri="{FF2B5EF4-FFF2-40B4-BE49-F238E27FC236}">
                <a16:creationId xmlns:a16="http://schemas.microsoft.com/office/drawing/2014/main" id="{6E06AED8-4FB9-4D1B-B31B-BE993718F4FF}"/>
              </a:ext>
            </a:extLst>
          </p:cNvPr>
          <p:cNvGrpSpPr/>
          <p:nvPr/>
        </p:nvGrpSpPr>
        <p:grpSpPr>
          <a:xfrm>
            <a:off x="1583831" y="5126919"/>
            <a:ext cx="12531424" cy="813060"/>
            <a:chOff x="1192476" y="4063869"/>
            <a:chExt cx="12531424" cy="813060"/>
          </a:xfrm>
        </p:grpSpPr>
        <p:sp>
          <p:nvSpPr>
            <p:cNvPr id="21" name="Rectangle 20">
              <a:extLst>
                <a:ext uri="{FF2B5EF4-FFF2-40B4-BE49-F238E27FC236}">
                  <a16:creationId xmlns:a16="http://schemas.microsoft.com/office/drawing/2014/main" id="{AF9FBF18-9527-4425-B638-0BFE0CCB0A48}"/>
                </a:ext>
              </a:extLst>
            </p:cNvPr>
            <p:cNvSpPr/>
            <p:nvPr/>
          </p:nvSpPr>
          <p:spPr>
            <a:xfrm>
              <a:off x="1192476" y="4063869"/>
              <a:ext cx="12531424" cy="813060"/>
            </a:xfrm>
            <a:prstGeom prst="rect">
              <a:avLst/>
            </a:prstGeom>
          </p:spPr>
          <p:style>
            <a:lnRef idx="2">
              <a:schemeClr val="lt1">
                <a:hueOff val="0"/>
                <a:satOff val="0"/>
                <a:lumOff val="0"/>
                <a:alphaOff val="0"/>
              </a:schemeClr>
            </a:lnRef>
            <a:fillRef idx="1">
              <a:schemeClr val="accent2">
                <a:hueOff val="-12437526"/>
                <a:satOff val="-23654"/>
                <a:lumOff val="16469"/>
                <a:alphaOff val="0"/>
              </a:schemeClr>
            </a:fillRef>
            <a:effectRef idx="0">
              <a:schemeClr val="accent2">
                <a:hueOff val="-12437526"/>
                <a:satOff val="-23654"/>
                <a:lumOff val="16469"/>
                <a:alphaOff val="0"/>
              </a:schemeClr>
            </a:effectRef>
            <a:fontRef idx="minor">
              <a:schemeClr val="lt1"/>
            </a:fontRef>
          </p:style>
        </p:sp>
        <p:sp>
          <p:nvSpPr>
            <p:cNvPr id="22" name="TextBox 21">
              <a:extLst>
                <a:ext uri="{FF2B5EF4-FFF2-40B4-BE49-F238E27FC236}">
                  <a16:creationId xmlns:a16="http://schemas.microsoft.com/office/drawing/2014/main" id="{B4AB20DB-9A9A-49A2-9B2C-6769E1867FDA}"/>
                </a:ext>
              </a:extLst>
            </p:cNvPr>
            <p:cNvSpPr txBox="1"/>
            <p:nvPr/>
          </p:nvSpPr>
          <p:spPr>
            <a:xfrm>
              <a:off x="1192476" y="4063869"/>
              <a:ext cx="12531424" cy="813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36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Polynomial</a:t>
              </a:r>
              <a:r>
                <a:rPr lang="en-US" sz="4400" kern="1200" baseline="0" dirty="0">
                  <a:latin typeface="Arial" panose="020B0604020202020204" pitchFamily="34" charset="0"/>
                  <a:cs typeface="Arial" panose="020B0604020202020204" pitchFamily="34" charset="0"/>
                </a:rPr>
                <a:t> and Rational Relationships</a:t>
              </a:r>
              <a:endParaRPr lang="en-US" sz="4400" kern="1200" dirty="0">
                <a:latin typeface="Arial" panose="020B0604020202020204" pitchFamily="34" charset="0"/>
                <a:cs typeface="Arial" panose="020B0604020202020204" pitchFamily="34" charset="0"/>
              </a:endParaRPr>
            </a:p>
          </p:txBody>
        </p:sp>
      </p:grpSp>
      <p:sp>
        <p:nvSpPr>
          <p:cNvPr id="23" name="Oval 22">
            <a:extLst>
              <a:ext uri="{FF2B5EF4-FFF2-40B4-BE49-F238E27FC236}">
                <a16:creationId xmlns:a16="http://schemas.microsoft.com/office/drawing/2014/main" id="{50675F2E-F762-427C-9ECA-E075FE208EC0}"/>
              </a:ext>
            </a:extLst>
          </p:cNvPr>
          <p:cNvSpPr/>
          <p:nvPr/>
        </p:nvSpPr>
        <p:spPr>
          <a:xfrm>
            <a:off x="1094476" y="5043361"/>
            <a:ext cx="1016325" cy="1016325"/>
          </a:xfrm>
          <a:prstGeom prst="ellipse">
            <a:avLst/>
          </a:prstGeom>
        </p:spPr>
        <p:style>
          <a:lnRef idx="2">
            <a:schemeClr val="accent2">
              <a:hueOff val="-12437526"/>
              <a:satOff val="-23654"/>
              <a:lumOff val="1646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4" name="Group 23" descr="text box">
            <a:extLst>
              <a:ext uri="{FF2B5EF4-FFF2-40B4-BE49-F238E27FC236}">
                <a16:creationId xmlns:a16="http://schemas.microsoft.com/office/drawing/2014/main" id="{76D6BE9C-07B0-459B-8A7E-A4E4F97A4570}"/>
              </a:ext>
            </a:extLst>
          </p:cNvPr>
          <p:cNvGrpSpPr/>
          <p:nvPr/>
        </p:nvGrpSpPr>
        <p:grpSpPr>
          <a:xfrm>
            <a:off x="1001216" y="6403445"/>
            <a:ext cx="13114039" cy="813060"/>
            <a:chOff x="609861" y="5283069"/>
            <a:chExt cx="13114039" cy="813060"/>
          </a:xfrm>
        </p:grpSpPr>
        <p:sp>
          <p:nvSpPr>
            <p:cNvPr id="25" name="Rectangle 24">
              <a:extLst>
                <a:ext uri="{FF2B5EF4-FFF2-40B4-BE49-F238E27FC236}">
                  <a16:creationId xmlns:a16="http://schemas.microsoft.com/office/drawing/2014/main" id="{AD3C8D76-DB0A-47FA-A693-9FF3A8055565}"/>
                </a:ext>
              </a:extLst>
            </p:cNvPr>
            <p:cNvSpPr/>
            <p:nvPr/>
          </p:nvSpPr>
          <p:spPr>
            <a:xfrm>
              <a:off x="609861" y="5283069"/>
              <a:ext cx="13114039" cy="813060"/>
            </a:xfrm>
            <a:prstGeom prst="rect">
              <a:avLst/>
            </a:prstGeom>
          </p:spPr>
          <p:style>
            <a:lnRef idx="2">
              <a:schemeClr val="lt1">
                <a:hueOff val="0"/>
                <a:satOff val="0"/>
                <a:lumOff val="0"/>
                <a:alphaOff val="0"/>
              </a:schemeClr>
            </a:lnRef>
            <a:fillRef idx="1">
              <a:schemeClr val="accent2">
                <a:hueOff val="-16583368"/>
                <a:satOff val="-31538"/>
                <a:lumOff val="21959"/>
                <a:alphaOff val="0"/>
              </a:schemeClr>
            </a:fillRef>
            <a:effectRef idx="0">
              <a:schemeClr val="accent2">
                <a:hueOff val="-16583368"/>
                <a:satOff val="-31538"/>
                <a:lumOff val="21959"/>
                <a:alphaOff val="0"/>
              </a:schemeClr>
            </a:effectRef>
            <a:fontRef idx="minor">
              <a:schemeClr val="lt1"/>
            </a:fontRef>
          </p:style>
        </p:sp>
        <p:sp>
          <p:nvSpPr>
            <p:cNvPr id="26" name="TextBox 25">
              <a:extLst>
                <a:ext uri="{FF2B5EF4-FFF2-40B4-BE49-F238E27FC236}">
                  <a16:creationId xmlns:a16="http://schemas.microsoft.com/office/drawing/2014/main" id="{950B8076-FDED-454D-8D20-78C3D196EB09}"/>
                </a:ext>
              </a:extLst>
            </p:cNvPr>
            <p:cNvSpPr txBox="1"/>
            <p:nvPr/>
          </p:nvSpPr>
          <p:spPr>
            <a:xfrm>
              <a:off x="609861" y="5283069"/>
              <a:ext cx="13114039" cy="813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36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Trigonometry of General Triangles</a:t>
              </a:r>
            </a:p>
          </p:txBody>
        </p:sp>
      </p:grpSp>
      <p:sp>
        <p:nvSpPr>
          <p:cNvPr id="27" name="Oval 26">
            <a:extLst>
              <a:ext uri="{FF2B5EF4-FFF2-40B4-BE49-F238E27FC236}">
                <a16:creationId xmlns:a16="http://schemas.microsoft.com/office/drawing/2014/main" id="{DC3F4EA8-D827-4431-9AAF-8FB40F8A6DA3}"/>
              </a:ext>
            </a:extLst>
          </p:cNvPr>
          <p:cNvSpPr/>
          <p:nvPr/>
        </p:nvSpPr>
        <p:spPr>
          <a:xfrm>
            <a:off x="459273" y="6262951"/>
            <a:ext cx="1016325" cy="1016325"/>
          </a:xfrm>
          <a:prstGeom prst="ellipse">
            <a:avLst/>
          </a:prstGeom>
        </p:spPr>
        <p:style>
          <a:lnRef idx="2">
            <a:schemeClr val="accent2">
              <a:hueOff val="-16583368"/>
              <a:satOff val="-31538"/>
              <a:lumOff val="219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174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2AA-16FB-42C9-94F4-26220E680CED}"/>
              </a:ext>
            </a:extLst>
          </p:cNvPr>
          <p:cNvSpPr>
            <a:spLocks noGrp="1"/>
          </p:cNvSpPr>
          <p:nvPr>
            <p:ph type="title"/>
          </p:nvPr>
        </p:nvSpPr>
        <p:spPr>
          <a:xfrm>
            <a:off x="731520" y="548643"/>
            <a:ext cx="13167360" cy="1538883"/>
          </a:xfrm>
        </p:spPr>
        <p:txBody>
          <a:bodyPr/>
          <a:lstStyle/>
          <a:p>
            <a:r>
              <a:rPr lang="en-US" dirty="0"/>
              <a:t>Changes to Algebra 2 Standards Course Guidance Document</a:t>
            </a:r>
          </a:p>
        </p:txBody>
      </p:sp>
      <p:sp>
        <p:nvSpPr>
          <p:cNvPr id="3" name="Content Placeholder 2">
            <a:extLst>
              <a:ext uri="{FF2B5EF4-FFF2-40B4-BE49-F238E27FC236}">
                <a16:creationId xmlns:a16="http://schemas.microsoft.com/office/drawing/2014/main" id="{CE87D27B-52CA-481E-B179-B91C3F54EEDA}"/>
              </a:ext>
            </a:extLst>
          </p:cNvPr>
          <p:cNvSpPr>
            <a:spLocks noGrp="1"/>
          </p:cNvSpPr>
          <p:nvPr>
            <p:ph idx="1"/>
          </p:nvPr>
        </p:nvSpPr>
        <p:spPr>
          <a:xfrm>
            <a:off x="731520" y="2359378"/>
            <a:ext cx="13167360" cy="4580362"/>
          </a:xfrm>
        </p:spPr>
        <p:txBody>
          <a:bodyPr/>
          <a:lstStyle/>
          <a:p>
            <a:pPr marL="0" indent="0">
              <a:buNone/>
            </a:pPr>
            <a:r>
              <a:rPr lang="en-US" dirty="0">
                <a:solidFill>
                  <a:schemeClr val="tx2">
                    <a:lumMod val="90000"/>
                    <a:lumOff val="10000"/>
                  </a:schemeClr>
                </a:solidFill>
              </a:rPr>
              <a:t>Number and Quantity</a:t>
            </a:r>
          </a:p>
          <a:p>
            <a:pPr marL="0" indent="0">
              <a:buNone/>
            </a:pPr>
            <a:r>
              <a:rPr lang="en-US" sz="2200" b="1" cap="all" dirty="0"/>
              <a:t>Standards Added</a:t>
            </a:r>
          </a:p>
          <a:p>
            <a:pPr marL="0" indent="0">
              <a:buNone/>
            </a:pPr>
            <a:r>
              <a:rPr lang="en-US" sz="2200" b="1" i="0" u="none" strike="noStrike" baseline="0" dirty="0">
                <a:solidFill>
                  <a:srgbClr val="009FB8"/>
                </a:solidFill>
                <a:latin typeface="Arial" panose="020B0604020202020204" pitchFamily="34" charset="0"/>
              </a:rPr>
              <a:t>Perform arithmetic operations with complex numbers. </a:t>
            </a:r>
          </a:p>
          <a:p>
            <a:pPr marL="0" indent="0">
              <a:buNone/>
            </a:pPr>
            <a:r>
              <a:rPr lang="en-US" sz="2200" b="1" i="0" u="none" strike="noStrike" baseline="0" dirty="0">
                <a:solidFill>
                  <a:srgbClr val="000000"/>
                </a:solidFill>
                <a:latin typeface="Arial" panose="020B0604020202020204" pitchFamily="34" charset="0"/>
              </a:rPr>
              <a:t>N.CN.3 </a:t>
            </a:r>
            <a:r>
              <a:rPr lang="en-US" sz="2200" b="0" i="0" u="none" strike="noStrike" baseline="0" dirty="0">
                <a:solidFill>
                  <a:srgbClr val="000000"/>
                </a:solidFill>
                <a:latin typeface="Arial" panose="020B0604020202020204" pitchFamily="34" charset="0"/>
              </a:rPr>
              <a:t>Find the conjugate of a complex number; use conjugates to find magnitudes and quotients of complex numbers. </a:t>
            </a:r>
          </a:p>
          <a:p>
            <a:pPr marL="0" indent="0">
              <a:buNone/>
            </a:pPr>
            <a:endParaRPr lang="en-US" sz="2200" b="1" cap="all" dirty="0">
              <a:solidFill>
                <a:srgbClr val="000000"/>
              </a:solidFill>
              <a:latin typeface="Arial" panose="020B0604020202020204" pitchFamily="34" charset="0"/>
            </a:endParaRPr>
          </a:p>
          <a:p>
            <a:pPr marL="0" indent="0">
              <a:buNone/>
            </a:pPr>
            <a:r>
              <a:rPr lang="en-US" sz="2200" b="1" cap="all" dirty="0">
                <a:solidFill>
                  <a:srgbClr val="000000"/>
                </a:solidFill>
                <a:latin typeface="Arial" panose="020B0604020202020204" pitchFamily="34" charset="0"/>
              </a:rPr>
              <a:t>Plus (+) Signs Removed</a:t>
            </a:r>
          </a:p>
          <a:p>
            <a:pPr marL="0" indent="0">
              <a:buNone/>
            </a:pPr>
            <a:r>
              <a:rPr lang="en-US" sz="2200" b="1" i="0" u="none" strike="noStrike" baseline="0" dirty="0">
                <a:solidFill>
                  <a:srgbClr val="009FB8"/>
                </a:solidFill>
                <a:latin typeface="Arial" panose="020B0604020202020204" pitchFamily="34" charset="0"/>
              </a:rPr>
              <a:t>Use complex numbers in polynomial identities and equations. </a:t>
            </a:r>
            <a:endParaRPr lang="en-US" sz="2200" b="0" i="0" u="none" strike="noStrike" baseline="0" dirty="0">
              <a:solidFill>
                <a:srgbClr val="009FB8"/>
              </a:solidFill>
              <a:latin typeface="Arial" panose="020B0604020202020204" pitchFamily="34" charset="0"/>
            </a:endParaRPr>
          </a:p>
          <a:p>
            <a:pPr marL="0" indent="0">
              <a:buNone/>
            </a:pPr>
            <a:r>
              <a:rPr lang="en-US" sz="2200" b="1" i="0" u="none" strike="noStrike" baseline="0" dirty="0">
                <a:solidFill>
                  <a:srgbClr val="000000"/>
                </a:solidFill>
                <a:latin typeface="Arial" panose="020B0604020202020204" pitchFamily="34" charset="0"/>
              </a:rPr>
              <a:t>N.CN.7 </a:t>
            </a:r>
            <a:r>
              <a:rPr lang="en-US" sz="2200" b="0" i="0" u="none" strike="noStrike" baseline="0" dirty="0">
                <a:solidFill>
                  <a:srgbClr val="000000"/>
                </a:solidFill>
                <a:latin typeface="Arial" panose="020B0604020202020204" pitchFamily="34" charset="0"/>
              </a:rPr>
              <a:t>Solve quadratic equations with real coefficients that have complex solutions. </a:t>
            </a:r>
          </a:p>
          <a:p>
            <a:pPr marL="0" indent="0">
              <a:buNone/>
            </a:pPr>
            <a:r>
              <a:rPr lang="en-US" sz="2200" b="1" i="0" u="none" strike="noStrike" baseline="0" dirty="0">
                <a:solidFill>
                  <a:srgbClr val="000000"/>
                </a:solidFill>
                <a:latin typeface="Arial" panose="020B0604020202020204" pitchFamily="34" charset="0"/>
              </a:rPr>
              <a:t>N.CN.8 </a:t>
            </a:r>
            <a:r>
              <a:rPr lang="en-US" sz="2200" b="0" i="0" u="none" strike="noStrike" baseline="0" dirty="0">
                <a:solidFill>
                  <a:srgbClr val="000000"/>
                </a:solidFill>
                <a:latin typeface="Arial" panose="020B0604020202020204" pitchFamily="34" charset="0"/>
              </a:rPr>
              <a:t>Extend polynomial identities to the complex numbers</a:t>
            </a:r>
            <a:r>
              <a:rPr lang="en-US" sz="2200" b="0" i="1" u="none" strike="noStrike" baseline="0" dirty="0">
                <a:solidFill>
                  <a:srgbClr val="000000"/>
                </a:solidFill>
                <a:latin typeface="Arial" panose="020B0604020202020204" pitchFamily="34" charset="0"/>
              </a:rPr>
              <a:t>. For example, rewrite x² + 4 as </a:t>
            </a:r>
          </a:p>
          <a:p>
            <a:pPr marL="0" indent="0">
              <a:buNone/>
            </a:pPr>
            <a:r>
              <a:rPr lang="en-US" sz="2200" b="0" i="1" u="none" strike="noStrike" baseline="0" dirty="0">
                <a:solidFill>
                  <a:srgbClr val="000000"/>
                </a:solidFill>
              </a:rPr>
              <a:t>(x + 2 </a:t>
            </a:r>
            <a:r>
              <a:rPr lang="en-US" sz="2200" dirty="0">
                <a:solidFill>
                  <a:srgbClr val="000000"/>
                </a:solidFill>
                <a:latin typeface="Cambria Math"/>
                <a:ea typeface="Cambria Math"/>
              </a:rPr>
              <a:t>𝑖</a:t>
            </a:r>
            <a:r>
              <a:rPr lang="en-US" sz="2200" b="0" i="1" u="none" strike="noStrike" baseline="0" dirty="0">
                <a:solidFill>
                  <a:srgbClr val="000000"/>
                </a:solidFill>
              </a:rPr>
              <a:t>)(x </a:t>
            </a:r>
            <a:r>
              <a:rPr lang="en-US" sz="2200" b="0" i="0" u="none" strike="noStrike" baseline="0" dirty="0">
                <a:solidFill>
                  <a:srgbClr val="000000"/>
                </a:solidFill>
              </a:rPr>
              <a:t>− </a:t>
            </a:r>
            <a:r>
              <a:rPr lang="en-US" sz="2200" b="0" i="1" u="none" strike="noStrike" baseline="0" dirty="0">
                <a:solidFill>
                  <a:srgbClr val="000000"/>
                </a:solidFill>
              </a:rPr>
              <a:t>2 </a:t>
            </a:r>
            <a:r>
              <a:rPr lang="en-US" sz="2200" dirty="0">
                <a:solidFill>
                  <a:srgbClr val="000000"/>
                </a:solidFill>
                <a:latin typeface="Cambria Math"/>
                <a:ea typeface="Cambria Math"/>
              </a:rPr>
              <a:t>𝑖</a:t>
            </a:r>
            <a:r>
              <a:rPr lang="en-US" sz="2200" b="0" i="1" u="none" strike="noStrike" baseline="0" dirty="0">
                <a:solidFill>
                  <a:srgbClr val="000000"/>
                </a:solidFill>
              </a:rPr>
              <a:t>).</a:t>
            </a:r>
            <a:r>
              <a:rPr lang="en-US" sz="2200" i="1" dirty="0">
                <a:solidFill>
                  <a:srgbClr val="000000"/>
                </a:solidFill>
              </a:rPr>
              <a:t> </a:t>
            </a:r>
            <a:endParaRPr lang="en-US" sz="2200" b="0" i="0" u="none" strike="noStrike" baseline="0" dirty="0">
              <a:solidFill>
                <a:srgbClr val="000000"/>
              </a:solidFill>
              <a:latin typeface="Arial" panose="020B0604020202020204" pitchFamily="34" charset="0"/>
            </a:endParaRPr>
          </a:p>
          <a:p>
            <a:pPr marL="0" indent="0">
              <a:buNone/>
            </a:pPr>
            <a:r>
              <a:rPr lang="en-US" sz="2200" b="1" i="0" u="none" strike="noStrike" baseline="0" dirty="0">
                <a:solidFill>
                  <a:srgbClr val="000000"/>
                </a:solidFill>
                <a:latin typeface="Arial" panose="020B0604020202020204" pitchFamily="34" charset="0"/>
              </a:rPr>
              <a:t>N.CN.9 </a:t>
            </a:r>
            <a:r>
              <a:rPr lang="en-US" sz="2200" b="0" i="0" u="none" strike="noStrike" baseline="0" dirty="0">
                <a:solidFill>
                  <a:srgbClr val="000000"/>
                </a:solidFill>
                <a:latin typeface="Arial" panose="020B0604020202020204" pitchFamily="34" charset="0"/>
              </a:rPr>
              <a:t>Know the Fundamental Theorem of Algebra; show that it is true for quadratic polynomials. </a:t>
            </a:r>
            <a:endParaRPr lang="en-US" sz="2200" dirty="0"/>
          </a:p>
        </p:txBody>
      </p:sp>
      <p:sp>
        <p:nvSpPr>
          <p:cNvPr id="4" name="Slide Number Placeholder 3">
            <a:extLst>
              <a:ext uri="{FF2B5EF4-FFF2-40B4-BE49-F238E27FC236}">
                <a16:creationId xmlns:a16="http://schemas.microsoft.com/office/drawing/2014/main" id="{E7BE39B1-1C15-45A6-9877-E7ECE07FE12D}"/>
              </a:ext>
            </a:extLst>
          </p:cNvPr>
          <p:cNvSpPr>
            <a:spLocks noGrp="1"/>
          </p:cNvSpPr>
          <p:nvPr>
            <p:ph type="sldNum" sz="quarter" idx="12"/>
          </p:nvPr>
        </p:nvSpPr>
        <p:spPr/>
        <p:txBody>
          <a:bodyPr/>
          <a:lstStyle/>
          <a:p>
            <a:fld id="{79463015-ABDD-44E9-850F-7B4794200E02}" type="slidenum">
              <a:rPr lang="en-US" smtClean="0"/>
              <a:pPr/>
              <a:t>9</a:t>
            </a:fld>
            <a:endParaRPr lang="en-US" dirty="0"/>
          </a:p>
        </p:txBody>
      </p:sp>
    </p:spTree>
    <p:extLst>
      <p:ext uri="{BB962C8B-B14F-4D97-AF65-F5344CB8AC3E}">
        <p14:creationId xmlns:p14="http://schemas.microsoft.com/office/powerpoint/2010/main" val="151051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Default Color Scheme">
      <a:dk1>
        <a:srgbClr val="000000"/>
      </a:dk1>
      <a:lt1>
        <a:srgbClr val="FFFFFF"/>
      </a:lt1>
      <a:dk2>
        <a:srgbClr val="202945"/>
      </a:dk2>
      <a:lt2>
        <a:srgbClr val="EEEAE3"/>
      </a:lt2>
      <a:accent1>
        <a:srgbClr val="73A5CB"/>
      </a:accent1>
      <a:accent2>
        <a:srgbClr val="6F0C1A"/>
      </a:accent2>
      <a:accent3>
        <a:srgbClr val="92AF3C"/>
      </a:accent3>
      <a:accent4>
        <a:srgbClr val="535050"/>
      </a:accent4>
      <a:accent5>
        <a:srgbClr val="F10117"/>
      </a:accent5>
      <a:accent6>
        <a:srgbClr val="D19D0D"/>
      </a:accent6>
      <a:hlink>
        <a:srgbClr val="0055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9D42EB1CB4884BAEE732D66021D562" ma:contentTypeVersion="4" ma:contentTypeDescription="Create a new document." ma:contentTypeScope="" ma:versionID="79e95c836ba1528e4539dc2c3b55f24b">
  <xsd:schema xmlns:xsd="http://www.w3.org/2001/XMLSchema" xmlns:xs="http://www.w3.org/2001/XMLSchema" xmlns:p="http://schemas.microsoft.com/office/2006/metadata/properties" xmlns:ns2="a94874c0-f4c4-4d00-a0d9-c1dd91e10513" xmlns:ns3="29e9271f-fcce-4f3c-9b75-5bf8ea8bdf21" targetNamespace="http://schemas.microsoft.com/office/2006/metadata/properties" ma:root="true" ma:fieldsID="8cfea06013ed477b189afc0c52fc5c08" ns2:_="" ns3:_="">
    <xsd:import namespace="a94874c0-f4c4-4d00-a0d9-c1dd91e10513"/>
    <xsd:import namespace="29e9271f-fcce-4f3c-9b75-5bf8ea8bdf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874c0-f4c4-4d00-a0d9-c1dd91e105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9271f-fcce-4f3c-9b75-5bf8ea8bdf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909DA-0368-4C6F-B4D9-FAAD33D863F4}">
  <ds:schemaRefs>
    <ds:schemaRef ds:uri="http://schemas.microsoft.com/sharepoint/v3/contenttype/forms"/>
  </ds:schemaRefs>
</ds:datastoreItem>
</file>

<file path=customXml/itemProps2.xml><?xml version="1.0" encoding="utf-8"?>
<ds:datastoreItem xmlns:ds="http://schemas.openxmlformats.org/officeDocument/2006/customXml" ds:itemID="{5F47B540-93F3-4094-AB1C-895E040EE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874c0-f4c4-4d00-a0d9-c1dd91e10513"/>
    <ds:schemaRef ds:uri="29e9271f-fcce-4f3c-9b75-5bf8ea8bd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6C8AE-CD79-4A75-9AC7-672DABA5CFB9}">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29e9271f-fcce-4f3c-9b75-5bf8ea8bdf21"/>
    <ds:schemaRef ds:uri="a94874c0-f4c4-4d00-a0d9-c1dd91e1051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1515</Words>
  <Application>Microsoft Office PowerPoint</Application>
  <PresentationFormat>Custom</PresentationFormat>
  <Paragraphs>181</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Segoe UI Symbol</vt:lpstr>
      <vt:lpstr>Office Theme</vt:lpstr>
      <vt:lpstr>Algebra 2 Course Updates</vt:lpstr>
      <vt:lpstr>5. Algebra 2 Course Updates</vt:lpstr>
      <vt:lpstr>Algebra 2 Refocused</vt:lpstr>
      <vt:lpstr>Rigor</vt:lpstr>
      <vt:lpstr>PowerPoint Presentation</vt:lpstr>
      <vt:lpstr>PowerPoint Presentation</vt:lpstr>
      <vt:lpstr>Higher Education Expectations</vt:lpstr>
      <vt:lpstr>Critical Areas of Focus</vt:lpstr>
      <vt:lpstr>Changes to Algebra 2 Standards Course Guidance Document</vt:lpstr>
      <vt:lpstr>Changes to Algebra 2 Standards Course Guidance Document</vt:lpstr>
      <vt:lpstr>Changes to Algebra 2 Standards Course Guidance Document</vt:lpstr>
      <vt:lpstr>Changes to Algebra 2 Standards Course Guidance Document</vt:lpstr>
      <vt:lpstr>Changes to Algebra 2 Standards Course Guidance Document</vt:lpstr>
      <vt:lpstr>Changes to Algebra 2 Standards Course Guidance Document</vt:lpstr>
      <vt:lpstr>Changes to Algebra 2 Standards Course Guidance Document</vt:lpstr>
      <vt:lpstr>Follow-on Courses</vt:lpstr>
      <vt:lpstr>PowerPoint Presentation</vt:lpstr>
      <vt:lpstr>Share your learning  community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104</cp:revision>
  <dcterms:created xsi:type="dcterms:W3CDTF">2015-07-08T14:36:51Z</dcterms:created>
  <dcterms:modified xsi:type="dcterms:W3CDTF">2021-11-22T16:35:12Z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0x010100929D42EB1CB4884BAEE732D66021D562</vt:lpwstr>
  </property>
</Properties>
</file>