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41"/>
  </p:notesMasterIdLst>
  <p:sldIdLst>
    <p:sldId id="256" r:id="rId5"/>
    <p:sldId id="641" r:id="rId6"/>
    <p:sldId id="289" r:id="rId7"/>
    <p:sldId id="642" r:id="rId8"/>
    <p:sldId id="292" r:id="rId9"/>
    <p:sldId id="291" r:id="rId10"/>
    <p:sldId id="293" r:id="rId11"/>
    <p:sldId id="294" r:id="rId12"/>
    <p:sldId id="295" r:id="rId13"/>
    <p:sldId id="288" r:id="rId14"/>
    <p:sldId id="640" r:id="rId15"/>
    <p:sldId id="610" r:id="rId16"/>
    <p:sldId id="635" r:id="rId17"/>
    <p:sldId id="636" r:id="rId18"/>
    <p:sldId id="639" r:id="rId19"/>
    <p:sldId id="646" r:id="rId20"/>
    <p:sldId id="308" r:id="rId21"/>
    <p:sldId id="284" r:id="rId22"/>
    <p:sldId id="647" r:id="rId23"/>
    <p:sldId id="272" r:id="rId24"/>
    <p:sldId id="649" r:id="rId25"/>
    <p:sldId id="648" r:id="rId26"/>
    <p:sldId id="650" r:id="rId27"/>
    <p:sldId id="651" r:id="rId28"/>
    <p:sldId id="643" r:id="rId29"/>
    <p:sldId id="615" r:id="rId30"/>
    <p:sldId id="331" r:id="rId31"/>
    <p:sldId id="343" r:id="rId32"/>
    <p:sldId id="332" r:id="rId33"/>
    <p:sldId id="333" r:id="rId34"/>
    <p:sldId id="335" r:id="rId35"/>
    <p:sldId id="336" r:id="rId36"/>
    <p:sldId id="644" r:id="rId37"/>
    <p:sldId id="645" r:id="rId38"/>
    <p:sldId id="290" r:id="rId39"/>
    <p:sldId id="321" r:id="rId40"/>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AF2A"/>
    <a:srgbClr val="700D1B"/>
    <a:srgbClr val="74A7CF"/>
    <a:srgbClr val="D49F0F"/>
    <a:srgbClr val="535151"/>
    <a:srgbClr val="FA6500"/>
    <a:srgbClr val="FF6600"/>
    <a:srgbClr val="C9D8E7"/>
    <a:srgbClr val="D0DDEA"/>
    <a:srgbClr val="D7E2E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EB225-083E-4953-9CF8-AD817F940153}" v="40" dt="2021-12-13T20:59:00.292"/>
    <p1510:client id="{3541475B-C348-48CE-BD8A-F31CC5853BFD}" v="2780" dt="2021-12-14T17:49:14.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5" autoAdjust="0"/>
  </p:normalViewPr>
  <p:slideViewPr>
    <p:cSldViewPr snapToGrid="0" snapToObjects="1">
      <p:cViewPr varScale="1">
        <p:scale>
          <a:sx n="49" d="100"/>
          <a:sy n="49" d="100"/>
        </p:scale>
        <p:origin x="62" y="336"/>
      </p:cViewPr>
      <p:guideLst>
        <p:guide orient="horz" pos="2160"/>
        <p:guide pos="3840"/>
        <p:guide orient="horz" pos="2592"/>
        <p:guide pos="4656"/>
      </p:guideLst>
    </p:cSldViewPr>
  </p:slideViewPr>
  <p:outlineViewPr>
    <p:cViewPr>
      <p:scale>
        <a:sx n="33" d="100"/>
        <a:sy n="33" d="100"/>
      </p:scale>
      <p:origin x="0" y="-7170"/>
    </p:cViewPr>
  </p:outlin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12/14/2021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acu.org/peerreview/2014/summer/elro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https://www.aacu.org/peerreview/2014/summer/elrod</a:t>
            </a:r>
            <a:endParaRPr lang="en-US" dirty="0"/>
          </a:p>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4</a:t>
            </a:fld>
            <a:endParaRPr lang="en-US"/>
          </a:p>
        </p:txBody>
      </p:sp>
    </p:spTree>
    <p:extLst>
      <p:ext uri="{BB962C8B-B14F-4D97-AF65-F5344CB8AC3E}">
        <p14:creationId xmlns:p14="http://schemas.microsoft.com/office/powerpoint/2010/main" val="427147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Target Student: </a:t>
            </a:r>
            <a:r>
              <a:rPr lang="en-US" dirty="0"/>
              <a:t>A student who may go to college or take a College Credit Plus course but is not yet academically ready from a mathematical perspective. Note: Although the course most likely will consist of seniors, juniors may take the course. </a:t>
            </a:r>
          </a:p>
          <a:p>
            <a:endParaRPr lang="en-US" dirty="0"/>
          </a:p>
          <a:p>
            <a:r>
              <a:rPr lang="en-US" b="1" dirty="0"/>
              <a:t>Description of Course: </a:t>
            </a:r>
            <a:r>
              <a:rPr lang="en-US" dirty="0"/>
              <a:t>This course is designed to promote reasoning, problem-solving and modeling through thematic units focused on mathematical practices while reinforcing and extending content in Number and Quantity, Algebra, Functions, Statistics and Probability, and Geometry. It is a yearlong course taught using student-centered pedagogy. </a:t>
            </a:r>
          </a:p>
          <a:p>
            <a:endParaRPr lang="en-US" dirty="0"/>
          </a:p>
          <a:p>
            <a:r>
              <a:rPr lang="en-US" sz="1200" b="1" kern="1200" dirty="0">
                <a:solidFill>
                  <a:schemeClr val="tx1"/>
                </a:solidFill>
                <a:effectLst/>
                <a:latin typeface="+mn-lt"/>
                <a:ea typeface="+mn-ea"/>
                <a:cs typeface="+mn-cs"/>
              </a:rPr>
              <a:t>Type/Structure of Course:</a:t>
            </a:r>
            <a:endParaRPr lang="en-US" sz="1200" kern="1200" dirty="0">
              <a:solidFill>
                <a:schemeClr val="tx1"/>
              </a:solidFill>
              <a:effectLst/>
              <a:latin typeface="+mn-lt"/>
              <a:ea typeface="+mn-ea"/>
              <a:cs typeface="+mn-cs"/>
            </a:endParaRPr>
          </a:p>
          <a:p>
            <a:pPr marL="228600" lvl="0" indent="-228600">
              <a:buFont typeface="+mj-lt"/>
              <a:buAutoNum type="arabicParenR"/>
            </a:pPr>
            <a:r>
              <a:rPr lang="en-US" sz="1200" b="1" kern="1200" dirty="0">
                <a:solidFill>
                  <a:schemeClr val="tx1"/>
                </a:solidFill>
                <a:effectLst/>
                <a:latin typeface="+mn-lt"/>
                <a:ea typeface="+mn-ea"/>
                <a:cs typeface="+mn-cs"/>
              </a:rPr>
              <a:t>A yearlong course </a:t>
            </a:r>
            <a:r>
              <a:rPr lang="en-US" sz="1200" i="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All students can make sense and demonstrate understanding of mathematics given the opportunity to think deeply about mathematics in context. Given ample time, students can engage in multiple-day activities that provide opportunities to explore and build understanding. Students will engage in rich mathematical discussion, comparing multiple solution strategies and making connections among and between multiple representations.</a:t>
            </a:r>
          </a:p>
          <a:p>
            <a:pPr marL="228600" lvl="0" indent="-228600">
              <a:buFont typeface="+mj-lt"/>
              <a:buAutoNum type="arabicParenR"/>
            </a:pPr>
            <a:r>
              <a:rPr lang="en-US" sz="1200" b="1" kern="1200" dirty="0">
                <a:solidFill>
                  <a:schemeClr val="tx1"/>
                </a:solidFill>
                <a:effectLst/>
                <a:latin typeface="+mn-lt"/>
                <a:ea typeface="+mn-ea"/>
                <a:cs typeface="+mn-cs"/>
              </a:rPr>
              <a:t>Focused on quantitative reasoning, problem-solving and modeling </a:t>
            </a:r>
            <a:r>
              <a:rPr lang="en-US" sz="1200" i="1" kern="1200" dirty="0">
                <a:solidFill>
                  <a:schemeClr val="tx1"/>
                </a:solidFill>
                <a:effectLst/>
                <a:latin typeface="+mn-lt"/>
                <a:ea typeface="+mn-ea"/>
                <a:cs typeface="+mn-cs"/>
              </a:rPr>
              <a:t>Rationale</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Quantitative reasoning and modeling involve the application of mathematics to real-world situations with careful attention to the choice of units and contextual challenges. Problem-solving requires analyzing an unfamiliar situation and devising a solution strategy. Problem-solving and modeling mathematics together provide opportunities for students to experience success with mathematics not merely improve their self-perception. These habits and skills promote perseverance and cut across disciplines, thus providing a gateway into successful postsecondary education and a variety of careers. </a:t>
            </a:r>
          </a:p>
          <a:p>
            <a:pPr marL="228600" lvl="0" indent="-228600">
              <a:buFont typeface="+mj-lt"/>
              <a:buAutoNum type="arabicParenR"/>
            </a:pPr>
            <a:r>
              <a:rPr lang="en-US" sz="1200" b="1" kern="1200" dirty="0">
                <a:solidFill>
                  <a:schemeClr val="tx1"/>
                </a:solidFill>
                <a:effectLst/>
                <a:latin typeface="+mn-lt"/>
                <a:ea typeface="+mn-ea"/>
                <a:cs typeface="+mn-cs"/>
              </a:rPr>
              <a:t>Taught using student-centered pedagogy </a:t>
            </a:r>
            <a:r>
              <a:rPr lang="en-US" sz="1200" i="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It is essential to create a student-centered learning environment in order to allow students to develop habits and skills in quantitative reasoning, problem-solving and modeling.</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10</a:t>
            </a:fld>
            <a:endParaRPr lang="en-US"/>
          </a:p>
        </p:txBody>
      </p:sp>
    </p:spTree>
    <p:extLst>
      <p:ext uri="{BB962C8B-B14F-4D97-AF65-F5344CB8AC3E}">
        <p14:creationId xmlns:p14="http://schemas.microsoft.com/office/powerpoint/2010/main" val="73893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16</a:t>
            </a:fld>
            <a:endParaRPr lang="en-US"/>
          </a:p>
        </p:txBody>
      </p:sp>
    </p:spTree>
    <p:extLst>
      <p:ext uri="{BB962C8B-B14F-4D97-AF65-F5344CB8AC3E}">
        <p14:creationId xmlns:p14="http://schemas.microsoft.com/office/powerpoint/2010/main" val="259473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https://www.act.org/content/act/en/products-and-services/the-act/test-preparation/description-of-math-test.html</a:t>
            </a:r>
          </a:p>
        </p:txBody>
      </p:sp>
      <p:sp>
        <p:nvSpPr>
          <p:cNvPr id="4" name="Slide Number Placeholder 3"/>
          <p:cNvSpPr>
            <a:spLocks noGrp="1"/>
          </p:cNvSpPr>
          <p:nvPr>
            <p:ph type="sldNum" sz="quarter" idx="5"/>
          </p:nvPr>
        </p:nvSpPr>
        <p:spPr/>
        <p:txBody>
          <a:bodyPr/>
          <a:lstStyle/>
          <a:p>
            <a:fld id="{A88EB8E9-7E05-4C60-A58D-798732DD5BFE}" type="slidenum">
              <a:rPr lang="en-US" smtClean="0"/>
              <a:t>26</a:t>
            </a:fld>
            <a:endParaRPr lang="en-US"/>
          </a:p>
        </p:txBody>
      </p:sp>
    </p:spTree>
    <p:extLst>
      <p:ext uri="{BB962C8B-B14F-4D97-AF65-F5344CB8AC3E}">
        <p14:creationId xmlns:p14="http://schemas.microsoft.com/office/powerpoint/2010/main" val="153889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29</a:t>
            </a:fld>
            <a:endParaRPr lang="en-US"/>
          </a:p>
        </p:txBody>
      </p:sp>
    </p:spTree>
    <p:extLst>
      <p:ext uri="{BB962C8B-B14F-4D97-AF65-F5344CB8AC3E}">
        <p14:creationId xmlns:p14="http://schemas.microsoft.com/office/powerpoint/2010/main" val="1768756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1407703A-D6B9-43B3-B974-1F517A402FCB}"/>
              </a:ext>
            </a:extLst>
          </p:cNvPr>
          <p:cNvSpPr>
            <a:spLocks noGrp="1"/>
          </p:cNvSpPr>
          <p:nvPr>
            <p:ph type="sldNum" sz="quarter" idx="12"/>
          </p:nvPr>
        </p:nvSpPr>
        <p:spPr>
          <a:xfrm>
            <a:off x="13904109" y="7695172"/>
            <a:ext cx="650091" cy="461258"/>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HkikWRIMTOE?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aacu.org/peerreview/2014/summer/elrod"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acu.org/peerreview/2014/summer/elro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508" y="2153568"/>
            <a:ext cx="7144476" cy="2954655"/>
          </a:xfrm>
        </p:spPr>
        <p:txBody>
          <a:bodyPr/>
          <a:lstStyle/>
          <a:p>
            <a:pPr algn="ctr"/>
            <a:r>
              <a:rPr lang="en-US" sz="4800" dirty="0">
                <a:solidFill>
                  <a:schemeClr val="accent3">
                    <a:lumMod val="50000"/>
                  </a:schemeClr>
                </a:solidFill>
              </a:rPr>
              <a:t>Mathematical Modeling and Reasoning: An Advanced Quantitative Reasoning Course</a:t>
            </a:r>
          </a:p>
        </p:txBody>
      </p:sp>
      <p:sp>
        <p:nvSpPr>
          <p:cNvPr id="3" name="Subtitle 2"/>
          <p:cNvSpPr>
            <a:spLocks noGrp="1"/>
          </p:cNvSpPr>
          <p:nvPr>
            <p:ph type="subTitle" idx="1"/>
          </p:nvPr>
        </p:nvSpPr>
        <p:spPr>
          <a:xfrm>
            <a:off x="367024" y="6670423"/>
            <a:ext cx="7680960" cy="553998"/>
          </a:xfrm>
        </p:spPr>
        <p:txBody>
          <a:bodyPr/>
          <a:lstStyle/>
          <a:p>
            <a:r>
              <a:rPr lang="en-US" sz="3600" dirty="0">
                <a:solidFill>
                  <a:schemeClr val="tx1">
                    <a:lumMod val="65000"/>
                    <a:lumOff val="35000"/>
                  </a:schemeClr>
                </a:solidFill>
              </a:rPr>
              <a:t>Nov. 9-10, 2021</a:t>
            </a:r>
          </a:p>
        </p:txBody>
      </p:sp>
      <p:sp>
        <p:nvSpPr>
          <p:cNvPr id="5" name="Title 1">
            <a:extLst>
              <a:ext uri="{FF2B5EF4-FFF2-40B4-BE49-F238E27FC236}">
                <a16:creationId xmlns:a16="http://schemas.microsoft.com/office/drawing/2014/main" id="{10AD5ED0-9009-4226-B70B-34F8BFF30777}"/>
              </a:ext>
            </a:extLst>
          </p:cNvPr>
          <p:cNvSpPr txBox="1">
            <a:spLocks/>
          </p:cNvSpPr>
          <p:nvPr/>
        </p:nvSpPr>
        <p:spPr>
          <a:xfrm>
            <a:off x="369681" y="622440"/>
            <a:ext cx="10709629" cy="615553"/>
          </a:xfrm>
          <a:prstGeom prst="rect">
            <a:avLst/>
          </a:prstGeom>
        </p:spPr>
        <p:txBody>
          <a:bodyPr vert="horz" wrap="square" lIns="0" tIns="0" rIns="0" bIns="0" rtlCol="0" anchor="b" anchorCtr="0">
            <a:spAutoFit/>
          </a:bodyPr>
          <a:lstStyle>
            <a:lvl1pPr algn="l" defTabSz="548613" rtl="0" eaLnBrk="1" latinLnBrk="0" hangingPunct="1">
              <a:spcBef>
                <a:spcPct val="0"/>
              </a:spcBef>
              <a:buNone/>
              <a:defRPr sz="5000" b="1" kern="1200">
                <a:solidFill>
                  <a:schemeClr val="bg1"/>
                </a:solidFill>
                <a:latin typeface="Arial"/>
                <a:ea typeface="+mj-ea"/>
                <a:cs typeface="Arial"/>
              </a:defRPr>
            </a:lvl1pPr>
          </a:lstStyle>
          <a:p>
            <a:r>
              <a:rPr lang="en-US" sz="4000" dirty="0"/>
              <a:t>High School Math Pathways Symposium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822D772D-44C5-4D3A-BCE0-0AF8C0B79A36}"/>
              </a:ext>
            </a:extLst>
          </p:cNvPr>
          <p:cNvCxnSpPr>
            <a:cxnSpLocks/>
          </p:cNvCxnSpPr>
          <p:nvPr/>
        </p:nvCxnSpPr>
        <p:spPr>
          <a:xfrm flipV="1">
            <a:off x="8494041" y="5881983"/>
            <a:ext cx="1721277" cy="0"/>
          </a:xfrm>
          <a:prstGeom prst="line">
            <a:avLst/>
          </a:prstGeom>
          <a:ln>
            <a:solidFill>
              <a:srgbClr val="94AF2A"/>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2A0615D-B4AA-4693-9AAB-BC89FCCF9DA6}"/>
              </a:ext>
            </a:extLst>
          </p:cNvPr>
          <p:cNvCxnSpPr>
            <a:cxnSpLocks/>
          </p:cNvCxnSpPr>
          <p:nvPr/>
        </p:nvCxnSpPr>
        <p:spPr>
          <a:xfrm flipV="1">
            <a:off x="8269566" y="4057352"/>
            <a:ext cx="1721277" cy="0"/>
          </a:xfrm>
          <a:prstGeom prst="line">
            <a:avLst/>
          </a:prstGeom>
          <a:ln>
            <a:solidFill>
              <a:srgbClr val="94AF2A"/>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EAF6F6F-63F7-48F6-A74A-56DA28B31993}"/>
              </a:ext>
            </a:extLst>
          </p:cNvPr>
          <p:cNvCxnSpPr>
            <a:cxnSpLocks/>
          </p:cNvCxnSpPr>
          <p:nvPr/>
        </p:nvCxnSpPr>
        <p:spPr>
          <a:xfrm flipV="1">
            <a:off x="8117166" y="2201885"/>
            <a:ext cx="1721277" cy="0"/>
          </a:xfrm>
          <a:prstGeom prst="line">
            <a:avLst/>
          </a:prstGeom>
          <a:ln>
            <a:solidFill>
              <a:srgbClr val="94AF2A"/>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1BE171A-3834-4AF7-8ED9-DF7D8219DA7F}"/>
              </a:ext>
            </a:extLst>
          </p:cNvPr>
          <p:cNvCxnSpPr>
            <a:cxnSpLocks/>
          </p:cNvCxnSpPr>
          <p:nvPr/>
        </p:nvCxnSpPr>
        <p:spPr>
          <a:xfrm flipV="1">
            <a:off x="3880006" y="4131839"/>
            <a:ext cx="1721277" cy="0"/>
          </a:xfrm>
          <a:prstGeom prst="line">
            <a:avLst/>
          </a:prstGeom>
          <a:ln>
            <a:solidFill>
              <a:srgbClr val="700D1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3AD36DD-B6F1-4EDF-836F-624BEAE3FB74}"/>
              </a:ext>
            </a:extLst>
          </p:cNvPr>
          <p:cNvCxnSpPr>
            <a:cxnSpLocks/>
            <a:endCxn id="13" idx="1"/>
          </p:cNvCxnSpPr>
          <p:nvPr/>
        </p:nvCxnSpPr>
        <p:spPr>
          <a:xfrm>
            <a:off x="3880006" y="4114799"/>
            <a:ext cx="1645920" cy="1737360"/>
          </a:xfrm>
          <a:prstGeom prst="line">
            <a:avLst/>
          </a:prstGeom>
          <a:ln>
            <a:solidFill>
              <a:srgbClr val="700D1B"/>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ADA469B-7653-4E6D-8B63-101A9A8886EE}"/>
              </a:ext>
            </a:extLst>
          </p:cNvPr>
          <p:cNvCxnSpPr>
            <a:cxnSpLocks/>
            <a:stCxn id="2" idx="3"/>
            <a:endCxn id="9" idx="1"/>
          </p:cNvCxnSpPr>
          <p:nvPr/>
        </p:nvCxnSpPr>
        <p:spPr>
          <a:xfrm flipV="1">
            <a:off x="4028967" y="2201885"/>
            <a:ext cx="1498101" cy="1855467"/>
          </a:xfrm>
          <a:prstGeom prst="line">
            <a:avLst/>
          </a:prstGeom>
          <a:ln>
            <a:solidFill>
              <a:srgbClr val="700D1B"/>
            </a:solidFill>
          </a:ln>
        </p:spPr>
        <p:style>
          <a:lnRef idx="2">
            <a:schemeClr val="accent1"/>
          </a:lnRef>
          <a:fillRef idx="0">
            <a:schemeClr val="accent1"/>
          </a:fillRef>
          <a:effectRef idx="1">
            <a:schemeClr val="accent1"/>
          </a:effectRef>
          <a:fontRef idx="minor">
            <a:schemeClr val="tx1"/>
          </a:fontRef>
        </p:style>
      </p:cxnSp>
      <p:sp>
        <p:nvSpPr>
          <p:cNvPr id="7" name="Title 6" descr="oval transitioning from blue to burgundy">
            <a:extLst>
              <a:ext uri="{FF2B5EF4-FFF2-40B4-BE49-F238E27FC236}">
                <a16:creationId xmlns:a16="http://schemas.microsoft.com/office/drawing/2014/main" id="{80069500-2C63-4001-A780-01669F33B8D4}"/>
              </a:ext>
            </a:extLst>
          </p:cNvPr>
          <p:cNvSpPr>
            <a:spLocks noGrp="1"/>
          </p:cNvSpPr>
          <p:nvPr>
            <p:ph type="title" idx="4294967295"/>
          </p:nvPr>
        </p:nvSpPr>
        <p:spPr>
          <a:xfrm>
            <a:off x="885358" y="433452"/>
            <a:ext cx="3924599" cy="1768433"/>
          </a:xfrm>
          <a:prstGeom prst="ellipse">
            <a:avLst/>
          </a:prstGeom>
          <a:gradFill flip="none" rotWithShape="1">
            <a:gsLst>
              <a:gs pos="0">
                <a:schemeClr val="accent1"/>
              </a:gs>
              <a:gs pos="100000">
                <a:schemeClr val="accent2"/>
              </a:gs>
            </a:gsLst>
            <a:lin ang="0" scaled="1"/>
            <a:tileRect/>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lt1"/>
                </a:solidFill>
                <a:effectLst/>
                <a:uLnTx/>
                <a:uFillTx/>
                <a:latin typeface="Arial" panose="020B0604020202020204" pitchFamily="34" charset="0"/>
                <a:ea typeface="+mn-ea"/>
                <a:cs typeface="Arial" panose="020B0604020202020204" pitchFamily="34" charset="0"/>
              </a:rPr>
              <a:t>QR Transition Course</a:t>
            </a:r>
          </a:p>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lt1"/>
                </a:solidFill>
                <a:effectLst/>
                <a:uLnTx/>
                <a:uFillTx/>
                <a:latin typeface="Arial" panose="020B0604020202020204" pitchFamily="34" charset="0"/>
                <a:ea typeface="+mn-ea"/>
                <a:cs typeface="Arial" panose="020B0604020202020204" pitchFamily="34" charset="0"/>
              </a:rPr>
              <a:t>with Remediation-Free Goal</a:t>
            </a:r>
          </a:p>
        </p:txBody>
      </p:sp>
      <p:sp>
        <p:nvSpPr>
          <p:cNvPr id="5" name="TextBox 4">
            <a:extLst>
              <a:ext uri="{FF2B5EF4-FFF2-40B4-BE49-F238E27FC236}">
                <a16:creationId xmlns:a16="http://schemas.microsoft.com/office/drawing/2014/main" id="{354F2AD1-46F4-4060-90D7-F3E9C399B362}"/>
              </a:ext>
            </a:extLst>
          </p:cNvPr>
          <p:cNvSpPr txBox="1"/>
          <p:nvPr/>
        </p:nvSpPr>
        <p:spPr>
          <a:xfrm>
            <a:off x="5814386" y="124499"/>
            <a:ext cx="2833752" cy="978729"/>
          </a:xfrm>
          <a:prstGeom prst="rect">
            <a:avLst/>
          </a:prstGeom>
          <a:noFill/>
        </p:spPr>
        <p:txBody>
          <a:bodyPr wrap="square" rtlCol="0">
            <a:spAutoFit/>
          </a:bodyPr>
          <a:lstStyle/>
          <a:p>
            <a:pPr algn="ctr"/>
            <a:r>
              <a:rPr lang="en-US" sz="2880" b="1" dirty="0">
                <a:latin typeface="Arial" panose="020B0604020202020204" pitchFamily="34" charset="0"/>
                <a:cs typeface="Arial" panose="020B0604020202020204" pitchFamily="34" charset="0"/>
              </a:rPr>
              <a:t>College</a:t>
            </a:r>
          </a:p>
          <a:p>
            <a:pPr algn="ctr"/>
            <a:r>
              <a:rPr lang="en-US" sz="2880" b="1" dirty="0">
                <a:latin typeface="Arial" panose="020B0604020202020204" pitchFamily="34" charset="0"/>
                <a:cs typeface="Arial" panose="020B0604020202020204" pitchFamily="34" charset="0"/>
              </a:rPr>
              <a:t>Math Pathway</a:t>
            </a:r>
          </a:p>
        </p:txBody>
      </p:sp>
      <p:sp>
        <p:nvSpPr>
          <p:cNvPr id="6" name="TextBox 5">
            <a:extLst>
              <a:ext uri="{FF2B5EF4-FFF2-40B4-BE49-F238E27FC236}">
                <a16:creationId xmlns:a16="http://schemas.microsoft.com/office/drawing/2014/main" id="{7022335D-A817-4525-A307-B0E17B0F0422}"/>
              </a:ext>
            </a:extLst>
          </p:cNvPr>
          <p:cNvSpPr txBox="1"/>
          <p:nvPr/>
        </p:nvSpPr>
        <p:spPr>
          <a:xfrm>
            <a:off x="10215318" y="488241"/>
            <a:ext cx="3098308" cy="535531"/>
          </a:xfrm>
          <a:prstGeom prst="rect">
            <a:avLst/>
          </a:prstGeom>
          <a:noFill/>
        </p:spPr>
        <p:txBody>
          <a:bodyPr wrap="square" rtlCol="0">
            <a:spAutoFit/>
          </a:bodyPr>
          <a:lstStyle/>
          <a:p>
            <a:r>
              <a:rPr lang="en-US" sz="2880" b="1" dirty="0">
                <a:latin typeface="Arial" panose="020B0604020202020204" pitchFamily="34" charset="0"/>
                <a:cs typeface="Arial" panose="020B0604020202020204" pitchFamily="34" charset="0"/>
              </a:rPr>
              <a:t>Future Career</a:t>
            </a:r>
          </a:p>
        </p:txBody>
      </p:sp>
      <p:sp>
        <p:nvSpPr>
          <p:cNvPr id="10" name="Arrow: Striped Right 9" descr="arrow pointing to an arch">
            <a:extLst>
              <a:ext uri="{FF2B5EF4-FFF2-40B4-BE49-F238E27FC236}">
                <a16:creationId xmlns:a16="http://schemas.microsoft.com/office/drawing/2014/main" id="{00F1E955-78D2-4E10-A994-1BEDAD94FD73}"/>
              </a:ext>
            </a:extLst>
          </p:cNvPr>
          <p:cNvSpPr/>
          <p:nvPr/>
        </p:nvSpPr>
        <p:spPr>
          <a:xfrm rot="3348325">
            <a:off x="3620147" y="2429301"/>
            <a:ext cx="1179323" cy="649846"/>
          </a:xfrm>
          <a:prstGeom prst="stripedRightArrow">
            <a:avLst/>
          </a:prstGeom>
          <a:gradFill flip="none" rotWithShape="1">
            <a:gsLst>
              <a:gs pos="0">
                <a:schemeClr val="accent1"/>
              </a:gs>
              <a:gs pos="99000">
                <a:schemeClr val="accent2"/>
              </a:gs>
            </a:gsLst>
            <a:lin ang="0" scaled="1"/>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520" dirty="0">
              <a:latin typeface="Arial" panose="020B0604020202020204" pitchFamily="34" charset="0"/>
              <a:cs typeface="Arial" panose="020B0604020202020204" pitchFamily="34" charset="0"/>
            </a:endParaRPr>
          </a:p>
        </p:txBody>
      </p:sp>
      <p:sp>
        <p:nvSpPr>
          <p:cNvPr id="11" name="Block Arc 10" descr="arch connecting high school to college math pathways">
            <a:extLst>
              <a:ext uri="{FF2B5EF4-FFF2-40B4-BE49-F238E27FC236}">
                <a16:creationId xmlns:a16="http://schemas.microsoft.com/office/drawing/2014/main" id="{2D24A64B-C3DB-4AAF-85DC-6CF57D7AF847}"/>
              </a:ext>
            </a:extLst>
          </p:cNvPr>
          <p:cNvSpPr/>
          <p:nvPr/>
        </p:nvSpPr>
        <p:spPr>
          <a:xfrm>
            <a:off x="4048173" y="3327167"/>
            <a:ext cx="1384945" cy="1460371"/>
          </a:xfrm>
          <a:prstGeom prst="blockArc">
            <a:avLst/>
          </a:prstGeom>
          <a:gradFill flip="none" rotWithShape="1">
            <a:gsLst>
              <a:gs pos="0">
                <a:schemeClr val="tx2">
                  <a:lumMod val="60000"/>
                  <a:lumOff val="40000"/>
                </a:schemeClr>
              </a:gs>
              <a:gs pos="100000">
                <a:schemeClr val="accent2"/>
              </a:gs>
            </a:gsLst>
            <a:lin ang="0" scaled="1"/>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520" dirty="0">
              <a:solidFill>
                <a:schemeClr val="tx1"/>
              </a:solidFill>
              <a:latin typeface="Arial" panose="020B0604020202020204" pitchFamily="34" charset="0"/>
              <a:cs typeface="Arial" panose="020B0604020202020204" pitchFamily="34" charset="0"/>
            </a:endParaRPr>
          </a:p>
        </p:txBody>
      </p:sp>
      <p:sp>
        <p:nvSpPr>
          <p:cNvPr id="2" name="Rectangle: Rounded Corners 1" descr="blue text box">
            <a:extLst>
              <a:ext uri="{FF2B5EF4-FFF2-40B4-BE49-F238E27FC236}">
                <a16:creationId xmlns:a16="http://schemas.microsoft.com/office/drawing/2014/main" id="{06BBD704-A499-4785-B3FA-691EF2BB3901}"/>
              </a:ext>
            </a:extLst>
          </p:cNvPr>
          <p:cNvSpPr/>
          <p:nvPr/>
        </p:nvSpPr>
        <p:spPr>
          <a:xfrm>
            <a:off x="810279" y="3252680"/>
            <a:ext cx="3218688" cy="1609344"/>
          </a:xfrm>
          <a:prstGeom prst="roundRect">
            <a:avLst/>
          </a:prstGeom>
          <a:solidFill>
            <a:srgbClr val="74A7C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High School</a:t>
            </a:r>
          </a:p>
        </p:txBody>
      </p:sp>
      <p:sp>
        <p:nvSpPr>
          <p:cNvPr id="9" name="Rectangle: Rounded Corners 8" descr="burgundy text box 1">
            <a:extLst>
              <a:ext uri="{FF2B5EF4-FFF2-40B4-BE49-F238E27FC236}">
                <a16:creationId xmlns:a16="http://schemas.microsoft.com/office/drawing/2014/main" id="{5D08615A-B37C-4D42-AE59-183E071101A5}"/>
              </a:ext>
            </a:extLst>
          </p:cNvPr>
          <p:cNvSpPr/>
          <p:nvPr/>
        </p:nvSpPr>
        <p:spPr>
          <a:xfrm>
            <a:off x="5527068" y="1397213"/>
            <a:ext cx="3218688" cy="1609344"/>
          </a:xfrm>
          <a:prstGeom prst="roundRect">
            <a:avLst/>
          </a:prstGeom>
          <a:solidFill>
            <a:srgbClr val="700D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College Algebra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to Calculus</a:t>
            </a:r>
          </a:p>
        </p:txBody>
      </p:sp>
      <p:sp>
        <p:nvSpPr>
          <p:cNvPr id="12" name="Rectangle: Rounded Corners 11" descr="burgundy text box 2">
            <a:extLst>
              <a:ext uri="{FF2B5EF4-FFF2-40B4-BE49-F238E27FC236}">
                <a16:creationId xmlns:a16="http://schemas.microsoft.com/office/drawing/2014/main" id="{0EA4DC4E-6DAC-4D0C-8FA6-674C0320142A}"/>
              </a:ext>
            </a:extLst>
          </p:cNvPr>
          <p:cNvSpPr/>
          <p:nvPr/>
        </p:nvSpPr>
        <p:spPr>
          <a:xfrm>
            <a:off x="5527068" y="3252680"/>
            <a:ext cx="3218688" cy="1609344"/>
          </a:xfrm>
          <a:prstGeom prst="roundRect">
            <a:avLst/>
          </a:prstGeom>
          <a:solidFill>
            <a:srgbClr val="700D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Quantitative Reasoning</a:t>
            </a:r>
          </a:p>
        </p:txBody>
      </p:sp>
      <p:sp>
        <p:nvSpPr>
          <p:cNvPr id="13" name="Rectangle: Rounded Corners 12" descr="burgundy text box 3">
            <a:extLst>
              <a:ext uri="{FF2B5EF4-FFF2-40B4-BE49-F238E27FC236}">
                <a16:creationId xmlns:a16="http://schemas.microsoft.com/office/drawing/2014/main" id="{ACF16E02-DBFD-42E5-936C-A2F55D1E5F1D}"/>
              </a:ext>
            </a:extLst>
          </p:cNvPr>
          <p:cNvSpPr/>
          <p:nvPr/>
        </p:nvSpPr>
        <p:spPr>
          <a:xfrm>
            <a:off x="5527068" y="5077311"/>
            <a:ext cx="3218688" cy="1609344"/>
          </a:xfrm>
          <a:prstGeom prst="roundRect">
            <a:avLst/>
          </a:prstGeom>
          <a:solidFill>
            <a:srgbClr val="700D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Statistics</a:t>
            </a:r>
          </a:p>
        </p:txBody>
      </p:sp>
      <p:sp>
        <p:nvSpPr>
          <p:cNvPr id="14" name="Rectangle: Rounded Corners 13" descr="green text box 1">
            <a:extLst>
              <a:ext uri="{FF2B5EF4-FFF2-40B4-BE49-F238E27FC236}">
                <a16:creationId xmlns:a16="http://schemas.microsoft.com/office/drawing/2014/main" id="{FD26D0B4-F858-46E9-ACF8-1399DDBCFBAB}"/>
              </a:ext>
            </a:extLst>
          </p:cNvPr>
          <p:cNvSpPr/>
          <p:nvPr/>
        </p:nvSpPr>
        <p:spPr>
          <a:xfrm>
            <a:off x="9838443" y="1397213"/>
            <a:ext cx="3218688" cy="1609344"/>
          </a:xfrm>
          <a:prstGeom prst="roundRect">
            <a:avLst/>
          </a:prstGeom>
          <a:solidFill>
            <a:srgbClr val="94AF2A"/>
          </a:solidFill>
          <a:ln>
            <a:noFill/>
          </a:ln>
        </p:spPr>
        <p:style>
          <a:lnRef idx="1">
            <a:schemeClr val="accent1"/>
          </a:lnRef>
          <a:fillRef idx="3">
            <a:schemeClr val="accent1"/>
          </a:fillRef>
          <a:effectRef idx="2">
            <a:schemeClr val="accent1"/>
          </a:effectRef>
          <a:fontRef idx="minor">
            <a:schemeClr val="lt1"/>
          </a:fontRef>
        </p:style>
        <p:txBody>
          <a:bodyPr rtlCol="0" anchor="ctr" anchorCtr="1"/>
          <a:lstStyle/>
          <a:p>
            <a:pPr>
              <a:buFont typeface="Arial" panose="020B0604020202020204" pitchFamily="34" charset="0"/>
              <a:buChar char="•"/>
            </a:pPr>
            <a:r>
              <a:rPr lang="en-US" sz="2800" dirty="0">
                <a:latin typeface="Arial" panose="020B0604020202020204" pitchFamily="34" charset="0"/>
                <a:cs typeface="Arial" panose="020B0604020202020204" pitchFamily="34" charset="0"/>
              </a:rPr>
              <a:t>Business</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Chemistry</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Engineering</a:t>
            </a:r>
          </a:p>
        </p:txBody>
      </p:sp>
      <p:sp>
        <p:nvSpPr>
          <p:cNvPr id="15" name="Rectangle: Rounded Corners 14" descr="green text box 2">
            <a:extLst>
              <a:ext uri="{FF2B5EF4-FFF2-40B4-BE49-F238E27FC236}">
                <a16:creationId xmlns:a16="http://schemas.microsoft.com/office/drawing/2014/main" id="{6BA55F18-FF22-4275-B23C-5AC89DFFFAF7}"/>
              </a:ext>
            </a:extLst>
          </p:cNvPr>
          <p:cNvSpPr/>
          <p:nvPr/>
        </p:nvSpPr>
        <p:spPr>
          <a:xfrm>
            <a:off x="9838443" y="3252680"/>
            <a:ext cx="3218688" cy="1609344"/>
          </a:xfrm>
          <a:prstGeom prst="roundRect">
            <a:avLst/>
          </a:prstGeom>
          <a:solidFill>
            <a:srgbClr val="94AF2A"/>
          </a:solidFill>
          <a:ln>
            <a:noFill/>
          </a:ln>
        </p:spPr>
        <p:style>
          <a:lnRef idx="1">
            <a:schemeClr val="accent1"/>
          </a:lnRef>
          <a:fillRef idx="3">
            <a:schemeClr val="accent1"/>
          </a:fillRef>
          <a:effectRef idx="2">
            <a:schemeClr val="accent1"/>
          </a:effectRef>
          <a:fontRef idx="minor">
            <a:schemeClr val="lt1"/>
          </a:fontRef>
        </p:style>
        <p:txBody>
          <a:bodyPr rtlCol="0" anchor="ctr" anchorCtr="1"/>
          <a:lstStyle/>
          <a:p>
            <a:pPr>
              <a:buFont typeface="Arial" panose="020B0604020202020204" pitchFamily="34" charset="0"/>
              <a:buChar char="•"/>
            </a:pPr>
            <a:r>
              <a:rPr lang="en-US" sz="2800" dirty="0">
                <a:latin typeface="Arial" panose="020B0604020202020204" pitchFamily="34" charset="0"/>
                <a:cs typeface="Arial" panose="020B0604020202020204" pitchFamily="34" charset="0"/>
              </a:rPr>
              <a:t>Communication</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Criminal Justice</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Fine Arts</a:t>
            </a:r>
          </a:p>
        </p:txBody>
      </p:sp>
      <p:sp>
        <p:nvSpPr>
          <p:cNvPr id="16" name="Rectangle: Rounded Corners 15" descr="green text box 3">
            <a:extLst>
              <a:ext uri="{FF2B5EF4-FFF2-40B4-BE49-F238E27FC236}">
                <a16:creationId xmlns:a16="http://schemas.microsoft.com/office/drawing/2014/main" id="{BCFCF20C-61FE-4CEA-A427-573F83E41C13}"/>
              </a:ext>
            </a:extLst>
          </p:cNvPr>
          <p:cNvSpPr/>
          <p:nvPr/>
        </p:nvSpPr>
        <p:spPr>
          <a:xfrm>
            <a:off x="9838443" y="5077311"/>
            <a:ext cx="3218688" cy="1609344"/>
          </a:xfrm>
          <a:prstGeom prst="roundRect">
            <a:avLst/>
          </a:prstGeom>
          <a:solidFill>
            <a:srgbClr val="94AF2A"/>
          </a:solidFill>
          <a:ln>
            <a:noFill/>
          </a:ln>
        </p:spPr>
        <p:style>
          <a:lnRef idx="1">
            <a:schemeClr val="accent1"/>
          </a:lnRef>
          <a:fillRef idx="3">
            <a:schemeClr val="accent1"/>
          </a:fillRef>
          <a:effectRef idx="2">
            <a:schemeClr val="accent1"/>
          </a:effectRef>
          <a:fontRef idx="minor">
            <a:schemeClr val="lt1"/>
          </a:fontRef>
        </p:style>
        <p:txBody>
          <a:bodyPr rtlCol="0" anchor="ctr" anchorCtr="1"/>
          <a:lstStyle/>
          <a:p>
            <a:pPr>
              <a:buFont typeface="Arial" panose="020B0604020202020204" pitchFamily="34" charset="0"/>
              <a:buChar char="•"/>
            </a:pPr>
            <a:r>
              <a:rPr lang="en-US" sz="2800" dirty="0">
                <a:latin typeface="Arial" panose="020B0604020202020204" pitchFamily="34" charset="0"/>
                <a:cs typeface="Arial" panose="020B0604020202020204" pitchFamily="34" charset="0"/>
              </a:rPr>
              <a:t>Nursing</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Nutrition</a:t>
            </a: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Social Work</a:t>
            </a:r>
          </a:p>
        </p:txBody>
      </p:sp>
    </p:spTree>
    <p:extLst>
      <p:ext uri="{BB962C8B-B14F-4D97-AF65-F5344CB8AC3E}">
        <p14:creationId xmlns:p14="http://schemas.microsoft.com/office/powerpoint/2010/main" val="1183132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82EC8-FEAA-43D1-8FC2-03ACD332135E}"/>
              </a:ext>
            </a:extLst>
          </p:cNvPr>
          <p:cNvSpPr>
            <a:spLocks noGrp="1"/>
          </p:cNvSpPr>
          <p:nvPr>
            <p:ph type="title"/>
          </p:nvPr>
        </p:nvSpPr>
        <p:spPr>
          <a:xfrm>
            <a:off x="2377440" y="160842"/>
            <a:ext cx="9875520" cy="775597"/>
          </a:xfrm>
        </p:spPr>
        <p:txBody>
          <a:bodyPr/>
          <a:lstStyle/>
          <a:p>
            <a:r>
              <a:rPr lang="en-US" dirty="0"/>
              <a:t>Follow-on Courses</a:t>
            </a:r>
          </a:p>
        </p:txBody>
      </p:sp>
      <p:sp>
        <p:nvSpPr>
          <p:cNvPr id="3" name="Content Placeholder 2">
            <a:extLst>
              <a:ext uri="{FF2B5EF4-FFF2-40B4-BE49-F238E27FC236}">
                <a16:creationId xmlns:a16="http://schemas.microsoft.com/office/drawing/2014/main" id="{1256A79C-D690-4972-9AE8-D9D6FA54AAF2}"/>
              </a:ext>
            </a:extLst>
          </p:cNvPr>
          <p:cNvSpPr>
            <a:spLocks noGrp="1"/>
          </p:cNvSpPr>
          <p:nvPr>
            <p:ph idx="1"/>
          </p:nvPr>
        </p:nvSpPr>
        <p:spPr>
          <a:xfrm>
            <a:off x="440267" y="1110638"/>
            <a:ext cx="14009511" cy="5431156"/>
          </a:xfrm>
        </p:spPr>
        <p:txBody>
          <a:bodyPr/>
          <a:lstStyle/>
          <a:p>
            <a:r>
              <a:rPr lang="en-US" sz="3600" dirty="0"/>
              <a:t>CCP Quantitative Reasoning</a:t>
            </a:r>
          </a:p>
          <a:p>
            <a:r>
              <a:rPr lang="en-US" sz="3600" dirty="0"/>
              <a:t>AP Statistics</a:t>
            </a:r>
          </a:p>
          <a:p>
            <a:r>
              <a:rPr lang="en-US" sz="3600" dirty="0"/>
              <a:t>CCP Introductory Statistics</a:t>
            </a:r>
          </a:p>
          <a:p>
            <a:r>
              <a:rPr lang="en-US" sz="3600" dirty="0"/>
              <a:t>CCP Technical Mathematics I</a:t>
            </a:r>
          </a:p>
          <a:p>
            <a:r>
              <a:rPr lang="en-US" sz="3600" dirty="0"/>
              <a:t>CCP Mathematics in Elementary Education I</a:t>
            </a:r>
          </a:p>
          <a:p>
            <a:r>
              <a:rPr lang="en-US" sz="3600" dirty="0"/>
              <a:t>CCP Introduction to Data Science</a:t>
            </a:r>
          </a:p>
          <a:p>
            <a:r>
              <a:rPr lang="en-US" sz="3600" dirty="0"/>
              <a:t>Algebra 2</a:t>
            </a:r>
          </a:p>
          <a:p>
            <a:r>
              <a:rPr lang="en-US" sz="3600" dirty="0"/>
              <a:t>Another Math Pathways Course</a:t>
            </a:r>
          </a:p>
        </p:txBody>
      </p:sp>
    </p:spTree>
    <p:extLst>
      <p:ext uri="{BB962C8B-B14F-4D97-AF65-F5344CB8AC3E}">
        <p14:creationId xmlns:p14="http://schemas.microsoft.com/office/powerpoint/2010/main" val="2063576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A4C7-F442-4788-90C5-2B929A456630}"/>
              </a:ext>
            </a:extLst>
          </p:cNvPr>
          <p:cNvSpPr>
            <a:spLocks noGrp="1"/>
          </p:cNvSpPr>
          <p:nvPr>
            <p:ph type="title"/>
          </p:nvPr>
        </p:nvSpPr>
        <p:spPr>
          <a:xfrm>
            <a:off x="5560268" y="462522"/>
            <a:ext cx="7828354" cy="1061477"/>
          </a:xfrm>
        </p:spPr>
        <p:txBody>
          <a:bodyPr anchor="b">
            <a:normAutofit/>
          </a:bodyPr>
          <a:lstStyle/>
          <a:p>
            <a:r>
              <a:rPr lang="en-US" dirty="0"/>
              <a:t>Equity</a:t>
            </a:r>
          </a:p>
        </p:txBody>
      </p:sp>
      <p:pic>
        <p:nvPicPr>
          <p:cNvPr id="4" name="Picture 3" descr="apple in blue circle">
            <a:extLst>
              <a:ext uri="{FF2B5EF4-FFF2-40B4-BE49-F238E27FC236}">
                <a16:creationId xmlns:a16="http://schemas.microsoft.com/office/drawing/2014/main" id="{CC99A696-5EA4-4A40-BE7B-BCCDD866A7EE}"/>
              </a:ext>
            </a:extLst>
          </p:cNvPr>
          <p:cNvPicPr>
            <a:picLocks noChangeAspect="1"/>
          </p:cNvPicPr>
          <p:nvPr/>
        </p:nvPicPr>
        <p:blipFill rotWithShape="1">
          <a:blip r:embed="rId2"/>
          <a:srcRect l="17561" r="11795"/>
          <a:stretch/>
        </p:blipFill>
        <p:spPr>
          <a:xfrm>
            <a:off x="505189" y="993260"/>
            <a:ext cx="4507078" cy="5881551"/>
          </a:xfrm>
          <a:prstGeom prst="rect">
            <a:avLst/>
          </a:prstGeom>
        </p:spPr>
      </p:pic>
      <p:sp>
        <p:nvSpPr>
          <p:cNvPr id="3" name="Content Placeholder 2">
            <a:extLst>
              <a:ext uri="{FF2B5EF4-FFF2-40B4-BE49-F238E27FC236}">
                <a16:creationId xmlns:a16="http://schemas.microsoft.com/office/drawing/2014/main" id="{C85960F3-4AD0-4901-B97F-DEC7EBB37CD0}"/>
              </a:ext>
            </a:extLst>
          </p:cNvPr>
          <p:cNvSpPr>
            <a:spLocks noGrp="1"/>
          </p:cNvSpPr>
          <p:nvPr>
            <p:ph idx="1"/>
          </p:nvPr>
        </p:nvSpPr>
        <p:spPr>
          <a:xfrm>
            <a:off x="5560267" y="1843386"/>
            <a:ext cx="8087999" cy="4542828"/>
          </a:xfrm>
        </p:spPr>
        <p:txBody>
          <a:bodyPr>
            <a:normAutofit/>
          </a:bodyPr>
          <a:lstStyle/>
          <a:p>
            <a:pPr marL="0" indent="0">
              <a:buNone/>
            </a:pPr>
            <a:r>
              <a:rPr lang="en-US" sz="4000" dirty="0"/>
              <a:t>For purposes of </a:t>
            </a:r>
            <a:r>
              <a:rPr lang="en-US" sz="4000" dirty="0">
                <a:solidFill>
                  <a:schemeClr val="accent2"/>
                </a:solidFill>
              </a:rPr>
              <a:t>equity</a:t>
            </a:r>
            <a:r>
              <a:rPr lang="en-US" sz="4000" dirty="0"/>
              <a:t>, the </a:t>
            </a:r>
            <a:r>
              <a:rPr lang="en-US" sz="4000" dirty="0">
                <a:solidFill>
                  <a:schemeClr val="accent2"/>
                </a:solidFill>
              </a:rPr>
              <a:t>rigor</a:t>
            </a:r>
            <a:r>
              <a:rPr lang="en-US" sz="4000" dirty="0"/>
              <a:t> of this course must be maintained! This is a more relevant pathway with a different type of pedagogy, not a “less than” pathway. </a:t>
            </a:r>
          </a:p>
        </p:txBody>
      </p:sp>
    </p:spTree>
    <p:extLst>
      <p:ext uri="{BB962C8B-B14F-4D97-AF65-F5344CB8AC3E}">
        <p14:creationId xmlns:p14="http://schemas.microsoft.com/office/powerpoint/2010/main" val="158529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D5C2EA-B1C9-4CD9-B5AA-3F6295A898C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51"/>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text box">
            <a:extLst>
              <a:ext uri="{FF2B5EF4-FFF2-40B4-BE49-F238E27FC236}">
                <a16:creationId xmlns:a16="http://schemas.microsoft.com/office/drawing/2014/main" id="{8059AC00-5D1F-4AEA-933D-C6B2C5906FCD}"/>
              </a:ext>
            </a:extLst>
          </p:cNvPr>
          <p:cNvSpPr/>
          <p:nvPr/>
        </p:nvSpPr>
        <p:spPr>
          <a:xfrm>
            <a:off x="451413" y="435202"/>
            <a:ext cx="6192456" cy="7042479"/>
          </a:xfrm>
          <a:prstGeom prst="rect">
            <a:avLst/>
          </a:prstGeom>
          <a:solidFill>
            <a:schemeClr val="bg1">
              <a:alpha val="8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F49D54-DA64-4EC1-975E-FE357D8BB923}"/>
              </a:ext>
            </a:extLst>
          </p:cNvPr>
          <p:cNvSpPr>
            <a:spLocks noGrp="1"/>
          </p:cNvSpPr>
          <p:nvPr>
            <p:ph idx="1"/>
          </p:nvPr>
        </p:nvSpPr>
        <p:spPr>
          <a:xfrm>
            <a:off x="451413" y="1210799"/>
            <a:ext cx="5509549" cy="5431156"/>
          </a:xfrm>
        </p:spPr>
        <p:txBody>
          <a:bodyPr/>
          <a:lstStyle/>
          <a:p>
            <a:pPr marL="276224" indent="0">
              <a:lnSpc>
                <a:spcPct val="107000"/>
              </a:lnSpc>
              <a:spcBef>
                <a:spcPts val="0"/>
              </a:spcBef>
              <a:spcAft>
                <a:spcPts val="960"/>
              </a:spcAft>
              <a:buNone/>
            </a:pPr>
            <a:r>
              <a:rPr lang="en-US" sz="3360" dirty="0">
                <a:latin typeface="Arial" panose="020B0604020202020204" pitchFamily="34" charset="0"/>
                <a:ea typeface="Calibri" panose="020F0502020204030204" pitchFamily="34" charset="0"/>
                <a:cs typeface="Times New Roman" panose="02020603050405020304" pitchFamily="18" charset="0"/>
              </a:rPr>
              <a:t>“Students use mathematical language to communicate effectively and to describe their work with clarity and precision. Students demonstrate how, when, and why their procedure works and why it is appropriate. Students can answer the question, ‘How do we know?’”</a:t>
            </a:r>
          </a:p>
          <a:p>
            <a:endParaRPr lang="en-US" dirty="0"/>
          </a:p>
        </p:txBody>
      </p:sp>
      <p:sp>
        <p:nvSpPr>
          <p:cNvPr id="2" name="Title 1">
            <a:extLst>
              <a:ext uri="{FF2B5EF4-FFF2-40B4-BE49-F238E27FC236}">
                <a16:creationId xmlns:a16="http://schemas.microsoft.com/office/drawing/2014/main" id="{5E9BF811-E914-4A25-A641-83A6D3E6AB6F}"/>
              </a:ext>
            </a:extLst>
          </p:cNvPr>
          <p:cNvSpPr>
            <a:spLocks noGrp="1"/>
          </p:cNvSpPr>
          <p:nvPr>
            <p:ph type="title"/>
          </p:nvPr>
        </p:nvSpPr>
        <p:spPr>
          <a:xfrm>
            <a:off x="2385025" y="468543"/>
            <a:ext cx="2541801" cy="775597"/>
          </a:xfrm>
        </p:spPr>
        <p:txBody>
          <a:bodyPr/>
          <a:lstStyle/>
          <a:p>
            <a:r>
              <a:rPr lang="en-US" dirty="0"/>
              <a:t>Rigor</a:t>
            </a:r>
          </a:p>
        </p:txBody>
      </p:sp>
    </p:spTree>
    <p:extLst>
      <p:ext uri="{BB962C8B-B14F-4D97-AF65-F5344CB8AC3E}">
        <p14:creationId xmlns:p14="http://schemas.microsoft.com/office/powerpoint/2010/main" val="2423819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ABA4C7-CE19-4A05-AF1C-57B4BB7C8ECD}"/>
              </a:ext>
            </a:extLst>
          </p:cNvPr>
          <p:cNvGraphicFramePr>
            <a:graphicFrameLocks noGrp="1"/>
          </p:cNvGraphicFramePr>
          <p:nvPr>
            <p:extLst>
              <p:ext uri="{D42A27DB-BD31-4B8C-83A1-F6EECF244321}">
                <p14:modId xmlns:p14="http://schemas.microsoft.com/office/powerpoint/2010/main" val="2023019237"/>
              </p:ext>
            </p:extLst>
          </p:nvPr>
        </p:nvGraphicFramePr>
        <p:xfrm>
          <a:off x="457200" y="291383"/>
          <a:ext cx="13716000" cy="7117236"/>
        </p:xfrm>
        <a:graphic>
          <a:graphicData uri="http://schemas.openxmlformats.org/drawingml/2006/table">
            <a:tbl>
              <a:tblPr firstRow="1" bandRow="1">
                <a:tableStyleId>{5C22544A-7EE6-4342-B048-85BDC9FD1C3A}</a:tableStyleId>
              </a:tblPr>
              <a:tblGrid>
                <a:gridCol w="8246026">
                  <a:extLst>
                    <a:ext uri="{9D8B030D-6E8A-4147-A177-3AD203B41FA5}">
                      <a16:colId xmlns:a16="http://schemas.microsoft.com/office/drawing/2014/main" val="2075038143"/>
                    </a:ext>
                  </a:extLst>
                </a:gridCol>
                <a:gridCol w="5469974">
                  <a:extLst>
                    <a:ext uri="{9D8B030D-6E8A-4147-A177-3AD203B41FA5}">
                      <a16:colId xmlns:a16="http://schemas.microsoft.com/office/drawing/2014/main" val="4201048452"/>
                    </a:ext>
                  </a:extLst>
                </a:gridCol>
              </a:tblGrid>
              <a:tr h="537287">
                <a:tc>
                  <a:txBody>
                    <a:bodyPr/>
                    <a:lstStyle/>
                    <a:p>
                      <a:pPr marL="0" marR="0" algn="l">
                        <a:lnSpc>
                          <a:spcPct val="115000"/>
                        </a:lnSpc>
                        <a:spcBef>
                          <a:spcPts val="0"/>
                        </a:spcBef>
                        <a:spcAft>
                          <a:spcPts val="0"/>
                        </a:spcAft>
                      </a:pPr>
                      <a:r>
                        <a:rPr lang="en-US" sz="2400" b="1">
                          <a:effectLst/>
                          <a:latin typeface="Arial" panose="020B0604020202020204" pitchFamily="34" charset="0"/>
                          <a:ea typeface="Arial" panose="020B0604020202020204" pitchFamily="34" charset="0"/>
                        </a:rPr>
                        <a:t>Rigorous courses are…</a:t>
                      </a:r>
                      <a:endParaRPr lang="en-US" sz="2400">
                        <a:effectLst/>
                        <a:latin typeface="Arial" panose="020B0604020202020204" pitchFamily="34" charset="0"/>
                        <a:ea typeface="Arial" panose="020B0604020202020204" pitchFamily="34" charset="0"/>
                      </a:endParaRPr>
                    </a:p>
                  </a:txBody>
                  <a:tcPr marL="76200" marR="76200" marT="76200" marB="76200"/>
                </a:tc>
                <a:tc>
                  <a:txBody>
                    <a:bodyPr/>
                    <a:lstStyle/>
                    <a:p>
                      <a:pPr marL="0" marR="0" algn="l">
                        <a:lnSpc>
                          <a:spcPct val="115000"/>
                        </a:lnSpc>
                        <a:spcBef>
                          <a:spcPts val="0"/>
                        </a:spcBef>
                        <a:spcAft>
                          <a:spcPts val="0"/>
                        </a:spcAft>
                      </a:pPr>
                      <a:r>
                        <a:rPr lang="en-US" sz="2400" b="1" dirty="0">
                          <a:effectLst/>
                          <a:latin typeface="Arial" panose="020B0604020202020204" pitchFamily="34" charset="0"/>
                          <a:ea typeface="Arial" panose="020B0604020202020204" pitchFamily="34" charset="0"/>
                        </a:rPr>
                        <a:t>Rigorous courses are not…</a:t>
                      </a:r>
                      <a:endParaRPr lang="en-US" sz="2400" dirty="0">
                        <a:effectLst/>
                        <a:latin typeface="Arial" panose="020B0604020202020204" pitchFamily="34" charset="0"/>
                        <a:ea typeface="Arial" panose="020B0604020202020204" pitchFamily="34" charset="0"/>
                      </a:endParaRPr>
                    </a:p>
                  </a:txBody>
                  <a:tcPr marL="76200" marR="76200" marT="76200" marB="76200"/>
                </a:tc>
                <a:extLst>
                  <a:ext uri="{0D108BD9-81ED-4DB2-BD59-A6C34878D82A}">
                    <a16:rowId xmlns:a16="http://schemas.microsoft.com/office/drawing/2014/main" val="3041591089"/>
                  </a:ext>
                </a:extLst>
              </a:tr>
              <a:tr h="196375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complexity, which is a measure of the thinking, action, or knowledge that is needed to complete the task</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Characterized by difficulty, which is a measure of effort required to complete a task</a:t>
                      </a:r>
                    </a:p>
                  </a:txBody>
                  <a:tcPr marL="76200" marR="76200" marT="76200" marB="76200"/>
                </a:tc>
                <a:extLst>
                  <a:ext uri="{0D108BD9-81ED-4DB2-BD59-A6C34878D82A}">
                    <a16:rowId xmlns:a16="http://schemas.microsoft.com/office/drawing/2014/main" val="398272839"/>
                  </a:ext>
                </a:extLst>
              </a:tr>
              <a:tr h="1038378">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Measured in depth of understanding</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Measured by the amount of work</a:t>
                      </a:r>
                    </a:p>
                  </a:txBody>
                  <a:tcPr marL="76200" marR="76200" marT="76200" marB="76200"/>
                </a:tc>
                <a:extLst>
                  <a:ext uri="{0D108BD9-81ED-4DB2-BD59-A6C34878D82A}">
                    <a16:rowId xmlns:a16="http://schemas.microsoft.com/office/drawing/2014/main" val="2778422110"/>
                  </a:ext>
                </a:extLst>
              </a:tr>
              <a:tr h="1501064">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Opportunities for precision in reasoning, language, definitions, and notation that are sufficient to appropriate age/course</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Based on procedure alone</a:t>
                      </a:r>
                    </a:p>
                  </a:txBody>
                  <a:tcPr marL="76200" marR="76200" marT="76200" marB="76200"/>
                </a:tc>
                <a:extLst>
                  <a:ext uri="{0D108BD9-81ED-4DB2-BD59-A6C34878D82A}">
                    <a16:rowId xmlns:a16="http://schemas.microsoft.com/office/drawing/2014/main" val="529426391"/>
                  </a:ext>
                </a:extLst>
              </a:tr>
              <a:tr h="1038378">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Determined by students’ process</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Measured by assigning difficult problems</a:t>
                      </a:r>
                    </a:p>
                  </a:txBody>
                  <a:tcPr marL="76200" marR="76200" marT="76200" marB="76200"/>
                </a:tc>
                <a:extLst>
                  <a:ext uri="{0D108BD9-81ED-4DB2-BD59-A6C34878D82A}">
                    <a16:rowId xmlns:a16="http://schemas.microsoft.com/office/drawing/2014/main" val="1958279284"/>
                  </a:ext>
                </a:extLst>
              </a:tr>
              <a:tr h="1038378">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Opportunities for students to make decisions in problem solving</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only by the resources used  </a:t>
                      </a:r>
                    </a:p>
                  </a:txBody>
                  <a:tcPr marL="76200" marR="76200" marT="76200" marB="76200"/>
                </a:tc>
                <a:extLst>
                  <a:ext uri="{0D108BD9-81ED-4DB2-BD59-A6C34878D82A}">
                    <a16:rowId xmlns:a16="http://schemas.microsoft.com/office/drawing/2014/main" val="3481701380"/>
                  </a:ext>
                </a:extLst>
              </a:tr>
            </a:tbl>
          </a:graphicData>
        </a:graphic>
      </p:graphicFrame>
    </p:spTree>
    <p:extLst>
      <p:ext uri="{BB962C8B-B14F-4D97-AF65-F5344CB8AC3E}">
        <p14:creationId xmlns:p14="http://schemas.microsoft.com/office/powerpoint/2010/main" val="1247155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ABA4C7-CE19-4A05-AF1C-57B4BB7C8ECD}"/>
              </a:ext>
            </a:extLst>
          </p:cNvPr>
          <p:cNvGraphicFramePr>
            <a:graphicFrameLocks noGrp="1"/>
          </p:cNvGraphicFramePr>
          <p:nvPr>
            <p:extLst>
              <p:ext uri="{D42A27DB-BD31-4B8C-83A1-F6EECF244321}">
                <p14:modId xmlns:p14="http://schemas.microsoft.com/office/powerpoint/2010/main" val="1682712935"/>
              </p:ext>
            </p:extLst>
          </p:nvPr>
        </p:nvGraphicFramePr>
        <p:xfrm>
          <a:off x="417689" y="229984"/>
          <a:ext cx="13670843" cy="6882014"/>
        </p:xfrm>
        <a:graphic>
          <a:graphicData uri="http://schemas.openxmlformats.org/drawingml/2006/table">
            <a:tbl>
              <a:tblPr firstRow="1" bandRow="1">
                <a:tableStyleId>{5C22544A-7EE6-4342-B048-85BDC9FD1C3A}</a:tableStyleId>
              </a:tblPr>
              <a:tblGrid>
                <a:gridCol w="8218877">
                  <a:extLst>
                    <a:ext uri="{9D8B030D-6E8A-4147-A177-3AD203B41FA5}">
                      <a16:colId xmlns:a16="http://schemas.microsoft.com/office/drawing/2014/main" val="2075038143"/>
                    </a:ext>
                  </a:extLst>
                </a:gridCol>
                <a:gridCol w="5451966">
                  <a:extLst>
                    <a:ext uri="{9D8B030D-6E8A-4147-A177-3AD203B41FA5}">
                      <a16:colId xmlns:a16="http://schemas.microsoft.com/office/drawing/2014/main" val="4201048452"/>
                    </a:ext>
                  </a:extLst>
                </a:gridCol>
              </a:tblGrid>
              <a:tr h="1168191">
                <a:tc>
                  <a:txBody>
                    <a:bodyPr/>
                    <a:lstStyle/>
                    <a:p>
                      <a:pPr marL="0" marR="0" algn="l">
                        <a:lnSpc>
                          <a:spcPct val="115000"/>
                        </a:lnSpc>
                        <a:spcBef>
                          <a:spcPts val="0"/>
                        </a:spcBef>
                        <a:spcAft>
                          <a:spcPts val="0"/>
                        </a:spcAft>
                      </a:pPr>
                      <a:r>
                        <a:rPr lang="en-US" sz="2600" b="1" dirty="0">
                          <a:effectLst/>
                          <a:latin typeface="Arial" panose="020B0604020202020204" pitchFamily="34" charset="0"/>
                          <a:ea typeface="Arial" panose="020B0604020202020204" pitchFamily="34" charset="0"/>
                        </a:rPr>
                        <a:t>Rigorous courses are…</a:t>
                      </a:r>
                      <a:endParaRPr lang="en-US" sz="2600" dirty="0">
                        <a:effectLst/>
                        <a:latin typeface="Arial" panose="020B0604020202020204" pitchFamily="34" charset="0"/>
                        <a:ea typeface="Arial" panose="020B0604020202020204" pitchFamily="34" charset="0"/>
                      </a:endParaRPr>
                    </a:p>
                  </a:txBody>
                  <a:tcPr marL="76200" marR="76200" marT="76200" marB="76200"/>
                </a:tc>
                <a:tc>
                  <a:txBody>
                    <a:bodyPr/>
                    <a:lstStyle/>
                    <a:p>
                      <a:pPr marL="0" marR="0" algn="l">
                        <a:lnSpc>
                          <a:spcPct val="115000"/>
                        </a:lnSpc>
                        <a:spcBef>
                          <a:spcPts val="0"/>
                        </a:spcBef>
                        <a:spcAft>
                          <a:spcPts val="0"/>
                        </a:spcAft>
                      </a:pPr>
                      <a:r>
                        <a:rPr lang="en-US" sz="2600" b="1" dirty="0">
                          <a:effectLst/>
                          <a:latin typeface="Arial" panose="020B0604020202020204" pitchFamily="34" charset="0"/>
                          <a:ea typeface="Arial" panose="020B0604020202020204" pitchFamily="34" charset="0"/>
                        </a:rPr>
                        <a:t>Rigorous courses are not…</a:t>
                      </a:r>
                      <a:endParaRPr lang="en-US" sz="2600" dirty="0">
                        <a:effectLst/>
                        <a:latin typeface="Arial" panose="020B0604020202020204" pitchFamily="34" charset="0"/>
                        <a:ea typeface="Arial" panose="020B0604020202020204" pitchFamily="34" charset="0"/>
                      </a:endParaRPr>
                    </a:p>
                  </a:txBody>
                  <a:tcPr marL="76200" marR="76200" marT="76200" marB="76200"/>
                </a:tc>
                <a:extLst>
                  <a:ext uri="{0D108BD9-81ED-4DB2-BD59-A6C34878D82A}">
                    <a16:rowId xmlns:a16="http://schemas.microsoft.com/office/drawing/2014/main" val="3041591089"/>
                  </a:ext>
                </a:extLst>
              </a:tr>
              <a:tr h="647662">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Opportunities to make connections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Taught in isolation</a:t>
                      </a:r>
                    </a:p>
                  </a:txBody>
                  <a:tcPr marL="76200" marR="76200" marT="76200" marB="76200"/>
                </a:tc>
                <a:extLst>
                  <a:ext uri="{0D108BD9-81ED-4DB2-BD59-A6C34878D82A}">
                    <a16:rowId xmlns:a16="http://schemas.microsoft.com/office/drawing/2014/main" val="1483091351"/>
                  </a:ext>
                </a:extLst>
              </a:tr>
              <a:tr h="116819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Supportive of the transfer of knowledge to new situations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Repetitive</a:t>
                      </a:r>
                    </a:p>
                  </a:txBody>
                  <a:tcPr marL="76200" marR="76200" marT="76200" marB="76200"/>
                </a:tc>
                <a:extLst>
                  <a:ext uri="{0D108BD9-81ED-4DB2-BD59-A6C34878D82A}">
                    <a16:rowId xmlns:a16="http://schemas.microsoft.com/office/drawing/2014/main" val="2252502592"/>
                  </a:ext>
                </a:extLst>
              </a:tr>
              <a:tr h="2729779">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Driven by students developing efficient explanations of solutions and why they work, providing opportunities for thinking and reasoning about contextual problems and situations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Focused on getting an answer</a:t>
                      </a:r>
                    </a:p>
                  </a:txBody>
                  <a:tcPr marL="76200" marR="76200" marT="76200" marB="76200"/>
                </a:tc>
                <a:extLst>
                  <a:ext uri="{0D108BD9-81ED-4DB2-BD59-A6C34878D82A}">
                    <a16:rowId xmlns:a16="http://schemas.microsoft.com/office/drawing/2014/main" val="3100215041"/>
                  </a:ext>
                </a:extLst>
              </a:tr>
              <a:tr h="116819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what the student does with what you give them</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what you give the student</a:t>
                      </a:r>
                    </a:p>
                  </a:txBody>
                  <a:tcPr marL="76200" marR="76200" marT="76200" marB="76200"/>
                </a:tc>
                <a:extLst>
                  <a:ext uri="{0D108BD9-81ED-4DB2-BD59-A6C34878D82A}">
                    <a16:rowId xmlns:a16="http://schemas.microsoft.com/office/drawing/2014/main" val="3651415819"/>
                  </a:ext>
                </a:extLst>
              </a:tr>
            </a:tbl>
          </a:graphicData>
        </a:graphic>
      </p:graphicFrame>
    </p:spTree>
    <p:extLst>
      <p:ext uri="{BB962C8B-B14F-4D97-AF65-F5344CB8AC3E}">
        <p14:creationId xmlns:p14="http://schemas.microsoft.com/office/powerpoint/2010/main" val="138801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gray text box">
            <a:extLst>
              <a:ext uri="{FF2B5EF4-FFF2-40B4-BE49-F238E27FC236}">
                <a16:creationId xmlns:a16="http://schemas.microsoft.com/office/drawing/2014/main" id="{73CA8134-F766-444A-958B-EB0BB9FE2326}"/>
              </a:ext>
            </a:extLst>
          </p:cNvPr>
          <p:cNvSpPr txBox="1">
            <a:spLocks/>
          </p:cNvSpPr>
          <p:nvPr/>
        </p:nvSpPr>
        <p:spPr>
          <a:xfrm>
            <a:off x="0" y="212653"/>
            <a:ext cx="14630400" cy="775597"/>
          </a:xfrm>
          <a:prstGeom prst="rect">
            <a:avLst/>
          </a:prstGeom>
          <a:solidFill>
            <a:schemeClr val="bg1">
              <a:lumMod val="65000"/>
            </a:schemeClr>
          </a:solid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endParaRPr lang="en-US" sz="5040" dirty="0">
              <a:solidFill>
                <a:schemeClr val="bg1"/>
              </a:solidFill>
            </a:endParaRPr>
          </a:p>
        </p:txBody>
      </p:sp>
      <p:sp>
        <p:nvSpPr>
          <p:cNvPr id="2" name="Title 1">
            <a:extLst>
              <a:ext uri="{FF2B5EF4-FFF2-40B4-BE49-F238E27FC236}">
                <a16:creationId xmlns:a16="http://schemas.microsoft.com/office/drawing/2014/main" id="{58248E7F-7D37-4E5C-9A55-05B4F859F0F9}"/>
              </a:ext>
            </a:extLst>
          </p:cNvPr>
          <p:cNvSpPr>
            <a:spLocks noGrp="1"/>
          </p:cNvSpPr>
          <p:nvPr>
            <p:ph type="title"/>
          </p:nvPr>
        </p:nvSpPr>
        <p:spPr>
          <a:xfrm>
            <a:off x="2377440" y="212653"/>
            <a:ext cx="9875520" cy="775597"/>
          </a:xfrm>
        </p:spPr>
        <p:txBody>
          <a:bodyPr/>
          <a:lstStyle/>
          <a:p>
            <a:r>
              <a:rPr lang="en-US" dirty="0">
                <a:solidFill>
                  <a:schemeClr val="bg1"/>
                </a:solidFill>
              </a:rPr>
              <a:t>Themes</a:t>
            </a:r>
          </a:p>
        </p:txBody>
      </p:sp>
      <p:sp>
        <p:nvSpPr>
          <p:cNvPr id="5" name="Rectangle 4" descr="Text box">
            <a:extLst>
              <a:ext uri="{FF2B5EF4-FFF2-40B4-BE49-F238E27FC236}">
                <a16:creationId xmlns:a16="http://schemas.microsoft.com/office/drawing/2014/main" id="{0A8672B0-027B-46A4-AEA4-1F572A4809B5}"/>
              </a:ext>
            </a:extLst>
          </p:cNvPr>
          <p:cNvSpPr/>
          <p:nvPr/>
        </p:nvSpPr>
        <p:spPr>
          <a:xfrm>
            <a:off x="1954924" y="1445485"/>
            <a:ext cx="2697480" cy="1618488"/>
          </a:xfrm>
          <a:prstGeom prst="rect">
            <a:avLst/>
          </a:prstGeom>
          <a:solidFill>
            <a:srgbClr val="700D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Number and Quantity</a:t>
            </a:r>
          </a:p>
        </p:txBody>
      </p:sp>
      <p:sp>
        <p:nvSpPr>
          <p:cNvPr id="16" name="Straight Connector 4">
            <a:extLst>
              <a:ext uri="{FF2B5EF4-FFF2-40B4-BE49-F238E27FC236}">
                <a16:creationId xmlns:a16="http://schemas.microsoft.com/office/drawing/2014/main" id="{40D89295-CAD2-4E58-A4FC-E4A1376306A4}"/>
              </a:ext>
            </a:extLst>
          </p:cNvPr>
          <p:cNvSpPr txBox="1"/>
          <p:nvPr/>
        </p:nvSpPr>
        <p:spPr>
          <a:xfrm>
            <a:off x="6711399" y="4610034"/>
            <a:ext cx="77739" cy="358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Rectangle 17" descr="Text box">
            <a:extLst>
              <a:ext uri="{FF2B5EF4-FFF2-40B4-BE49-F238E27FC236}">
                <a16:creationId xmlns:a16="http://schemas.microsoft.com/office/drawing/2014/main" id="{0B4196AC-D47D-4831-B907-661F299E6896}"/>
              </a:ext>
            </a:extLst>
          </p:cNvPr>
          <p:cNvSpPr/>
          <p:nvPr/>
        </p:nvSpPr>
        <p:spPr>
          <a:xfrm>
            <a:off x="5950157" y="1445486"/>
            <a:ext cx="2697480" cy="1618488"/>
          </a:xfrm>
          <a:prstGeom prst="rect">
            <a:avLst/>
          </a:prstGeom>
          <a:solidFill>
            <a:srgbClr val="94AF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Functions,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Part 1</a:t>
            </a:r>
          </a:p>
        </p:txBody>
      </p:sp>
      <p:sp>
        <p:nvSpPr>
          <p:cNvPr id="19" name="Rectangle 18" descr="Text box">
            <a:extLst>
              <a:ext uri="{FF2B5EF4-FFF2-40B4-BE49-F238E27FC236}">
                <a16:creationId xmlns:a16="http://schemas.microsoft.com/office/drawing/2014/main" id="{E0BBA245-A2C8-4645-BC8C-247FC823CBD9}"/>
              </a:ext>
            </a:extLst>
          </p:cNvPr>
          <p:cNvSpPr/>
          <p:nvPr/>
        </p:nvSpPr>
        <p:spPr>
          <a:xfrm>
            <a:off x="9872366" y="1466714"/>
            <a:ext cx="2697480" cy="1618488"/>
          </a:xfrm>
          <a:prstGeom prst="rect">
            <a:avLst/>
          </a:prstGeom>
          <a:solidFill>
            <a:srgbClr val="5351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Functions,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Part 2</a:t>
            </a:r>
          </a:p>
        </p:txBody>
      </p:sp>
      <p:sp>
        <p:nvSpPr>
          <p:cNvPr id="20" name="Rectangle 19" descr="Text box">
            <a:extLst>
              <a:ext uri="{FF2B5EF4-FFF2-40B4-BE49-F238E27FC236}">
                <a16:creationId xmlns:a16="http://schemas.microsoft.com/office/drawing/2014/main" id="{A9BD1F3D-6AE7-4DEA-8D0C-6EAEEC9DF99B}"/>
              </a:ext>
            </a:extLst>
          </p:cNvPr>
          <p:cNvSpPr/>
          <p:nvPr/>
        </p:nvSpPr>
        <p:spPr>
          <a:xfrm>
            <a:off x="1954924" y="3581817"/>
            <a:ext cx="2697480" cy="1618488"/>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Geometry</a:t>
            </a:r>
          </a:p>
        </p:txBody>
      </p:sp>
      <p:sp>
        <p:nvSpPr>
          <p:cNvPr id="21" name="Rectangle 20" descr="Text box">
            <a:extLst>
              <a:ext uri="{FF2B5EF4-FFF2-40B4-BE49-F238E27FC236}">
                <a16:creationId xmlns:a16="http://schemas.microsoft.com/office/drawing/2014/main" id="{0ECA14DD-73CF-4971-941D-554CA0095432}"/>
              </a:ext>
            </a:extLst>
          </p:cNvPr>
          <p:cNvSpPr/>
          <p:nvPr/>
        </p:nvSpPr>
        <p:spPr>
          <a:xfrm>
            <a:off x="5950157" y="3552916"/>
            <a:ext cx="2697480" cy="1618488"/>
          </a:xfrm>
          <a:prstGeom prst="rect">
            <a:avLst/>
          </a:prstGeom>
          <a:solidFill>
            <a:srgbClr val="D49F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Statistics</a:t>
            </a:r>
          </a:p>
        </p:txBody>
      </p:sp>
      <p:sp>
        <p:nvSpPr>
          <p:cNvPr id="22" name="Rectangle 21" descr="Text box">
            <a:extLst>
              <a:ext uri="{FF2B5EF4-FFF2-40B4-BE49-F238E27FC236}">
                <a16:creationId xmlns:a16="http://schemas.microsoft.com/office/drawing/2014/main" id="{BD16F591-BD6C-41B3-86DC-C4B0E21F6529}"/>
              </a:ext>
            </a:extLst>
          </p:cNvPr>
          <p:cNvSpPr/>
          <p:nvPr/>
        </p:nvSpPr>
        <p:spPr>
          <a:xfrm>
            <a:off x="9872366" y="3525911"/>
            <a:ext cx="2697480" cy="1618488"/>
          </a:xfrm>
          <a:prstGeom prst="rect">
            <a:avLst/>
          </a:prstGeom>
          <a:solidFill>
            <a:srgbClr val="74A7C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Probability</a:t>
            </a:r>
          </a:p>
        </p:txBody>
      </p:sp>
      <p:sp>
        <p:nvSpPr>
          <p:cNvPr id="26" name="Rectangle 25" descr="Text box">
            <a:extLst>
              <a:ext uri="{FF2B5EF4-FFF2-40B4-BE49-F238E27FC236}">
                <a16:creationId xmlns:a16="http://schemas.microsoft.com/office/drawing/2014/main" id="{63F7E9E8-C2B4-4034-8D25-7F1585C69534}"/>
              </a:ext>
            </a:extLst>
          </p:cNvPr>
          <p:cNvSpPr/>
          <p:nvPr/>
        </p:nvSpPr>
        <p:spPr>
          <a:xfrm>
            <a:off x="1954924" y="5696920"/>
            <a:ext cx="10614922" cy="1618488"/>
          </a:xfrm>
          <a:prstGeom prst="rect">
            <a:avLst/>
          </a:prstGeom>
          <a:solidFill>
            <a:srgbClr val="94AF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Applications</a:t>
            </a:r>
          </a:p>
        </p:txBody>
      </p:sp>
      <p:cxnSp>
        <p:nvCxnSpPr>
          <p:cNvPr id="31" name="Straight Arrow Connector 30" descr="arrow ">
            <a:extLst>
              <a:ext uri="{FF2B5EF4-FFF2-40B4-BE49-F238E27FC236}">
                <a16:creationId xmlns:a16="http://schemas.microsoft.com/office/drawing/2014/main" id="{0E962D85-4523-4AC4-A35E-C4AE5D7D4B44}"/>
              </a:ext>
            </a:extLst>
          </p:cNvPr>
          <p:cNvCxnSpPr>
            <a:cxnSpLocks/>
          </p:cNvCxnSpPr>
          <p:nvPr/>
        </p:nvCxnSpPr>
        <p:spPr>
          <a:xfrm>
            <a:off x="4725428" y="2236442"/>
            <a:ext cx="1005840" cy="0"/>
          </a:xfrm>
          <a:prstGeom prst="straightConnector1">
            <a:avLst/>
          </a:prstGeom>
          <a:ln w="9525">
            <a:solidFill>
              <a:srgbClr val="700D1B"/>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descr="arrow ">
            <a:extLst>
              <a:ext uri="{FF2B5EF4-FFF2-40B4-BE49-F238E27FC236}">
                <a16:creationId xmlns:a16="http://schemas.microsoft.com/office/drawing/2014/main" id="{C2B03ED3-7739-4680-A60C-1435526E3AE6}"/>
              </a:ext>
            </a:extLst>
          </p:cNvPr>
          <p:cNvCxnSpPr>
            <a:cxnSpLocks/>
          </p:cNvCxnSpPr>
          <p:nvPr/>
        </p:nvCxnSpPr>
        <p:spPr>
          <a:xfrm>
            <a:off x="8726467" y="2236442"/>
            <a:ext cx="1005840" cy="0"/>
          </a:xfrm>
          <a:prstGeom prst="straightConnector1">
            <a:avLst/>
          </a:prstGeom>
          <a:ln w="9525">
            <a:solidFill>
              <a:srgbClr val="94AF2A"/>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50E2D6AA-0EA2-46E6-AE75-773E60D191B5}"/>
              </a:ext>
            </a:extLst>
          </p:cNvPr>
          <p:cNvCxnSpPr>
            <a:cxnSpLocks/>
          </p:cNvCxnSpPr>
          <p:nvPr/>
        </p:nvCxnSpPr>
        <p:spPr>
          <a:xfrm rot="5400000">
            <a:off x="7070297" y="-655838"/>
            <a:ext cx="457200" cy="7863840"/>
          </a:xfrm>
          <a:prstGeom prst="bentConnector3">
            <a:avLst>
              <a:gd name="adj1" fmla="val 50000"/>
            </a:avLst>
          </a:prstGeom>
          <a:ln w="9525">
            <a:solidFill>
              <a:srgbClr val="53515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descr="arrow ">
            <a:extLst>
              <a:ext uri="{FF2B5EF4-FFF2-40B4-BE49-F238E27FC236}">
                <a16:creationId xmlns:a16="http://schemas.microsoft.com/office/drawing/2014/main" id="{93DCEC8E-1358-4A6C-A4DB-AAE29CA42B29}"/>
              </a:ext>
            </a:extLst>
          </p:cNvPr>
          <p:cNvCxnSpPr>
            <a:cxnSpLocks/>
          </p:cNvCxnSpPr>
          <p:nvPr/>
        </p:nvCxnSpPr>
        <p:spPr>
          <a:xfrm>
            <a:off x="4725428" y="4311873"/>
            <a:ext cx="1005840" cy="0"/>
          </a:xfrm>
          <a:prstGeom prst="straightConnector1">
            <a:avLst/>
          </a:prstGeom>
          <a:ln w="95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descr="arrow ">
            <a:extLst>
              <a:ext uri="{FF2B5EF4-FFF2-40B4-BE49-F238E27FC236}">
                <a16:creationId xmlns:a16="http://schemas.microsoft.com/office/drawing/2014/main" id="{C59481E8-E12A-4566-8881-713D0129040E}"/>
              </a:ext>
            </a:extLst>
          </p:cNvPr>
          <p:cNvCxnSpPr>
            <a:cxnSpLocks/>
          </p:cNvCxnSpPr>
          <p:nvPr/>
        </p:nvCxnSpPr>
        <p:spPr>
          <a:xfrm>
            <a:off x="8726467" y="4323112"/>
            <a:ext cx="1005840" cy="0"/>
          </a:xfrm>
          <a:prstGeom prst="straightConnector1">
            <a:avLst/>
          </a:prstGeom>
          <a:ln w="9525">
            <a:solidFill>
              <a:srgbClr val="D49F0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Connector: Elbow 54" descr="arrow ">
            <a:extLst>
              <a:ext uri="{FF2B5EF4-FFF2-40B4-BE49-F238E27FC236}">
                <a16:creationId xmlns:a16="http://schemas.microsoft.com/office/drawing/2014/main" id="{892B5BDB-F4C3-454E-868D-C36B2BC69E65}"/>
              </a:ext>
            </a:extLst>
          </p:cNvPr>
          <p:cNvCxnSpPr>
            <a:cxnSpLocks/>
          </p:cNvCxnSpPr>
          <p:nvPr/>
        </p:nvCxnSpPr>
        <p:spPr>
          <a:xfrm rot="5400000">
            <a:off x="9039138" y="3436558"/>
            <a:ext cx="457200" cy="4023360"/>
          </a:xfrm>
          <a:prstGeom prst="bentConnector3">
            <a:avLst>
              <a:gd name="adj1" fmla="val 50000"/>
            </a:avLst>
          </a:prstGeom>
          <a:ln w="9525">
            <a:solidFill>
              <a:srgbClr val="700D1B"/>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941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964B5B-0CBC-4194-93A7-26047D068CC0}"/>
              </a:ext>
              <a:ext uri="{C183D7F6-B498-43B3-948B-1728B52AA6E4}">
                <adec:decorative xmlns:adec="http://schemas.microsoft.com/office/drawing/2017/decorative" val="1"/>
              </a:ext>
            </a:extLst>
          </p:cNvPr>
          <p:cNvPicPr>
            <a:picLocks noChangeAspect="1"/>
          </p:cNvPicPr>
          <p:nvPr/>
        </p:nvPicPr>
        <p:blipFill rotWithShape="1">
          <a:blip r:embed="rId2"/>
          <a:srcRect t="10464" b="19316"/>
          <a:stretch/>
        </p:blipFill>
        <p:spPr>
          <a:xfrm>
            <a:off x="0" y="0"/>
            <a:ext cx="14630400" cy="7611551"/>
          </a:xfrm>
          <a:prstGeom prst="rect">
            <a:avLst/>
          </a:prstGeom>
        </p:spPr>
      </p:pic>
      <p:sp>
        <p:nvSpPr>
          <p:cNvPr id="4" name="Oval 3" descr="oval text box with blue outline">
            <a:extLst>
              <a:ext uri="{FF2B5EF4-FFF2-40B4-BE49-F238E27FC236}">
                <a16:creationId xmlns:a16="http://schemas.microsoft.com/office/drawing/2014/main" id="{FAD6A10B-ED96-4893-8691-F2EFDBEF6F01}"/>
              </a:ext>
            </a:extLst>
          </p:cNvPr>
          <p:cNvSpPr/>
          <p:nvPr/>
        </p:nvSpPr>
        <p:spPr>
          <a:xfrm>
            <a:off x="349956" y="1414566"/>
            <a:ext cx="8715022" cy="5670083"/>
          </a:xfrm>
          <a:prstGeom prst="ellipse">
            <a:avLst/>
          </a:prstGeom>
          <a:solidFill>
            <a:schemeClr val="bg1">
              <a:alpha val="7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2" name="Title 1">
            <a:extLst>
              <a:ext uri="{FF2B5EF4-FFF2-40B4-BE49-F238E27FC236}">
                <a16:creationId xmlns:a16="http://schemas.microsoft.com/office/drawing/2014/main" id="{6AB1D8DB-ADD8-48F1-AFD4-0B92822AFDDF}"/>
              </a:ext>
            </a:extLst>
          </p:cNvPr>
          <p:cNvSpPr>
            <a:spLocks noGrp="1"/>
          </p:cNvSpPr>
          <p:nvPr>
            <p:ph type="title"/>
          </p:nvPr>
        </p:nvSpPr>
        <p:spPr>
          <a:xfrm>
            <a:off x="-902670" y="1866122"/>
            <a:ext cx="9875520" cy="775597"/>
          </a:xfrm>
        </p:spPr>
        <p:txBody>
          <a:bodyPr/>
          <a:lstStyle/>
          <a:p>
            <a:r>
              <a:rPr lang="en-US" dirty="0"/>
              <a:t>Theme 0</a:t>
            </a:r>
          </a:p>
        </p:txBody>
      </p:sp>
      <p:sp>
        <p:nvSpPr>
          <p:cNvPr id="5" name="Content Placeholder 2">
            <a:extLst>
              <a:ext uri="{FF2B5EF4-FFF2-40B4-BE49-F238E27FC236}">
                <a16:creationId xmlns:a16="http://schemas.microsoft.com/office/drawing/2014/main" id="{96220314-7DB3-4F49-AEDC-F7B46C8EB356}"/>
              </a:ext>
            </a:extLst>
          </p:cNvPr>
          <p:cNvSpPr>
            <a:spLocks noGrp="1"/>
          </p:cNvSpPr>
          <p:nvPr>
            <p:ph idx="1"/>
          </p:nvPr>
        </p:nvSpPr>
        <p:spPr>
          <a:xfrm>
            <a:off x="1704622" y="3349002"/>
            <a:ext cx="6694311" cy="2357855"/>
          </a:xfrm>
        </p:spPr>
        <p:txBody>
          <a:bodyPr anchor="ctr">
            <a:noAutofit/>
          </a:bodyPr>
          <a:lstStyle/>
          <a:p>
            <a:r>
              <a:rPr lang="en-US" sz="3360" dirty="0"/>
              <a:t>Growth Mindset</a:t>
            </a:r>
          </a:p>
          <a:p>
            <a:r>
              <a:rPr lang="en-US" sz="3360" dirty="0"/>
              <a:t>Launching Lessons</a:t>
            </a:r>
          </a:p>
          <a:p>
            <a:r>
              <a:rPr lang="en-US" sz="3360" dirty="0"/>
              <a:t>Mindsets</a:t>
            </a:r>
          </a:p>
          <a:p>
            <a:r>
              <a:rPr lang="en-US" sz="3360" dirty="0"/>
              <a:t>Math Practices</a:t>
            </a:r>
          </a:p>
          <a:p>
            <a:r>
              <a:rPr lang="en-US" sz="3360" dirty="0"/>
              <a:t>Routines</a:t>
            </a:r>
          </a:p>
          <a:p>
            <a:r>
              <a:rPr lang="en-US" sz="3360" dirty="0"/>
              <a:t>Convincing, defending, proof</a:t>
            </a:r>
          </a:p>
        </p:txBody>
      </p:sp>
      <p:pic>
        <p:nvPicPr>
          <p:cNvPr id="6" name="Picture 5" descr="Students working on a project together">
            <a:extLst>
              <a:ext uri="{FF2B5EF4-FFF2-40B4-BE49-F238E27FC236}">
                <a16:creationId xmlns:a16="http://schemas.microsoft.com/office/drawing/2014/main" id="{386FA605-F696-49B3-B8A8-A48D01D8D491}"/>
              </a:ext>
            </a:extLst>
          </p:cNvPr>
          <p:cNvPicPr>
            <a:picLocks noChangeAspect="1"/>
          </p:cNvPicPr>
          <p:nvPr/>
        </p:nvPicPr>
        <p:blipFill>
          <a:blip r:embed="rId3"/>
          <a:stretch>
            <a:fillRect/>
          </a:stretch>
        </p:blipFill>
        <p:spPr>
          <a:xfrm rot="5400000">
            <a:off x="6682351" y="1329509"/>
            <a:ext cx="7024657" cy="5268493"/>
          </a:xfrm>
          <a:prstGeom prst="ellipse">
            <a:avLst/>
          </a:prstGeom>
          <a:ln w="1905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1971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5B724-9913-432A-A7CF-8315A36ADB49}"/>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4630400" cy="7644168"/>
          </a:xfrm>
          <a:prstGeom prst="rect">
            <a:avLst/>
          </a:prstGeom>
        </p:spPr>
      </p:pic>
      <p:sp>
        <p:nvSpPr>
          <p:cNvPr id="5" name="Title 1">
            <a:extLst>
              <a:ext uri="{FF2B5EF4-FFF2-40B4-BE49-F238E27FC236}">
                <a16:creationId xmlns:a16="http://schemas.microsoft.com/office/drawing/2014/main" id="{32055C4B-13D5-49D8-B5CC-D491E99CE65C}"/>
              </a:ext>
            </a:extLst>
          </p:cNvPr>
          <p:cNvSpPr>
            <a:spLocks noGrp="1"/>
          </p:cNvSpPr>
          <p:nvPr>
            <p:ph type="title"/>
          </p:nvPr>
        </p:nvSpPr>
        <p:spPr>
          <a:xfrm>
            <a:off x="0" y="160841"/>
            <a:ext cx="14630400" cy="769441"/>
          </a:xfrm>
          <a:solidFill>
            <a:schemeClr val="bg1">
              <a:lumMod val="95000"/>
              <a:alpha val="83000"/>
            </a:schemeClr>
          </a:solidFill>
        </p:spPr>
        <p:txBody>
          <a:bodyPr/>
          <a:lstStyle/>
          <a:p>
            <a:r>
              <a:rPr lang="en-US" dirty="0"/>
              <a:t>Overview of Numbers and Quantity</a:t>
            </a:r>
          </a:p>
        </p:txBody>
      </p:sp>
      <p:sp>
        <p:nvSpPr>
          <p:cNvPr id="14" name="Rectangle: Rounded Corners 13" descr="blue text box 1">
            <a:extLst>
              <a:ext uri="{FF2B5EF4-FFF2-40B4-BE49-F238E27FC236}">
                <a16:creationId xmlns:a16="http://schemas.microsoft.com/office/drawing/2014/main" id="{6C945508-2850-445A-B6DA-BA69CD035260}"/>
              </a:ext>
            </a:extLst>
          </p:cNvPr>
          <p:cNvSpPr/>
          <p:nvPr/>
        </p:nvSpPr>
        <p:spPr>
          <a:xfrm>
            <a:off x="382547" y="1627543"/>
            <a:ext cx="2290827" cy="5447831"/>
          </a:xfrm>
          <a:prstGeom prst="roundRect">
            <a:avLst/>
          </a:prstGeom>
          <a:solidFill>
            <a:srgbClr val="73A5CB">
              <a:shade val="80000"/>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184912" tIns="184912" rIns="184912" bIns="184912" numCol="1" spcCol="1270" anchor="ctr" anchorCtr="0">
            <a:noAutofit/>
          </a:bodyPr>
          <a:lstStyle/>
          <a:p>
            <a:endParaRPr lang="en-US" sz="2600" dirty="0">
              <a:latin typeface="Arial" panose="020B0604020202020204" pitchFamily="34" charset="0"/>
              <a:cs typeface="Arial" panose="020B0604020202020204" pitchFamily="34" charset="0"/>
            </a:endParaRPr>
          </a:p>
          <a:p>
            <a:pPr algn="ctr"/>
            <a:r>
              <a:rPr lang="en-US" sz="2600" dirty="0">
                <a:solidFill>
                  <a:schemeClr val="bg1"/>
                </a:solidFill>
                <a:latin typeface="Arial" panose="020B0604020202020204" pitchFamily="34" charset="0"/>
                <a:cs typeface="Arial" panose="020B0604020202020204" pitchFamily="34" charset="0"/>
              </a:rPr>
              <a:t>Farm Swap</a:t>
            </a:r>
          </a:p>
        </p:txBody>
      </p:sp>
      <p:sp>
        <p:nvSpPr>
          <p:cNvPr id="16" name="Rectangle: Rounded Corners 15" descr="blue text box 2">
            <a:extLst>
              <a:ext uri="{FF2B5EF4-FFF2-40B4-BE49-F238E27FC236}">
                <a16:creationId xmlns:a16="http://schemas.microsoft.com/office/drawing/2014/main" id="{AA6C6982-70DA-4D13-BE4D-FA3DC880F486}"/>
              </a:ext>
            </a:extLst>
          </p:cNvPr>
          <p:cNvSpPr/>
          <p:nvPr/>
        </p:nvSpPr>
        <p:spPr>
          <a:xfrm>
            <a:off x="2795685" y="1627543"/>
            <a:ext cx="2222063" cy="5447831"/>
          </a:xfrm>
          <a:prstGeom prst="roundRect">
            <a:avLst/>
          </a:prstGeom>
          <a:solidFill>
            <a:srgbClr val="73A5CB">
              <a:shade val="80000"/>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184912" tIns="184912" rIns="184912" bIns="184912" numCol="1" spcCol="1270" anchor="ctr" anchorCtr="0">
            <a:noAutofit/>
          </a:bodyPr>
          <a:lstStyle/>
          <a:p>
            <a:endParaRPr lang="en-US" sz="2600" dirty="0">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Remodeling the Classroom</a:t>
            </a:r>
          </a:p>
        </p:txBody>
      </p:sp>
      <p:sp>
        <p:nvSpPr>
          <p:cNvPr id="17" name="Rectangle: Rounded Corners 16" descr="blue text box 3">
            <a:extLst>
              <a:ext uri="{FF2B5EF4-FFF2-40B4-BE49-F238E27FC236}">
                <a16:creationId xmlns:a16="http://schemas.microsoft.com/office/drawing/2014/main" id="{88B4C825-5895-45C4-86A1-9BD47149ACAF}"/>
              </a:ext>
            </a:extLst>
          </p:cNvPr>
          <p:cNvSpPr/>
          <p:nvPr/>
        </p:nvSpPr>
        <p:spPr>
          <a:xfrm>
            <a:off x="5078958" y="1670372"/>
            <a:ext cx="2153272" cy="5447831"/>
          </a:xfrm>
          <a:prstGeom prst="roundRect">
            <a:avLst/>
          </a:prstGeom>
          <a:solidFill>
            <a:srgbClr val="73A5CB">
              <a:shade val="80000"/>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184912" tIns="184912" rIns="184912" bIns="184912" numCol="1" spcCol="1270" anchor="ctr" anchorCtr="0">
            <a:noAutofit/>
          </a:bodyPr>
          <a:lstStyle/>
          <a:p>
            <a:endParaRPr lang="en-US" sz="2600" dirty="0">
              <a:latin typeface="Arial" panose="020B0604020202020204" pitchFamily="34" charset="0"/>
              <a:cs typeface="Arial" panose="020B0604020202020204" pitchFamily="34" charset="0"/>
            </a:endParaRPr>
          </a:p>
          <a:p>
            <a:pPr algn="ctr"/>
            <a:r>
              <a:rPr lang="en-US" sz="2600" dirty="0">
                <a:solidFill>
                  <a:schemeClr val="bg1"/>
                </a:solidFill>
                <a:latin typeface="Arial" panose="020B0604020202020204" pitchFamily="34" charset="0"/>
                <a:cs typeface="Arial" panose="020B0604020202020204" pitchFamily="34" charset="0"/>
              </a:rPr>
              <a:t>Gears</a:t>
            </a:r>
          </a:p>
        </p:txBody>
      </p:sp>
      <p:sp>
        <p:nvSpPr>
          <p:cNvPr id="18" name="Rectangle: Rounded Corners 17" descr="blue text box 4">
            <a:extLst>
              <a:ext uri="{FF2B5EF4-FFF2-40B4-BE49-F238E27FC236}">
                <a16:creationId xmlns:a16="http://schemas.microsoft.com/office/drawing/2014/main" id="{0E800985-901E-4A21-AF95-7086322432CF}"/>
              </a:ext>
            </a:extLst>
          </p:cNvPr>
          <p:cNvSpPr/>
          <p:nvPr/>
        </p:nvSpPr>
        <p:spPr>
          <a:xfrm>
            <a:off x="7318437" y="1672826"/>
            <a:ext cx="2153272" cy="5447831"/>
          </a:xfrm>
          <a:prstGeom prst="roundRect">
            <a:avLst/>
          </a:prstGeom>
          <a:solidFill>
            <a:srgbClr val="73A5CB">
              <a:shade val="80000"/>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184912" tIns="184912" rIns="184912" bIns="184912" numCol="1" spcCol="1270" anchor="ctr" anchorCtr="0">
            <a:noAutofit/>
          </a:bodyPr>
          <a:lstStyle/>
          <a:p>
            <a:endParaRPr lang="en-US" sz="2600" dirty="0">
              <a:latin typeface="Arial" panose="020B0604020202020204" pitchFamily="34" charset="0"/>
              <a:cs typeface="Arial" panose="020B0604020202020204" pitchFamily="34" charset="0"/>
            </a:endParaRPr>
          </a:p>
          <a:p>
            <a:pPr algn="ctr"/>
            <a:r>
              <a:rPr lang="en-US" sz="2600" dirty="0">
                <a:solidFill>
                  <a:schemeClr val="bg1"/>
                </a:solidFill>
                <a:latin typeface="Arial" panose="020B0604020202020204" pitchFamily="34" charset="0"/>
                <a:cs typeface="Arial" panose="020B0604020202020204" pitchFamily="34" charset="0"/>
              </a:rPr>
              <a:t>Driving for Gas</a:t>
            </a:r>
          </a:p>
        </p:txBody>
      </p:sp>
      <p:sp>
        <p:nvSpPr>
          <p:cNvPr id="19" name="Rectangle: Rounded Corners 18" descr="blue text box 5">
            <a:extLst>
              <a:ext uri="{FF2B5EF4-FFF2-40B4-BE49-F238E27FC236}">
                <a16:creationId xmlns:a16="http://schemas.microsoft.com/office/drawing/2014/main" id="{C0A334A8-61AC-4738-ADBB-7D7A31E32DE3}"/>
              </a:ext>
            </a:extLst>
          </p:cNvPr>
          <p:cNvSpPr/>
          <p:nvPr/>
        </p:nvSpPr>
        <p:spPr>
          <a:xfrm>
            <a:off x="9591724" y="1663066"/>
            <a:ext cx="2153272" cy="5447831"/>
          </a:xfrm>
          <a:prstGeom prst="roundRect">
            <a:avLst/>
          </a:prstGeom>
          <a:solidFill>
            <a:srgbClr val="9FBCD5"/>
          </a:solidFill>
          <a:ln w="25400" cap="flat" cmpd="sng" algn="ctr">
            <a:solidFill>
              <a:srgbClr val="FFFFFF">
                <a:hueOff val="0"/>
                <a:satOff val="0"/>
                <a:lumOff val="0"/>
                <a:alphaOff val="0"/>
              </a:srgbClr>
            </a:solidFill>
            <a:prstDash val="solid"/>
          </a:ln>
          <a:effectLst/>
        </p:spPr>
        <p:txBody>
          <a:bodyPr spcFirstLastPara="0" vert="horz" wrap="square" lIns="184912" tIns="184912" rIns="184912" bIns="184912" numCol="1" spcCol="1270" anchor="ctr" anchorCtr="0">
            <a:noAutofit/>
          </a:bodyPr>
          <a:lstStyle/>
          <a:p>
            <a:endParaRPr lang="en-US" sz="2600" dirty="0">
              <a:latin typeface="Arial" panose="020B0604020202020204" pitchFamily="34" charset="0"/>
              <a:cs typeface="Arial" panose="020B0604020202020204" pitchFamily="34" charset="0"/>
            </a:endParaRPr>
          </a:p>
          <a:p>
            <a:pPr algn="ctr"/>
            <a:r>
              <a:rPr lang="en-US" sz="2600" dirty="0">
                <a:solidFill>
                  <a:schemeClr val="bg1"/>
                </a:solidFill>
                <a:latin typeface="Arial" panose="020B0604020202020204" pitchFamily="34" charset="0"/>
                <a:cs typeface="Arial" panose="020B0604020202020204" pitchFamily="34" charset="0"/>
              </a:rPr>
              <a:t>Planning a Road Trip</a:t>
            </a:r>
          </a:p>
        </p:txBody>
      </p:sp>
      <p:sp>
        <p:nvSpPr>
          <p:cNvPr id="20" name="Rectangle: Rounded Corners 19" descr="blue text box 6">
            <a:extLst>
              <a:ext uri="{FF2B5EF4-FFF2-40B4-BE49-F238E27FC236}">
                <a16:creationId xmlns:a16="http://schemas.microsoft.com/office/drawing/2014/main" id="{8F909F30-57E8-4BCE-99FB-D08CFAD17F3E}"/>
              </a:ext>
            </a:extLst>
          </p:cNvPr>
          <p:cNvSpPr/>
          <p:nvPr/>
        </p:nvSpPr>
        <p:spPr>
          <a:xfrm>
            <a:off x="11853379" y="1672826"/>
            <a:ext cx="2153272" cy="5447831"/>
          </a:xfrm>
          <a:prstGeom prst="roundRect">
            <a:avLst/>
          </a:prstGeom>
          <a:solidFill>
            <a:srgbClr val="ADC6DC"/>
          </a:solidFill>
          <a:ln w="25400" cap="flat" cmpd="sng" algn="ctr">
            <a:solidFill>
              <a:srgbClr val="FFFFFF">
                <a:hueOff val="0"/>
                <a:satOff val="0"/>
                <a:lumOff val="0"/>
                <a:alphaOff val="0"/>
              </a:srgbClr>
            </a:solidFill>
            <a:prstDash val="solid"/>
          </a:ln>
          <a:effectLst/>
        </p:spPr>
        <p:txBody>
          <a:bodyPr spcFirstLastPara="0" vert="horz" wrap="square" lIns="184912" tIns="184912" rIns="184912" bIns="184912" numCol="1" spcCol="1270" anchor="ctr" anchorCtr="0">
            <a:noAutofit/>
          </a:bodyPr>
          <a:lstStyle/>
          <a:p>
            <a:endParaRPr lang="en-US" sz="2600" dirty="0">
              <a:latin typeface="Arial" panose="020B0604020202020204" pitchFamily="34" charset="0"/>
              <a:cs typeface="Arial" panose="020B0604020202020204" pitchFamily="34" charset="0"/>
            </a:endParaRPr>
          </a:p>
          <a:p>
            <a:pPr algn="ctr"/>
            <a:r>
              <a:rPr lang="en-US" sz="2600" dirty="0">
                <a:solidFill>
                  <a:schemeClr val="bg1"/>
                </a:solidFill>
                <a:latin typeface="Arial" panose="020B0604020202020204" pitchFamily="34" charset="0"/>
                <a:cs typeface="Arial" panose="020B0604020202020204" pitchFamily="34" charset="0"/>
              </a:rPr>
              <a:t>Credit Cards</a:t>
            </a:r>
          </a:p>
        </p:txBody>
      </p:sp>
      <p:sp>
        <p:nvSpPr>
          <p:cNvPr id="21" name="Oval 20" descr="circle 1">
            <a:extLst>
              <a:ext uri="{FF2B5EF4-FFF2-40B4-BE49-F238E27FC236}">
                <a16:creationId xmlns:a16="http://schemas.microsoft.com/office/drawing/2014/main" id="{DC2A97AB-F591-48FE-B074-604CBDB2E42C}"/>
              </a:ext>
            </a:extLst>
          </p:cNvPr>
          <p:cNvSpPr/>
          <p:nvPr/>
        </p:nvSpPr>
        <p:spPr>
          <a:xfrm>
            <a:off x="623749" y="1767507"/>
            <a:ext cx="1814127" cy="1814127"/>
          </a:xfrm>
          <a:prstGeom prst="ellipse">
            <a:avLst/>
          </a:prstGeom>
          <a:solidFill>
            <a:srgbClr val="C9D8E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Oval 21" descr="circle 1">
            <a:extLst>
              <a:ext uri="{FF2B5EF4-FFF2-40B4-BE49-F238E27FC236}">
                <a16:creationId xmlns:a16="http://schemas.microsoft.com/office/drawing/2014/main" id="{87A309F7-D690-4D8C-8EB7-107FCBFA591F}"/>
              </a:ext>
            </a:extLst>
          </p:cNvPr>
          <p:cNvSpPr/>
          <p:nvPr/>
        </p:nvSpPr>
        <p:spPr>
          <a:xfrm>
            <a:off x="3017613" y="1706483"/>
            <a:ext cx="1814127" cy="1814127"/>
          </a:xfrm>
          <a:prstGeom prst="ellipse">
            <a:avLst/>
          </a:prstGeom>
          <a:solidFill>
            <a:srgbClr val="D0DDEA"/>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Oval 22" descr="circle 1">
            <a:extLst>
              <a:ext uri="{FF2B5EF4-FFF2-40B4-BE49-F238E27FC236}">
                <a16:creationId xmlns:a16="http://schemas.microsoft.com/office/drawing/2014/main" id="{D6435ACE-C9B3-48A5-8199-01EF67783D6B}"/>
              </a:ext>
            </a:extLst>
          </p:cNvPr>
          <p:cNvSpPr/>
          <p:nvPr/>
        </p:nvSpPr>
        <p:spPr>
          <a:xfrm>
            <a:off x="5260297" y="1767507"/>
            <a:ext cx="1814127" cy="1814127"/>
          </a:xfrm>
          <a:prstGeom prst="ellipse">
            <a:avLst/>
          </a:prstGeom>
          <a:solidFill>
            <a:srgbClr val="D7E2E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Oval 23" descr="circle 1">
            <a:extLst>
              <a:ext uri="{FF2B5EF4-FFF2-40B4-BE49-F238E27FC236}">
                <a16:creationId xmlns:a16="http://schemas.microsoft.com/office/drawing/2014/main" id="{7B4FDCB2-FCB3-4E65-969E-20AD046810E8}"/>
              </a:ext>
            </a:extLst>
          </p:cNvPr>
          <p:cNvSpPr/>
          <p:nvPr/>
        </p:nvSpPr>
        <p:spPr>
          <a:xfrm>
            <a:off x="7488009" y="1803938"/>
            <a:ext cx="1814127" cy="1814127"/>
          </a:xfrm>
          <a:prstGeom prst="ellipse">
            <a:avLst/>
          </a:prstGeom>
          <a:solidFill>
            <a:srgbClr val="DEE7F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Oval 24" descr="circle 1">
            <a:extLst>
              <a:ext uri="{FF2B5EF4-FFF2-40B4-BE49-F238E27FC236}">
                <a16:creationId xmlns:a16="http://schemas.microsoft.com/office/drawing/2014/main" id="{588B3E1A-211D-4674-8C8A-A46B08C46529}"/>
              </a:ext>
            </a:extLst>
          </p:cNvPr>
          <p:cNvSpPr/>
          <p:nvPr/>
        </p:nvSpPr>
        <p:spPr>
          <a:xfrm>
            <a:off x="9747496" y="1767507"/>
            <a:ext cx="1814127" cy="1814127"/>
          </a:xfrm>
          <a:prstGeom prst="ellipse">
            <a:avLst/>
          </a:prstGeom>
          <a:solidFill>
            <a:srgbClr val="E5ECF3"/>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Oval 25" descr="circle 1">
            <a:extLst>
              <a:ext uri="{FF2B5EF4-FFF2-40B4-BE49-F238E27FC236}">
                <a16:creationId xmlns:a16="http://schemas.microsoft.com/office/drawing/2014/main" id="{7EF242A6-3F5A-45CB-A6AD-23261A0F5BCE}"/>
              </a:ext>
            </a:extLst>
          </p:cNvPr>
          <p:cNvSpPr/>
          <p:nvPr/>
        </p:nvSpPr>
        <p:spPr>
          <a:xfrm>
            <a:off x="12009894" y="1767506"/>
            <a:ext cx="1814127" cy="1814127"/>
          </a:xfrm>
          <a:prstGeom prst="ellipse">
            <a:avLst/>
          </a:prstGeom>
          <a:solidFill>
            <a:srgbClr val="EBF0F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TextBox 7">
            <a:extLst>
              <a:ext uri="{FF2B5EF4-FFF2-40B4-BE49-F238E27FC236}">
                <a16:creationId xmlns:a16="http://schemas.microsoft.com/office/drawing/2014/main" id="{9DEB7B9F-5877-4A36-B89F-F285B6D942A6}"/>
              </a:ext>
            </a:extLst>
          </p:cNvPr>
          <p:cNvSpPr txBox="1"/>
          <p:nvPr/>
        </p:nvSpPr>
        <p:spPr>
          <a:xfrm>
            <a:off x="1203486" y="1996613"/>
            <a:ext cx="458088" cy="1200329"/>
          </a:xfrm>
          <a:prstGeom prst="rect">
            <a:avLst/>
          </a:prstGeom>
          <a:noFill/>
        </p:spPr>
        <p:txBody>
          <a:bodyPr wrap="square" rtlCol="0">
            <a:spAutoFit/>
          </a:bodyPr>
          <a:lstStyle/>
          <a:p>
            <a:r>
              <a:rPr lang="en-US" sz="7200" b="1" dirty="0">
                <a:solidFill>
                  <a:schemeClr val="accent1">
                    <a:lumMod val="50000"/>
                  </a:schemeClr>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71ABED4C-2910-42A6-B519-CEC9BD1F8509}"/>
              </a:ext>
            </a:extLst>
          </p:cNvPr>
          <p:cNvSpPr txBox="1"/>
          <p:nvPr/>
        </p:nvSpPr>
        <p:spPr>
          <a:xfrm>
            <a:off x="3529261" y="1996613"/>
            <a:ext cx="458088" cy="1200329"/>
          </a:xfrm>
          <a:prstGeom prst="rect">
            <a:avLst/>
          </a:prstGeom>
          <a:noFill/>
        </p:spPr>
        <p:txBody>
          <a:bodyPr wrap="square" rtlCol="0">
            <a:spAutoFit/>
          </a:bodyPr>
          <a:lstStyle/>
          <a:p>
            <a:r>
              <a:rPr lang="en-US" sz="7200" b="1" dirty="0">
                <a:solidFill>
                  <a:schemeClr val="accent1">
                    <a:lumMod val="50000"/>
                  </a:schemeClr>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21B50045-0D05-4EE2-87E0-EBCDBB7BB55E}"/>
              </a:ext>
            </a:extLst>
          </p:cNvPr>
          <p:cNvSpPr txBox="1"/>
          <p:nvPr/>
        </p:nvSpPr>
        <p:spPr>
          <a:xfrm>
            <a:off x="5765345" y="2044123"/>
            <a:ext cx="458088" cy="1200329"/>
          </a:xfrm>
          <a:prstGeom prst="rect">
            <a:avLst/>
          </a:prstGeom>
          <a:noFill/>
        </p:spPr>
        <p:txBody>
          <a:bodyPr wrap="square" rtlCol="0">
            <a:spAutoFit/>
          </a:bodyPr>
          <a:lstStyle/>
          <a:p>
            <a:r>
              <a:rPr lang="en-US" sz="7200" b="1" dirty="0">
                <a:solidFill>
                  <a:schemeClr val="accent1">
                    <a:lumMod val="50000"/>
                  </a:schemeClr>
                </a:solidFill>
                <a:latin typeface="Arial" panose="020B0604020202020204" pitchFamily="34" charset="0"/>
                <a:cs typeface="Arial" panose="020B0604020202020204" pitchFamily="34" charset="0"/>
              </a:rPr>
              <a:t>3</a:t>
            </a:r>
          </a:p>
        </p:txBody>
      </p:sp>
      <p:sp>
        <p:nvSpPr>
          <p:cNvPr id="11" name="TextBox 10">
            <a:extLst>
              <a:ext uri="{FF2B5EF4-FFF2-40B4-BE49-F238E27FC236}">
                <a16:creationId xmlns:a16="http://schemas.microsoft.com/office/drawing/2014/main" id="{422F7F86-D8A6-497F-8FF9-FADB138AA2C4}"/>
              </a:ext>
            </a:extLst>
          </p:cNvPr>
          <p:cNvSpPr txBox="1"/>
          <p:nvPr/>
        </p:nvSpPr>
        <p:spPr>
          <a:xfrm>
            <a:off x="8053693" y="2046576"/>
            <a:ext cx="458088" cy="1200329"/>
          </a:xfrm>
          <a:prstGeom prst="rect">
            <a:avLst/>
          </a:prstGeom>
          <a:noFill/>
        </p:spPr>
        <p:txBody>
          <a:bodyPr wrap="square" rtlCol="0">
            <a:spAutoFit/>
          </a:bodyPr>
          <a:lstStyle/>
          <a:p>
            <a:r>
              <a:rPr lang="en-US" sz="7200" b="1" dirty="0">
                <a:solidFill>
                  <a:schemeClr val="accent1">
                    <a:lumMod val="50000"/>
                  </a:schemeClr>
                </a:solidFill>
                <a:latin typeface="Arial" panose="020B0604020202020204" pitchFamily="34" charset="0"/>
                <a:cs typeface="Arial" panose="020B0604020202020204" pitchFamily="34" charset="0"/>
              </a:rPr>
              <a:t>4</a:t>
            </a:r>
          </a:p>
        </p:txBody>
      </p:sp>
      <p:sp>
        <p:nvSpPr>
          <p:cNvPr id="12" name="TextBox 11">
            <a:extLst>
              <a:ext uri="{FF2B5EF4-FFF2-40B4-BE49-F238E27FC236}">
                <a16:creationId xmlns:a16="http://schemas.microsoft.com/office/drawing/2014/main" id="{A3955D63-E594-43F4-A7E3-17B8CC6BFAC9}"/>
              </a:ext>
            </a:extLst>
          </p:cNvPr>
          <p:cNvSpPr txBox="1"/>
          <p:nvPr/>
        </p:nvSpPr>
        <p:spPr>
          <a:xfrm>
            <a:off x="10286750" y="2074649"/>
            <a:ext cx="458088" cy="1200329"/>
          </a:xfrm>
          <a:prstGeom prst="rect">
            <a:avLst/>
          </a:prstGeom>
          <a:noFill/>
        </p:spPr>
        <p:txBody>
          <a:bodyPr wrap="square" rtlCol="0">
            <a:spAutoFit/>
          </a:bodyPr>
          <a:lstStyle/>
          <a:p>
            <a:r>
              <a:rPr lang="en-US" sz="7200" b="1" dirty="0">
                <a:solidFill>
                  <a:schemeClr val="accent1">
                    <a:lumMod val="50000"/>
                  </a:schemeClr>
                </a:solidFill>
                <a:latin typeface="Arial" panose="020B0604020202020204" pitchFamily="34" charset="0"/>
                <a:cs typeface="Arial" panose="020B0604020202020204" pitchFamily="34" charset="0"/>
              </a:rPr>
              <a:t>5</a:t>
            </a:r>
          </a:p>
        </p:txBody>
      </p:sp>
      <p:sp>
        <p:nvSpPr>
          <p:cNvPr id="13" name="TextBox 12">
            <a:extLst>
              <a:ext uri="{FF2B5EF4-FFF2-40B4-BE49-F238E27FC236}">
                <a16:creationId xmlns:a16="http://schemas.microsoft.com/office/drawing/2014/main" id="{E9205DA4-64A8-402C-B723-7955B561771E}"/>
              </a:ext>
            </a:extLst>
          </p:cNvPr>
          <p:cNvSpPr txBox="1"/>
          <p:nvPr/>
        </p:nvSpPr>
        <p:spPr>
          <a:xfrm>
            <a:off x="12574700" y="2070968"/>
            <a:ext cx="612998" cy="1200329"/>
          </a:xfrm>
          <a:prstGeom prst="rect">
            <a:avLst/>
          </a:prstGeom>
          <a:noFill/>
        </p:spPr>
        <p:txBody>
          <a:bodyPr wrap="square" rtlCol="0">
            <a:spAutoFit/>
          </a:bodyPr>
          <a:lstStyle/>
          <a:p>
            <a:r>
              <a:rPr lang="en-US" sz="7200" b="1" dirty="0">
                <a:solidFill>
                  <a:schemeClr val="accent1">
                    <a:lumMod val="50000"/>
                  </a:schemeClr>
                </a:solidFill>
                <a:latin typeface="Arial" panose="020B0604020202020204" pitchFamily="34" charset="0"/>
                <a:cs typeface="Arial" panose="020B0604020202020204" pitchFamily="34" charset="0"/>
              </a:rPr>
              <a:t>6</a:t>
            </a:r>
          </a:p>
        </p:txBody>
      </p:sp>
      <p:sp>
        <p:nvSpPr>
          <p:cNvPr id="27" name="Arrow: Left-Right 26" descr="double sided arrow">
            <a:extLst>
              <a:ext uri="{FF2B5EF4-FFF2-40B4-BE49-F238E27FC236}">
                <a16:creationId xmlns:a16="http://schemas.microsoft.com/office/drawing/2014/main" id="{7C565655-7B42-41BA-A646-253042B03EAE}"/>
              </a:ext>
            </a:extLst>
          </p:cNvPr>
          <p:cNvSpPr/>
          <p:nvPr/>
        </p:nvSpPr>
        <p:spPr>
          <a:xfrm>
            <a:off x="830786" y="5627679"/>
            <a:ext cx="12487275" cy="816610"/>
          </a:xfrm>
          <a:prstGeom prst="leftRightArrow">
            <a:avLst/>
          </a:prstGeom>
        </p:spPr>
        <p:style>
          <a:lnRef idx="2">
            <a:schemeClr val="l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453621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055C4B-13D5-49D8-B5CC-D491E99CE65C}"/>
              </a:ext>
            </a:extLst>
          </p:cNvPr>
          <p:cNvSpPr>
            <a:spLocks noGrp="1"/>
          </p:cNvSpPr>
          <p:nvPr>
            <p:ph type="title"/>
          </p:nvPr>
        </p:nvSpPr>
        <p:spPr>
          <a:xfrm>
            <a:off x="2311669" y="441500"/>
            <a:ext cx="9875520" cy="775597"/>
          </a:xfrm>
        </p:spPr>
        <p:txBody>
          <a:bodyPr/>
          <a:lstStyle/>
          <a:p>
            <a:r>
              <a:rPr lang="en-US" dirty="0"/>
              <a:t>Functions-Part 1</a:t>
            </a:r>
          </a:p>
        </p:txBody>
      </p:sp>
      <p:sp>
        <p:nvSpPr>
          <p:cNvPr id="12" name="Rectangle: Rounded Corners 11" descr="burgundy text box 1">
            <a:extLst>
              <a:ext uri="{FF2B5EF4-FFF2-40B4-BE49-F238E27FC236}">
                <a16:creationId xmlns:a16="http://schemas.microsoft.com/office/drawing/2014/main" id="{0A77E058-3566-4FAD-ADD7-A618551D2085}"/>
              </a:ext>
            </a:extLst>
          </p:cNvPr>
          <p:cNvSpPr/>
          <p:nvPr/>
        </p:nvSpPr>
        <p:spPr>
          <a:xfrm>
            <a:off x="542522" y="1785043"/>
            <a:ext cx="1856619" cy="4876800"/>
          </a:xfrm>
          <a:prstGeom prst="roundRect">
            <a:avLst/>
          </a:prstGeom>
          <a:solidFill>
            <a:srgbClr val="6F0C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Ramps</a:t>
            </a:r>
          </a:p>
        </p:txBody>
      </p:sp>
      <p:sp>
        <p:nvSpPr>
          <p:cNvPr id="13" name="Rectangle: Rounded Corners 12" descr="burgundy text box 1">
            <a:extLst>
              <a:ext uri="{FF2B5EF4-FFF2-40B4-BE49-F238E27FC236}">
                <a16:creationId xmlns:a16="http://schemas.microsoft.com/office/drawing/2014/main" id="{554CE404-C434-421A-9059-C650728FDC97}"/>
              </a:ext>
            </a:extLst>
          </p:cNvPr>
          <p:cNvSpPr/>
          <p:nvPr/>
        </p:nvSpPr>
        <p:spPr>
          <a:xfrm>
            <a:off x="2522016" y="1785043"/>
            <a:ext cx="1856619" cy="4876800"/>
          </a:xfrm>
          <a:prstGeom prst="roundRect">
            <a:avLst/>
          </a:prstGeom>
          <a:solidFill>
            <a:srgbClr val="6F0C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Bungee Drop</a:t>
            </a:r>
          </a:p>
        </p:txBody>
      </p:sp>
      <p:sp>
        <p:nvSpPr>
          <p:cNvPr id="17" name="Rectangle: Rounded Corners 16" descr="burgundy text box 1">
            <a:extLst>
              <a:ext uri="{FF2B5EF4-FFF2-40B4-BE49-F238E27FC236}">
                <a16:creationId xmlns:a16="http://schemas.microsoft.com/office/drawing/2014/main" id="{E538AB37-4ECC-4EEF-A058-3C8E8346614C}"/>
              </a:ext>
            </a:extLst>
          </p:cNvPr>
          <p:cNvSpPr/>
          <p:nvPr/>
        </p:nvSpPr>
        <p:spPr>
          <a:xfrm>
            <a:off x="4491992" y="1785043"/>
            <a:ext cx="1856619" cy="4876800"/>
          </a:xfrm>
          <a:prstGeom prst="roundRect">
            <a:avLst/>
          </a:prstGeom>
          <a:solidFill>
            <a:srgbClr val="6F0C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Follow the Bouncing Ball</a:t>
            </a:r>
          </a:p>
        </p:txBody>
      </p:sp>
      <p:sp>
        <p:nvSpPr>
          <p:cNvPr id="18" name="Rectangle: Rounded Corners 17" descr="burgundy text box 1">
            <a:extLst>
              <a:ext uri="{FF2B5EF4-FFF2-40B4-BE49-F238E27FC236}">
                <a16:creationId xmlns:a16="http://schemas.microsoft.com/office/drawing/2014/main" id="{65DE7109-61C0-40F8-A711-5156F24E4510}"/>
              </a:ext>
            </a:extLst>
          </p:cNvPr>
          <p:cNvSpPr/>
          <p:nvPr/>
        </p:nvSpPr>
        <p:spPr>
          <a:xfrm>
            <a:off x="6436805" y="1785043"/>
            <a:ext cx="1856619" cy="4876800"/>
          </a:xfrm>
          <a:prstGeom prst="roundRect">
            <a:avLst/>
          </a:prstGeom>
          <a:solidFill>
            <a:srgbClr val="6F0C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One Good Bounce</a:t>
            </a:r>
          </a:p>
        </p:txBody>
      </p:sp>
      <p:sp>
        <p:nvSpPr>
          <p:cNvPr id="19" name="Rectangle: Rounded Corners 18" descr="burgundy text box 1">
            <a:extLst>
              <a:ext uri="{FF2B5EF4-FFF2-40B4-BE49-F238E27FC236}">
                <a16:creationId xmlns:a16="http://schemas.microsoft.com/office/drawing/2014/main" id="{63F5C464-7C9C-4E26-BC79-A227C11E9137}"/>
              </a:ext>
            </a:extLst>
          </p:cNvPr>
          <p:cNvSpPr/>
          <p:nvPr/>
        </p:nvSpPr>
        <p:spPr>
          <a:xfrm>
            <a:off x="8380558" y="1785043"/>
            <a:ext cx="1856619" cy="4876800"/>
          </a:xfrm>
          <a:prstGeom prst="roundRect">
            <a:avLst/>
          </a:prstGeom>
          <a:solidFill>
            <a:srgbClr val="6F0C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Hopping Through Optimization</a:t>
            </a:r>
          </a:p>
        </p:txBody>
      </p:sp>
      <p:sp>
        <p:nvSpPr>
          <p:cNvPr id="20" name="Rectangle: Rounded Corners 19" descr="burgundy text box 1">
            <a:extLst>
              <a:ext uri="{FF2B5EF4-FFF2-40B4-BE49-F238E27FC236}">
                <a16:creationId xmlns:a16="http://schemas.microsoft.com/office/drawing/2014/main" id="{3941AFB1-659B-4887-B1C7-FC36F9911F7B}"/>
              </a:ext>
            </a:extLst>
          </p:cNvPr>
          <p:cNvSpPr/>
          <p:nvPr/>
        </p:nvSpPr>
        <p:spPr>
          <a:xfrm>
            <a:off x="10330570" y="1785043"/>
            <a:ext cx="1856619" cy="4876800"/>
          </a:xfrm>
          <a:prstGeom prst="roundRect">
            <a:avLst/>
          </a:prstGeom>
          <a:solidFill>
            <a:srgbClr val="6F0C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Which Amusement Park?</a:t>
            </a:r>
          </a:p>
        </p:txBody>
      </p:sp>
      <p:sp>
        <p:nvSpPr>
          <p:cNvPr id="21" name="Rectangle: Rounded Corners 20" descr="burgundy text box 1">
            <a:extLst>
              <a:ext uri="{FF2B5EF4-FFF2-40B4-BE49-F238E27FC236}">
                <a16:creationId xmlns:a16="http://schemas.microsoft.com/office/drawing/2014/main" id="{9721693F-5AAE-485F-B476-8B3927F94103}"/>
              </a:ext>
            </a:extLst>
          </p:cNvPr>
          <p:cNvSpPr/>
          <p:nvPr/>
        </p:nvSpPr>
        <p:spPr>
          <a:xfrm>
            <a:off x="12256933" y="1825369"/>
            <a:ext cx="1856619" cy="4876800"/>
          </a:xfrm>
          <a:prstGeom prst="roundRect">
            <a:avLst/>
          </a:prstGeom>
          <a:solidFill>
            <a:srgbClr val="6F0C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Buying a Car</a:t>
            </a:r>
          </a:p>
        </p:txBody>
      </p:sp>
      <p:sp>
        <p:nvSpPr>
          <p:cNvPr id="22" name="Oval 21" descr="circle 1">
            <a:extLst>
              <a:ext uri="{FF2B5EF4-FFF2-40B4-BE49-F238E27FC236}">
                <a16:creationId xmlns:a16="http://schemas.microsoft.com/office/drawing/2014/main" id="{4AA67DE3-9803-41FD-99FD-89FDF313E5D7}"/>
              </a:ext>
            </a:extLst>
          </p:cNvPr>
          <p:cNvSpPr/>
          <p:nvPr/>
        </p:nvSpPr>
        <p:spPr>
          <a:xfrm>
            <a:off x="716926" y="2078347"/>
            <a:ext cx="1495707" cy="1425801"/>
          </a:xfrm>
          <a:prstGeom prst="ellipse">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9DEB7B9F-5877-4A36-B89F-F285B6D942A6}"/>
              </a:ext>
            </a:extLst>
          </p:cNvPr>
          <p:cNvSpPr txBox="1"/>
          <p:nvPr/>
        </p:nvSpPr>
        <p:spPr>
          <a:xfrm>
            <a:off x="1133876" y="2210799"/>
            <a:ext cx="628104"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7</a:t>
            </a:r>
          </a:p>
        </p:txBody>
      </p:sp>
      <p:sp>
        <p:nvSpPr>
          <p:cNvPr id="23" name="Oval 22" descr="circle 2">
            <a:extLst>
              <a:ext uri="{FF2B5EF4-FFF2-40B4-BE49-F238E27FC236}">
                <a16:creationId xmlns:a16="http://schemas.microsoft.com/office/drawing/2014/main" id="{CAC2867E-FDEE-4745-8310-9DA6DB408704}"/>
              </a:ext>
            </a:extLst>
          </p:cNvPr>
          <p:cNvSpPr/>
          <p:nvPr/>
        </p:nvSpPr>
        <p:spPr>
          <a:xfrm>
            <a:off x="2702471" y="2051722"/>
            <a:ext cx="1495707" cy="1425801"/>
          </a:xfrm>
          <a:prstGeom prst="ellipse">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71ABED4C-2910-42A6-B519-CEC9BD1F8509}"/>
              </a:ext>
            </a:extLst>
          </p:cNvPr>
          <p:cNvSpPr txBox="1"/>
          <p:nvPr/>
        </p:nvSpPr>
        <p:spPr>
          <a:xfrm>
            <a:off x="3092709" y="2178831"/>
            <a:ext cx="458088"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8</a:t>
            </a:r>
          </a:p>
        </p:txBody>
      </p:sp>
      <p:sp>
        <p:nvSpPr>
          <p:cNvPr id="24" name="Oval 23" descr="circle 3">
            <a:extLst>
              <a:ext uri="{FF2B5EF4-FFF2-40B4-BE49-F238E27FC236}">
                <a16:creationId xmlns:a16="http://schemas.microsoft.com/office/drawing/2014/main" id="{EC1AD060-5529-464C-8ED6-BDF728C56E3E}"/>
              </a:ext>
            </a:extLst>
          </p:cNvPr>
          <p:cNvSpPr/>
          <p:nvPr/>
        </p:nvSpPr>
        <p:spPr>
          <a:xfrm>
            <a:off x="4672447" y="2077007"/>
            <a:ext cx="1495707" cy="1425801"/>
          </a:xfrm>
          <a:prstGeom prst="ellipse">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21B50045-0D05-4EE2-87E0-EBCDBB7BB55E}"/>
              </a:ext>
            </a:extLst>
          </p:cNvPr>
          <p:cNvSpPr txBox="1"/>
          <p:nvPr/>
        </p:nvSpPr>
        <p:spPr>
          <a:xfrm>
            <a:off x="5029200" y="2169953"/>
            <a:ext cx="568791"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9</a:t>
            </a:r>
          </a:p>
        </p:txBody>
      </p:sp>
      <p:sp>
        <p:nvSpPr>
          <p:cNvPr id="25" name="Oval 24" descr="circle 4">
            <a:extLst>
              <a:ext uri="{FF2B5EF4-FFF2-40B4-BE49-F238E27FC236}">
                <a16:creationId xmlns:a16="http://schemas.microsoft.com/office/drawing/2014/main" id="{AD398BFA-C42D-4938-9182-C7C546AD4078}"/>
              </a:ext>
            </a:extLst>
          </p:cNvPr>
          <p:cNvSpPr/>
          <p:nvPr/>
        </p:nvSpPr>
        <p:spPr>
          <a:xfrm>
            <a:off x="6626240" y="2051721"/>
            <a:ext cx="1495707" cy="1425801"/>
          </a:xfrm>
          <a:prstGeom prst="ellipse">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422F7F86-D8A6-497F-8FF9-FADB138AA2C4}"/>
              </a:ext>
            </a:extLst>
          </p:cNvPr>
          <p:cNvSpPr txBox="1"/>
          <p:nvPr/>
        </p:nvSpPr>
        <p:spPr>
          <a:xfrm>
            <a:off x="6761807" y="2178831"/>
            <a:ext cx="1206616"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10</a:t>
            </a:r>
          </a:p>
        </p:txBody>
      </p:sp>
      <p:sp>
        <p:nvSpPr>
          <p:cNvPr id="26" name="Oval 25" descr="circle 5">
            <a:extLst>
              <a:ext uri="{FF2B5EF4-FFF2-40B4-BE49-F238E27FC236}">
                <a16:creationId xmlns:a16="http://schemas.microsoft.com/office/drawing/2014/main" id="{62E78032-299C-4E74-A280-BCBF5A246195}"/>
              </a:ext>
            </a:extLst>
          </p:cNvPr>
          <p:cNvSpPr/>
          <p:nvPr/>
        </p:nvSpPr>
        <p:spPr>
          <a:xfrm>
            <a:off x="8628290" y="2039903"/>
            <a:ext cx="1495707" cy="1425801"/>
          </a:xfrm>
          <a:prstGeom prst="ellipse">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TextBox 13">
            <a:extLst>
              <a:ext uri="{FF2B5EF4-FFF2-40B4-BE49-F238E27FC236}">
                <a16:creationId xmlns:a16="http://schemas.microsoft.com/office/drawing/2014/main" id="{2D439761-B4EB-4184-84F4-6A8557D9DAC9}"/>
              </a:ext>
            </a:extLst>
          </p:cNvPr>
          <p:cNvSpPr txBox="1"/>
          <p:nvPr/>
        </p:nvSpPr>
        <p:spPr>
          <a:xfrm>
            <a:off x="8768903" y="2154470"/>
            <a:ext cx="1206616"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11</a:t>
            </a:r>
          </a:p>
        </p:txBody>
      </p:sp>
      <p:sp>
        <p:nvSpPr>
          <p:cNvPr id="27" name="Oval 26" descr="circle 6">
            <a:extLst>
              <a:ext uri="{FF2B5EF4-FFF2-40B4-BE49-F238E27FC236}">
                <a16:creationId xmlns:a16="http://schemas.microsoft.com/office/drawing/2014/main" id="{45552E27-AC40-43AB-A2AD-03F466C980F3}"/>
              </a:ext>
            </a:extLst>
          </p:cNvPr>
          <p:cNvSpPr/>
          <p:nvPr/>
        </p:nvSpPr>
        <p:spPr>
          <a:xfrm>
            <a:off x="10500288" y="2098062"/>
            <a:ext cx="1495707" cy="1425801"/>
          </a:xfrm>
          <a:prstGeom prst="ellipse">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TextBox 14">
            <a:extLst>
              <a:ext uri="{FF2B5EF4-FFF2-40B4-BE49-F238E27FC236}">
                <a16:creationId xmlns:a16="http://schemas.microsoft.com/office/drawing/2014/main" id="{DDC34927-D5BE-407A-A88A-6CE50B0DBDB2}"/>
              </a:ext>
            </a:extLst>
          </p:cNvPr>
          <p:cNvSpPr txBox="1"/>
          <p:nvPr/>
        </p:nvSpPr>
        <p:spPr>
          <a:xfrm>
            <a:off x="10589789" y="2164459"/>
            <a:ext cx="1206616"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12</a:t>
            </a:r>
          </a:p>
        </p:txBody>
      </p:sp>
      <p:sp>
        <p:nvSpPr>
          <p:cNvPr id="28" name="Oval 27" descr="circle 7">
            <a:extLst>
              <a:ext uri="{FF2B5EF4-FFF2-40B4-BE49-F238E27FC236}">
                <a16:creationId xmlns:a16="http://schemas.microsoft.com/office/drawing/2014/main" id="{3A325DBB-20B8-4575-92E7-ED04A3EB3B5C}"/>
              </a:ext>
            </a:extLst>
          </p:cNvPr>
          <p:cNvSpPr/>
          <p:nvPr/>
        </p:nvSpPr>
        <p:spPr>
          <a:xfrm>
            <a:off x="12443321" y="2098062"/>
            <a:ext cx="1495707" cy="1425801"/>
          </a:xfrm>
          <a:prstGeom prst="ellipse">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0B316BB3-852F-4E95-9D0C-5F00CD381B85}"/>
              </a:ext>
            </a:extLst>
          </p:cNvPr>
          <p:cNvSpPr txBox="1"/>
          <p:nvPr/>
        </p:nvSpPr>
        <p:spPr>
          <a:xfrm>
            <a:off x="12581934" y="2210799"/>
            <a:ext cx="1206616"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13</a:t>
            </a:r>
          </a:p>
        </p:txBody>
      </p:sp>
      <p:sp>
        <p:nvSpPr>
          <p:cNvPr id="29" name="Arrow: Left-Right 28" descr="double sided arrow">
            <a:extLst>
              <a:ext uri="{FF2B5EF4-FFF2-40B4-BE49-F238E27FC236}">
                <a16:creationId xmlns:a16="http://schemas.microsoft.com/office/drawing/2014/main" id="{8E094DED-6443-4BBF-A81A-6F52FCA66DE0}"/>
              </a:ext>
            </a:extLst>
          </p:cNvPr>
          <p:cNvSpPr/>
          <p:nvPr/>
        </p:nvSpPr>
        <p:spPr>
          <a:xfrm>
            <a:off x="1158941" y="5611073"/>
            <a:ext cx="12412345" cy="731520"/>
          </a:xfrm>
          <a:prstGeom prst="leftRightArrow">
            <a:avLst/>
          </a:prstGeom>
        </p:spPr>
        <p:style>
          <a:lnRef idx="2">
            <a:schemeClr val="lt1">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441417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E500-EB25-418F-AF9A-A6ECBAB3F467}"/>
              </a:ext>
            </a:extLst>
          </p:cNvPr>
          <p:cNvSpPr>
            <a:spLocks noGrp="1"/>
          </p:cNvSpPr>
          <p:nvPr>
            <p:ph type="title"/>
          </p:nvPr>
        </p:nvSpPr>
        <p:spPr>
          <a:xfrm>
            <a:off x="731519" y="219040"/>
            <a:ext cx="13167360" cy="769441"/>
          </a:xfrm>
        </p:spPr>
        <p:txBody>
          <a:bodyPr/>
          <a:lstStyle/>
          <a:p>
            <a:r>
              <a:rPr lang="en-US" dirty="0"/>
              <a:t>What is Quantitative Reasoning? </a:t>
            </a:r>
          </a:p>
        </p:txBody>
      </p:sp>
      <p:pic>
        <p:nvPicPr>
          <p:cNvPr id="5" name="Online Media 4" title="ODE: What is Quantitative Reasoning?">
            <a:hlinkClick r:id="" action="ppaction://media"/>
            <a:extLst>
              <a:ext uri="{FF2B5EF4-FFF2-40B4-BE49-F238E27FC236}">
                <a16:creationId xmlns:a16="http://schemas.microsoft.com/office/drawing/2014/main" id="{7F4F6C30-8656-4E05-8D86-9ECACE8C97FE}"/>
              </a:ext>
            </a:extLst>
          </p:cNvPr>
          <p:cNvPicPr>
            <a:picLocks noRot="1" noChangeAspect="1"/>
          </p:cNvPicPr>
          <p:nvPr>
            <a:videoFile r:link="rId1"/>
          </p:nvPr>
        </p:nvPicPr>
        <p:blipFill>
          <a:blip r:embed="rId3"/>
          <a:stretch>
            <a:fillRect/>
          </a:stretch>
        </p:blipFill>
        <p:spPr>
          <a:xfrm>
            <a:off x="1971285" y="1131545"/>
            <a:ext cx="11362750" cy="6419954"/>
          </a:xfrm>
          <a:prstGeom prst="rect">
            <a:avLst/>
          </a:prstGeom>
        </p:spPr>
      </p:pic>
      <p:sp>
        <p:nvSpPr>
          <p:cNvPr id="4" name="Slide Number Placeholder 3">
            <a:extLst>
              <a:ext uri="{FF2B5EF4-FFF2-40B4-BE49-F238E27FC236}">
                <a16:creationId xmlns:a16="http://schemas.microsoft.com/office/drawing/2014/main" id="{60C20508-1E8A-455F-B7F5-D3E873A655F1}"/>
              </a:ext>
            </a:extLst>
          </p:cNvPr>
          <p:cNvSpPr>
            <a:spLocks noGrp="1"/>
          </p:cNvSpPr>
          <p:nvPr>
            <p:ph type="sldNum" sz="quarter" idx="12"/>
          </p:nvPr>
        </p:nvSpPr>
        <p:spPr/>
        <p:txBody>
          <a:bodyPr/>
          <a:lstStyle/>
          <a:p>
            <a:fld id="{79463015-ABDD-44E9-850F-7B4794200E02}" type="slidenum">
              <a:rPr lang="en-US" smtClean="0"/>
              <a:pPr/>
              <a:t>2</a:t>
            </a:fld>
            <a:endParaRPr lang="en-US" dirty="0"/>
          </a:p>
        </p:txBody>
      </p:sp>
    </p:spTree>
    <p:extLst>
      <p:ext uri="{BB962C8B-B14F-4D97-AF65-F5344CB8AC3E}">
        <p14:creationId xmlns:p14="http://schemas.microsoft.com/office/powerpoint/2010/main" val="151465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06174-BEDE-4474-88E5-45AAB9385EBF}"/>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543" y="-663356"/>
            <a:ext cx="14619857" cy="8305933"/>
          </a:xfrm>
          <a:prstGeom prst="rect">
            <a:avLst/>
          </a:prstGeom>
        </p:spPr>
      </p:pic>
      <p:sp>
        <p:nvSpPr>
          <p:cNvPr id="5" name="Title 1">
            <a:extLst>
              <a:ext uri="{FF2B5EF4-FFF2-40B4-BE49-F238E27FC236}">
                <a16:creationId xmlns:a16="http://schemas.microsoft.com/office/drawing/2014/main" id="{32055C4B-13D5-49D8-B5CC-D491E99CE65C}"/>
              </a:ext>
            </a:extLst>
          </p:cNvPr>
          <p:cNvSpPr>
            <a:spLocks noGrp="1"/>
          </p:cNvSpPr>
          <p:nvPr>
            <p:ph type="title"/>
          </p:nvPr>
        </p:nvSpPr>
        <p:spPr>
          <a:xfrm>
            <a:off x="-440267" y="435161"/>
            <a:ext cx="15070667" cy="738664"/>
          </a:xfrm>
          <a:solidFill>
            <a:schemeClr val="bg1">
              <a:lumMod val="95000"/>
              <a:alpha val="83000"/>
            </a:schemeClr>
          </a:solidFill>
        </p:spPr>
        <p:txBody>
          <a:bodyPr/>
          <a:lstStyle/>
          <a:p>
            <a:r>
              <a:rPr lang="en-US" sz="4800" dirty="0"/>
              <a:t>Functions-Part 2</a:t>
            </a:r>
          </a:p>
        </p:txBody>
      </p:sp>
      <p:sp>
        <p:nvSpPr>
          <p:cNvPr id="11" name="Rectangle: Rounded Corners 10" descr="green text box 1">
            <a:extLst>
              <a:ext uri="{FF2B5EF4-FFF2-40B4-BE49-F238E27FC236}">
                <a16:creationId xmlns:a16="http://schemas.microsoft.com/office/drawing/2014/main" id="{155A3082-29B3-4970-8452-49B948053974}"/>
              </a:ext>
            </a:extLst>
          </p:cNvPr>
          <p:cNvSpPr/>
          <p:nvPr/>
        </p:nvSpPr>
        <p:spPr>
          <a:xfrm>
            <a:off x="491071" y="1936802"/>
            <a:ext cx="2502570" cy="5028430"/>
          </a:xfrm>
          <a:prstGeom prst="roundRect">
            <a:avLst/>
          </a:prstGeom>
          <a:solidFill>
            <a:srgbClr val="92AF3C">
              <a:shade val="50000"/>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256032" tIns="256032" rIns="256032" bIns="256032" numCol="1" spcCol="1270" anchor="ctr" anchorCtr="0">
            <a:noAutofit/>
          </a:bodyPr>
          <a:lstStyle/>
          <a:p>
            <a:endParaRPr lang="en-US" dirty="0">
              <a:latin typeface="Arial" panose="020B0604020202020204" pitchFamily="34" charset="0"/>
              <a:cs typeface="Arial" panose="020B0604020202020204" pitchFamily="34" charset="0"/>
            </a:endParaRPr>
          </a:p>
          <a:p>
            <a:pPr algn="ctr"/>
            <a:r>
              <a:rPr lang="en-US" sz="3200" dirty="0">
                <a:solidFill>
                  <a:schemeClr val="bg1"/>
                </a:solidFill>
                <a:latin typeface="Arial" panose="020B0604020202020204" pitchFamily="34" charset="0"/>
                <a:cs typeface="Arial" panose="020B0604020202020204" pitchFamily="34" charset="0"/>
              </a:rPr>
              <a:t>Catapult Project</a:t>
            </a:r>
          </a:p>
        </p:txBody>
      </p:sp>
      <p:sp>
        <p:nvSpPr>
          <p:cNvPr id="13" name="Rectangle: Rounded Corners 12" descr="green text box 2">
            <a:extLst>
              <a:ext uri="{FF2B5EF4-FFF2-40B4-BE49-F238E27FC236}">
                <a16:creationId xmlns:a16="http://schemas.microsoft.com/office/drawing/2014/main" id="{70903A9C-13AC-409E-B946-9E1CC03914AD}"/>
              </a:ext>
            </a:extLst>
          </p:cNvPr>
          <p:cNvSpPr/>
          <p:nvPr/>
        </p:nvSpPr>
        <p:spPr>
          <a:xfrm>
            <a:off x="3113870" y="1936802"/>
            <a:ext cx="2540693" cy="5028430"/>
          </a:xfrm>
          <a:prstGeom prst="roundRect">
            <a:avLst/>
          </a:prstGeom>
          <a:solidFill>
            <a:srgbClr val="99B74E"/>
          </a:solidFill>
          <a:ln w="25400" cap="flat" cmpd="sng" algn="ctr">
            <a:solidFill>
              <a:srgbClr val="FFFFFF">
                <a:hueOff val="0"/>
                <a:satOff val="0"/>
                <a:lumOff val="0"/>
                <a:alphaOff val="0"/>
              </a:srgbClr>
            </a:solidFill>
            <a:prstDash val="solid"/>
          </a:ln>
          <a:effectLst/>
        </p:spPr>
        <p:txBody>
          <a:bodyPr spcFirstLastPara="0" vert="horz" wrap="square" lIns="256032" tIns="256032" rIns="256032" bIns="256032" numCol="1" spcCol="1270" anchor="ctr" anchorCtr="0">
            <a:noAutofit/>
          </a:bodyPr>
          <a:lstStyle/>
          <a:p>
            <a:endParaRPr lang="en-US" dirty="0">
              <a:latin typeface="Arial" panose="020B0604020202020204" pitchFamily="34" charset="0"/>
              <a:cs typeface="Arial" panose="020B0604020202020204" pitchFamily="34" charset="0"/>
            </a:endParaRPr>
          </a:p>
          <a:p>
            <a:pPr algn="ctr"/>
            <a:r>
              <a:rPr lang="en-US" sz="3200" dirty="0">
                <a:solidFill>
                  <a:schemeClr val="bg1"/>
                </a:solidFill>
                <a:latin typeface="Arial" panose="020B0604020202020204" pitchFamily="34" charset="0"/>
                <a:cs typeface="Arial" panose="020B0604020202020204" pitchFamily="34" charset="0"/>
              </a:rPr>
              <a:t>Modeling Cancer Cells</a:t>
            </a:r>
          </a:p>
        </p:txBody>
      </p:sp>
      <p:sp>
        <p:nvSpPr>
          <p:cNvPr id="16" name="Rectangle: Rounded Corners 15" descr="green text box 3">
            <a:extLst>
              <a:ext uri="{FF2B5EF4-FFF2-40B4-BE49-F238E27FC236}">
                <a16:creationId xmlns:a16="http://schemas.microsoft.com/office/drawing/2014/main" id="{351B8DA1-E191-4ABA-970A-97B6D3CB9E73}"/>
              </a:ext>
            </a:extLst>
          </p:cNvPr>
          <p:cNvSpPr/>
          <p:nvPr/>
        </p:nvSpPr>
        <p:spPr>
          <a:xfrm>
            <a:off x="5758330" y="1948869"/>
            <a:ext cx="2540693" cy="5028430"/>
          </a:xfrm>
          <a:prstGeom prst="roundRect">
            <a:avLst/>
          </a:prstGeom>
          <a:solidFill>
            <a:srgbClr val="BACB96"/>
          </a:solidFill>
          <a:ln w="25400" cap="flat" cmpd="sng" algn="ctr">
            <a:solidFill>
              <a:srgbClr val="FFFFFF">
                <a:hueOff val="0"/>
                <a:satOff val="0"/>
                <a:lumOff val="0"/>
                <a:alphaOff val="0"/>
              </a:srgbClr>
            </a:solidFill>
            <a:prstDash val="solid"/>
          </a:ln>
          <a:effectLst/>
        </p:spPr>
        <p:txBody>
          <a:bodyPr spcFirstLastPara="0" vert="horz" wrap="square" lIns="256032" tIns="256032" rIns="256032" bIns="256032" numCol="1" spcCol="1270" anchor="ctr" anchorCtr="0">
            <a:noAutofit/>
          </a:bodyPr>
          <a:lstStyle/>
          <a:p>
            <a:endParaRPr lang="en-US" dirty="0">
              <a:latin typeface="Arial" panose="020B0604020202020204" pitchFamily="34" charset="0"/>
              <a:cs typeface="Arial" panose="020B0604020202020204" pitchFamily="34" charset="0"/>
            </a:endParaRPr>
          </a:p>
          <a:p>
            <a:pPr algn="ctr"/>
            <a:r>
              <a:rPr lang="en-US" sz="3200" dirty="0">
                <a:solidFill>
                  <a:schemeClr val="bg1"/>
                </a:solidFill>
                <a:latin typeface="Arial" panose="020B0604020202020204" pitchFamily="34" charset="0"/>
                <a:cs typeface="Arial" panose="020B0604020202020204" pitchFamily="34" charset="0"/>
              </a:rPr>
              <a:t>Buying a House</a:t>
            </a:r>
          </a:p>
        </p:txBody>
      </p:sp>
      <p:sp>
        <p:nvSpPr>
          <p:cNvPr id="17" name="Rectangle: Rounded Corners 16" descr="green text box 4">
            <a:extLst>
              <a:ext uri="{FF2B5EF4-FFF2-40B4-BE49-F238E27FC236}">
                <a16:creationId xmlns:a16="http://schemas.microsoft.com/office/drawing/2014/main" id="{8A1C883F-93F6-427C-AFDA-6C937F2855F2}"/>
              </a:ext>
            </a:extLst>
          </p:cNvPr>
          <p:cNvSpPr/>
          <p:nvPr/>
        </p:nvSpPr>
        <p:spPr>
          <a:xfrm>
            <a:off x="8388303" y="1948869"/>
            <a:ext cx="2551007" cy="5028430"/>
          </a:xfrm>
          <a:prstGeom prst="roundRect">
            <a:avLst/>
          </a:prstGeom>
          <a:solidFill>
            <a:srgbClr val="BACB96"/>
          </a:solidFill>
          <a:ln w="25400" cap="flat" cmpd="sng" algn="ctr">
            <a:solidFill>
              <a:srgbClr val="FFFFFF">
                <a:hueOff val="0"/>
                <a:satOff val="0"/>
                <a:lumOff val="0"/>
                <a:alphaOff val="0"/>
              </a:srgbClr>
            </a:solidFill>
            <a:prstDash val="solid"/>
          </a:ln>
          <a:effectLst/>
        </p:spPr>
        <p:txBody>
          <a:bodyPr spcFirstLastPara="0" vert="horz" wrap="square" lIns="256032" tIns="256032" rIns="256032" bIns="256032" numCol="1" spcCol="1270" anchor="ctr" anchorCtr="0">
            <a:noAutofit/>
          </a:bodyPr>
          <a:lstStyle/>
          <a:p>
            <a:endParaRPr lang="en-US" dirty="0">
              <a:latin typeface="Arial" panose="020B0604020202020204" pitchFamily="34" charset="0"/>
              <a:cs typeface="Arial" panose="020B0604020202020204" pitchFamily="34" charset="0"/>
            </a:endParaRPr>
          </a:p>
          <a:p>
            <a:pPr algn="ctr"/>
            <a:r>
              <a:rPr lang="en-US" sz="3200" dirty="0">
                <a:solidFill>
                  <a:schemeClr val="bg1"/>
                </a:solidFill>
                <a:latin typeface="Arial" panose="020B0604020202020204" pitchFamily="34" charset="0"/>
                <a:cs typeface="Arial" panose="020B0604020202020204" pitchFamily="34" charset="0"/>
              </a:rPr>
              <a:t>Skid Mark Trial</a:t>
            </a:r>
          </a:p>
        </p:txBody>
      </p:sp>
      <p:sp>
        <p:nvSpPr>
          <p:cNvPr id="18" name="Rectangle: Rounded Corners 17" descr="green text box 5">
            <a:extLst>
              <a:ext uri="{FF2B5EF4-FFF2-40B4-BE49-F238E27FC236}">
                <a16:creationId xmlns:a16="http://schemas.microsoft.com/office/drawing/2014/main" id="{5403A15D-D2B4-4C00-8758-F62E0E86CC9E}"/>
              </a:ext>
            </a:extLst>
          </p:cNvPr>
          <p:cNvSpPr/>
          <p:nvPr/>
        </p:nvSpPr>
        <p:spPr>
          <a:xfrm>
            <a:off x="11050718" y="1948869"/>
            <a:ext cx="2551007" cy="5028430"/>
          </a:xfrm>
          <a:prstGeom prst="roundRect">
            <a:avLst/>
          </a:prstGeom>
          <a:solidFill>
            <a:srgbClr val="99B74E"/>
          </a:solidFill>
          <a:ln w="25400" cap="flat" cmpd="sng" algn="ctr">
            <a:solidFill>
              <a:srgbClr val="FFFFFF">
                <a:hueOff val="0"/>
                <a:satOff val="0"/>
                <a:lumOff val="0"/>
                <a:alphaOff val="0"/>
              </a:srgbClr>
            </a:solidFill>
            <a:prstDash val="solid"/>
          </a:ln>
          <a:effectLst/>
        </p:spPr>
        <p:txBody>
          <a:bodyPr spcFirstLastPara="0" vert="horz" wrap="square" lIns="256032" tIns="256032" rIns="256032" bIns="256032" numCol="1" spcCol="1270" anchor="ctr" anchorCtr="0">
            <a:noAutofit/>
          </a:bodyPr>
          <a:lstStyle/>
          <a:p>
            <a:endParaRPr lang="en-US" dirty="0">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Big Fish Story</a:t>
            </a:r>
          </a:p>
        </p:txBody>
      </p:sp>
      <p:sp>
        <p:nvSpPr>
          <p:cNvPr id="19" name="Oval 18" descr="circle 1">
            <a:extLst>
              <a:ext uri="{FF2B5EF4-FFF2-40B4-BE49-F238E27FC236}">
                <a16:creationId xmlns:a16="http://schemas.microsoft.com/office/drawing/2014/main" id="{02F1A610-43F2-4755-B7B2-74C643D24749}"/>
              </a:ext>
            </a:extLst>
          </p:cNvPr>
          <p:cNvSpPr/>
          <p:nvPr/>
        </p:nvSpPr>
        <p:spPr>
          <a:xfrm>
            <a:off x="1076753" y="2471827"/>
            <a:ext cx="1331206" cy="1369984"/>
          </a:xfrm>
          <a:prstGeom prst="ellipse">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TextBox 9">
            <a:extLst>
              <a:ext uri="{FF2B5EF4-FFF2-40B4-BE49-F238E27FC236}">
                <a16:creationId xmlns:a16="http://schemas.microsoft.com/office/drawing/2014/main" id="{434F6055-6EB4-4145-BA8B-D8582C3A3D2A}"/>
              </a:ext>
            </a:extLst>
          </p:cNvPr>
          <p:cNvSpPr txBox="1"/>
          <p:nvPr/>
        </p:nvSpPr>
        <p:spPr>
          <a:xfrm>
            <a:off x="1185333" y="2667455"/>
            <a:ext cx="1233511" cy="978729"/>
          </a:xfrm>
          <a:prstGeom prst="rect">
            <a:avLst/>
          </a:prstGeom>
          <a:noFill/>
        </p:spPr>
        <p:txBody>
          <a:bodyPr wrap="square" rtlCol="0">
            <a:spAutoFit/>
          </a:bodyPr>
          <a:lstStyle/>
          <a:p>
            <a:r>
              <a:rPr lang="en-US" sz="5760" b="1" dirty="0">
                <a:solidFill>
                  <a:schemeClr val="accent3">
                    <a:lumMod val="50000"/>
                  </a:schemeClr>
                </a:solidFill>
                <a:latin typeface="Arial" panose="020B0604020202020204" pitchFamily="34" charset="0"/>
                <a:cs typeface="Arial" panose="020B0604020202020204" pitchFamily="34" charset="0"/>
              </a:rPr>
              <a:t>14</a:t>
            </a:r>
          </a:p>
        </p:txBody>
      </p:sp>
      <p:sp>
        <p:nvSpPr>
          <p:cNvPr id="20" name="Arrow: Left-Right 19" descr="double sided arrow">
            <a:extLst>
              <a:ext uri="{FF2B5EF4-FFF2-40B4-BE49-F238E27FC236}">
                <a16:creationId xmlns:a16="http://schemas.microsoft.com/office/drawing/2014/main" id="{6F06A253-BFE5-4A09-88F7-B63C6D958A72}"/>
              </a:ext>
            </a:extLst>
          </p:cNvPr>
          <p:cNvSpPr/>
          <p:nvPr/>
        </p:nvSpPr>
        <p:spPr>
          <a:xfrm>
            <a:off x="1276133" y="5927038"/>
            <a:ext cx="11922125" cy="731520"/>
          </a:xfrm>
          <a:prstGeom prst="leftRightArrow">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Oval 20" descr="circle 2">
            <a:extLst>
              <a:ext uri="{FF2B5EF4-FFF2-40B4-BE49-F238E27FC236}">
                <a16:creationId xmlns:a16="http://schemas.microsoft.com/office/drawing/2014/main" id="{7E751E78-CBDD-463D-AA90-5124C935BF91}"/>
              </a:ext>
            </a:extLst>
          </p:cNvPr>
          <p:cNvSpPr/>
          <p:nvPr/>
        </p:nvSpPr>
        <p:spPr>
          <a:xfrm>
            <a:off x="3671552" y="2449101"/>
            <a:ext cx="1331206" cy="1369984"/>
          </a:xfrm>
          <a:prstGeom prst="ellipse">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TextBox 11">
            <a:extLst>
              <a:ext uri="{FF2B5EF4-FFF2-40B4-BE49-F238E27FC236}">
                <a16:creationId xmlns:a16="http://schemas.microsoft.com/office/drawing/2014/main" id="{D950A583-DCBF-49C8-A57C-5509381661C8}"/>
              </a:ext>
            </a:extLst>
          </p:cNvPr>
          <p:cNvSpPr txBox="1"/>
          <p:nvPr/>
        </p:nvSpPr>
        <p:spPr>
          <a:xfrm>
            <a:off x="3757834" y="2626479"/>
            <a:ext cx="1233511" cy="978729"/>
          </a:xfrm>
          <a:prstGeom prst="rect">
            <a:avLst/>
          </a:prstGeom>
          <a:noFill/>
        </p:spPr>
        <p:txBody>
          <a:bodyPr wrap="square" rtlCol="0">
            <a:spAutoFit/>
          </a:bodyPr>
          <a:lstStyle/>
          <a:p>
            <a:r>
              <a:rPr lang="en-US" sz="5760" b="1" dirty="0">
                <a:solidFill>
                  <a:schemeClr val="accent3">
                    <a:lumMod val="50000"/>
                  </a:schemeClr>
                </a:solidFill>
                <a:latin typeface="Arial" panose="020B0604020202020204" pitchFamily="34" charset="0"/>
                <a:cs typeface="Arial" panose="020B0604020202020204" pitchFamily="34" charset="0"/>
              </a:rPr>
              <a:t>15</a:t>
            </a:r>
          </a:p>
        </p:txBody>
      </p:sp>
      <p:sp>
        <p:nvSpPr>
          <p:cNvPr id="22" name="Oval 21" descr="circle 3">
            <a:extLst>
              <a:ext uri="{FF2B5EF4-FFF2-40B4-BE49-F238E27FC236}">
                <a16:creationId xmlns:a16="http://schemas.microsoft.com/office/drawing/2014/main" id="{822BF7E3-B6D9-46DE-8E5D-276FB6E1EE26}"/>
              </a:ext>
            </a:extLst>
          </p:cNvPr>
          <p:cNvSpPr/>
          <p:nvPr/>
        </p:nvSpPr>
        <p:spPr>
          <a:xfrm>
            <a:off x="6351670" y="2430848"/>
            <a:ext cx="1331206" cy="1369984"/>
          </a:xfrm>
          <a:prstGeom prst="ellipse">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TextBox 13">
            <a:extLst>
              <a:ext uri="{FF2B5EF4-FFF2-40B4-BE49-F238E27FC236}">
                <a16:creationId xmlns:a16="http://schemas.microsoft.com/office/drawing/2014/main" id="{7554A247-DB91-48F3-A077-794B03FED68F}"/>
              </a:ext>
            </a:extLst>
          </p:cNvPr>
          <p:cNvSpPr txBox="1"/>
          <p:nvPr/>
        </p:nvSpPr>
        <p:spPr>
          <a:xfrm>
            <a:off x="6471434" y="2626478"/>
            <a:ext cx="1233511" cy="978729"/>
          </a:xfrm>
          <a:prstGeom prst="rect">
            <a:avLst/>
          </a:prstGeom>
          <a:noFill/>
        </p:spPr>
        <p:txBody>
          <a:bodyPr wrap="square" rtlCol="0">
            <a:spAutoFit/>
          </a:bodyPr>
          <a:lstStyle/>
          <a:p>
            <a:r>
              <a:rPr lang="en-US" sz="5760" b="1" dirty="0">
                <a:solidFill>
                  <a:schemeClr val="accent3">
                    <a:lumMod val="50000"/>
                  </a:schemeClr>
                </a:solidFill>
                <a:latin typeface="Arial" panose="020B0604020202020204" pitchFamily="34" charset="0"/>
                <a:cs typeface="Arial" panose="020B0604020202020204" pitchFamily="34" charset="0"/>
              </a:rPr>
              <a:t>16</a:t>
            </a:r>
          </a:p>
        </p:txBody>
      </p:sp>
      <p:sp>
        <p:nvSpPr>
          <p:cNvPr id="23" name="Oval 22" descr="circle 4">
            <a:extLst>
              <a:ext uri="{FF2B5EF4-FFF2-40B4-BE49-F238E27FC236}">
                <a16:creationId xmlns:a16="http://schemas.microsoft.com/office/drawing/2014/main" id="{9F31240F-EAE0-49B3-A375-77BC4D066D36}"/>
              </a:ext>
            </a:extLst>
          </p:cNvPr>
          <p:cNvSpPr/>
          <p:nvPr/>
        </p:nvSpPr>
        <p:spPr>
          <a:xfrm>
            <a:off x="8980310" y="2383007"/>
            <a:ext cx="1331206" cy="1369984"/>
          </a:xfrm>
          <a:prstGeom prst="ellipse">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TextBox 7">
            <a:extLst>
              <a:ext uri="{FF2B5EF4-FFF2-40B4-BE49-F238E27FC236}">
                <a16:creationId xmlns:a16="http://schemas.microsoft.com/office/drawing/2014/main" id="{9DEB7B9F-5877-4A36-B89F-F285B6D942A6}"/>
              </a:ext>
            </a:extLst>
          </p:cNvPr>
          <p:cNvSpPr txBox="1"/>
          <p:nvPr/>
        </p:nvSpPr>
        <p:spPr>
          <a:xfrm>
            <a:off x="9122143" y="2626476"/>
            <a:ext cx="1233511" cy="978729"/>
          </a:xfrm>
          <a:prstGeom prst="rect">
            <a:avLst/>
          </a:prstGeom>
          <a:noFill/>
        </p:spPr>
        <p:txBody>
          <a:bodyPr wrap="square" rtlCol="0">
            <a:spAutoFit/>
          </a:bodyPr>
          <a:lstStyle/>
          <a:p>
            <a:r>
              <a:rPr lang="en-US" sz="5760" b="1" dirty="0">
                <a:solidFill>
                  <a:schemeClr val="accent3">
                    <a:lumMod val="50000"/>
                  </a:schemeClr>
                </a:solidFill>
                <a:latin typeface="Arial" panose="020B0604020202020204" pitchFamily="34" charset="0"/>
                <a:cs typeface="Arial" panose="020B0604020202020204" pitchFamily="34" charset="0"/>
              </a:rPr>
              <a:t>17</a:t>
            </a:r>
          </a:p>
        </p:txBody>
      </p:sp>
      <p:sp>
        <p:nvSpPr>
          <p:cNvPr id="24" name="Oval 23" descr="circle 5">
            <a:extLst>
              <a:ext uri="{FF2B5EF4-FFF2-40B4-BE49-F238E27FC236}">
                <a16:creationId xmlns:a16="http://schemas.microsoft.com/office/drawing/2014/main" id="{DF1F0784-7225-4214-8753-A58E435ADE28}"/>
              </a:ext>
            </a:extLst>
          </p:cNvPr>
          <p:cNvSpPr/>
          <p:nvPr/>
        </p:nvSpPr>
        <p:spPr>
          <a:xfrm>
            <a:off x="11660618" y="2383987"/>
            <a:ext cx="1331206" cy="1369984"/>
          </a:xfrm>
          <a:prstGeom prst="ellipse">
            <a:avLst/>
          </a:prstGeom>
        </p:spPr>
        <p:style>
          <a:lnRef idx="2">
            <a:schemeClr val="lt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6863F954-4D3F-4FCF-A706-727288558B14}"/>
              </a:ext>
            </a:extLst>
          </p:cNvPr>
          <p:cNvSpPr txBox="1"/>
          <p:nvPr/>
        </p:nvSpPr>
        <p:spPr>
          <a:xfrm>
            <a:off x="11631617" y="2607789"/>
            <a:ext cx="1233511" cy="978729"/>
          </a:xfrm>
          <a:prstGeom prst="rect">
            <a:avLst/>
          </a:prstGeom>
          <a:noFill/>
        </p:spPr>
        <p:txBody>
          <a:bodyPr wrap="square" rtlCol="0">
            <a:spAutoFit/>
          </a:bodyPr>
          <a:lstStyle/>
          <a:p>
            <a:r>
              <a:rPr lang="en-US" sz="5760" b="1" dirty="0">
                <a:solidFill>
                  <a:schemeClr val="accent3">
                    <a:lumMod val="50000"/>
                  </a:schemeClr>
                </a:solidFill>
                <a:latin typeface="Arial" panose="020B0604020202020204" pitchFamily="34" charset="0"/>
                <a:cs typeface="Arial" panose="020B0604020202020204" pitchFamily="34" charset="0"/>
              </a:rPr>
              <a:t> 18</a:t>
            </a:r>
          </a:p>
        </p:txBody>
      </p:sp>
    </p:spTree>
    <p:extLst>
      <p:ext uri="{BB962C8B-B14F-4D97-AF65-F5344CB8AC3E}">
        <p14:creationId xmlns:p14="http://schemas.microsoft.com/office/powerpoint/2010/main" val="2192731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055C4B-13D5-49D8-B5CC-D491E99CE65C}"/>
              </a:ext>
            </a:extLst>
          </p:cNvPr>
          <p:cNvSpPr>
            <a:spLocks noGrp="1"/>
          </p:cNvSpPr>
          <p:nvPr>
            <p:ph type="title"/>
          </p:nvPr>
        </p:nvSpPr>
        <p:spPr>
          <a:xfrm>
            <a:off x="2311669" y="829299"/>
            <a:ext cx="9875520" cy="775597"/>
          </a:xfrm>
        </p:spPr>
        <p:txBody>
          <a:bodyPr/>
          <a:lstStyle/>
          <a:p>
            <a:r>
              <a:rPr lang="en-US" dirty="0"/>
              <a:t>Overview of Geometry</a:t>
            </a:r>
          </a:p>
        </p:txBody>
      </p:sp>
      <p:sp>
        <p:nvSpPr>
          <p:cNvPr id="8" name="Rectangle: Rounded Corners 7" descr="gold text box 1">
            <a:extLst>
              <a:ext uri="{FF2B5EF4-FFF2-40B4-BE49-F238E27FC236}">
                <a16:creationId xmlns:a16="http://schemas.microsoft.com/office/drawing/2014/main" id="{7B9BB1A8-8F0F-49A4-9CD6-668E9EA0A7C6}"/>
              </a:ext>
            </a:extLst>
          </p:cNvPr>
          <p:cNvSpPr/>
          <p:nvPr/>
        </p:nvSpPr>
        <p:spPr>
          <a:xfrm>
            <a:off x="470454" y="2375008"/>
            <a:ext cx="3310945" cy="4876800"/>
          </a:xfrm>
          <a:prstGeom prst="roundRect">
            <a:avLst/>
          </a:prstGeom>
          <a:solidFill>
            <a:srgbClr val="D6A7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Design Logo</a:t>
            </a:r>
          </a:p>
        </p:txBody>
      </p:sp>
      <p:sp>
        <p:nvSpPr>
          <p:cNvPr id="13" name="Rectangle: Rounded Corners 12" descr="gold text box 2">
            <a:extLst>
              <a:ext uri="{FF2B5EF4-FFF2-40B4-BE49-F238E27FC236}">
                <a16:creationId xmlns:a16="http://schemas.microsoft.com/office/drawing/2014/main" id="{9103615D-BA97-43EA-A751-047DB7B1377D}"/>
              </a:ext>
            </a:extLst>
          </p:cNvPr>
          <p:cNvSpPr/>
          <p:nvPr/>
        </p:nvSpPr>
        <p:spPr>
          <a:xfrm>
            <a:off x="3923901" y="2375008"/>
            <a:ext cx="3310945" cy="4876800"/>
          </a:xfrm>
          <a:prstGeom prst="roundRect">
            <a:avLst/>
          </a:prstGeom>
          <a:solidFill>
            <a:srgbClr val="DCB4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Working with Triangles</a:t>
            </a:r>
          </a:p>
        </p:txBody>
      </p:sp>
      <p:sp>
        <p:nvSpPr>
          <p:cNvPr id="14" name="Rectangle: Rounded Corners 13" descr="gold text box 3">
            <a:extLst>
              <a:ext uri="{FF2B5EF4-FFF2-40B4-BE49-F238E27FC236}">
                <a16:creationId xmlns:a16="http://schemas.microsoft.com/office/drawing/2014/main" id="{ABD110D4-901C-4895-8033-8355221CAAB4}"/>
              </a:ext>
            </a:extLst>
          </p:cNvPr>
          <p:cNvSpPr/>
          <p:nvPr/>
        </p:nvSpPr>
        <p:spPr>
          <a:xfrm>
            <a:off x="7395556" y="2444160"/>
            <a:ext cx="3310945" cy="4876800"/>
          </a:xfrm>
          <a:prstGeom prst="roundRect">
            <a:avLst/>
          </a:prstGeom>
          <a:solidFill>
            <a:srgbClr val="E2C1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Designing a Mini-gold course</a:t>
            </a:r>
          </a:p>
        </p:txBody>
      </p:sp>
      <p:sp>
        <p:nvSpPr>
          <p:cNvPr id="15" name="Rectangle: Rounded Corners 14" descr="gold text box 4">
            <a:extLst>
              <a:ext uri="{FF2B5EF4-FFF2-40B4-BE49-F238E27FC236}">
                <a16:creationId xmlns:a16="http://schemas.microsoft.com/office/drawing/2014/main" id="{B4235E12-7E17-4F59-80A3-83DC663C37E4}"/>
              </a:ext>
            </a:extLst>
          </p:cNvPr>
          <p:cNvSpPr/>
          <p:nvPr/>
        </p:nvSpPr>
        <p:spPr>
          <a:xfrm>
            <a:off x="10897394" y="2444160"/>
            <a:ext cx="3310945" cy="4876800"/>
          </a:xfrm>
          <a:prstGeom prst="roundRect">
            <a:avLst/>
          </a:prstGeom>
          <a:solidFill>
            <a:srgbClr val="E8CE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Unraveling the Unit Circle</a:t>
            </a:r>
          </a:p>
        </p:txBody>
      </p:sp>
      <p:sp>
        <p:nvSpPr>
          <p:cNvPr id="16" name="Oval 15" descr="circle 1">
            <a:extLst>
              <a:ext uri="{FF2B5EF4-FFF2-40B4-BE49-F238E27FC236}">
                <a16:creationId xmlns:a16="http://schemas.microsoft.com/office/drawing/2014/main" id="{F0A6072C-7749-4E00-B891-5D1557E514F9}"/>
              </a:ext>
            </a:extLst>
          </p:cNvPr>
          <p:cNvSpPr/>
          <p:nvPr/>
        </p:nvSpPr>
        <p:spPr>
          <a:xfrm>
            <a:off x="1378072" y="2551644"/>
            <a:ext cx="1495707" cy="1425801"/>
          </a:xfrm>
          <a:prstGeom prst="ellipse">
            <a:avLst/>
          </a:prstGeom>
        </p:spPr>
        <p:style>
          <a:lnRef idx="2">
            <a:schemeClr val="lt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2C67CEF5-674B-4C38-A192-119F6E27C856}"/>
              </a:ext>
            </a:extLst>
          </p:cNvPr>
          <p:cNvSpPr txBox="1"/>
          <p:nvPr/>
        </p:nvSpPr>
        <p:spPr>
          <a:xfrm>
            <a:off x="1489139" y="2641913"/>
            <a:ext cx="1303762" cy="1200329"/>
          </a:xfrm>
          <a:prstGeom prst="rect">
            <a:avLst/>
          </a:prstGeom>
          <a:noFill/>
        </p:spPr>
        <p:txBody>
          <a:bodyPr wrap="square" rtlCol="0">
            <a:spAutoFit/>
          </a:bodyPr>
          <a:lstStyle/>
          <a:p>
            <a:r>
              <a:rPr lang="en-US" sz="7200" b="1" dirty="0">
                <a:solidFill>
                  <a:schemeClr val="accent6">
                    <a:lumMod val="75000"/>
                  </a:schemeClr>
                </a:solidFill>
                <a:latin typeface="Arial" panose="020B0604020202020204" pitchFamily="34" charset="0"/>
                <a:cs typeface="Arial" panose="020B0604020202020204" pitchFamily="34" charset="0"/>
              </a:rPr>
              <a:t>19</a:t>
            </a:r>
          </a:p>
        </p:txBody>
      </p:sp>
      <p:sp>
        <p:nvSpPr>
          <p:cNvPr id="17" name="Arrow: Left-Right 16" descr="double sided arrow">
            <a:extLst>
              <a:ext uri="{FF2B5EF4-FFF2-40B4-BE49-F238E27FC236}">
                <a16:creationId xmlns:a16="http://schemas.microsoft.com/office/drawing/2014/main" id="{51D8DC66-1003-42F1-B56A-4447E565B0C9}"/>
              </a:ext>
            </a:extLst>
          </p:cNvPr>
          <p:cNvSpPr/>
          <p:nvPr/>
        </p:nvSpPr>
        <p:spPr>
          <a:xfrm>
            <a:off x="1128106" y="6202881"/>
            <a:ext cx="12534900" cy="731520"/>
          </a:xfrm>
          <a:prstGeom prst="leftRightArrow">
            <a:avLst/>
          </a:prstGeom>
        </p:spPr>
        <p:style>
          <a:lnRef idx="2">
            <a:schemeClr val="lt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17" descr="circle 2">
            <a:extLst>
              <a:ext uri="{FF2B5EF4-FFF2-40B4-BE49-F238E27FC236}">
                <a16:creationId xmlns:a16="http://schemas.microsoft.com/office/drawing/2014/main" id="{770CF21B-801F-4A62-A1D5-7C9C423FC0E6}"/>
              </a:ext>
            </a:extLst>
          </p:cNvPr>
          <p:cNvSpPr/>
          <p:nvPr/>
        </p:nvSpPr>
        <p:spPr>
          <a:xfrm>
            <a:off x="4835239" y="2557076"/>
            <a:ext cx="1495707" cy="1425801"/>
          </a:xfrm>
          <a:prstGeom prst="ellipse">
            <a:avLst/>
          </a:prstGeom>
        </p:spPr>
        <p:style>
          <a:lnRef idx="2">
            <a:schemeClr val="lt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21B50045-0D05-4EE2-87E0-EBCDBB7BB55E}"/>
              </a:ext>
            </a:extLst>
          </p:cNvPr>
          <p:cNvSpPr txBox="1"/>
          <p:nvPr/>
        </p:nvSpPr>
        <p:spPr>
          <a:xfrm>
            <a:off x="4971057" y="2641913"/>
            <a:ext cx="1303762" cy="1200329"/>
          </a:xfrm>
          <a:prstGeom prst="rect">
            <a:avLst/>
          </a:prstGeom>
          <a:noFill/>
        </p:spPr>
        <p:txBody>
          <a:bodyPr wrap="square" rtlCol="0">
            <a:spAutoFit/>
          </a:bodyPr>
          <a:lstStyle/>
          <a:p>
            <a:r>
              <a:rPr lang="en-US" sz="7200" b="1" dirty="0">
                <a:solidFill>
                  <a:schemeClr val="accent6">
                    <a:lumMod val="75000"/>
                  </a:schemeClr>
                </a:solidFill>
                <a:latin typeface="Arial" panose="020B0604020202020204" pitchFamily="34" charset="0"/>
                <a:cs typeface="Arial" panose="020B0604020202020204" pitchFamily="34" charset="0"/>
              </a:rPr>
              <a:t>20</a:t>
            </a:r>
          </a:p>
        </p:txBody>
      </p:sp>
      <p:sp>
        <p:nvSpPr>
          <p:cNvPr id="19" name="Oval 18" descr="circle 3">
            <a:extLst>
              <a:ext uri="{FF2B5EF4-FFF2-40B4-BE49-F238E27FC236}">
                <a16:creationId xmlns:a16="http://schemas.microsoft.com/office/drawing/2014/main" id="{847D5005-6395-48CF-B50A-7DD0791B5C7A}"/>
              </a:ext>
            </a:extLst>
          </p:cNvPr>
          <p:cNvSpPr/>
          <p:nvPr/>
        </p:nvSpPr>
        <p:spPr>
          <a:xfrm>
            <a:off x="8257635" y="2594406"/>
            <a:ext cx="1495707" cy="1425801"/>
          </a:xfrm>
          <a:prstGeom prst="ellipse">
            <a:avLst/>
          </a:prstGeom>
        </p:spPr>
        <p:style>
          <a:lnRef idx="2">
            <a:schemeClr val="lt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422F7F86-D8A6-497F-8FF9-FADB138AA2C4}"/>
              </a:ext>
            </a:extLst>
          </p:cNvPr>
          <p:cNvSpPr txBox="1"/>
          <p:nvPr/>
        </p:nvSpPr>
        <p:spPr>
          <a:xfrm>
            <a:off x="8424504" y="2641913"/>
            <a:ext cx="1399681" cy="1200329"/>
          </a:xfrm>
          <a:prstGeom prst="rect">
            <a:avLst/>
          </a:prstGeom>
          <a:noFill/>
        </p:spPr>
        <p:txBody>
          <a:bodyPr wrap="square" rtlCol="0">
            <a:spAutoFit/>
          </a:bodyPr>
          <a:lstStyle/>
          <a:p>
            <a:r>
              <a:rPr lang="en-US" sz="7200" b="1" dirty="0">
                <a:solidFill>
                  <a:schemeClr val="accent6">
                    <a:lumMod val="75000"/>
                  </a:schemeClr>
                </a:solidFill>
                <a:latin typeface="Arial" panose="020B0604020202020204" pitchFamily="34" charset="0"/>
                <a:cs typeface="Arial" panose="020B0604020202020204" pitchFamily="34" charset="0"/>
              </a:rPr>
              <a:t>21</a:t>
            </a:r>
          </a:p>
        </p:txBody>
      </p:sp>
      <p:sp>
        <p:nvSpPr>
          <p:cNvPr id="20" name="Oval 19" descr="circle 4">
            <a:extLst>
              <a:ext uri="{FF2B5EF4-FFF2-40B4-BE49-F238E27FC236}">
                <a16:creationId xmlns:a16="http://schemas.microsoft.com/office/drawing/2014/main" id="{13D3B373-FFFC-4B63-9EB7-CE537B27C220}"/>
              </a:ext>
            </a:extLst>
          </p:cNvPr>
          <p:cNvSpPr/>
          <p:nvPr/>
        </p:nvSpPr>
        <p:spPr>
          <a:xfrm>
            <a:off x="11805012" y="2567410"/>
            <a:ext cx="1495707" cy="1425801"/>
          </a:xfrm>
          <a:prstGeom prst="ellipse">
            <a:avLst/>
          </a:prstGeom>
        </p:spPr>
        <p:style>
          <a:lnRef idx="2">
            <a:schemeClr val="lt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FF79BAB2-FFF8-4127-8695-10A6F07102D3}"/>
              </a:ext>
            </a:extLst>
          </p:cNvPr>
          <p:cNvSpPr txBox="1"/>
          <p:nvPr/>
        </p:nvSpPr>
        <p:spPr>
          <a:xfrm>
            <a:off x="11973237" y="2641482"/>
            <a:ext cx="1279091" cy="1200329"/>
          </a:xfrm>
          <a:prstGeom prst="rect">
            <a:avLst/>
          </a:prstGeom>
          <a:noFill/>
        </p:spPr>
        <p:txBody>
          <a:bodyPr wrap="square" rtlCol="0">
            <a:spAutoFit/>
          </a:bodyPr>
          <a:lstStyle/>
          <a:p>
            <a:r>
              <a:rPr lang="en-US" sz="7200" b="1" dirty="0">
                <a:solidFill>
                  <a:schemeClr val="accent6">
                    <a:lumMod val="75000"/>
                  </a:schemeClr>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892543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055C4B-13D5-49D8-B5CC-D491E99CE65C}"/>
              </a:ext>
            </a:extLst>
          </p:cNvPr>
          <p:cNvSpPr>
            <a:spLocks noGrp="1"/>
          </p:cNvSpPr>
          <p:nvPr>
            <p:ph type="title"/>
          </p:nvPr>
        </p:nvSpPr>
        <p:spPr>
          <a:xfrm>
            <a:off x="2311669" y="829299"/>
            <a:ext cx="9875520" cy="775597"/>
          </a:xfrm>
        </p:spPr>
        <p:txBody>
          <a:bodyPr/>
          <a:lstStyle/>
          <a:p>
            <a:r>
              <a:rPr lang="en-US" dirty="0"/>
              <a:t>Overview of Statistics</a:t>
            </a:r>
          </a:p>
        </p:txBody>
      </p:sp>
      <p:sp>
        <p:nvSpPr>
          <p:cNvPr id="10" name="Rectangle: Rounded Corners 9" descr="Pink text box 1">
            <a:extLst>
              <a:ext uri="{FF2B5EF4-FFF2-40B4-BE49-F238E27FC236}">
                <a16:creationId xmlns:a16="http://schemas.microsoft.com/office/drawing/2014/main" id="{E5B02BB0-A054-41F2-8A31-8AAA50C217F1}"/>
              </a:ext>
            </a:extLst>
          </p:cNvPr>
          <p:cNvSpPr/>
          <p:nvPr/>
        </p:nvSpPr>
        <p:spPr>
          <a:xfrm>
            <a:off x="399820" y="2171405"/>
            <a:ext cx="2155166" cy="4876800"/>
          </a:xfrm>
          <a:prstGeom prst="roundRect">
            <a:avLst/>
          </a:prstGeom>
          <a:solidFill>
            <a:srgbClr val="F21A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Misusing Statistics</a:t>
            </a:r>
          </a:p>
        </p:txBody>
      </p:sp>
      <p:sp>
        <p:nvSpPr>
          <p:cNvPr id="11" name="Rectangle: Rounded Corners 10" descr="Pink text box 1">
            <a:extLst>
              <a:ext uri="{FF2B5EF4-FFF2-40B4-BE49-F238E27FC236}">
                <a16:creationId xmlns:a16="http://schemas.microsoft.com/office/drawing/2014/main" id="{AAA9875A-2714-4820-868B-D1371E6DEC6B}"/>
              </a:ext>
            </a:extLst>
          </p:cNvPr>
          <p:cNvSpPr/>
          <p:nvPr/>
        </p:nvSpPr>
        <p:spPr>
          <a:xfrm>
            <a:off x="2707386" y="2171405"/>
            <a:ext cx="2155166" cy="4876800"/>
          </a:xfrm>
          <a:prstGeom prst="roundRect">
            <a:avLst/>
          </a:prstGeom>
          <a:solidFill>
            <a:srgbClr val="F42F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Flinging Frogs</a:t>
            </a:r>
          </a:p>
        </p:txBody>
      </p:sp>
      <p:sp>
        <p:nvSpPr>
          <p:cNvPr id="12" name="Rectangle: Rounded Corners 11" descr="Pink text box 1">
            <a:extLst>
              <a:ext uri="{FF2B5EF4-FFF2-40B4-BE49-F238E27FC236}">
                <a16:creationId xmlns:a16="http://schemas.microsoft.com/office/drawing/2014/main" id="{6A9F346C-DBD8-4CAC-B7C6-2CA77D149CE2}"/>
              </a:ext>
            </a:extLst>
          </p:cNvPr>
          <p:cNvSpPr/>
          <p:nvPr/>
        </p:nvSpPr>
        <p:spPr>
          <a:xfrm>
            <a:off x="5028735" y="2171405"/>
            <a:ext cx="2155166" cy="4876800"/>
          </a:xfrm>
          <a:prstGeom prst="roundRect">
            <a:avLst/>
          </a:prstGeom>
          <a:solidFill>
            <a:srgbClr val="F54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M&amp;Ms Sampling Distributions</a:t>
            </a:r>
          </a:p>
        </p:txBody>
      </p:sp>
      <p:sp>
        <p:nvSpPr>
          <p:cNvPr id="18" name="Rectangle: Rounded Corners 17" descr="Pink text box 1">
            <a:extLst>
              <a:ext uri="{FF2B5EF4-FFF2-40B4-BE49-F238E27FC236}">
                <a16:creationId xmlns:a16="http://schemas.microsoft.com/office/drawing/2014/main" id="{A36BF3AC-A753-4FB1-A582-B190EEAA1C7E}"/>
              </a:ext>
            </a:extLst>
          </p:cNvPr>
          <p:cNvSpPr/>
          <p:nvPr/>
        </p:nvSpPr>
        <p:spPr>
          <a:xfrm>
            <a:off x="7305896" y="2171405"/>
            <a:ext cx="2155166" cy="4876800"/>
          </a:xfrm>
          <a:prstGeom prst="roundRect">
            <a:avLst/>
          </a:prstGeom>
          <a:solidFill>
            <a:srgbClr val="F658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What Does Normal Distribution Sound Like?</a:t>
            </a:r>
          </a:p>
        </p:txBody>
      </p:sp>
      <p:sp>
        <p:nvSpPr>
          <p:cNvPr id="19" name="Rectangle: Rounded Corners 18" descr="Pink text box 1">
            <a:extLst>
              <a:ext uri="{FF2B5EF4-FFF2-40B4-BE49-F238E27FC236}">
                <a16:creationId xmlns:a16="http://schemas.microsoft.com/office/drawing/2014/main" id="{4E1F83E4-1C2E-4A52-9A6C-66FB649A0C24}"/>
              </a:ext>
            </a:extLst>
          </p:cNvPr>
          <p:cNvSpPr/>
          <p:nvPr/>
        </p:nvSpPr>
        <p:spPr>
          <a:xfrm>
            <a:off x="9590007" y="2192653"/>
            <a:ext cx="2155166" cy="4876800"/>
          </a:xfrm>
          <a:prstGeom prst="roundRect">
            <a:avLst/>
          </a:prstGeom>
          <a:solidFill>
            <a:srgbClr val="F76C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Colors Challenge</a:t>
            </a:r>
          </a:p>
        </p:txBody>
      </p:sp>
      <p:sp>
        <p:nvSpPr>
          <p:cNvPr id="20" name="Rectangle: Rounded Corners 19" descr="Pink text box 1">
            <a:extLst>
              <a:ext uri="{FF2B5EF4-FFF2-40B4-BE49-F238E27FC236}">
                <a16:creationId xmlns:a16="http://schemas.microsoft.com/office/drawing/2014/main" id="{FCF53EF7-7544-4515-A9CC-6EA7CE97E29E}"/>
              </a:ext>
            </a:extLst>
          </p:cNvPr>
          <p:cNvSpPr/>
          <p:nvPr/>
        </p:nvSpPr>
        <p:spPr>
          <a:xfrm>
            <a:off x="11915772" y="2229666"/>
            <a:ext cx="2155166" cy="4876800"/>
          </a:xfrm>
          <a:prstGeom prst="roundRect">
            <a:avLst/>
          </a:prstGeom>
          <a:solidFill>
            <a:srgbClr val="F880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Double-</a:t>
            </a:r>
            <a:r>
              <a:rPr lang="en-US" sz="2400" dirty="0" err="1">
                <a:latin typeface="Arial" panose="020B0604020202020204" pitchFamily="34" charset="0"/>
                <a:cs typeface="Arial" panose="020B0604020202020204" pitchFamily="34" charset="0"/>
              </a:rPr>
              <a:t>Stuf</a:t>
            </a:r>
            <a:r>
              <a:rPr lang="en-US" sz="2400" dirty="0">
                <a:latin typeface="Arial" panose="020B0604020202020204" pitchFamily="34" charset="0"/>
                <a:cs typeface="Arial" panose="020B0604020202020204" pitchFamily="34" charset="0"/>
              </a:rPr>
              <a:t> Oreos</a:t>
            </a:r>
          </a:p>
        </p:txBody>
      </p:sp>
      <p:sp>
        <p:nvSpPr>
          <p:cNvPr id="21" name="Oval 20" descr="circle 1">
            <a:extLst>
              <a:ext uri="{FF2B5EF4-FFF2-40B4-BE49-F238E27FC236}">
                <a16:creationId xmlns:a16="http://schemas.microsoft.com/office/drawing/2014/main" id="{A2123CB7-02CD-4D10-83FB-0584F1210E5A}"/>
              </a:ext>
            </a:extLst>
          </p:cNvPr>
          <p:cNvSpPr/>
          <p:nvPr/>
        </p:nvSpPr>
        <p:spPr>
          <a:xfrm>
            <a:off x="811800" y="2374293"/>
            <a:ext cx="1331206" cy="1369984"/>
          </a:xfrm>
          <a:prstGeom prst="ellipse">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Arrow: Left-Right 21" descr="double sided arrow">
            <a:extLst>
              <a:ext uri="{FF2B5EF4-FFF2-40B4-BE49-F238E27FC236}">
                <a16:creationId xmlns:a16="http://schemas.microsoft.com/office/drawing/2014/main" id="{B7F8DED9-3DFE-4A0F-840B-3F11F7043FF4}"/>
              </a:ext>
            </a:extLst>
          </p:cNvPr>
          <p:cNvSpPr/>
          <p:nvPr/>
        </p:nvSpPr>
        <p:spPr>
          <a:xfrm>
            <a:off x="883821" y="6028638"/>
            <a:ext cx="12565380" cy="731520"/>
          </a:xfrm>
          <a:prstGeom prst="leftRight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71ABED4C-2910-42A6-B519-CEC9BD1F8509}"/>
              </a:ext>
            </a:extLst>
          </p:cNvPr>
          <p:cNvSpPr txBox="1"/>
          <p:nvPr/>
        </p:nvSpPr>
        <p:spPr>
          <a:xfrm>
            <a:off x="883821" y="2400112"/>
            <a:ext cx="1221802" cy="1200329"/>
          </a:xfrm>
          <a:prstGeom prst="rect">
            <a:avLst/>
          </a:prstGeom>
          <a:noFill/>
        </p:spPr>
        <p:txBody>
          <a:bodyPr wrap="square" rtlCol="0">
            <a:spAutoFit/>
          </a:bodyPr>
          <a:lstStyle/>
          <a:p>
            <a:r>
              <a:rPr lang="en-US" sz="7200" b="1" dirty="0">
                <a:solidFill>
                  <a:schemeClr val="accent5">
                    <a:lumMod val="50000"/>
                  </a:schemeClr>
                </a:solidFill>
                <a:latin typeface="Arial" panose="020B0604020202020204" pitchFamily="34" charset="0"/>
                <a:cs typeface="Arial" panose="020B0604020202020204" pitchFamily="34" charset="0"/>
              </a:rPr>
              <a:t>24</a:t>
            </a:r>
          </a:p>
        </p:txBody>
      </p:sp>
      <p:sp>
        <p:nvSpPr>
          <p:cNvPr id="23" name="Oval 22" descr="circle 2">
            <a:extLst>
              <a:ext uri="{FF2B5EF4-FFF2-40B4-BE49-F238E27FC236}">
                <a16:creationId xmlns:a16="http://schemas.microsoft.com/office/drawing/2014/main" id="{C9D8E935-C5B2-4B40-97C9-50ED0DE72DEA}"/>
              </a:ext>
            </a:extLst>
          </p:cNvPr>
          <p:cNvSpPr/>
          <p:nvPr/>
        </p:nvSpPr>
        <p:spPr>
          <a:xfrm>
            <a:off x="3122783" y="2374293"/>
            <a:ext cx="1331206" cy="1369984"/>
          </a:xfrm>
          <a:prstGeom prst="ellipse">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TextBox 12">
            <a:extLst>
              <a:ext uri="{FF2B5EF4-FFF2-40B4-BE49-F238E27FC236}">
                <a16:creationId xmlns:a16="http://schemas.microsoft.com/office/drawing/2014/main" id="{9C12D8B0-35EC-4BA6-93AF-B6CBC1ED4CE4}"/>
              </a:ext>
            </a:extLst>
          </p:cNvPr>
          <p:cNvSpPr txBox="1"/>
          <p:nvPr/>
        </p:nvSpPr>
        <p:spPr>
          <a:xfrm>
            <a:off x="3165317" y="2427869"/>
            <a:ext cx="1221802" cy="1200329"/>
          </a:xfrm>
          <a:prstGeom prst="rect">
            <a:avLst/>
          </a:prstGeom>
          <a:noFill/>
        </p:spPr>
        <p:txBody>
          <a:bodyPr wrap="square" rtlCol="0">
            <a:spAutoFit/>
          </a:bodyPr>
          <a:lstStyle/>
          <a:p>
            <a:r>
              <a:rPr lang="en-US" sz="7200" b="1" dirty="0">
                <a:solidFill>
                  <a:schemeClr val="accent5">
                    <a:lumMod val="50000"/>
                  </a:schemeClr>
                </a:solidFill>
                <a:latin typeface="Arial" panose="020B0604020202020204" pitchFamily="34" charset="0"/>
                <a:cs typeface="Arial" panose="020B0604020202020204" pitchFamily="34" charset="0"/>
              </a:rPr>
              <a:t>25</a:t>
            </a:r>
          </a:p>
        </p:txBody>
      </p:sp>
      <p:sp>
        <p:nvSpPr>
          <p:cNvPr id="24" name="Oval 23" descr="circle 3">
            <a:extLst>
              <a:ext uri="{FF2B5EF4-FFF2-40B4-BE49-F238E27FC236}">
                <a16:creationId xmlns:a16="http://schemas.microsoft.com/office/drawing/2014/main" id="{C928C323-B618-4061-AA68-45A4AF6C2A08}"/>
              </a:ext>
            </a:extLst>
          </p:cNvPr>
          <p:cNvSpPr/>
          <p:nvPr/>
        </p:nvSpPr>
        <p:spPr>
          <a:xfrm>
            <a:off x="5392111" y="2355750"/>
            <a:ext cx="1331206" cy="1369984"/>
          </a:xfrm>
          <a:prstGeom prst="ellipse">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TextBox 13">
            <a:extLst>
              <a:ext uri="{FF2B5EF4-FFF2-40B4-BE49-F238E27FC236}">
                <a16:creationId xmlns:a16="http://schemas.microsoft.com/office/drawing/2014/main" id="{69050BD0-B98E-4507-9C2A-043431C9787E}"/>
              </a:ext>
            </a:extLst>
          </p:cNvPr>
          <p:cNvSpPr txBox="1"/>
          <p:nvPr/>
        </p:nvSpPr>
        <p:spPr>
          <a:xfrm>
            <a:off x="5446813" y="2431139"/>
            <a:ext cx="1221802" cy="1200329"/>
          </a:xfrm>
          <a:prstGeom prst="rect">
            <a:avLst/>
          </a:prstGeom>
          <a:noFill/>
        </p:spPr>
        <p:txBody>
          <a:bodyPr wrap="square" rtlCol="0">
            <a:spAutoFit/>
          </a:bodyPr>
          <a:lstStyle/>
          <a:p>
            <a:r>
              <a:rPr lang="en-US" sz="7200" b="1" dirty="0">
                <a:solidFill>
                  <a:schemeClr val="accent5">
                    <a:lumMod val="50000"/>
                  </a:schemeClr>
                </a:solidFill>
                <a:latin typeface="Arial" panose="020B0604020202020204" pitchFamily="34" charset="0"/>
                <a:cs typeface="Arial" panose="020B0604020202020204" pitchFamily="34" charset="0"/>
              </a:rPr>
              <a:t>26</a:t>
            </a:r>
          </a:p>
        </p:txBody>
      </p:sp>
      <p:sp>
        <p:nvSpPr>
          <p:cNvPr id="25" name="Oval 24" descr="circle 4">
            <a:extLst>
              <a:ext uri="{FF2B5EF4-FFF2-40B4-BE49-F238E27FC236}">
                <a16:creationId xmlns:a16="http://schemas.microsoft.com/office/drawing/2014/main" id="{06A76401-CD99-44DB-A791-B976C658C7B0}"/>
              </a:ext>
            </a:extLst>
          </p:cNvPr>
          <p:cNvSpPr/>
          <p:nvPr/>
        </p:nvSpPr>
        <p:spPr>
          <a:xfrm>
            <a:off x="7673607" y="2307558"/>
            <a:ext cx="1331206" cy="1369984"/>
          </a:xfrm>
          <a:prstGeom prst="ellipse">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6" name="Oval 25" descr="circle 5">
            <a:extLst>
              <a:ext uri="{FF2B5EF4-FFF2-40B4-BE49-F238E27FC236}">
                <a16:creationId xmlns:a16="http://schemas.microsoft.com/office/drawing/2014/main" id="{2CEF5CDF-DE4C-4808-B072-079A1B9D128A}"/>
              </a:ext>
            </a:extLst>
          </p:cNvPr>
          <p:cNvSpPr/>
          <p:nvPr/>
        </p:nvSpPr>
        <p:spPr>
          <a:xfrm>
            <a:off x="9955103" y="2355750"/>
            <a:ext cx="1331206" cy="1369984"/>
          </a:xfrm>
          <a:prstGeom prst="ellipse">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7" name="Oval 26" descr="circle 6">
            <a:extLst>
              <a:ext uri="{FF2B5EF4-FFF2-40B4-BE49-F238E27FC236}">
                <a16:creationId xmlns:a16="http://schemas.microsoft.com/office/drawing/2014/main" id="{990FBD1D-3497-4FBE-B42B-59A65C296A17}"/>
              </a:ext>
            </a:extLst>
          </p:cNvPr>
          <p:cNvSpPr/>
          <p:nvPr/>
        </p:nvSpPr>
        <p:spPr>
          <a:xfrm>
            <a:off x="12278461" y="2343041"/>
            <a:ext cx="1331206" cy="1369984"/>
          </a:xfrm>
          <a:prstGeom prst="ellipse">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21B65038-DDDB-4634-8237-1C49F2C744E4}"/>
              </a:ext>
            </a:extLst>
          </p:cNvPr>
          <p:cNvSpPr txBox="1"/>
          <p:nvPr/>
        </p:nvSpPr>
        <p:spPr>
          <a:xfrm>
            <a:off x="7728309" y="2392386"/>
            <a:ext cx="1221802" cy="1200329"/>
          </a:xfrm>
          <a:prstGeom prst="rect">
            <a:avLst/>
          </a:prstGeom>
          <a:noFill/>
        </p:spPr>
        <p:txBody>
          <a:bodyPr wrap="square" rtlCol="0">
            <a:spAutoFit/>
          </a:bodyPr>
          <a:lstStyle/>
          <a:p>
            <a:r>
              <a:rPr lang="en-US" sz="7200" b="1" dirty="0">
                <a:solidFill>
                  <a:schemeClr val="accent5">
                    <a:lumMod val="50000"/>
                  </a:schemeClr>
                </a:solidFill>
                <a:latin typeface="Arial" panose="020B0604020202020204" pitchFamily="34" charset="0"/>
                <a:cs typeface="Arial" panose="020B0604020202020204" pitchFamily="34" charset="0"/>
              </a:rPr>
              <a:t>27</a:t>
            </a:r>
          </a:p>
        </p:txBody>
      </p:sp>
      <p:sp>
        <p:nvSpPr>
          <p:cNvPr id="16" name="TextBox 15">
            <a:extLst>
              <a:ext uri="{FF2B5EF4-FFF2-40B4-BE49-F238E27FC236}">
                <a16:creationId xmlns:a16="http://schemas.microsoft.com/office/drawing/2014/main" id="{DCD47B7C-5643-4782-9374-FD9184758291}"/>
              </a:ext>
            </a:extLst>
          </p:cNvPr>
          <p:cNvSpPr txBox="1"/>
          <p:nvPr/>
        </p:nvSpPr>
        <p:spPr>
          <a:xfrm>
            <a:off x="10009805" y="2385883"/>
            <a:ext cx="1221802" cy="1200329"/>
          </a:xfrm>
          <a:prstGeom prst="rect">
            <a:avLst/>
          </a:prstGeom>
          <a:noFill/>
        </p:spPr>
        <p:txBody>
          <a:bodyPr wrap="square" rtlCol="0">
            <a:spAutoFit/>
          </a:bodyPr>
          <a:lstStyle/>
          <a:p>
            <a:r>
              <a:rPr lang="en-US" sz="7200" b="1" dirty="0">
                <a:solidFill>
                  <a:schemeClr val="accent5">
                    <a:lumMod val="50000"/>
                  </a:schemeClr>
                </a:solidFill>
                <a:latin typeface="Arial" panose="020B0604020202020204" pitchFamily="34" charset="0"/>
                <a:cs typeface="Arial" panose="020B0604020202020204" pitchFamily="34" charset="0"/>
              </a:rPr>
              <a:t>28</a:t>
            </a:r>
          </a:p>
        </p:txBody>
      </p:sp>
      <p:sp>
        <p:nvSpPr>
          <p:cNvPr id="17" name="TextBox 16">
            <a:extLst>
              <a:ext uri="{FF2B5EF4-FFF2-40B4-BE49-F238E27FC236}">
                <a16:creationId xmlns:a16="http://schemas.microsoft.com/office/drawing/2014/main" id="{15DF7631-4919-4F4A-8A78-662D96390D01}"/>
              </a:ext>
            </a:extLst>
          </p:cNvPr>
          <p:cNvSpPr txBox="1"/>
          <p:nvPr/>
        </p:nvSpPr>
        <p:spPr>
          <a:xfrm>
            <a:off x="12382454" y="2385882"/>
            <a:ext cx="1221802" cy="1200329"/>
          </a:xfrm>
          <a:prstGeom prst="rect">
            <a:avLst/>
          </a:prstGeom>
          <a:noFill/>
        </p:spPr>
        <p:txBody>
          <a:bodyPr wrap="square" rtlCol="0">
            <a:spAutoFit/>
          </a:bodyPr>
          <a:lstStyle/>
          <a:p>
            <a:r>
              <a:rPr lang="en-US" sz="7200" b="1" dirty="0">
                <a:solidFill>
                  <a:schemeClr val="accent5">
                    <a:lumMod val="50000"/>
                  </a:schemeClr>
                </a:solidFill>
                <a:latin typeface="Arial" panose="020B0604020202020204" pitchFamily="34" charset="0"/>
                <a:cs typeface="Arial" panose="020B0604020202020204" pitchFamily="34" charset="0"/>
              </a:rPr>
              <a:t>29</a:t>
            </a:r>
          </a:p>
        </p:txBody>
      </p:sp>
    </p:spTree>
    <p:extLst>
      <p:ext uri="{BB962C8B-B14F-4D97-AF65-F5344CB8AC3E}">
        <p14:creationId xmlns:p14="http://schemas.microsoft.com/office/powerpoint/2010/main" val="2791733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gray text box 1">
            <a:extLst>
              <a:ext uri="{FF2B5EF4-FFF2-40B4-BE49-F238E27FC236}">
                <a16:creationId xmlns:a16="http://schemas.microsoft.com/office/drawing/2014/main" id="{F64AED9E-9523-4FBB-8541-75950BB68696}"/>
              </a:ext>
            </a:extLst>
          </p:cNvPr>
          <p:cNvSpPr/>
          <p:nvPr/>
        </p:nvSpPr>
        <p:spPr>
          <a:xfrm>
            <a:off x="400258" y="2319038"/>
            <a:ext cx="3310945" cy="4876800"/>
          </a:xfrm>
          <a:prstGeom prst="roundRect">
            <a:avLst/>
          </a:prstGeom>
          <a:solidFill>
            <a:srgbClr val="6461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Taste Test Challenge</a:t>
            </a:r>
          </a:p>
        </p:txBody>
      </p:sp>
      <p:sp>
        <p:nvSpPr>
          <p:cNvPr id="13" name="Rectangle: Rounded Corners 12" descr="gray text box 1">
            <a:extLst>
              <a:ext uri="{FF2B5EF4-FFF2-40B4-BE49-F238E27FC236}">
                <a16:creationId xmlns:a16="http://schemas.microsoft.com/office/drawing/2014/main" id="{37B07D7F-BD5D-4BE6-841D-E66F65986241}"/>
              </a:ext>
            </a:extLst>
          </p:cNvPr>
          <p:cNvSpPr/>
          <p:nvPr/>
        </p:nvSpPr>
        <p:spPr>
          <a:xfrm>
            <a:off x="3885284" y="2319038"/>
            <a:ext cx="3310945" cy="4876800"/>
          </a:xfrm>
          <a:prstGeom prst="roundRect">
            <a:avLst/>
          </a:prstGeom>
          <a:solidFill>
            <a:srgbClr val="7B78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Random Babies</a:t>
            </a:r>
          </a:p>
        </p:txBody>
      </p:sp>
      <p:sp>
        <p:nvSpPr>
          <p:cNvPr id="14" name="Rectangle: Rounded Corners 13" descr="gray text box 3">
            <a:extLst>
              <a:ext uri="{FF2B5EF4-FFF2-40B4-BE49-F238E27FC236}">
                <a16:creationId xmlns:a16="http://schemas.microsoft.com/office/drawing/2014/main" id="{C86C690F-EDF4-4A21-842E-E7B734FDE718}"/>
              </a:ext>
            </a:extLst>
          </p:cNvPr>
          <p:cNvSpPr/>
          <p:nvPr/>
        </p:nvSpPr>
        <p:spPr>
          <a:xfrm>
            <a:off x="7370310" y="2335333"/>
            <a:ext cx="3310945" cy="4876800"/>
          </a:xfrm>
          <a:prstGeom prst="roundRect">
            <a:avLst/>
          </a:prstGeom>
          <a:solidFill>
            <a:srgbClr val="9291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Thinking about False Positives</a:t>
            </a:r>
          </a:p>
        </p:txBody>
      </p:sp>
      <p:sp>
        <p:nvSpPr>
          <p:cNvPr id="15" name="Rectangle: Rounded Corners 14" descr="gray text box 4">
            <a:extLst>
              <a:ext uri="{FF2B5EF4-FFF2-40B4-BE49-F238E27FC236}">
                <a16:creationId xmlns:a16="http://schemas.microsoft.com/office/drawing/2014/main" id="{9C3D55A1-A147-475E-9D83-F92315B759ED}"/>
              </a:ext>
            </a:extLst>
          </p:cNvPr>
          <p:cNvSpPr/>
          <p:nvPr/>
        </p:nvSpPr>
        <p:spPr>
          <a:xfrm>
            <a:off x="10835312" y="2334315"/>
            <a:ext cx="3310945" cy="4876800"/>
          </a:xfrm>
          <a:prstGeom prst="roundRect">
            <a:avLst/>
          </a:prstGeom>
          <a:solidFill>
            <a:srgbClr val="A9A7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Carnival Games</a:t>
            </a:r>
          </a:p>
        </p:txBody>
      </p:sp>
      <p:sp>
        <p:nvSpPr>
          <p:cNvPr id="5" name="Title 1">
            <a:extLst>
              <a:ext uri="{FF2B5EF4-FFF2-40B4-BE49-F238E27FC236}">
                <a16:creationId xmlns:a16="http://schemas.microsoft.com/office/drawing/2014/main" id="{32055C4B-13D5-49D8-B5CC-D491E99CE65C}"/>
              </a:ext>
            </a:extLst>
          </p:cNvPr>
          <p:cNvSpPr>
            <a:spLocks noGrp="1"/>
          </p:cNvSpPr>
          <p:nvPr>
            <p:ph type="title"/>
          </p:nvPr>
        </p:nvSpPr>
        <p:spPr>
          <a:xfrm>
            <a:off x="2311669" y="829299"/>
            <a:ext cx="9875520" cy="775597"/>
          </a:xfrm>
        </p:spPr>
        <p:txBody>
          <a:bodyPr/>
          <a:lstStyle/>
          <a:p>
            <a:r>
              <a:rPr lang="en-US" dirty="0"/>
              <a:t>Overview of Probability</a:t>
            </a:r>
          </a:p>
        </p:txBody>
      </p:sp>
      <p:sp>
        <p:nvSpPr>
          <p:cNvPr id="17" name="Oval 16" descr="circle 1">
            <a:extLst>
              <a:ext uri="{FF2B5EF4-FFF2-40B4-BE49-F238E27FC236}">
                <a16:creationId xmlns:a16="http://schemas.microsoft.com/office/drawing/2014/main" id="{C4E58032-C10D-46EE-9B0F-179AE997721A}"/>
              </a:ext>
            </a:extLst>
          </p:cNvPr>
          <p:cNvSpPr/>
          <p:nvPr/>
        </p:nvSpPr>
        <p:spPr>
          <a:xfrm>
            <a:off x="1418814" y="2540507"/>
            <a:ext cx="1495707" cy="1425801"/>
          </a:xfrm>
          <a:prstGeom prst="ellipse">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Arrow: Left-Right 15" descr="double sided arrow">
            <a:extLst>
              <a:ext uri="{FF2B5EF4-FFF2-40B4-BE49-F238E27FC236}">
                <a16:creationId xmlns:a16="http://schemas.microsoft.com/office/drawing/2014/main" id="{376BEEEF-1D71-4ABA-BFE4-37584E17E8D4}"/>
              </a:ext>
            </a:extLst>
          </p:cNvPr>
          <p:cNvSpPr/>
          <p:nvPr/>
        </p:nvSpPr>
        <p:spPr>
          <a:xfrm>
            <a:off x="1102860" y="6019274"/>
            <a:ext cx="12534900" cy="731520"/>
          </a:xfrm>
          <a:prstGeom prst="leftRightArrow">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2C67CEF5-674B-4C38-A192-119F6E27C856}"/>
              </a:ext>
            </a:extLst>
          </p:cNvPr>
          <p:cNvSpPr txBox="1"/>
          <p:nvPr/>
        </p:nvSpPr>
        <p:spPr>
          <a:xfrm>
            <a:off x="1569519" y="2653244"/>
            <a:ext cx="1303762" cy="1200329"/>
          </a:xfrm>
          <a:prstGeom prst="rect">
            <a:avLst/>
          </a:prstGeom>
          <a:noFill/>
        </p:spPr>
        <p:txBody>
          <a:bodyPr wrap="square" rtlCol="0">
            <a:spAutoFit/>
          </a:bodyPr>
          <a:lstStyle/>
          <a:p>
            <a:r>
              <a:rPr lang="en-US" sz="7200" b="1" dirty="0">
                <a:solidFill>
                  <a:schemeClr val="accent4">
                    <a:lumMod val="50000"/>
                  </a:schemeClr>
                </a:solidFill>
                <a:latin typeface="Arial" panose="020B0604020202020204" pitchFamily="34" charset="0"/>
                <a:cs typeface="Arial" panose="020B0604020202020204" pitchFamily="34" charset="0"/>
              </a:rPr>
              <a:t>30</a:t>
            </a:r>
          </a:p>
        </p:txBody>
      </p:sp>
      <p:sp>
        <p:nvSpPr>
          <p:cNvPr id="18" name="Oval 17" descr="circle 2">
            <a:extLst>
              <a:ext uri="{FF2B5EF4-FFF2-40B4-BE49-F238E27FC236}">
                <a16:creationId xmlns:a16="http://schemas.microsoft.com/office/drawing/2014/main" id="{E920FA75-8EB2-42F7-A9EC-563F10594DDC}"/>
              </a:ext>
            </a:extLst>
          </p:cNvPr>
          <p:cNvSpPr/>
          <p:nvPr/>
        </p:nvSpPr>
        <p:spPr>
          <a:xfrm>
            <a:off x="4835642" y="2506455"/>
            <a:ext cx="1430254" cy="1386972"/>
          </a:xfrm>
          <a:prstGeom prst="ellipse">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Oval 18" descr="circle 3">
            <a:extLst>
              <a:ext uri="{FF2B5EF4-FFF2-40B4-BE49-F238E27FC236}">
                <a16:creationId xmlns:a16="http://schemas.microsoft.com/office/drawing/2014/main" id="{9C20C74E-42E1-4368-82E6-899D62F50DD4}"/>
              </a:ext>
            </a:extLst>
          </p:cNvPr>
          <p:cNvSpPr/>
          <p:nvPr/>
        </p:nvSpPr>
        <p:spPr>
          <a:xfrm>
            <a:off x="8286800" y="2459165"/>
            <a:ext cx="1399682" cy="1352920"/>
          </a:xfrm>
          <a:prstGeom prst="ellipse">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19" descr="circle 4">
            <a:extLst>
              <a:ext uri="{FF2B5EF4-FFF2-40B4-BE49-F238E27FC236}">
                <a16:creationId xmlns:a16="http://schemas.microsoft.com/office/drawing/2014/main" id="{A105FD13-994F-4566-800F-016C5B4A28AC}"/>
              </a:ext>
            </a:extLst>
          </p:cNvPr>
          <p:cNvSpPr/>
          <p:nvPr/>
        </p:nvSpPr>
        <p:spPr>
          <a:xfrm>
            <a:off x="11799426" y="2540507"/>
            <a:ext cx="1382716" cy="1352920"/>
          </a:xfrm>
          <a:prstGeom prst="ellipse">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21B50045-0D05-4EE2-87E0-EBCDBB7BB55E}"/>
              </a:ext>
            </a:extLst>
          </p:cNvPr>
          <p:cNvSpPr txBox="1"/>
          <p:nvPr/>
        </p:nvSpPr>
        <p:spPr>
          <a:xfrm>
            <a:off x="4993241" y="2684163"/>
            <a:ext cx="1303762" cy="1200329"/>
          </a:xfrm>
          <a:prstGeom prst="rect">
            <a:avLst/>
          </a:prstGeom>
          <a:noFill/>
        </p:spPr>
        <p:txBody>
          <a:bodyPr wrap="square" rtlCol="0">
            <a:spAutoFit/>
          </a:bodyPr>
          <a:lstStyle/>
          <a:p>
            <a:r>
              <a:rPr lang="en-US" sz="7200" b="1" dirty="0">
                <a:solidFill>
                  <a:schemeClr val="accent4">
                    <a:lumMod val="50000"/>
                  </a:schemeClr>
                </a:solidFill>
                <a:latin typeface="Arial" panose="020B0604020202020204" pitchFamily="34" charset="0"/>
                <a:cs typeface="Arial" panose="020B0604020202020204" pitchFamily="34" charset="0"/>
              </a:rPr>
              <a:t>31</a:t>
            </a:r>
          </a:p>
        </p:txBody>
      </p:sp>
      <p:sp>
        <p:nvSpPr>
          <p:cNvPr id="11" name="TextBox 10">
            <a:extLst>
              <a:ext uri="{FF2B5EF4-FFF2-40B4-BE49-F238E27FC236}">
                <a16:creationId xmlns:a16="http://schemas.microsoft.com/office/drawing/2014/main" id="{422F7F86-D8A6-497F-8FF9-FADB138AA2C4}"/>
              </a:ext>
            </a:extLst>
          </p:cNvPr>
          <p:cNvSpPr txBox="1"/>
          <p:nvPr/>
        </p:nvSpPr>
        <p:spPr>
          <a:xfrm>
            <a:off x="8424504" y="2611755"/>
            <a:ext cx="1399681" cy="1200329"/>
          </a:xfrm>
          <a:prstGeom prst="rect">
            <a:avLst/>
          </a:prstGeom>
          <a:noFill/>
        </p:spPr>
        <p:txBody>
          <a:bodyPr wrap="square" rtlCol="0">
            <a:spAutoFit/>
          </a:bodyPr>
          <a:lstStyle/>
          <a:p>
            <a:r>
              <a:rPr lang="en-US" sz="7200" b="1" dirty="0">
                <a:solidFill>
                  <a:schemeClr val="accent4">
                    <a:lumMod val="50000"/>
                  </a:schemeClr>
                </a:solidFill>
                <a:latin typeface="Arial" panose="020B0604020202020204" pitchFamily="34" charset="0"/>
                <a:cs typeface="Arial" panose="020B0604020202020204" pitchFamily="34" charset="0"/>
              </a:rPr>
              <a:t>32</a:t>
            </a:r>
          </a:p>
        </p:txBody>
      </p:sp>
      <p:sp>
        <p:nvSpPr>
          <p:cNvPr id="12" name="TextBox 11">
            <a:extLst>
              <a:ext uri="{FF2B5EF4-FFF2-40B4-BE49-F238E27FC236}">
                <a16:creationId xmlns:a16="http://schemas.microsoft.com/office/drawing/2014/main" id="{FF79BAB2-FFF8-4127-8695-10A6F07102D3}"/>
              </a:ext>
            </a:extLst>
          </p:cNvPr>
          <p:cNvSpPr txBox="1"/>
          <p:nvPr/>
        </p:nvSpPr>
        <p:spPr>
          <a:xfrm>
            <a:off x="11894780" y="2684636"/>
            <a:ext cx="1279091" cy="1200329"/>
          </a:xfrm>
          <a:prstGeom prst="rect">
            <a:avLst/>
          </a:prstGeom>
          <a:noFill/>
        </p:spPr>
        <p:txBody>
          <a:bodyPr wrap="square" rtlCol="0">
            <a:spAutoFit/>
          </a:bodyPr>
          <a:lstStyle/>
          <a:p>
            <a:r>
              <a:rPr lang="en-US" sz="7200" b="1" dirty="0">
                <a:solidFill>
                  <a:schemeClr val="accent4">
                    <a:lumMod val="50000"/>
                  </a:schemeClr>
                </a:solidFill>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3937693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descr="green text box">
            <a:extLst>
              <a:ext uri="{FF2B5EF4-FFF2-40B4-BE49-F238E27FC236}">
                <a16:creationId xmlns:a16="http://schemas.microsoft.com/office/drawing/2014/main" id="{1765D1B4-1B54-47F0-85DF-34102C6CF8C8}"/>
              </a:ext>
            </a:extLst>
          </p:cNvPr>
          <p:cNvSpPr/>
          <p:nvPr/>
        </p:nvSpPr>
        <p:spPr>
          <a:xfrm>
            <a:off x="7382495" y="2648201"/>
            <a:ext cx="6631037" cy="4106369"/>
          </a:xfrm>
          <a:prstGeom prst="roundRect">
            <a:avLst/>
          </a:prstGeom>
          <a:solidFill>
            <a:srgbClr val="879C3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Public Policy</a:t>
            </a:r>
          </a:p>
        </p:txBody>
      </p:sp>
      <p:sp>
        <p:nvSpPr>
          <p:cNvPr id="3" name="Rectangle: Rounded Corners 2" descr="burgundy text box">
            <a:extLst>
              <a:ext uri="{FF2B5EF4-FFF2-40B4-BE49-F238E27FC236}">
                <a16:creationId xmlns:a16="http://schemas.microsoft.com/office/drawing/2014/main" id="{05B0D88B-A64C-4B5A-BB63-F5232B483A9D}"/>
              </a:ext>
            </a:extLst>
          </p:cNvPr>
          <p:cNvSpPr/>
          <p:nvPr/>
        </p:nvSpPr>
        <p:spPr>
          <a:xfrm>
            <a:off x="455540" y="2635808"/>
            <a:ext cx="6631037" cy="4106369"/>
          </a:xfrm>
          <a:prstGeom prst="roundRect">
            <a:avLst/>
          </a:prstGeom>
          <a:solidFill>
            <a:srgbClr val="700D1B"/>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Inflation and Consumer Price Index</a:t>
            </a:r>
          </a:p>
        </p:txBody>
      </p:sp>
      <p:sp>
        <p:nvSpPr>
          <p:cNvPr id="5" name="Title 1">
            <a:extLst>
              <a:ext uri="{FF2B5EF4-FFF2-40B4-BE49-F238E27FC236}">
                <a16:creationId xmlns:a16="http://schemas.microsoft.com/office/drawing/2014/main" id="{32055C4B-13D5-49D8-B5CC-D491E99CE65C}"/>
              </a:ext>
            </a:extLst>
          </p:cNvPr>
          <p:cNvSpPr>
            <a:spLocks noGrp="1"/>
          </p:cNvSpPr>
          <p:nvPr>
            <p:ph type="title"/>
          </p:nvPr>
        </p:nvSpPr>
        <p:spPr>
          <a:xfrm>
            <a:off x="2311669" y="829299"/>
            <a:ext cx="9875520" cy="775597"/>
          </a:xfrm>
        </p:spPr>
        <p:txBody>
          <a:bodyPr/>
          <a:lstStyle/>
          <a:p>
            <a:r>
              <a:rPr lang="en-US" dirty="0"/>
              <a:t>Applications</a:t>
            </a:r>
          </a:p>
        </p:txBody>
      </p:sp>
      <p:sp>
        <p:nvSpPr>
          <p:cNvPr id="2" name="Oval 1" descr="circle 1">
            <a:extLst>
              <a:ext uri="{FF2B5EF4-FFF2-40B4-BE49-F238E27FC236}">
                <a16:creationId xmlns:a16="http://schemas.microsoft.com/office/drawing/2014/main" id="{30CAC9D4-2C3F-4440-B493-707E527D35A6}"/>
              </a:ext>
            </a:extLst>
          </p:cNvPr>
          <p:cNvSpPr/>
          <p:nvPr/>
        </p:nvSpPr>
        <p:spPr>
          <a:xfrm>
            <a:off x="2954354" y="2922487"/>
            <a:ext cx="1633411" cy="1623848"/>
          </a:xfrm>
          <a:prstGeom prst="ellipse">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rtlCol="0" anchor="ctr"/>
          <a:lstStyle/>
          <a:p>
            <a:pPr algn="ctr"/>
            <a:endParaRPr lang="en-US"/>
          </a:p>
        </p:txBody>
      </p:sp>
      <p:sp>
        <p:nvSpPr>
          <p:cNvPr id="14" name="Oval 13" descr="circle 2">
            <a:extLst>
              <a:ext uri="{FF2B5EF4-FFF2-40B4-BE49-F238E27FC236}">
                <a16:creationId xmlns:a16="http://schemas.microsoft.com/office/drawing/2014/main" id="{AF3CF296-E87B-4EAC-9D80-A889F9E9B32F}"/>
              </a:ext>
            </a:extLst>
          </p:cNvPr>
          <p:cNvSpPr/>
          <p:nvPr/>
        </p:nvSpPr>
        <p:spPr>
          <a:xfrm>
            <a:off x="9854794" y="2922487"/>
            <a:ext cx="1633411" cy="1623848"/>
          </a:xfrm>
          <a:prstGeom prst="ellipse">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rtlCol="0" anchor="ctr"/>
          <a:lstStyle/>
          <a:p>
            <a:pPr algn="ctr"/>
            <a:endParaRPr lang="en-US">
              <a:solidFill>
                <a:schemeClr val="dk1">
                  <a:hueOff val="0"/>
                  <a:satOff val="0"/>
                  <a:lumOff val="0"/>
                  <a:alphaOff val="0"/>
                </a:schemeClr>
              </a:solidFill>
            </a:endParaRPr>
          </a:p>
        </p:txBody>
      </p:sp>
      <p:sp>
        <p:nvSpPr>
          <p:cNvPr id="10" name="TextBox 9">
            <a:extLst>
              <a:ext uri="{FF2B5EF4-FFF2-40B4-BE49-F238E27FC236}">
                <a16:creationId xmlns:a16="http://schemas.microsoft.com/office/drawing/2014/main" id="{21B50045-0D05-4EE2-87E0-EBCDBB7BB55E}"/>
              </a:ext>
            </a:extLst>
          </p:cNvPr>
          <p:cNvSpPr txBox="1"/>
          <p:nvPr/>
        </p:nvSpPr>
        <p:spPr>
          <a:xfrm>
            <a:off x="10019618" y="3132830"/>
            <a:ext cx="1303762" cy="1200329"/>
          </a:xfrm>
          <a:prstGeom prst="rect">
            <a:avLst/>
          </a:prstGeom>
          <a:noFill/>
        </p:spPr>
        <p:txBody>
          <a:bodyPr wrap="square" rtlCol="0">
            <a:spAutoFit/>
          </a:bodyPr>
          <a:lstStyle/>
          <a:p>
            <a:r>
              <a:rPr lang="en-US" sz="7200" b="1" dirty="0">
                <a:solidFill>
                  <a:schemeClr val="accent3">
                    <a:lumMod val="50000"/>
                  </a:schemeClr>
                </a:solidFill>
                <a:latin typeface="Arial" panose="020B0604020202020204" pitchFamily="34" charset="0"/>
                <a:cs typeface="Arial" panose="020B0604020202020204" pitchFamily="34" charset="0"/>
              </a:rPr>
              <a:t>35</a:t>
            </a:r>
          </a:p>
        </p:txBody>
      </p:sp>
      <p:sp>
        <p:nvSpPr>
          <p:cNvPr id="9" name="TextBox 8">
            <a:extLst>
              <a:ext uri="{FF2B5EF4-FFF2-40B4-BE49-F238E27FC236}">
                <a16:creationId xmlns:a16="http://schemas.microsoft.com/office/drawing/2014/main" id="{2C67CEF5-674B-4C38-A192-119F6E27C856}"/>
              </a:ext>
            </a:extLst>
          </p:cNvPr>
          <p:cNvSpPr txBox="1"/>
          <p:nvPr/>
        </p:nvSpPr>
        <p:spPr>
          <a:xfrm>
            <a:off x="3142195" y="3148785"/>
            <a:ext cx="1401293" cy="1200329"/>
          </a:xfrm>
          <a:prstGeom prst="rect">
            <a:avLst/>
          </a:prstGeom>
          <a:noFill/>
        </p:spPr>
        <p:txBody>
          <a:bodyPr wrap="square" rtlCol="0">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34</a:t>
            </a:r>
          </a:p>
        </p:txBody>
      </p:sp>
      <p:sp>
        <p:nvSpPr>
          <p:cNvPr id="15" name="Arrow: Left-Right 14" descr="double sided arrow">
            <a:extLst>
              <a:ext uri="{FF2B5EF4-FFF2-40B4-BE49-F238E27FC236}">
                <a16:creationId xmlns:a16="http://schemas.microsoft.com/office/drawing/2014/main" id="{A462DAC9-64E4-4D89-B7EF-D0BAA876253A}"/>
              </a:ext>
            </a:extLst>
          </p:cNvPr>
          <p:cNvSpPr/>
          <p:nvPr/>
        </p:nvSpPr>
        <p:spPr>
          <a:xfrm>
            <a:off x="2186954" y="5927773"/>
            <a:ext cx="9875520" cy="604201"/>
          </a:xfrm>
          <a:prstGeom prst="leftRigh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1939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39C6-6571-4668-B7D6-1CBA296125DA}"/>
              </a:ext>
            </a:extLst>
          </p:cNvPr>
          <p:cNvSpPr>
            <a:spLocks noGrp="1"/>
          </p:cNvSpPr>
          <p:nvPr>
            <p:ph type="title"/>
          </p:nvPr>
        </p:nvSpPr>
        <p:spPr>
          <a:xfrm>
            <a:off x="10262307" y="2157524"/>
            <a:ext cx="4291893" cy="738664"/>
          </a:xfrm>
        </p:spPr>
        <p:txBody>
          <a:bodyPr/>
          <a:lstStyle/>
          <a:p>
            <a:r>
              <a:rPr lang="en-US" sz="4800" dirty="0"/>
              <a:t>Advanced Quantitative Reasoning Standards</a:t>
            </a:r>
          </a:p>
        </p:txBody>
      </p:sp>
      <p:pic>
        <p:nvPicPr>
          <p:cNvPr id="6" name="Picture 5" descr="Ohio's Learning Standards for Mathematics coversheet">
            <a:extLst>
              <a:ext uri="{FF2B5EF4-FFF2-40B4-BE49-F238E27FC236}">
                <a16:creationId xmlns:a16="http://schemas.microsoft.com/office/drawing/2014/main" id="{93F8EF28-C473-4AF9-B9CA-E51E951A9FCA}"/>
              </a:ext>
            </a:extLst>
          </p:cNvPr>
          <p:cNvPicPr>
            <a:picLocks noChangeAspect="1"/>
          </p:cNvPicPr>
          <p:nvPr/>
        </p:nvPicPr>
        <p:blipFill>
          <a:blip r:embed="rId2"/>
          <a:stretch>
            <a:fillRect/>
          </a:stretch>
        </p:blipFill>
        <p:spPr>
          <a:xfrm>
            <a:off x="219194" y="144683"/>
            <a:ext cx="9387793" cy="7152605"/>
          </a:xfrm>
          <a:prstGeom prst="rect">
            <a:avLst/>
          </a:prstGeom>
          <a:ln w="8890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a16="http://schemas.microsoft.com/office/drawing/2014/main" id="{09EB6949-4554-4D33-B6EE-351607AE2E75}"/>
              </a:ext>
            </a:extLst>
          </p:cNvPr>
          <p:cNvSpPr>
            <a:spLocks noGrp="1"/>
          </p:cNvSpPr>
          <p:nvPr>
            <p:ph type="sldNum" sz="quarter" idx="12"/>
          </p:nvPr>
        </p:nvSpPr>
        <p:spPr/>
        <p:txBody>
          <a:bodyPr/>
          <a:lstStyle/>
          <a:p>
            <a:fld id="{79463015-ABDD-44E9-850F-7B4794200E02}" type="slidenum">
              <a:rPr lang="en-US" smtClean="0"/>
              <a:pPr/>
              <a:t>25</a:t>
            </a:fld>
            <a:endParaRPr lang="en-US" dirty="0"/>
          </a:p>
        </p:txBody>
      </p:sp>
    </p:spTree>
    <p:extLst>
      <p:ext uri="{BB962C8B-B14F-4D97-AF65-F5344CB8AC3E}">
        <p14:creationId xmlns:p14="http://schemas.microsoft.com/office/powerpoint/2010/main" val="233178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221F-DAD0-45FB-A51A-19CF5762A191}"/>
              </a:ext>
            </a:extLst>
          </p:cNvPr>
          <p:cNvSpPr>
            <a:spLocks noGrp="1"/>
          </p:cNvSpPr>
          <p:nvPr>
            <p:ph type="title"/>
          </p:nvPr>
        </p:nvSpPr>
        <p:spPr>
          <a:xfrm>
            <a:off x="2053244" y="33710"/>
            <a:ext cx="9875520" cy="664797"/>
          </a:xfrm>
        </p:spPr>
        <p:txBody>
          <a:bodyPr/>
          <a:lstStyle/>
          <a:p>
            <a:r>
              <a:rPr lang="en-US" sz="4320" dirty="0"/>
              <a:t>Act Blueprint</a:t>
            </a:r>
          </a:p>
        </p:txBody>
      </p:sp>
      <p:graphicFrame>
        <p:nvGraphicFramePr>
          <p:cNvPr id="4" name="Table 4">
            <a:extLst>
              <a:ext uri="{FF2B5EF4-FFF2-40B4-BE49-F238E27FC236}">
                <a16:creationId xmlns:a16="http://schemas.microsoft.com/office/drawing/2014/main" id="{A2CF2B91-32C7-4DFC-B703-D783FF102DFA}"/>
              </a:ext>
            </a:extLst>
          </p:cNvPr>
          <p:cNvGraphicFramePr>
            <a:graphicFrameLocks noGrp="1"/>
          </p:cNvGraphicFramePr>
          <p:nvPr>
            <p:extLst>
              <p:ext uri="{D42A27DB-BD31-4B8C-83A1-F6EECF244321}">
                <p14:modId xmlns:p14="http://schemas.microsoft.com/office/powerpoint/2010/main" val="1628489696"/>
              </p:ext>
            </p:extLst>
          </p:nvPr>
        </p:nvGraphicFramePr>
        <p:xfrm>
          <a:off x="609601" y="822960"/>
          <a:ext cx="13422488" cy="6583680"/>
        </p:xfrm>
        <a:graphic>
          <a:graphicData uri="http://schemas.openxmlformats.org/drawingml/2006/table">
            <a:tbl>
              <a:tblPr firstRow="1" bandRow="1">
                <a:tableStyleId>{5C22544A-7EE6-4342-B048-85BDC9FD1C3A}</a:tableStyleId>
              </a:tblPr>
              <a:tblGrid>
                <a:gridCol w="5815863">
                  <a:extLst>
                    <a:ext uri="{9D8B030D-6E8A-4147-A177-3AD203B41FA5}">
                      <a16:colId xmlns:a16="http://schemas.microsoft.com/office/drawing/2014/main" val="4060931374"/>
                    </a:ext>
                  </a:extLst>
                </a:gridCol>
                <a:gridCol w="4370113">
                  <a:extLst>
                    <a:ext uri="{9D8B030D-6E8A-4147-A177-3AD203B41FA5}">
                      <a16:colId xmlns:a16="http://schemas.microsoft.com/office/drawing/2014/main" val="2479622681"/>
                    </a:ext>
                  </a:extLst>
                </a:gridCol>
                <a:gridCol w="1462180">
                  <a:extLst>
                    <a:ext uri="{9D8B030D-6E8A-4147-A177-3AD203B41FA5}">
                      <a16:colId xmlns:a16="http://schemas.microsoft.com/office/drawing/2014/main" val="43693532"/>
                    </a:ext>
                  </a:extLst>
                </a:gridCol>
                <a:gridCol w="1774332">
                  <a:extLst>
                    <a:ext uri="{9D8B030D-6E8A-4147-A177-3AD203B41FA5}">
                      <a16:colId xmlns:a16="http://schemas.microsoft.com/office/drawing/2014/main" val="2287023575"/>
                    </a:ext>
                  </a:extLst>
                </a:gridCol>
              </a:tblGrid>
              <a:tr h="841248">
                <a:tc>
                  <a:txBody>
                    <a:bodyPr/>
                    <a:lstStyle/>
                    <a:p>
                      <a:r>
                        <a:rPr lang="en-US" sz="2400" dirty="0">
                          <a:latin typeface="Arial" panose="020B0604020202020204" pitchFamily="34" charset="0"/>
                          <a:cs typeface="Arial" panose="020B0604020202020204" pitchFamily="34" charset="0"/>
                        </a:rPr>
                        <a:t>Reporting 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Reporting Subcategory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Items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Test</a:t>
                      </a:r>
                    </a:p>
                  </a:txBody>
                  <a:tcPr marL="109728" marR="109728" marT="54864" marB="54864"/>
                </a:tc>
                <a:extLst>
                  <a:ext uri="{0D108BD9-81ED-4DB2-BD59-A6C34878D82A}">
                    <a16:rowId xmlns:a16="http://schemas.microsoft.com/office/drawing/2014/main" val="1042663475"/>
                  </a:ext>
                </a:extLst>
              </a:tr>
              <a:tr h="12070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Integrating Essential Skills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(topics learned before 8</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 using higher complexity)</a:t>
                      </a:r>
                    </a:p>
                  </a:txBody>
                  <a:tcPr marL="109728" marR="109728" marT="54864" marB="54864"/>
                </a:tc>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24-26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40-43%</a:t>
                      </a:r>
                    </a:p>
                  </a:txBody>
                  <a:tcPr marL="109728" marR="109728" marT="54864" marB="54864"/>
                </a:tc>
                <a:extLst>
                  <a:ext uri="{0D108BD9-81ED-4DB2-BD59-A6C34878D82A}">
                    <a16:rowId xmlns:a16="http://schemas.microsoft.com/office/drawing/2014/main" val="2760623750"/>
                  </a:ext>
                </a:extLst>
              </a:tr>
              <a:tr h="841248">
                <a:tc>
                  <a:txBody>
                    <a:bodyPr/>
                    <a:lstStyle/>
                    <a:p>
                      <a:r>
                        <a:rPr lang="en-US" sz="2400" dirty="0">
                          <a:latin typeface="Arial" panose="020B0604020202020204" pitchFamily="34" charset="0"/>
                          <a:cs typeface="Arial" panose="020B0604020202020204" pitchFamily="34" charset="0"/>
                        </a:rPr>
                        <a:t>Preparing for Higher Mathematics</a:t>
                      </a:r>
                    </a:p>
                  </a:txBody>
                  <a:tcPr marL="109728" marR="109728" marT="54864" marB="54864"/>
                </a:tc>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34-36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57-60%</a:t>
                      </a:r>
                    </a:p>
                  </a:txBody>
                  <a:tcPr marL="109728" marR="109728" marT="54864" marB="54864"/>
                </a:tc>
                <a:extLst>
                  <a:ext uri="{0D108BD9-81ED-4DB2-BD59-A6C34878D82A}">
                    <a16:rowId xmlns:a16="http://schemas.microsoft.com/office/drawing/2014/main" val="2424684568"/>
                  </a:ext>
                </a:extLst>
              </a:tr>
              <a:tr h="475488">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Number &amp; Quantity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4-6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7-10%</a:t>
                      </a:r>
                    </a:p>
                  </a:txBody>
                  <a:tcPr marL="109728" marR="109728" marT="54864" marB="54864"/>
                </a:tc>
                <a:extLst>
                  <a:ext uri="{0D108BD9-81ED-4DB2-BD59-A6C34878D82A}">
                    <a16:rowId xmlns:a16="http://schemas.microsoft.com/office/drawing/2014/main" val="2680582857"/>
                  </a:ext>
                </a:extLst>
              </a:tr>
              <a:tr h="475488">
                <a:tc>
                  <a:txBody>
                    <a:bodyPr/>
                    <a:lstStyle/>
                    <a:p>
                      <a:endParaRPr lang="en-US" sz="240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Algebra</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7-9</a:t>
                      </a:r>
                    </a:p>
                  </a:txBody>
                  <a:tcPr marL="109728" marR="109728" marT="54864" marB="54864"/>
                </a:tc>
                <a:tc>
                  <a:txBody>
                    <a:bodyPr/>
                    <a:lstStyle/>
                    <a:p>
                      <a:r>
                        <a:rPr lang="en-US" sz="2400" dirty="0">
                          <a:latin typeface="Arial" panose="020B0604020202020204" pitchFamily="34" charset="0"/>
                          <a:cs typeface="Arial" panose="020B0604020202020204" pitchFamily="34" charset="0"/>
                        </a:rPr>
                        <a:t>12-15%</a:t>
                      </a:r>
                    </a:p>
                  </a:txBody>
                  <a:tcPr marL="109728" marR="109728" marT="54864" marB="54864"/>
                </a:tc>
                <a:extLst>
                  <a:ext uri="{0D108BD9-81ED-4DB2-BD59-A6C34878D82A}">
                    <a16:rowId xmlns:a16="http://schemas.microsoft.com/office/drawing/2014/main" val="3684067240"/>
                  </a:ext>
                </a:extLst>
              </a:tr>
              <a:tr h="475488">
                <a:tc>
                  <a:txBody>
                    <a:bodyPr/>
                    <a:lstStyle/>
                    <a:p>
                      <a:endParaRPr lang="en-US" sz="240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Functions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7-9</a:t>
                      </a: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12-15%</a:t>
                      </a:r>
                    </a:p>
                  </a:txBody>
                  <a:tcPr marL="109728" marR="109728" marT="54864" marB="54864"/>
                </a:tc>
                <a:extLst>
                  <a:ext uri="{0D108BD9-81ED-4DB2-BD59-A6C34878D82A}">
                    <a16:rowId xmlns:a16="http://schemas.microsoft.com/office/drawing/2014/main" val="4198483206"/>
                  </a:ext>
                </a:extLst>
              </a:tr>
              <a:tr h="475488">
                <a:tc>
                  <a:txBody>
                    <a:bodyPr/>
                    <a:lstStyle/>
                    <a:p>
                      <a:endParaRPr lang="en-US" sz="240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Geometry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7-9</a:t>
                      </a: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12-15%</a:t>
                      </a:r>
                    </a:p>
                  </a:txBody>
                  <a:tcPr marL="109728" marR="109728" marT="54864" marB="54864"/>
                </a:tc>
                <a:extLst>
                  <a:ext uri="{0D108BD9-81ED-4DB2-BD59-A6C34878D82A}">
                    <a16:rowId xmlns:a16="http://schemas.microsoft.com/office/drawing/2014/main" val="2237894250"/>
                  </a:ext>
                </a:extLst>
              </a:tr>
              <a:tr h="841248">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Statistics and Probability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5-7</a:t>
                      </a:r>
                    </a:p>
                  </a:txBody>
                  <a:tcPr marL="109728" marR="109728" marT="54864" marB="54864"/>
                </a:tc>
                <a:tc>
                  <a:txBody>
                    <a:bodyPr/>
                    <a:lstStyle/>
                    <a:p>
                      <a:r>
                        <a:rPr lang="en-US" sz="2400" dirty="0">
                          <a:latin typeface="Arial" panose="020B0604020202020204" pitchFamily="34" charset="0"/>
                          <a:cs typeface="Arial" panose="020B0604020202020204" pitchFamily="34" charset="0"/>
                        </a:rPr>
                        <a:t>8-10%</a:t>
                      </a:r>
                    </a:p>
                  </a:txBody>
                  <a:tcPr marL="109728" marR="109728" marT="54864" marB="54864"/>
                </a:tc>
                <a:extLst>
                  <a:ext uri="{0D108BD9-81ED-4DB2-BD59-A6C34878D82A}">
                    <a16:rowId xmlns:a16="http://schemas.microsoft.com/office/drawing/2014/main" val="1041995944"/>
                  </a:ext>
                </a:extLst>
              </a:tr>
              <a:tr h="475488">
                <a:tc>
                  <a:txBody>
                    <a:bodyPr/>
                    <a:lstStyle/>
                    <a:p>
                      <a:r>
                        <a:rPr lang="en-US" sz="2400" dirty="0">
                          <a:latin typeface="Arial" panose="020B0604020202020204" pitchFamily="34" charset="0"/>
                          <a:cs typeface="Arial" panose="020B0604020202020204" pitchFamily="34" charset="0"/>
                        </a:rPr>
                        <a:t>Modeling</a:t>
                      </a:r>
                    </a:p>
                  </a:txBody>
                  <a:tcPr marL="109728" marR="109728" marT="54864" marB="54864"/>
                </a:tc>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u="sng" dirty="0">
                          <a:latin typeface="Arial" panose="020B0604020202020204" pitchFamily="34" charset="0"/>
                          <a:cs typeface="Arial" panose="020B0604020202020204" pitchFamily="34" charset="0"/>
                        </a:rPr>
                        <a:t>&gt;</a:t>
                      </a:r>
                      <a:r>
                        <a:rPr lang="en-US" sz="2400" dirty="0">
                          <a:latin typeface="Arial" panose="020B0604020202020204" pitchFamily="34" charset="0"/>
                          <a:cs typeface="Arial" panose="020B0604020202020204" pitchFamily="34" charset="0"/>
                        </a:rPr>
                        <a:t>16</a:t>
                      </a:r>
                    </a:p>
                  </a:txBody>
                  <a:tcPr marL="109728" marR="109728" marT="54864" marB="54864"/>
                </a:tc>
                <a:tc>
                  <a:txBody>
                    <a:bodyPr/>
                    <a:lstStyle/>
                    <a:p>
                      <a:r>
                        <a:rPr lang="en-US" sz="2400" u="sng" dirty="0">
                          <a:latin typeface="Arial" panose="020B0604020202020204" pitchFamily="34" charset="0"/>
                          <a:cs typeface="Arial" panose="020B0604020202020204" pitchFamily="34" charset="0"/>
                        </a:rPr>
                        <a:t>&gt;</a:t>
                      </a:r>
                      <a:r>
                        <a:rPr lang="en-US" sz="2400" dirty="0">
                          <a:latin typeface="Arial" panose="020B0604020202020204" pitchFamily="34" charset="0"/>
                          <a:cs typeface="Arial" panose="020B0604020202020204" pitchFamily="34" charset="0"/>
                        </a:rPr>
                        <a:t>27%</a:t>
                      </a:r>
                    </a:p>
                  </a:txBody>
                  <a:tcPr marL="109728" marR="109728" marT="54864" marB="54864"/>
                </a:tc>
                <a:extLst>
                  <a:ext uri="{0D108BD9-81ED-4DB2-BD59-A6C34878D82A}">
                    <a16:rowId xmlns:a16="http://schemas.microsoft.com/office/drawing/2014/main" val="4079873402"/>
                  </a:ext>
                </a:extLst>
              </a:tr>
              <a:tr h="475488">
                <a:tc>
                  <a:txBody>
                    <a:bodyPr/>
                    <a:lstStyle/>
                    <a:p>
                      <a:r>
                        <a:rPr lang="en-US" sz="2400" b="1" dirty="0">
                          <a:latin typeface="Arial" panose="020B0604020202020204" pitchFamily="34" charset="0"/>
                          <a:cs typeface="Arial" panose="020B0604020202020204" pitchFamily="34" charset="0"/>
                        </a:rPr>
                        <a:t>Total </a:t>
                      </a:r>
                    </a:p>
                  </a:txBody>
                  <a:tcPr marL="109728" marR="109728" marT="54864" marB="54864"/>
                </a:tc>
                <a:tc>
                  <a:txBody>
                    <a:bodyPr/>
                    <a:lstStyle/>
                    <a:p>
                      <a:endParaRPr lang="en-US" sz="2400" b="1" dirty="0">
                        <a:latin typeface="Arial" panose="020B0604020202020204" pitchFamily="34" charset="0"/>
                        <a:cs typeface="Arial" panose="020B0604020202020204" pitchFamily="34" charset="0"/>
                      </a:endParaRPr>
                    </a:p>
                  </a:txBody>
                  <a:tcPr marL="109728" marR="109728" marT="54864" marB="54864"/>
                </a:tc>
                <a:tc>
                  <a:txBody>
                    <a:bodyPr/>
                    <a:lstStyle/>
                    <a:p>
                      <a:r>
                        <a:rPr lang="en-US" sz="2400" b="1" dirty="0">
                          <a:latin typeface="Arial" panose="020B0604020202020204" pitchFamily="34" charset="0"/>
                          <a:cs typeface="Arial" panose="020B0604020202020204" pitchFamily="34" charset="0"/>
                        </a:rPr>
                        <a:t>60</a:t>
                      </a:r>
                    </a:p>
                  </a:txBody>
                  <a:tcPr marL="109728" marR="109728" marT="54864" marB="54864"/>
                </a:tc>
                <a:tc>
                  <a:txBody>
                    <a:bodyPr/>
                    <a:lstStyle/>
                    <a:p>
                      <a:r>
                        <a:rPr lang="en-US" sz="2400" b="1" dirty="0">
                          <a:latin typeface="Arial" panose="020B0604020202020204" pitchFamily="34" charset="0"/>
                          <a:cs typeface="Arial" panose="020B0604020202020204" pitchFamily="34" charset="0"/>
                        </a:rPr>
                        <a:t>100%</a:t>
                      </a:r>
                    </a:p>
                  </a:txBody>
                  <a:tcPr marL="109728" marR="109728" marT="54864" marB="54864"/>
                </a:tc>
                <a:extLst>
                  <a:ext uri="{0D108BD9-81ED-4DB2-BD59-A6C34878D82A}">
                    <a16:rowId xmlns:a16="http://schemas.microsoft.com/office/drawing/2014/main" val="2082259197"/>
                  </a:ext>
                </a:extLst>
              </a:tr>
            </a:tbl>
          </a:graphicData>
        </a:graphic>
      </p:graphicFrame>
      <p:sp>
        <p:nvSpPr>
          <p:cNvPr id="6" name="Rectangle 5" descr="gold highlight">
            <a:extLst>
              <a:ext uri="{FF2B5EF4-FFF2-40B4-BE49-F238E27FC236}">
                <a16:creationId xmlns:a16="http://schemas.microsoft.com/office/drawing/2014/main" id="{7A045C51-D23A-4C6B-99B1-5BB389B218A5}"/>
              </a:ext>
            </a:extLst>
          </p:cNvPr>
          <p:cNvSpPr/>
          <p:nvPr/>
        </p:nvSpPr>
        <p:spPr>
          <a:xfrm>
            <a:off x="609600" y="2069870"/>
            <a:ext cx="5836356" cy="785552"/>
          </a:xfrm>
          <a:prstGeom prst="rect">
            <a:avLst/>
          </a:prstGeom>
          <a:solidFill>
            <a:srgbClr val="FFC0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7" name="Cloud 6" descr="word cloud">
            <a:extLst>
              <a:ext uri="{FF2B5EF4-FFF2-40B4-BE49-F238E27FC236}">
                <a16:creationId xmlns:a16="http://schemas.microsoft.com/office/drawing/2014/main" id="{1F86B4C6-76D1-47EA-B771-B4D9F55D172D}"/>
              </a:ext>
            </a:extLst>
          </p:cNvPr>
          <p:cNvSpPr/>
          <p:nvPr/>
        </p:nvSpPr>
        <p:spPr>
          <a:xfrm>
            <a:off x="948267" y="3940233"/>
            <a:ext cx="5032741" cy="2219498"/>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520" dirty="0"/>
              <a:t>As our group did an analysis, most ACT standards in the 28-32 range are below A2. </a:t>
            </a:r>
          </a:p>
        </p:txBody>
      </p:sp>
      <p:sp>
        <p:nvSpPr>
          <p:cNvPr id="5" name="Rectangle 4" descr="yellow highlight">
            <a:extLst>
              <a:ext uri="{FF2B5EF4-FFF2-40B4-BE49-F238E27FC236}">
                <a16:creationId xmlns:a16="http://schemas.microsoft.com/office/drawing/2014/main" id="{F10E1E31-1662-4BF0-8FFE-5F8C131F3814}"/>
              </a:ext>
            </a:extLst>
          </p:cNvPr>
          <p:cNvSpPr/>
          <p:nvPr/>
        </p:nvSpPr>
        <p:spPr>
          <a:xfrm>
            <a:off x="598311" y="6417940"/>
            <a:ext cx="13422488" cy="423949"/>
          </a:xfrm>
          <a:prstGeom prst="rect">
            <a:avLst/>
          </a:prstGeom>
          <a:solidFill>
            <a:srgbClr val="FFFF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Tree>
    <p:extLst>
      <p:ext uri="{BB962C8B-B14F-4D97-AF65-F5344CB8AC3E}">
        <p14:creationId xmlns:p14="http://schemas.microsoft.com/office/powerpoint/2010/main" val="304250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E4C8A-7435-4D6A-84D5-6170D23A9BF9}"/>
              </a:ext>
            </a:extLst>
          </p:cNvPr>
          <p:cNvSpPr>
            <a:spLocks noGrp="1"/>
          </p:cNvSpPr>
          <p:nvPr>
            <p:ph type="title"/>
          </p:nvPr>
        </p:nvSpPr>
        <p:spPr>
          <a:xfrm>
            <a:off x="-1577581" y="1075541"/>
            <a:ext cx="9875520" cy="775597"/>
          </a:xfrm>
        </p:spPr>
        <p:txBody>
          <a:bodyPr/>
          <a:lstStyle/>
          <a:p>
            <a:r>
              <a:rPr lang="en-US" dirty="0">
                <a:solidFill>
                  <a:schemeClr val="bg1"/>
                </a:solidFill>
              </a:rPr>
              <a:t>Students said…</a:t>
            </a:r>
          </a:p>
        </p:txBody>
      </p:sp>
      <p:sp>
        <p:nvSpPr>
          <p:cNvPr id="4" name="Speech Bubble: Oval 3" descr="Speech bubble">
            <a:extLst>
              <a:ext uri="{FF2B5EF4-FFF2-40B4-BE49-F238E27FC236}">
                <a16:creationId xmlns:a16="http://schemas.microsoft.com/office/drawing/2014/main" id="{D0C02B72-7070-410F-A0A6-5C38FA8CCBBA}"/>
              </a:ext>
            </a:extLst>
          </p:cNvPr>
          <p:cNvSpPr/>
          <p:nvPr/>
        </p:nvSpPr>
        <p:spPr>
          <a:xfrm>
            <a:off x="3949726" y="1941383"/>
            <a:ext cx="9875520" cy="5120640"/>
          </a:xfrm>
          <a:prstGeom prst="wedgeEllipseCallout">
            <a:avLst>
              <a:gd name="adj1" fmla="val 21620"/>
              <a:gd name="adj2" fmla="val -68609"/>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520"/>
          </a:p>
        </p:txBody>
      </p:sp>
      <p:sp>
        <p:nvSpPr>
          <p:cNvPr id="3" name="Content Placeholder 2">
            <a:extLst>
              <a:ext uri="{FF2B5EF4-FFF2-40B4-BE49-F238E27FC236}">
                <a16:creationId xmlns:a16="http://schemas.microsoft.com/office/drawing/2014/main" id="{9C3910F9-ABE0-4D5A-82E0-9D50B4526E2F}"/>
              </a:ext>
            </a:extLst>
          </p:cNvPr>
          <p:cNvSpPr>
            <a:spLocks noGrp="1"/>
          </p:cNvSpPr>
          <p:nvPr>
            <p:ph idx="1"/>
          </p:nvPr>
        </p:nvSpPr>
        <p:spPr>
          <a:xfrm>
            <a:off x="5370897" y="2735928"/>
            <a:ext cx="8266176" cy="4030332"/>
          </a:xfrm>
        </p:spPr>
        <p:txBody>
          <a:bodyPr/>
          <a:lstStyle/>
          <a:p>
            <a:pPr marL="0" indent="0">
              <a:buNone/>
            </a:pPr>
            <a:r>
              <a:rPr lang="en-US" dirty="0"/>
              <a:t>“This is the first time</a:t>
            </a:r>
            <a:r>
              <a:rPr lang="en-US" dirty="0">
                <a:sym typeface="Symbol" panose="05050102010706020507" pitchFamily="18" charset="2"/>
              </a:rPr>
              <a:t></a:t>
            </a:r>
            <a:endParaRPr lang="en-US" dirty="0"/>
          </a:p>
          <a:p>
            <a:pPr marL="958214" lvl="2" indent="0">
              <a:buNone/>
            </a:pPr>
            <a:r>
              <a:rPr lang="en-US" dirty="0"/>
              <a:t>…math isn’t my problem class.”</a:t>
            </a:r>
          </a:p>
          <a:p>
            <a:pPr marL="958214" lvl="2" indent="0">
              <a:buNone/>
            </a:pPr>
            <a:r>
              <a:rPr lang="en-US" dirty="0"/>
              <a:t>…I understand.”</a:t>
            </a:r>
          </a:p>
          <a:p>
            <a:pPr marL="958214" lvl="2" indent="0">
              <a:buNone/>
            </a:pPr>
            <a:r>
              <a:rPr lang="en-US" dirty="0"/>
              <a:t>…math makes sense.”</a:t>
            </a:r>
          </a:p>
          <a:p>
            <a:pPr marL="958214" lvl="2" indent="0">
              <a:buNone/>
            </a:pPr>
            <a:r>
              <a:rPr lang="en-US" dirty="0"/>
              <a:t>…I like math.”</a:t>
            </a:r>
          </a:p>
        </p:txBody>
      </p:sp>
    </p:spTree>
    <p:extLst>
      <p:ext uri="{BB962C8B-B14F-4D97-AF65-F5344CB8AC3E}">
        <p14:creationId xmlns:p14="http://schemas.microsoft.com/office/powerpoint/2010/main" val="2694350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E4C8A-7435-4D6A-84D5-6170D23A9BF9}"/>
              </a:ext>
            </a:extLst>
          </p:cNvPr>
          <p:cNvSpPr>
            <a:spLocks noGrp="1"/>
          </p:cNvSpPr>
          <p:nvPr>
            <p:ph type="title"/>
          </p:nvPr>
        </p:nvSpPr>
        <p:spPr>
          <a:xfrm>
            <a:off x="397041" y="1007404"/>
            <a:ext cx="7263224" cy="775597"/>
          </a:xfrm>
        </p:spPr>
        <p:txBody>
          <a:bodyPr/>
          <a:lstStyle/>
          <a:p>
            <a:r>
              <a:rPr lang="en-US" dirty="0">
                <a:solidFill>
                  <a:schemeClr val="bg1"/>
                </a:solidFill>
              </a:rPr>
              <a:t>A student said…</a:t>
            </a:r>
          </a:p>
        </p:txBody>
      </p:sp>
      <p:sp>
        <p:nvSpPr>
          <p:cNvPr id="4" name="Speech Bubble: Oval 3" descr="speech bubble">
            <a:extLst>
              <a:ext uri="{FF2B5EF4-FFF2-40B4-BE49-F238E27FC236}">
                <a16:creationId xmlns:a16="http://schemas.microsoft.com/office/drawing/2014/main" id="{D0C02B72-7070-410F-A0A6-5C38FA8CCBBA}"/>
              </a:ext>
            </a:extLst>
          </p:cNvPr>
          <p:cNvSpPr/>
          <p:nvPr/>
        </p:nvSpPr>
        <p:spPr>
          <a:xfrm>
            <a:off x="4503179" y="1917319"/>
            <a:ext cx="9875520" cy="5120640"/>
          </a:xfrm>
          <a:prstGeom prst="wedgeEllipseCallout">
            <a:avLst>
              <a:gd name="adj1" fmla="val 21620"/>
              <a:gd name="adj2" fmla="val -68609"/>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520"/>
          </a:p>
        </p:txBody>
      </p:sp>
      <p:sp>
        <p:nvSpPr>
          <p:cNvPr id="3" name="Content Placeholder 2">
            <a:extLst>
              <a:ext uri="{FF2B5EF4-FFF2-40B4-BE49-F238E27FC236}">
                <a16:creationId xmlns:a16="http://schemas.microsoft.com/office/drawing/2014/main" id="{9C3910F9-ABE0-4D5A-82E0-9D50B4526E2F}"/>
              </a:ext>
            </a:extLst>
          </p:cNvPr>
          <p:cNvSpPr>
            <a:spLocks noGrp="1"/>
          </p:cNvSpPr>
          <p:nvPr>
            <p:ph idx="1"/>
          </p:nvPr>
        </p:nvSpPr>
        <p:spPr>
          <a:xfrm>
            <a:off x="5307851" y="3115858"/>
            <a:ext cx="8266176" cy="4030332"/>
          </a:xfrm>
        </p:spPr>
        <p:txBody>
          <a:bodyPr/>
          <a:lstStyle/>
          <a:p>
            <a:pPr marL="0" indent="0" algn="ctr">
              <a:buNone/>
            </a:pPr>
            <a:r>
              <a:rPr lang="en-US" dirty="0"/>
              <a:t>“I have been able to use my debate skills and have had a better improvement in my chemistry grade because of learning the same problems in this class.”</a:t>
            </a:r>
          </a:p>
        </p:txBody>
      </p:sp>
    </p:spTree>
    <p:extLst>
      <p:ext uri="{BB962C8B-B14F-4D97-AF65-F5344CB8AC3E}">
        <p14:creationId xmlns:p14="http://schemas.microsoft.com/office/powerpoint/2010/main" val="3518139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602F-229F-4F62-BF88-666C9CD8EBCC}"/>
              </a:ext>
            </a:extLst>
          </p:cNvPr>
          <p:cNvSpPr>
            <a:spLocks noGrp="1"/>
          </p:cNvSpPr>
          <p:nvPr>
            <p:ph type="title"/>
          </p:nvPr>
        </p:nvSpPr>
        <p:spPr>
          <a:xfrm>
            <a:off x="-108284" y="721381"/>
            <a:ext cx="8350878" cy="775597"/>
          </a:xfrm>
        </p:spPr>
        <p:txBody>
          <a:bodyPr/>
          <a:lstStyle/>
          <a:p>
            <a:r>
              <a:rPr lang="en-US" dirty="0">
                <a:solidFill>
                  <a:schemeClr val="bg1"/>
                </a:solidFill>
              </a:rPr>
              <a:t>Another teacher said…</a:t>
            </a:r>
          </a:p>
        </p:txBody>
      </p:sp>
      <p:sp>
        <p:nvSpPr>
          <p:cNvPr id="4" name="Speech Bubble: Oval 3" descr="speech bubble">
            <a:extLst>
              <a:ext uri="{FF2B5EF4-FFF2-40B4-BE49-F238E27FC236}">
                <a16:creationId xmlns:a16="http://schemas.microsoft.com/office/drawing/2014/main" id="{D7C921C2-7C78-4372-BB13-B5BA8441AE81}"/>
              </a:ext>
            </a:extLst>
          </p:cNvPr>
          <p:cNvSpPr/>
          <p:nvPr/>
        </p:nvSpPr>
        <p:spPr>
          <a:xfrm>
            <a:off x="3473757" y="1719172"/>
            <a:ext cx="10570464" cy="5486400"/>
          </a:xfrm>
          <a:prstGeom prst="wedgeEllipseCallout">
            <a:avLst>
              <a:gd name="adj1" fmla="val 31654"/>
              <a:gd name="adj2" fmla="val -61276"/>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520"/>
          </a:p>
        </p:txBody>
      </p:sp>
      <p:sp>
        <p:nvSpPr>
          <p:cNvPr id="3" name="Content Placeholder 2">
            <a:extLst>
              <a:ext uri="{FF2B5EF4-FFF2-40B4-BE49-F238E27FC236}">
                <a16:creationId xmlns:a16="http://schemas.microsoft.com/office/drawing/2014/main" id="{ABD22237-9669-4873-A818-89517C88F4E6}"/>
              </a:ext>
            </a:extLst>
          </p:cNvPr>
          <p:cNvSpPr>
            <a:spLocks noGrp="1"/>
          </p:cNvSpPr>
          <p:nvPr>
            <p:ph idx="1"/>
          </p:nvPr>
        </p:nvSpPr>
        <p:spPr>
          <a:xfrm>
            <a:off x="4300086" y="2939157"/>
            <a:ext cx="9326880" cy="3339403"/>
          </a:xfrm>
        </p:spPr>
        <p:txBody>
          <a:bodyPr/>
          <a:lstStyle/>
          <a:p>
            <a:pPr marL="0" indent="0" algn="ctr">
              <a:buNone/>
            </a:pPr>
            <a:r>
              <a:rPr lang="en-US" dirty="0"/>
              <a:t>“What’s DY* doing at the board? He’s actually doing work for you! He always sleeps in my class. Any class that makes DY* work must be good, so I need to be in this class.”</a:t>
            </a:r>
          </a:p>
          <a:p>
            <a:endParaRPr lang="en-US" dirty="0"/>
          </a:p>
        </p:txBody>
      </p:sp>
    </p:spTree>
    <p:extLst>
      <p:ext uri="{BB962C8B-B14F-4D97-AF65-F5344CB8AC3E}">
        <p14:creationId xmlns:p14="http://schemas.microsoft.com/office/powerpoint/2010/main" val="294945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4FE8-0544-4347-AF5E-F26CB01CAF44}"/>
              </a:ext>
            </a:extLst>
          </p:cNvPr>
          <p:cNvSpPr>
            <a:spLocks noGrp="1"/>
          </p:cNvSpPr>
          <p:nvPr>
            <p:ph type="title"/>
          </p:nvPr>
        </p:nvSpPr>
        <p:spPr>
          <a:xfrm>
            <a:off x="2103121" y="373005"/>
            <a:ext cx="9875520" cy="769441"/>
          </a:xfrm>
        </p:spPr>
        <p:txBody>
          <a:bodyPr/>
          <a:lstStyle/>
          <a:p>
            <a:r>
              <a:rPr lang="en-US" dirty="0"/>
              <a:t>Definition of QR</a:t>
            </a:r>
          </a:p>
        </p:txBody>
      </p:sp>
      <p:sp>
        <p:nvSpPr>
          <p:cNvPr id="3" name="Rectangle: Rounded Corners 2" descr="Gray rectangle with curved ends and a blue border">
            <a:extLst>
              <a:ext uri="{FF2B5EF4-FFF2-40B4-BE49-F238E27FC236}">
                <a16:creationId xmlns:a16="http://schemas.microsoft.com/office/drawing/2014/main" id="{180EAE5F-8CD8-410B-A9EA-5AE40F64156C}"/>
              </a:ext>
            </a:extLst>
          </p:cNvPr>
          <p:cNvSpPr/>
          <p:nvPr/>
        </p:nvSpPr>
        <p:spPr>
          <a:xfrm>
            <a:off x="553156" y="1806944"/>
            <a:ext cx="13524087" cy="3625297"/>
          </a:xfrm>
          <a:prstGeom prst="roundRect">
            <a:avLst/>
          </a:prstGeom>
          <a:solidFill>
            <a:schemeClr val="bg1">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4" name="Rectangle 3">
            <a:extLst>
              <a:ext uri="{FF2B5EF4-FFF2-40B4-BE49-F238E27FC236}">
                <a16:creationId xmlns:a16="http://schemas.microsoft.com/office/drawing/2014/main" id="{0E20D4A5-5E2B-4A2E-A915-AA3772DFB69B}"/>
              </a:ext>
            </a:extLst>
          </p:cNvPr>
          <p:cNvSpPr/>
          <p:nvPr/>
        </p:nvSpPr>
        <p:spPr>
          <a:xfrm>
            <a:off x="1072444" y="2022231"/>
            <a:ext cx="12440356" cy="3194721"/>
          </a:xfrm>
          <a:prstGeom prst="rect">
            <a:avLst/>
          </a:prstGeom>
        </p:spPr>
        <p:txBody>
          <a:bodyPr wrap="square">
            <a:spAutoFit/>
          </a:bodyPr>
          <a:lstStyle/>
          <a:p>
            <a:r>
              <a:rPr lang="en-US" sz="3360" dirty="0">
                <a:solidFill>
                  <a:srgbClr val="000000"/>
                </a:solidFill>
                <a:latin typeface="Arial" panose="020B0604020202020204" pitchFamily="34" charset="0"/>
                <a:cs typeface="Arial" panose="020B0604020202020204" pitchFamily="34" charset="0"/>
              </a:rPr>
              <a:t>“Quantitative reasoning (QR) is the application of basic mathematics skills, such as algebra, to the analysis and interpretation of real-world quantitative information in the context of a discipline or an interdisciplinary problem to draw conclusions that are relevant to students in their daily lives. It is not just mathematics.”</a:t>
            </a:r>
            <a:endParaRPr lang="en-US" sz="336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D87C076-B613-4548-A46F-73384D801582}"/>
              </a:ext>
            </a:extLst>
          </p:cNvPr>
          <p:cNvSpPr txBox="1"/>
          <p:nvPr/>
        </p:nvSpPr>
        <p:spPr>
          <a:xfrm>
            <a:off x="677332" y="6145011"/>
            <a:ext cx="13524087" cy="867930"/>
          </a:xfrm>
          <a:prstGeom prst="rect">
            <a:avLst/>
          </a:prstGeom>
          <a:noFill/>
        </p:spPr>
        <p:txBody>
          <a:bodyPr wrap="square" rtlCol="0">
            <a:spAutoFit/>
          </a:bodyPr>
          <a:lstStyle/>
          <a:p>
            <a:r>
              <a:rPr lang="en-US" sz="2520" dirty="0"/>
              <a:t>From Susan Elrod, “Quantitative Reasoning: The Next "Across the Curriculum" Movement,” Peer Review, Summer 2014, 16, 3: Retrieved from: </a:t>
            </a:r>
            <a:r>
              <a:rPr lang="en-US" sz="2520" dirty="0">
                <a:hlinkClick r:id="rId2"/>
              </a:rPr>
              <a:t>https://www.aacu.org/peerreview/2014/summer/elrod</a:t>
            </a:r>
            <a:endParaRPr lang="en-US" sz="2520" dirty="0"/>
          </a:p>
        </p:txBody>
      </p:sp>
    </p:spTree>
    <p:extLst>
      <p:ext uri="{BB962C8B-B14F-4D97-AF65-F5344CB8AC3E}">
        <p14:creationId xmlns:p14="http://schemas.microsoft.com/office/powerpoint/2010/main" val="3109568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3733-3871-49F3-A7B3-4037CDD29383}"/>
              </a:ext>
            </a:extLst>
          </p:cNvPr>
          <p:cNvSpPr>
            <a:spLocks noGrp="1"/>
          </p:cNvSpPr>
          <p:nvPr>
            <p:ph type="title"/>
          </p:nvPr>
        </p:nvSpPr>
        <p:spPr>
          <a:xfrm>
            <a:off x="218494" y="1032691"/>
            <a:ext cx="7253598" cy="775597"/>
          </a:xfrm>
        </p:spPr>
        <p:txBody>
          <a:bodyPr/>
          <a:lstStyle/>
          <a:p>
            <a:r>
              <a:rPr lang="en-US" dirty="0">
                <a:solidFill>
                  <a:schemeClr val="bg1"/>
                </a:solidFill>
              </a:rPr>
              <a:t>Pilot Teacher said…</a:t>
            </a:r>
          </a:p>
        </p:txBody>
      </p:sp>
      <p:sp>
        <p:nvSpPr>
          <p:cNvPr id="4" name="Speech Bubble: Oval 3" descr="speech bubble">
            <a:extLst>
              <a:ext uri="{FF2B5EF4-FFF2-40B4-BE49-F238E27FC236}">
                <a16:creationId xmlns:a16="http://schemas.microsoft.com/office/drawing/2014/main" id="{FF4D6399-0BE2-46EB-BA0C-4DB0B956D609}"/>
              </a:ext>
            </a:extLst>
          </p:cNvPr>
          <p:cNvSpPr/>
          <p:nvPr/>
        </p:nvSpPr>
        <p:spPr>
          <a:xfrm>
            <a:off x="3678295" y="2163462"/>
            <a:ext cx="10222992" cy="4385468"/>
          </a:xfrm>
          <a:prstGeom prst="wedgeEllipseCallout">
            <a:avLst>
              <a:gd name="adj1" fmla="val 31654"/>
              <a:gd name="adj2" fmla="val -61276"/>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520"/>
          </a:p>
        </p:txBody>
      </p:sp>
      <p:sp>
        <p:nvSpPr>
          <p:cNvPr id="3" name="Content Placeholder 2">
            <a:extLst>
              <a:ext uri="{FF2B5EF4-FFF2-40B4-BE49-F238E27FC236}">
                <a16:creationId xmlns:a16="http://schemas.microsoft.com/office/drawing/2014/main" id="{5F43E915-9FA5-4C5B-ADFC-8CD3DAAFD816}"/>
              </a:ext>
            </a:extLst>
          </p:cNvPr>
          <p:cNvSpPr>
            <a:spLocks noGrp="1"/>
          </p:cNvSpPr>
          <p:nvPr>
            <p:ph idx="1"/>
          </p:nvPr>
        </p:nvSpPr>
        <p:spPr>
          <a:xfrm>
            <a:off x="3845293" y="3416571"/>
            <a:ext cx="9573768" cy="1638618"/>
          </a:xfrm>
        </p:spPr>
        <p:txBody>
          <a:bodyPr/>
          <a:lstStyle/>
          <a:p>
            <a:pPr marL="0" indent="0" algn="ctr">
              <a:buNone/>
            </a:pPr>
            <a:r>
              <a:rPr lang="en-US" dirty="0"/>
              <a:t>“The class is more rigorous and </a:t>
            </a:r>
            <a:br>
              <a:rPr lang="en-US" dirty="0"/>
            </a:br>
            <a:r>
              <a:rPr lang="en-US" dirty="0"/>
              <a:t>engaging and thought-provoking </a:t>
            </a:r>
            <a:br>
              <a:rPr lang="en-US" dirty="0"/>
            </a:br>
            <a:r>
              <a:rPr lang="en-US" dirty="0"/>
              <a:t>than my pre-calculus class.”</a:t>
            </a:r>
          </a:p>
        </p:txBody>
      </p:sp>
    </p:spTree>
    <p:extLst>
      <p:ext uri="{BB962C8B-B14F-4D97-AF65-F5344CB8AC3E}">
        <p14:creationId xmlns:p14="http://schemas.microsoft.com/office/powerpoint/2010/main" val="2603095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3733-3871-49F3-A7B3-4037CDD29383}"/>
              </a:ext>
            </a:extLst>
          </p:cNvPr>
          <p:cNvSpPr>
            <a:spLocks noGrp="1"/>
          </p:cNvSpPr>
          <p:nvPr>
            <p:ph type="title"/>
          </p:nvPr>
        </p:nvSpPr>
        <p:spPr>
          <a:xfrm>
            <a:off x="-902368" y="835661"/>
            <a:ext cx="9875520" cy="775597"/>
          </a:xfrm>
        </p:spPr>
        <p:txBody>
          <a:bodyPr/>
          <a:lstStyle/>
          <a:p>
            <a:r>
              <a:rPr lang="en-US" dirty="0">
                <a:solidFill>
                  <a:schemeClr val="bg1"/>
                </a:solidFill>
              </a:rPr>
              <a:t>Pilot Teacher said…</a:t>
            </a:r>
          </a:p>
        </p:txBody>
      </p:sp>
      <p:sp>
        <p:nvSpPr>
          <p:cNvPr id="4" name="Speech Bubble: Oval 3" descr="speech bubble">
            <a:extLst>
              <a:ext uri="{FF2B5EF4-FFF2-40B4-BE49-F238E27FC236}">
                <a16:creationId xmlns:a16="http://schemas.microsoft.com/office/drawing/2014/main" id="{33D981AB-EF4B-4CFD-85D6-DA735BEE1B96}"/>
              </a:ext>
            </a:extLst>
          </p:cNvPr>
          <p:cNvSpPr/>
          <p:nvPr/>
        </p:nvSpPr>
        <p:spPr>
          <a:xfrm>
            <a:off x="3320716" y="1611258"/>
            <a:ext cx="10937668" cy="5526643"/>
          </a:xfrm>
          <a:prstGeom prst="wedgeEllipseCallout">
            <a:avLst>
              <a:gd name="adj1" fmla="val 31654"/>
              <a:gd name="adj2" fmla="val -61276"/>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520"/>
          </a:p>
        </p:txBody>
      </p:sp>
      <p:sp>
        <p:nvSpPr>
          <p:cNvPr id="3" name="Content Placeholder 2">
            <a:extLst>
              <a:ext uri="{FF2B5EF4-FFF2-40B4-BE49-F238E27FC236}">
                <a16:creationId xmlns:a16="http://schemas.microsoft.com/office/drawing/2014/main" id="{5F43E915-9FA5-4C5B-ADFC-8CD3DAAFD816}"/>
              </a:ext>
            </a:extLst>
          </p:cNvPr>
          <p:cNvSpPr>
            <a:spLocks noGrp="1"/>
          </p:cNvSpPr>
          <p:nvPr>
            <p:ph idx="1"/>
          </p:nvPr>
        </p:nvSpPr>
        <p:spPr>
          <a:xfrm>
            <a:off x="4702904" y="2593900"/>
            <a:ext cx="8540496" cy="3266250"/>
          </a:xfrm>
        </p:spPr>
        <p:txBody>
          <a:bodyPr/>
          <a:lstStyle/>
          <a:p>
            <a:pPr marL="0" indent="0" algn="ctr">
              <a:buNone/>
            </a:pPr>
            <a:r>
              <a:rPr lang="en-US" dirty="0"/>
              <a:t>“Although I always knew this was the way I was supposed to teach, I didn’t realize that it would make such a huge difference. My students are now excited and eager to try new things and remembering things that they try.” </a:t>
            </a:r>
          </a:p>
        </p:txBody>
      </p:sp>
    </p:spTree>
    <p:extLst>
      <p:ext uri="{BB962C8B-B14F-4D97-AF65-F5344CB8AC3E}">
        <p14:creationId xmlns:p14="http://schemas.microsoft.com/office/powerpoint/2010/main" val="590978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3733-3871-49F3-A7B3-4037CDD29383}"/>
              </a:ext>
            </a:extLst>
          </p:cNvPr>
          <p:cNvSpPr>
            <a:spLocks noGrp="1"/>
          </p:cNvSpPr>
          <p:nvPr>
            <p:ph type="title"/>
          </p:nvPr>
        </p:nvSpPr>
        <p:spPr>
          <a:xfrm>
            <a:off x="-954345" y="1167827"/>
            <a:ext cx="9875520" cy="775597"/>
          </a:xfrm>
        </p:spPr>
        <p:txBody>
          <a:bodyPr/>
          <a:lstStyle/>
          <a:p>
            <a:r>
              <a:rPr lang="en-US" dirty="0">
                <a:solidFill>
                  <a:schemeClr val="bg1"/>
                </a:solidFill>
              </a:rPr>
              <a:t>Pilot Teacher said…</a:t>
            </a:r>
          </a:p>
        </p:txBody>
      </p:sp>
      <p:sp>
        <p:nvSpPr>
          <p:cNvPr id="4" name="Speech Bubble: Oval 3" descr="speech bubble">
            <a:extLst>
              <a:ext uri="{FF2B5EF4-FFF2-40B4-BE49-F238E27FC236}">
                <a16:creationId xmlns:a16="http://schemas.microsoft.com/office/drawing/2014/main" id="{917CC5E0-7E4D-49C3-8052-24BF1884FDC2}"/>
              </a:ext>
            </a:extLst>
          </p:cNvPr>
          <p:cNvSpPr/>
          <p:nvPr/>
        </p:nvSpPr>
        <p:spPr>
          <a:xfrm>
            <a:off x="3654231" y="2187058"/>
            <a:ext cx="10533888" cy="4718304"/>
          </a:xfrm>
          <a:prstGeom prst="wedgeEllipseCallout">
            <a:avLst>
              <a:gd name="adj1" fmla="val 31296"/>
              <a:gd name="adj2" fmla="val -59952"/>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520"/>
          </a:p>
        </p:txBody>
      </p:sp>
      <p:sp>
        <p:nvSpPr>
          <p:cNvPr id="3" name="Content Placeholder 2">
            <a:extLst>
              <a:ext uri="{FF2B5EF4-FFF2-40B4-BE49-F238E27FC236}">
                <a16:creationId xmlns:a16="http://schemas.microsoft.com/office/drawing/2014/main" id="{5F43E915-9FA5-4C5B-ADFC-8CD3DAAFD816}"/>
              </a:ext>
            </a:extLst>
          </p:cNvPr>
          <p:cNvSpPr>
            <a:spLocks noGrp="1"/>
          </p:cNvSpPr>
          <p:nvPr>
            <p:ph idx="1"/>
          </p:nvPr>
        </p:nvSpPr>
        <p:spPr>
          <a:xfrm>
            <a:off x="4615314" y="3144175"/>
            <a:ext cx="9015984" cy="5431156"/>
          </a:xfrm>
        </p:spPr>
        <p:txBody>
          <a:bodyPr/>
          <a:lstStyle/>
          <a:p>
            <a:pPr marL="0" indent="0" algn="ctr">
              <a:buNone/>
            </a:pPr>
            <a:r>
              <a:rPr lang="en-US" dirty="0"/>
              <a:t>“My kids can read the problem or task now, know what questions they want to answer and know what information they need to find and are able to work independently.”</a:t>
            </a:r>
          </a:p>
        </p:txBody>
      </p:sp>
    </p:spTree>
    <p:extLst>
      <p:ext uri="{BB962C8B-B14F-4D97-AF65-F5344CB8AC3E}">
        <p14:creationId xmlns:p14="http://schemas.microsoft.com/office/powerpoint/2010/main" val="301737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024B-533F-4F57-9808-69E0C9F3FECD}"/>
              </a:ext>
            </a:extLst>
          </p:cNvPr>
          <p:cNvSpPr>
            <a:spLocks noGrp="1"/>
          </p:cNvSpPr>
          <p:nvPr>
            <p:ph type="title"/>
          </p:nvPr>
        </p:nvSpPr>
        <p:spPr>
          <a:xfrm>
            <a:off x="935915" y="3195024"/>
            <a:ext cx="13167360" cy="769441"/>
          </a:xfrm>
        </p:spPr>
        <p:txBody>
          <a:bodyPr/>
          <a:lstStyle/>
          <a:p>
            <a:r>
              <a:rPr lang="en-US" dirty="0"/>
              <a:t>Student Voices</a:t>
            </a:r>
          </a:p>
        </p:txBody>
      </p:sp>
      <p:sp>
        <p:nvSpPr>
          <p:cNvPr id="4" name="Slide Number Placeholder 3">
            <a:extLst>
              <a:ext uri="{FF2B5EF4-FFF2-40B4-BE49-F238E27FC236}">
                <a16:creationId xmlns:a16="http://schemas.microsoft.com/office/drawing/2014/main" id="{290EF38A-B3B3-4FB2-85F3-A56B1619543F}"/>
              </a:ext>
            </a:extLst>
          </p:cNvPr>
          <p:cNvSpPr>
            <a:spLocks noGrp="1"/>
          </p:cNvSpPr>
          <p:nvPr>
            <p:ph type="sldNum" sz="quarter" idx="12"/>
          </p:nvPr>
        </p:nvSpPr>
        <p:spPr/>
        <p:txBody>
          <a:bodyPr/>
          <a:lstStyle/>
          <a:p>
            <a:fld id="{79463015-ABDD-44E9-850F-7B4794200E02}" type="slidenum">
              <a:rPr lang="en-US" smtClean="0"/>
              <a:pPr/>
              <a:t>33</a:t>
            </a:fld>
            <a:endParaRPr lang="en-US" dirty="0"/>
          </a:p>
        </p:txBody>
      </p:sp>
    </p:spTree>
    <p:extLst>
      <p:ext uri="{BB962C8B-B14F-4D97-AF65-F5344CB8AC3E}">
        <p14:creationId xmlns:p14="http://schemas.microsoft.com/office/powerpoint/2010/main" val="425305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B6A9-F608-4F80-B46C-997BFBF7EC14}"/>
              </a:ext>
            </a:extLst>
          </p:cNvPr>
          <p:cNvSpPr>
            <a:spLocks noGrp="1"/>
          </p:cNvSpPr>
          <p:nvPr>
            <p:ph type="title"/>
          </p:nvPr>
        </p:nvSpPr>
        <p:spPr>
          <a:xfrm>
            <a:off x="849854" y="3119720"/>
            <a:ext cx="13167360" cy="769441"/>
          </a:xfrm>
        </p:spPr>
        <p:txBody>
          <a:bodyPr/>
          <a:lstStyle/>
          <a:p>
            <a:r>
              <a:rPr lang="en-US" dirty="0"/>
              <a:t>Teacher Voices</a:t>
            </a:r>
          </a:p>
        </p:txBody>
      </p:sp>
      <p:sp>
        <p:nvSpPr>
          <p:cNvPr id="4" name="Slide Number Placeholder 3">
            <a:extLst>
              <a:ext uri="{FF2B5EF4-FFF2-40B4-BE49-F238E27FC236}">
                <a16:creationId xmlns:a16="http://schemas.microsoft.com/office/drawing/2014/main" id="{9426D3CB-EE81-4D50-8914-CC91BDB80E69}"/>
              </a:ext>
            </a:extLst>
          </p:cNvPr>
          <p:cNvSpPr>
            <a:spLocks noGrp="1"/>
          </p:cNvSpPr>
          <p:nvPr>
            <p:ph type="sldNum" sz="quarter" idx="12"/>
          </p:nvPr>
        </p:nvSpPr>
        <p:spPr/>
        <p:txBody>
          <a:bodyPr/>
          <a:lstStyle/>
          <a:p>
            <a:fld id="{79463015-ABDD-44E9-850F-7B4794200E02}" type="slidenum">
              <a:rPr lang="en-US" smtClean="0"/>
              <a:pPr/>
              <a:t>34</a:t>
            </a:fld>
            <a:endParaRPr lang="en-US" dirty="0"/>
          </a:p>
        </p:txBody>
      </p:sp>
    </p:spTree>
    <p:extLst>
      <p:ext uri="{BB962C8B-B14F-4D97-AF65-F5344CB8AC3E}">
        <p14:creationId xmlns:p14="http://schemas.microsoft.com/office/powerpoint/2010/main" val="1424840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988"/>
            <a:ext cx="14630400" cy="8259097"/>
          </a:xfrm>
          <a:prstGeom prst="rect">
            <a:avLst/>
          </a:prstGeom>
        </p:spPr>
      </p:pic>
      <p:sp>
        <p:nvSpPr>
          <p:cNvPr id="14" name="Oval 13">
            <a:extLst>
              <a:ext uri="{FF2B5EF4-FFF2-40B4-BE49-F238E27FC236}">
                <a16:creationId xmlns:a16="http://schemas.microsoft.com/office/drawing/2014/main" id="{DA1AE617-059B-ED49-AD0C-8E1E4E930BF8}"/>
              </a:ext>
              <a:ext uri="{C183D7F6-B498-43B3-948B-1728B52AA6E4}">
                <adec:decorative xmlns:adec="http://schemas.microsoft.com/office/drawing/2017/decorative" val="1"/>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13C8F95C-2A63-4643-88BE-9198D5E64AB8}"/>
              </a:ext>
              <a:ext uri="{C183D7F6-B498-43B3-948B-1728B52AA6E4}">
                <adec:decorative xmlns:adec="http://schemas.microsoft.com/office/drawing/2017/decorative" val="1"/>
              </a:ext>
            </a:extLst>
          </p:cNvPr>
          <p:cNvSpPr/>
          <p:nvPr/>
        </p:nvSpPr>
        <p:spPr>
          <a:xfrm>
            <a:off x="0" y="162251"/>
            <a:ext cx="14630400" cy="1629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6" name="Slide Number Placeholder 5">
            <a:extLst>
              <a:ext uri="{FF2B5EF4-FFF2-40B4-BE49-F238E27FC236}">
                <a16:creationId xmlns:a16="http://schemas.microsoft.com/office/drawing/2014/main" id="{3CCBA0F6-1B8A-41B6-88AE-64703E00DE33}"/>
              </a:ext>
            </a:extLst>
          </p:cNvPr>
          <p:cNvSpPr>
            <a:spLocks noGrp="1"/>
          </p:cNvSpPr>
          <p:nvPr>
            <p:ph type="title" idx="4294967295"/>
          </p:nvPr>
        </p:nvSpPr>
        <p:spPr>
          <a:xfrm>
            <a:off x="13903325" y="7694613"/>
            <a:ext cx="650875"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548613" rtl="0" eaLnBrk="1" fontAlgn="auto" latinLnBrk="0" hangingPunct="1">
              <a:lnSpc>
                <a:spcPct val="100000"/>
              </a:lnSpc>
              <a:spcBef>
                <a:spcPts val="0"/>
              </a:spcBef>
              <a:spcAft>
                <a:spcPts val="0"/>
              </a:spcAft>
              <a:buClrTx/>
              <a:buSzTx/>
              <a:buFontTx/>
              <a:buNone/>
              <a:tabLst/>
              <a:defRPr/>
            </a:pPr>
            <a:fld id="{79463015-ABDD-44E9-850F-7B4794200E02}" type="slidenum">
              <a:rPr kumimoji="0" lang="en-US" sz="2400" b="0" i="0" u="none" strike="noStrike" kern="1200" cap="none" spc="0" normalizeH="0" baseline="0" noProof="0" smtClean="0">
                <a:ln>
                  <a:noFill/>
                </a:ln>
                <a:solidFill>
                  <a:schemeClr val="bg1">
                    <a:lumMod val="95000"/>
                  </a:schemeClr>
                </a:solidFill>
                <a:effectLst/>
                <a:uLnTx/>
                <a:uFillTx/>
                <a:latin typeface="Arial" panose="020B0604020202020204" pitchFamily="34" charset="0"/>
                <a:ea typeface="+mn-ea"/>
                <a:cs typeface="Arial" panose="020B0604020202020204" pitchFamily="34" charset="0"/>
              </a:rPr>
              <a:pPr marL="0" marR="0" lvl="0" indent="0" algn="l" defTabSz="548613" rtl="0" eaLnBrk="1" fontAlgn="auto" latinLnBrk="0" hangingPunct="1">
                <a:lnSpc>
                  <a:spcPct val="100000"/>
                </a:lnSpc>
                <a:spcBef>
                  <a:spcPts val="0"/>
                </a:spcBef>
                <a:spcAft>
                  <a:spcPts val="0"/>
                </a:spcAft>
                <a:buClrTx/>
                <a:buSzTx/>
                <a:buFontTx/>
                <a:buNone/>
                <a:tabLst/>
                <a:defRPr/>
              </a:pPr>
              <a:t>35</a:t>
            </a:fld>
            <a:endParaRPr kumimoji="0" 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F594E3F-2A0A-46E8-AA20-8049DD09BD91}"/>
              </a:ext>
            </a:extLst>
          </p:cNvPr>
          <p:cNvSpPr txBox="1"/>
          <p:nvPr/>
        </p:nvSpPr>
        <p:spPr>
          <a:xfrm>
            <a:off x="4640497" y="1329996"/>
            <a:ext cx="5349405" cy="923330"/>
          </a:xfrm>
          <a:prstGeom prst="rect">
            <a:avLst/>
          </a:prstGeom>
          <a:noFill/>
        </p:spPr>
        <p:txBody>
          <a:bodyPr wrap="square" rtlCol="0">
            <a:spAutoFit/>
          </a:bodyPr>
          <a:lstStyle/>
          <a:p>
            <a:r>
              <a:rPr kumimoji="0" lang="en-US" sz="5400" b="1" i="0" u="none" strike="noStrike" kern="1200" cap="none" spc="0" normalizeH="0" baseline="0" noProof="0" dirty="0">
                <a:ln>
                  <a:noFill/>
                </a:ln>
                <a:solidFill>
                  <a:srgbClr val="525051"/>
                </a:solidFill>
                <a:uLnTx/>
                <a:uFillTx/>
                <a:latin typeface="Arial"/>
                <a:ea typeface="+mn-ea"/>
                <a:cs typeface="Arial"/>
              </a:rPr>
              <a:t>@OHEducation</a:t>
            </a:r>
          </a:p>
        </p:txBody>
      </p:sp>
      <p:pic>
        <p:nvPicPr>
          <p:cNvPr id="20" name="Picture 19" descr="LinkedIn logo">
            <a:extLst>
              <a:ext uri="{FF2B5EF4-FFF2-40B4-BE49-F238E27FC236}">
                <a16:creationId xmlns:a16="http://schemas.microsoft.com/office/drawing/2014/main" id="{55BB8058-8DF5-404E-9D3F-16FB40446433}"/>
              </a:ext>
            </a:extLst>
          </p:cNvPr>
          <p:cNvPicPr>
            <a:picLocks noChangeAspect="1"/>
          </p:cNvPicPr>
          <p:nvPr/>
        </p:nvPicPr>
        <p:blipFill rotWithShape="1">
          <a:blip r:embed="rId3"/>
          <a:srcRect/>
          <a:stretch/>
        </p:blipFill>
        <p:spPr>
          <a:xfrm>
            <a:off x="10740771" y="398451"/>
            <a:ext cx="930910" cy="931545"/>
          </a:xfrm>
          <a:prstGeom prst="rect">
            <a:avLst/>
          </a:prstGeom>
        </p:spPr>
      </p:pic>
      <p:pic>
        <p:nvPicPr>
          <p:cNvPr id="21" name="Picture 20" descr="YouTube logo">
            <a:extLst>
              <a:ext uri="{FF2B5EF4-FFF2-40B4-BE49-F238E27FC236}">
                <a16:creationId xmlns:a16="http://schemas.microsoft.com/office/drawing/2014/main" id="{EFB86831-C1DB-4B4F-8FBE-FF593354A8AD}"/>
              </a:ext>
            </a:extLst>
          </p:cNvPr>
          <p:cNvPicPr>
            <a:picLocks noChangeAspect="1"/>
          </p:cNvPicPr>
          <p:nvPr/>
        </p:nvPicPr>
        <p:blipFill>
          <a:blip r:embed="rId4"/>
          <a:stretch>
            <a:fillRect/>
          </a:stretch>
        </p:blipFill>
        <p:spPr>
          <a:xfrm>
            <a:off x="8866542" y="412739"/>
            <a:ext cx="937895" cy="937895"/>
          </a:xfrm>
          <a:prstGeom prst="rect">
            <a:avLst/>
          </a:prstGeom>
        </p:spPr>
      </p:pic>
      <p:pic>
        <p:nvPicPr>
          <p:cNvPr id="22" name="Picture 21" descr="instagram logo">
            <a:extLst>
              <a:ext uri="{FF2B5EF4-FFF2-40B4-BE49-F238E27FC236}">
                <a16:creationId xmlns:a16="http://schemas.microsoft.com/office/drawing/2014/main" id="{2912A1A1-4F68-7543-9CA8-8FD41B39F585}"/>
              </a:ext>
            </a:extLst>
          </p:cNvPr>
          <p:cNvPicPr>
            <a:picLocks noChangeAspect="1"/>
          </p:cNvPicPr>
          <p:nvPr/>
        </p:nvPicPr>
        <p:blipFill rotWithShape="1">
          <a:blip r:embed="rId5"/>
          <a:srcRect/>
          <a:stretch/>
        </p:blipFill>
        <p:spPr>
          <a:xfrm>
            <a:off x="7111116" y="405754"/>
            <a:ext cx="944245" cy="944880"/>
          </a:xfrm>
          <a:prstGeom prst="rect">
            <a:avLst/>
          </a:prstGeom>
        </p:spPr>
      </p:pic>
      <p:pic>
        <p:nvPicPr>
          <p:cNvPr id="23" name="Picture 22" descr="twitter logo">
            <a:extLst>
              <a:ext uri="{FF2B5EF4-FFF2-40B4-BE49-F238E27FC236}">
                <a16:creationId xmlns:a16="http://schemas.microsoft.com/office/drawing/2014/main" id="{04DA428D-D50F-4B48-88F5-E5A9FFBF96A3}"/>
              </a:ext>
            </a:extLst>
          </p:cNvPr>
          <p:cNvPicPr>
            <a:picLocks noChangeAspect="1"/>
          </p:cNvPicPr>
          <p:nvPr/>
        </p:nvPicPr>
        <p:blipFill>
          <a:blip r:embed="rId6"/>
          <a:stretch>
            <a:fillRect/>
          </a:stretch>
        </p:blipFill>
        <p:spPr>
          <a:xfrm>
            <a:off x="5349403" y="405754"/>
            <a:ext cx="930275" cy="930910"/>
          </a:xfrm>
          <a:prstGeom prst="rect">
            <a:avLst/>
          </a:prstGeom>
        </p:spPr>
      </p:pic>
      <p:pic>
        <p:nvPicPr>
          <p:cNvPr id="24" name="Picture 23" descr="facebook logo">
            <a:extLst>
              <a:ext uri="{FF2B5EF4-FFF2-40B4-BE49-F238E27FC236}">
                <a16:creationId xmlns:a16="http://schemas.microsoft.com/office/drawing/2014/main" id="{0684D9E5-E001-3B45-8A19-9A6B82E430C8}"/>
              </a:ext>
            </a:extLst>
          </p:cNvPr>
          <p:cNvPicPr>
            <a:picLocks noChangeAspect="1"/>
          </p:cNvPicPr>
          <p:nvPr/>
        </p:nvPicPr>
        <p:blipFill rotWithShape="1">
          <a:blip r:embed="rId7"/>
          <a:srcRect/>
          <a:stretch/>
        </p:blipFill>
        <p:spPr>
          <a:xfrm>
            <a:off x="3459801" y="393689"/>
            <a:ext cx="942340" cy="942975"/>
          </a:xfrm>
          <a:prstGeom prst="rect">
            <a:avLst/>
          </a:prstGeom>
        </p:spPr>
      </p:pic>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E9B150-FC38-4E87-869B-CE0D231BF62D}"/>
              </a:ext>
              <a:ext uri="{C183D7F6-B498-43B3-948B-1728B52AA6E4}">
                <adec:decorative xmlns:adec="http://schemas.microsoft.com/office/drawing/2017/decorative" val="1"/>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sp>
        <p:nvSpPr>
          <p:cNvPr id="3" name="Rectangle 2">
            <a:extLst>
              <a:ext uri="{FF2B5EF4-FFF2-40B4-BE49-F238E27FC236}">
                <a16:creationId xmlns:a16="http://schemas.microsoft.com/office/drawing/2014/main" id="{7860A21B-81FF-4DF0-84F5-41A6DF73D09E}"/>
              </a:ext>
              <a:ext uri="{C183D7F6-B498-43B3-948B-1728B52AA6E4}">
                <adec:decorative xmlns:adec="http://schemas.microsoft.com/office/drawing/2017/decorative" val="1"/>
              </a:ext>
            </a:extLst>
          </p:cNvPr>
          <p:cNvSpPr/>
          <p:nvPr/>
        </p:nvSpPr>
        <p:spPr>
          <a:xfrm>
            <a:off x="0" y="4194092"/>
            <a:ext cx="14630400" cy="343641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rPr>
              <a:t>Share your learning </a:t>
            </a:r>
            <a:br>
              <a:rPr lang="en-US" sz="6600" dirty="0">
                <a:solidFill>
                  <a:schemeClr val="tx1">
                    <a:lumMod val="95000"/>
                    <a:lumOff val="5000"/>
                  </a:schemeClr>
                </a:solidFill>
              </a:rPr>
            </a:br>
            <a:r>
              <a:rPr lang="en-US" sz="6600" dirty="0">
                <a:solidFill>
                  <a:schemeClr val="tx1">
                    <a:lumMod val="95000"/>
                    <a:lumOff val="5000"/>
                  </a:schemeClr>
                </a:solidFill>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uLnTx/>
                <a:uFillTx/>
                <a:latin typeface="Arial"/>
                <a:ea typeface="+mj-ea"/>
                <a:cs typeface="Arial"/>
              </a:rPr>
              <a:t>#MyOhioClassroom</a:t>
            </a:r>
          </a:p>
        </p:txBody>
      </p:sp>
      <p:pic>
        <p:nvPicPr>
          <p:cNvPr id="10" name="Picture 9" descr="twitter icon">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descr="Instagram icon">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uLnTx/>
                <a:uFillTx/>
                <a:latin typeface="Arial"/>
                <a:ea typeface="+mj-ea"/>
                <a:cs typeface="Arial"/>
              </a:rPr>
              <a:t>#OhioLovesTeachers</a:t>
            </a:r>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36</a:t>
            </a:fld>
            <a:endParaRPr lang="en-US" dirty="0"/>
          </a:p>
        </p:txBody>
      </p:sp>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9218C-E057-48E5-AD1E-13A1314308D8}"/>
              </a:ext>
            </a:extLst>
          </p:cNvPr>
          <p:cNvSpPr txBox="1">
            <a:spLocks noGrp="1"/>
          </p:cNvSpPr>
          <p:nvPr>
            <p:ph type="title" idx="4294967295"/>
          </p:nvPr>
        </p:nvSpPr>
        <p:spPr>
          <a:xfrm>
            <a:off x="8741334" y="2213754"/>
            <a:ext cx="4150578" cy="31947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kumimoji="0" lang="en-US" sz="2520" b="0" i="0" u="none" strike="noStrike" kern="1200" cap="none" spc="0" normalizeH="0" baseline="0" noProof="0" dirty="0">
                <a:ln>
                  <a:noFill/>
                </a:ln>
                <a:solidFill>
                  <a:schemeClr val="tx1"/>
                </a:solidFill>
                <a:effectLst/>
                <a:uLnTx/>
                <a:uFillTx/>
                <a:latin typeface="+mn-lt"/>
                <a:ea typeface="+mn-ea"/>
                <a:cs typeface="+mn-cs"/>
              </a:rPr>
              <a:t>From Susan Elrod, “Quantitative Reasoning: The Next "Across the Curriculum" Movement,” Peer Review, Summer 2014, 16, 3: Retrieved from: </a:t>
            </a:r>
            <a:r>
              <a:rPr kumimoji="0" lang="en-US" sz="2520" b="0" i="0" u="none" strike="noStrike" kern="1200" cap="none" spc="0" normalizeH="0" baseline="0" noProof="0" dirty="0">
                <a:ln>
                  <a:noFill/>
                </a:ln>
                <a:solidFill>
                  <a:schemeClr val="tx1"/>
                </a:solidFill>
                <a:effectLst/>
                <a:uLnTx/>
                <a:uFillTx/>
                <a:latin typeface="+mn-lt"/>
                <a:ea typeface="+mn-ea"/>
                <a:cs typeface="+mn-cs"/>
                <a:hlinkClick r:id="rId3"/>
              </a:rPr>
              <a:t>https://www.aacu.org/peerreview/2014/summer/elrod</a:t>
            </a:r>
            <a:endParaRPr kumimoji="0" lang="en-US" sz="252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Figure 1. Q. R. within the Undergraduate Curriculum&#10;&#10;Clockwise the Venn diagram reads Math, Critical Thinking, Disciplinary context/real world. At the center diagram are the capital letters Q and R">
            <a:extLst>
              <a:ext uri="{FF2B5EF4-FFF2-40B4-BE49-F238E27FC236}">
                <a16:creationId xmlns:a16="http://schemas.microsoft.com/office/drawing/2014/main" id="{080005E5-7DD3-4B40-BEEC-30322995E691}"/>
              </a:ext>
            </a:extLst>
          </p:cNvPr>
          <p:cNvPicPr>
            <a:picLocks noChangeAspect="1"/>
          </p:cNvPicPr>
          <p:nvPr/>
        </p:nvPicPr>
        <p:blipFill>
          <a:blip r:embed="rId4"/>
          <a:stretch>
            <a:fillRect/>
          </a:stretch>
        </p:blipFill>
        <p:spPr>
          <a:xfrm>
            <a:off x="806421" y="-1"/>
            <a:ext cx="7050645" cy="7636913"/>
          </a:xfrm>
          <a:prstGeom prst="rect">
            <a:avLst/>
          </a:prstGeom>
        </p:spPr>
      </p:pic>
    </p:spTree>
    <p:extLst>
      <p:ext uri="{BB962C8B-B14F-4D97-AF65-F5344CB8AC3E}">
        <p14:creationId xmlns:p14="http://schemas.microsoft.com/office/powerpoint/2010/main" val="106596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ntitative Reasoning process&#10;&#10;Four rectangles are in a square shape on a green background. Clockwise, four blue arrows point to each box.">
            <a:extLst>
              <a:ext uri="{FF2B5EF4-FFF2-40B4-BE49-F238E27FC236}">
                <a16:creationId xmlns:a16="http://schemas.microsoft.com/office/drawing/2014/main" id="{73958EF7-C8D3-4297-8575-DAF9395B064F}"/>
              </a:ext>
            </a:extLst>
          </p:cNvPr>
          <p:cNvPicPr>
            <a:picLocks noChangeAspect="1"/>
          </p:cNvPicPr>
          <p:nvPr/>
        </p:nvPicPr>
        <p:blipFill rotWithShape="1">
          <a:blip r:embed="rId2"/>
          <a:srcRect b="2980"/>
          <a:stretch/>
        </p:blipFill>
        <p:spPr>
          <a:xfrm>
            <a:off x="3178553" y="282223"/>
            <a:ext cx="11451847" cy="7157156"/>
          </a:xfrm>
          <a:prstGeom prst="rect">
            <a:avLst/>
          </a:prstGeom>
        </p:spPr>
      </p:pic>
      <p:sp>
        <p:nvSpPr>
          <p:cNvPr id="5" name="Title 1">
            <a:extLst>
              <a:ext uri="{FF2B5EF4-FFF2-40B4-BE49-F238E27FC236}">
                <a16:creationId xmlns:a16="http://schemas.microsoft.com/office/drawing/2014/main" id="{8F454792-904D-48F2-9BE4-1E7C646FE662}"/>
              </a:ext>
            </a:extLst>
          </p:cNvPr>
          <p:cNvSpPr>
            <a:spLocks noGrp="1"/>
          </p:cNvSpPr>
          <p:nvPr>
            <p:ph type="title"/>
          </p:nvPr>
        </p:nvSpPr>
        <p:spPr>
          <a:xfrm>
            <a:off x="-496711" y="3245248"/>
            <a:ext cx="4124960" cy="1231106"/>
          </a:xfrm>
        </p:spPr>
        <p:txBody>
          <a:bodyPr/>
          <a:lstStyle/>
          <a:p>
            <a:r>
              <a:rPr lang="en-US" sz="4000" dirty="0"/>
              <a:t>Quantitative Reasoning</a:t>
            </a:r>
          </a:p>
        </p:txBody>
      </p:sp>
    </p:spTree>
    <p:extLst>
      <p:ext uri="{BB962C8B-B14F-4D97-AF65-F5344CB8AC3E}">
        <p14:creationId xmlns:p14="http://schemas.microsoft.com/office/powerpoint/2010/main" val="64703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A13A-7848-4C47-A689-FE28D44BAC66}"/>
              </a:ext>
            </a:extLst>
          </p:cNvPr>
          <p:cNvSpPr>
            <a:spLocks noGrp="1"/>
          </p:cNvSpPr>
          <p:nvPr>
            <p:ph type="title"/>
          </p:nvPr>
        </p:nvSpPr>
        <p:spPr>
          <a:xfrm>
            <a:off x="10189351" y="3334743"/>
            <a:ext cx="4441049" cy="775597"/>
          </a:xfrm>
        </p:spPr>
        <p:txBody>
          <a:bodyPr/>
          <a:lstStyle/>
          <a:p>
            <a:r>
              <a:rPr lang="en-US" dirty="0"/>
              <a:t>Quantitative Reasoning</a:t>
            </a:r>
          </a:p>
        </p:txBody>
      </p:sp>
      <p:pic>
        <p:nvPicPr>
          <p:cNvPr id="4" name="Picture 3" descr="In-Class Learning&#10;This is a colorful diagram showing how a student learns with quantitative reasoning.">
            <a:extLst>
              <a:ext uri="{FF2B5EF4-FFF2-40B4-BE49-F238E27FC236}">
                <a16:creationId xmlns:a16="http://schemas.microsoft.com/office/drawing/2014/main" id="{8E207BE9-8093-42DD-8E87-DFBF558441F9}"/>
              </a:ext>
            </a:extLst>
          </p:cNvPr>
          <p:cNvPicPr>
            <a:picLocks noChangeAspect="1"/>
          </p:cNvPicPr>
          <p:nvPr/>
        </p:nvPicPr>
        <p:blipFill>
          <a:blip r:embed="rId2"/>
          <a:stretch>
            <a:fillRect/>
          </a:stretch>
        </p:blipFill>
        <p:spPr>
          <a:xfrm>
            <a:off x="188242" y="119838"/>
            <a:ext cx="10141089" cy="7488579"/>
          </a:xfrm>
          <a:prstGeom prst="rect">
            <a:avLst/>
          </a:prstGeom>
        </p:spPr>
      </p:pic>
    </p:spTree>
    <p:extLst>
      <p:ext uri="{BB962C8B-B14F-4D97-AF65-F5344CB8AC3E}">
        <p14:creationId xmlns:p14="http://schemas.microsoft.com/office/powerpoint/2010/main" val="2391375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FD2E0B0-4925-491F-9A41-20E178FC3AF5}"/>
              </a:ext>
            </a:extLst>
          </p:cNvPr>
          <p:cNvGraphicFramePr>
            <a:graphicFrameLocks noGrp="1"/>
          </p:cNvGraphicFramePr>
          <p:nvPr>
            <p:extLst>
              <p:ext uri="{D42A27DB-BD31-4B8C-83A1-F6EECF244321}">
                <p14:modId xmlns:p14="http://schemas.microsoft.com/office/powerpoint/2010/main" val="782026651"/>
              </p:ext>
            </p:extLst>
          </p:nvPr>
        </p:nvGraphicFramePr>
        <p:xfrm>
          <a:off x="451556" y="245165"/>
          <a:ext cx="13716000" cy="7205472"/>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949743064"/>
                    </a:ext>
                  </a:extLst>
                </a:gridCol>
                <a:gridCol w="6858000">
                  <a:extLst>
                    <a:ext uri="{9D8B030D-6E8A-4147-A177-3AD203B41FA5}">
                      <a16:colId xmlns:a16="http://schemas.microsoft.com/office/drawing/2014/main" val="3979580191"/>
                    </a:ext>
                  </a:extLst>
                </a:gridCol>
              </a:tblGrid>
              <a:tr h="987552">
                <a:tc>
                  <a:txBody>
                    <a:bodyPr/>
                    <a:lstStyle/>
                    <a:p>
                      <a:pPr algn="ctr"/>
                      <a:r>
                        <a:rPr lang="en-US" sz="2900" dirty="0">
                          <a:latin typeface="Arial" panose="020B0604020202020204" pitchFamily="34" charset="0"/>
                          <a:cs typeface="Arial" panose="020B0604020202020204" pitchFamily="34" charset="0"/>
                        </a:rPr>
                        <a:t>Traditional Mathematics Class</a:t>
                      </a:r>
                    </a:p>
                  </a:txBody>
                  <a:tcPr marL="109728" marR="109728" marT="54864" marB="54864"/>
                </a:tc>
                <a:tc>
                  <a:txBody>
                    <a:bodyPr/>
                    <a:lstStyle/>
                    <a:p>
                      <a:pPr algn="ctr"/>
                      <a:r>
                        <a:rPr lang="en-US" sz="2900" dirty="0">
                          <a:latin typeface="Arial" panose="020B0604020202020204" pitchFamily="34" charset="0"/>
                          <a:cs typeface="Arial" panose="020B0604020202020204" pitchFamily="34" charset="0"/>
                        </a:rPr>
                        <a:t>Quantitative Reasoning Class</a:t>
                      </a:r>
                    </a:p>
                  </a:txBody>
                  <a:tcPr marL="109728" marR="109728" marT="54864" marB="54864"/>
                </a:tc>
                <a:extLst>
                  <a:ext uri="{0D108BD9-81ED-4DB2-BD59-A6C34878D82A}">
                    <a16:rowId xmlns:a16="http://schemas.microsoft.com/office/drawing/2014/main" val="3632659013"/>
                  </a:ext>
                </a:extLst>
              </a:tr>
              <a:tr h="914400">
                <a:tc>
                  <a:txBody>
                    <a:bodyPr/>
                    <a:lstStyle/>
                    <a:p>
                      <a:r>
                        <a:rPr lang="en-US" sz="2600" dirty="0">
                          <a:latin typeface="Arial" panose="020B0604020202020204" pitchFamily="34" charset="0"/>
                          <a:cs typeface="Arial" panose="020B0604020202020204" pitchFamily="34" charset="0"/>
                        </a:rPr>
                        <a:t>Skill driven with concepts applied</a:t>
                      </a:r>
                    </a:p>
                  </a:txBody>
                  <a:tcPr marL="109728" marR="109728" marT="54864" marB="54864"/>
                </a:tc>
                <a:tc>
                  <a:txBody>
                    <a:bodyPr/>
                    <a:lstStyle/>
                    <a:p>
                      <a:r>
                        <a:rPr lang="en-US" sz="2600" dirty="0">
                          <a:latin typeface="Arial" panose="020B0604020202020204" pitchFamily="34" charset="0"/>
                          <a:cs typeface="Arial" panose="020B0604020202020204" pitchFamily="34" charset="0"/>
                        </a:rPr>
                        <a:t>Concept driven with skills applied</a:t>
                      </a:r>
                    </a:p>
                  </a:txBody>
                  <a:tcPr marL="109728" marR="109728" marT="54864" marB="54864"/>
                </a:tc>
                <a:extLst>
                  <a:ext uri="{0D108BD9-81ED-4DB2-BD59-A6C34878D82A}">
                    <a16:rowId xmlns:a16="http://schemas.microsoft.com/office/drawing/2014/main" val="4145071912"/>
                  </a:ext>
                </a:extLst>
              </a:tr>
              <a:tr h="512064">
                <a:tc>
                  <a:txBody>
                    <a:bodyPr/>
                    <a:lstStyle/>
                    <a:p>
                      <a:r>
                        <a:rPr lang="en-US" sz="2600" dirty="0">
                          <a:latin typeface="Arial" panose="020B0604020202020204" pitchFamily="34" charset="0"/>
                          <a:cs typeface="Arial" panose="020B0604020202020204" pitchFamily="34" charset="0"/>
                        </a:rPr>
                        <a:t>Practice and then apply</a:t>
                      </a:r>
                    </a:p>
                  </a:txBody>
                  <a:tcPr marL="109728" marR="109728" marT="54864" marB="54864"/>
                </a:tc>
                <a:tc>
                  <a:txBody>
                    <a:bodyPr/>
                    <a:lstStyle/>
                    <a:p>
                      <a:r>
                        <a:rPr lang="en-US" sz="2600" dirty="0">
                          <a:latin typeface="Arial" panose="020B0604020202020204" pitchFamily="34" charset="0"/>
                          <a:cs typeface="Arial" panose="020B0604020202020204" pitchFamily="34" charset="0"/>
                        </a:rPr>
                        <a:t>Apply and then practice</a:t>
                      </a:r>
                    </a:p>
                  </a:txBody>
                  <a:tcPr marL="109728" marR="109728" marT="54864" marB="54864"/>
                </a:tc>
                <a:extLst>
                  <a:ext uri="{0D108BD9-81ED-4DB2-BD59-A6C34878D82A}">
                    <a16:rowId xmlns:a16="http://schemas.microsoft.com/office/drawing/2014/main" val="3589860588"/>
                  </a:ext>
                </a:extLst>
              </a:tr>
              <a:tr h="914400">
                <a:tc>
                  <a:txBody>
                    <a:bodyPr/>
                    <a:lstStyle/>
                    <a:p>
                      <a:r>
                        <a:rPr lang="en-US" sz="2600" dirty="0">
                          <a:latin typeface="Arial" panose="020B0604020202020204" pitchFamily="34" charset="0"/>
                          <a:cs typeface="Arial" panose="020B0604020202020204" pitchFamily="34" charset="0"/>
                        </a:rPr>
                        <a:t>Context removed, solve problem, insert context</a:t>
                      </a:r>
                    </a:p>
                  </a:txBody>
                  <a:tcPr marL="109728" marR="109728" marT="54864" marB="54864"/>
                </a:tc>
                <a:tc>
                  <a:txBody>
                    <a:bodyPr/>
                    <a:lstStyle/>
                    <a:p>
                      <a:r>
                        <a:rPr lang="en-US" sz="2600" dirty="0">
                          <a:latin typeface="Arial" panose="020B0604020202020204" pitchFamily="34" charset="0"/>
                          <a:cs typeface="Arial" panose="020B0604020202020204" pitchFamily="34" charset="0"/>
                        </a:rPr>
                        <a:t>Problem cannot be solved without context</a:t>
                      </a:r>
                    </a:p>
                  </a:txBody>
                  <a:tcPr marL="109728" marR="109728" marT="54864" marB="54864"/>
                </a:tc>
                <a:extLst>
                  <a:ext uri="{0D108BD9-81ED-4DB2-BD59-A6C34878D82A}">
                    <a16:rowId xmlns:a16="http://schemas.microsoft.com/office/drawing/2014/main" val="1116057356"/>
                  </a:ext>
                </a:extLst>
              </a:tr>
              <a:tr h="512064">
                <a:tc>
                  <a:txBody>
                    <a:bodyPr/>
                    <a:lstStyle/>
                    <a:p>
                      <a:r>
                        <a:rPr lang="en-US" sz="2600" dirty="0">
                          <a:latin typeface="Arial" panose="020B0604020202020204" pitchFamily="34" charset="0"/>
                          <a:cs typeface="Arial" panose="020B0604020202020204" pitchFamily="34" charset="0"/>
                        </a:rPr>
                        <a:t>Behaviorist approach</a:t>
                      </a:r>
                    </a:p>
                  </a:txBody>
                  <a:tcPr marL="109728" marR="109728" marT="54864" marB="54864"/>
                </a:tc>
                <a:tc>
                  <a:txBody>
                    <a:bodyPr/>
                    <a:lstStyle/>
                    <a:p>
                      <a:r>
                        <a:rPr lang="en-US" sz="2600" dirty="0">
                          <a:latin typeface="Arial" panose="020B0604020202020204" pitchFamily="34" charset="0"/>
                          <a:cs typeface="Arial" panose="020B0604020202020204" pitchFamily="34" charset="0"/>
                        </a:rPr>
                        <a:t>Inquiry based</a:t>
                      </a:r>
                    </a:p>
                  </a:txBody>
                  <a:tcPr marL="109728" marR="109728" marT="54864" marB="54864"/>
                </a:tc>
                <a:extLst>
                  <a:ext uri="{0D108BD9-81ED-4DB2-BD59-A6C34878D82A}">
                    <a16:rowId xmlns:a16="http://schemas.microsoft.com/office/drawing/2014/main" val="1835792724"/>
                  </a:ext>
                </a:extLst>
              </a:tr>
              <a:tr h="512064">
                <a:tc>
                  <a:txBody>
                    <a:bodyPr/>
                    <a:lstStyle/>
                    <a:p>
                      <a:r>
                        <a:rPr lang="en-US" sz="2600" dirty="0">
                          <a:latin typeface="Arial" panose="020B0604020202020204" pitchFamily="34" charset="0"/>
                          <a:cs typeface="Arial" panose="020B0604020202020204" pitchFamily="34" charset="0"/>
                        </a:rPr>
                        <a:t>Teacher-centered</a:t>
                      </a:r>
                    </a:p>
                  </a:txBody>
                  <a:tcPr marL="109728" marR="109728" marT="54864" marB="54864"/>
                </a:tc>
                <a:tc>
                  <a:txBody>
                    <a:bodyPr/>
                    <a:lstStyle/>
                    <a:p>
                      <a:r>
                        <a:rPr lang="en-US" sz="2600" dirty="0">
                          <a:latin typeface="Arial" panose="020B0604020202020204" pitchFamily="34" charset="0"/>
                          <a:cs typeface="Arial" panose="020B0604020202020204" pitchFamily="34" charset="0"/>
                        </a:rPr>
                        <a:t>Student-centered</a:t>
                      </a:r>
                    </a:p>
                  </a:txBody>
                  <a:tcPr marL="109728" marR="109728" marT="54864" marB="54864"/>
                </a:tc>
                <a:extLst>
                  <a:ext uri="{0D108BD9-81ED-4DB2-BD59-A6C34878D82A}">
                    <a16:rowId xmlns:a16="http://schemas.microsoft.com/office/drawing/2014/main" val="2164870245"/>
                  </a:ext>
                </a:extLst>
              </a:tr>
              <a:tr h="512064">
                <a:tc>
                  <a:txBody>
                    <a:bodyPr/>
                    <a:lstStyle/>
                    <a:p>
                      <a:r>
                        <a:rPr lang="en-US" sz="2600" dirty="0">
                          <a:latin typeface="Arial" panose="020B0604020202020204" pitchFamily="34" charset="0"/>
                          <a:cs typeface="Arial" panose="020B0604020202020204" pitchFamily="34" charset="0"/>
                        </a:rPr>
                        <a:t>Individual-centered</a:t>
                      </a:r>
                    </a:p>
                  </a:txBody>
                  <a:tcPr marL="109728" marR="109728" marT="54864" marB="54864"/>
                </a:tc>
                <a:tc>
                  <a:txBody>
                    <a:bodyPr/>
                    <a:lstStyle/>
                    <a:p>
                      <a:r>
                        <a:rPr lang="en-US" sz="2600" dirty="0">
                          <a:latin typeface="Arial" panose="020B0604020202020204" pitchFamily="34" charset="0"/>
                          <a:cs typeface="Arial" panose="020B0604020202020204" pitchFamily="34" charset="0"/>
                        </a:rPr>
                        <a:t>Team-centered</a:t>
                      </a:r>
                    </a:p>
                  </a:txBody>
                  <a:tcPr marL="109728" marR="109728" marT="54864" marB="54864"/>
                </a:tc>
                <a:extLst>
                  <a:ext uri="{0D108BD9-81ED-4DB2-BD59-A6C34878D82A}">
                    <a16:rowId xmlns:a16="http://schemas.microsoft.com/office/drawing/2014/main" val="2266266043"/>
                  </a:ext>
                </a:extLst>
              </a:tr>
              <a:tr h="512064">
                <a:tc>
                  <a:txBody>
                    <a:bodyPr/>
                    <a:lstStyle/>
                    <a:p>
                      <a:r>
                        <a:rPr lang="en-US" sz="2600" dirty="0">
                          <a:latin typeface="Arial" panose="020B0604020202020204" pitchFamily="34" charset="0"/>
                          <a:cs typeface="Arial" panose="020B0604020202020204" pitchFamily="34" charset="0"/>
                        </a:rPr>
                        <a:t>Communication optional</a:t>
                      </a:r>
                    </a:p>
                  </a:txBody>
                  <a:tcPr marL="109728" marR="109728" marT="54864" marB="54864"/>
                </a:tc>
                <a:tc>
                  <a:txBody>
                    <a:bodyPr/>
                    <a:lstStyle/>
                    <a:p>
                      <a:r>
                        <a:rPr lang="en-US" sz="2600" dirty="0">
                          <a:latin typeface="Arial" panose="020B0604020202020204" pitchFamily="34" charset="0"/>
                          <a:cs typeface="Arial" panose="020B0604020202020204" pitchFamily="34" charset="0"/>
                        </a:rPr>
                        <a:t>Communication essential</a:t>
                      </a:r>
                    </a:p>
                  </a:txBody>
                  <a:tcPr marL="109728" marR="109728" marT="54864" marB="54864"/>
                </a:tc>
                <a:extLst>
                  <a:ext uri="{0D108BD9-81ED-4DB2-BD59-A6C34878D82A}">
                    <a16:rowId xmlns:a16="http://schemas.microsoft.com/office/drawing/2014/main" val="300652788"/>
                  </a:ext>
                </a:extLst>
              </a:tr>
              <a:tr h="512064">
                <a:tc>
                  <a:txBody>
                    <a:bodyPr/>
                    <a:lstStyle/>
                    <a:p>
                      <a:r>
                        <a:rPr lang="en-US" sz="2600" dirty="0">
                          <a:latin typeface="Arial" panose="020B0604020202020204" pitchFamily="34" charset="0"/>
                          <a:cs typeface="Arial" panose="020B0604020202020204" pitchFamily="34" charset="0"/>
                        </a:rPr>
                        <a:t>Objects of study are abstract</a:t>
                      </a:r>
                    </a:p>
                  </a:txBody>
                  <a:tcPr marL="109728" marR="109728" marT="54864" marB="54864"/>
                </a:tc>
                <a:tc>
                  <a:txBody>
                    <a:bodyPr/>
                    <a:lstStyle/>
                    <a:p>
                      <a:r>
                        <a:rPr lang="en-US" sz="2600" dirty="0">
                          <a:latin typeface="Arial" panose="020B0604020202020204" pitchFamily="34" charset="0"/>
                          <a:cs typeface="Arial" panose="020B0604020202020204" pitchFamily="34" charset="0"/>
                        </a:rPr>
                        <a:t>Objects of study are data</a:t>
                      </a:r>
                    </a:p>
                  </a:txBody>
                  <a:tcPr marL="109728" marR="109728" marT="54864" marB="54864"/>
                </a:tc>
                <a:extLst>
                  <a:ext uri="{0D108BD9-81ED-4DB2-BD59-A6C34878D82A}">
                    <a16:rowId xmlns:a16="http://schemas.microsoft.com/office/drawing/2014/main" val="2824884349"/>
                  </a:ext>
                </a:extLst>
              </a:tr>
              <a:tr h="1316736">
                <a:tc>
                  <a:txBody>
                    <a:bodyPr/>
                    <a:lstStyle/>
                    <a:p>
                      <a:r>
                        <a:rPr lang="en-US" sz="2600" dirty="0">
                          <a:latin typeface="Arial" panose="020B0604020202020204" pitchFamily="34" charset="0"/>
                          <a:cs typeface="Arial" panose="020B0604020202020204" pitchFamily="34" charset="0"/>
                        </a:rPr>
                        <a:t>For specific, high-level STEM careers</a:t>
                      </a:r>
                    </a:p>
                  </a:txBody>
                  <a:tcPr marL="109728" marR="109728" marT="54864" marB="54864"/>
                </a:tc>
                <a:tc>
                  <a:txBody>
                    <a:bodyPr/>
                    <a:lstStyle/>
                    <a:p>
                      <a:r>
                        <a:rPr lang="en-US" sz="2600" dirty="0">
                          <a:latin typeface="Arial" panose="020B0604020202020204" pitchFamily="34" charset="0"/>
                          <a:cs typeface="Arial" panose="020B0604020202020204" pitchFamily="34" charset="0"/>
                        </a:rPr>
                        <a:t>For all careers, and essential for good citizenship and personal finance decisions</a:t>
                      </a:r>
                    </a:p>
                  </a:txBody>
                  <a:tcPr marL="109728" marR="109728" marT="54864" marB="54864"/>
                </a:tc>
                <a:extLst>
                  <a:ext uri="{0D108BD9-81ED-4DB2-BD59-A6C34878D82A}">
                    <a16:rowId xmlns:a16="http://schemas.microsoft.com/office/drawing/2014/main" val="190081631"/>
                  </a:ext>
                </a:extLst>
              </a:tr>
            </a:tbl>
          </a:graphicData>
        </a:graphic>
      </p:graphicFrame>
    </p:spTree>
    <p:extLst>
      <p:ext uri="{BB962C8B-B14F-4D97-AF65-F5344CB8AC3E}">
        <p14:creationId xmlns:p14="http://schemas.microsoft.com/office/powerpoint/2010/main" val="210488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79D0-32B9-4D5A-9EBB-3C2D52E2672A}"/>
              </a:ext>
            </a:extLst>
          </p:cNvPr>
          <p:cNvSpPr>
            <a:spLocks noGrp="1"/>
          </p:cNvSpPr>
          <p:nvPr>
            <p:ph type="title"/>
          </p:nvPr>
        </p:nvSpPr>
        <p:spPr>
          <a:xfrm>
            <a:off x="2377440" y="741790"/>
            <a:ext cx="9875520" cy="775597"/>
          </a:xfrm>
        </p:spPr>
        <p:txBody>
          <a:bodyPr/>
          <a:lstStyle/>
          <a:p>
            <a:r>
              <a:rPr lang="en-US" dirty="0"/>
              <a:t>Description of Course</a:t>
            </a:r>
          </a:p>
        </p:txBody>
      </p:sp>
      <p:sp>
        <p:nvSpPr>
          <p:cNvPr id="3" name="Content Placeholder 2">
            <a:extLst>
              <a:ext uri="{FF2B5EF4-FFF2-40B4-BE49-F238E27FC236}">
                <a16:creationId xmlns:a16="http://schemas.microsoft.com/office/drawing/2014/main" id="{E205F524-3C8E-4B57-85D2-68B2A743A745}"/>
              </a:ext>
            </a:extLst>
          </p:cNvPr>
          <p:cNvSpPr>
            <a:spLocks noGrp="1"/>
          </p:cNvSpPr>
          <p:nvPr>
            <p:ph idx="1"/>
          </p:nvPr>
        </p:nvSpPr>
        <p:spPr>
          <a:xfrm>
            <a:off x="575733" y="2130965"/>
            <a:ext cx="13478934" cy="5431156"/>
          </a:xfrm>
        </p:spPr>
        <p:txBody>
          <a:bodyPr/>
          <a:lstStyle/>
          <a:p>
            <a:pPr marL="0" indent="0">
              <a:buNone/>
            </a:pPr>
            <a:r>
              <a:rPr lang="en-US" sz="4400" dirty="0"/>
              <a:t>This course is designed to promote </a:t>
            </a:r>
            <a:r>
              <a:rPr lang="en-US" sz="4400" b="1" dirty="0">
                <a:solidFill>
                  <a:schemeClr val="accent1"/>
                </a:solidFill>
              </a:rPr>
              <a:t>reasoning</a:t>
            </a:r>
            <a:r>
              <a:rPr lang="en-US" sz="4400" dirty="0"/>
              <a:t>, </a:t>
            </a:r>
            <a:r>
              <a:rPr lang="en-US" sz="4400" b="1" dirty="0">
                <a:solidFill>
                  <a:schemeClr val="accent3"/>
                </a:solidFill>
              </a:rPr>
              <a:t>problem-solving</a:t>
            </a:r>
            <a:r>
              <a:rPr lang="en-US" sz="4400" dirty="0"/>
              <a:t> and </a:t>
            </a:r>
            <a:r>
              <a:rPr lang="en-US" sz="4400" b="1" dirty="0">
                <a:solidFill>
                  <a:schemeClr val="accent4"/>
                </a:solidFill>
              </a:rPr>
              <a:t>modeling</a:t>
            </a:r>
            <a:r>
              <a:rPr lang="en-US" sz="4400" dirty="0"/>
              <a:t> through thematic units focused on the mathematical practices while reinforcing and extending content in Number and Quantity, Algebra, Functions, Statistics and Probability, and Geometry. </a:t>
            </a:r>
          </a:p>
        </p:txBody>
      </p:sp>
    </p:spTree>
    <p:extLst>
      <p:ext uri="{BB962C8B-B14F-4D97-AF65-F5344CB8AC3E}">
        <p14:creationId xmlns:p14="http://schemas.microsoft.com/office/powerpoint/2010/main" val="3699692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1B70-92AE-459C-AA99-BF17F1603E63}"/>
              </a:ext>
            </a:extLst>
          </p:cNvPr>
          <p:cNvSpPr>
            <a:spLocks noGrp="1"/>
          </p:cNvSpPr>
          <p:nvPr>
            <p:ph type="title"/>
          </p:nvPr>
        </p:nvSpPr>
        <p:spPr>
          <a:xfrm>
            <a:off x="2377440" y="274321"/>
            <a:ext cx="9875520" cy="775597"/>
          </a:xfrm>
        </p:spPr>
        <p:txBody>
          <a:bodyPr/>
          <a:lstStyle/>
          <a:p>
            <a:r>
              <a:rPr lang="en-US" dirty="0"/>
              <a:t>Math Practices</a:t>
            </a:r>
          </a:p>
        </p:txBody>
      </p:sp>
      <p:sp>
        <p:nvSpPr>
          <p:cNvPr id="3" name="Content Placeholder 2">
            <a:extLst>
              <a:ext uri="{FF2B5EF4-FFF2-40B4-BE49-F238E27FC236}">
                <a16:creationId xmlns:a16="http://schemas.microsoft.com/office/drawing/2014/main" id="{90B82425-6B06-48CC-A9F9-B6489DC4F5DC}"/>
              </a:ext>
            </a:extLst>
          </p:cNvPr>
          <p:cNvSpPr>
            <a:spLocks noGrp="1"/>
          </p:cNvSpPr>
          <p:nvPr>
            <p:ph idx="1"/>
          </p:nvPr>
        </p:nvSpPr>
        <p:spPr>
          <a:xfrm>
            <a:off x="688623" y="1441608"/>
            <a:ext cx="13648266" cy="6411787"/>
          </a:xfrm>
        </p:spPr>
        <p:txBody>
          <a:bodyPr/>
          <a:lstStyle/>
          <a:p>
            <a:pPr marL="617220" indent="-617220">
              <a:buFont typeface="+mj-lt"/>
              <a:buAutoNum type="arabicPeriod"/>
            </a:pPr>
            <a:r>
              <a:rPr lang="en-US" sz="3600" dirty="0"/>
              <a:t>Make sense of problems and persevere in solving them. </a:t>
            </a:r>
          </a:p>
          <a:p>
            <a:pPr marL="617220" indent="-617220">
              <a:buFont typeface="+mj-lt"/>
              <a:buAutoNum type="arabicPeriod"/>
            </a:pPr>
            <a:r>
              <a:rPr lang="en-US" sz="3600" dirty="0"/>
              <a:t>Reason abstractly and quantitatively. </a:t>
            </a:r>
          </a:p>
          <a:p>
            <a:pPr marL="617220" indent="-617220">
              <a:buFont typeface="+mj-lt"/>
              <a:buAutoNum type="arabicPeriod"/>
            </a:pPr>
            <a:r>
              <a:rPr lang="en-US" sz="3600" dirty="0"/>
              <a:t>Construct viable arguments and critique the reasoning of others. </a:t>
            </a:r>
          </a:p>
          <a:p>
            <a:pPr marL="617220" indent="-617220">
              <a:buFont typeface="+mj-lt"/>
              <a:buAutoNum type="arabicPeriod"/>
            </a:pPr>
            <a:r>
              <a:rPr lang="en-US" sz="3600" dirty="0"/>
              <a:t>Model with mathematics. </a:t>
            </a:r>
          </a:p>
          <a:p>
            <a:pPr marL="617220" indent="-617220">
              <a:buFont typeface="+mj-lt"/>
              <a:buAutoNum type="arabicPeriod"/>
            </a:pPr>
            <a:r>
              <a:rPr lang="en-US" sz="3600" dirty="0"/>
              <a:t>Use appropriate tools strategically. </a:t>
            </a:r>
          </a:p>
          <a:p>
            <a:pPr marL="617220" indent="-617220">
              <a:buFont typeface="+mj-lt"/>
              <a:buAutoNum type="arabicPeriod"/>
            </a:pPr>
            <a:r>
              <a:rPr lang="en-US" sz="3600" dirty="0"/>
              <a:t>Attend to precision. </a:t>
            </a:r>
          </a:p>
          <a:p>
            <a:pPr marL="617220" indent="-617220">
              <a:buFont typeface="+mj-lt"/>
              <a:buAutoNum type="arabicPeriod"/>
            </a:pPr>
            <a:r>
              <a:rPr lang="en-US" sz="3600" dirty="0"/>
              <a:t>Look for and make use of structure. </a:t>
            </a:r>
          </a:p>
          <a:p>
            <a:pPr marL="617220" indent="-617220">
              <a:buFont typeface="+mj-lt"/>
              <a:buAutoNum type="arabicPeriod"/>
            </a:pPr>
            <a:r>
              <a:rPr lang="en-US" sz="3600" dirty="0"/>
              <a:t>Look for and express regularity in repeated reasoning.</a:t>
            </a:r>
          </a:p>
        </p:txBody>
      </p:sp>
    </p:spTree>
    <p:extLst>
      <p:ext uri="{BB962C8B-B14F-4D97-AF65-F5344CB8AC3E}">
        <p14:creationId xmlns:p14="http://schemas.microsoft.com/office/powerpoint/2010/main" val="4076634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94874c0-f4c4-4d00-a0d9-c1dd91e10513">
      <UserInfo>
        <DisplayName>Mallory, Andrea</DisplayName>
        <AccountId>29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9D42EB1CB4884BAEE732D66021D562" ma:contentTypeVersion="8" ma:contentTypeDescription="Create a new document." ma:contentTypeScope="" ma:versionID="a731b6415492f7c871aaccc27678d9aa">
  <xsd:schema xmlns:xsd="http://www.w3.org/2001/XMLSchema" xmlns:xs="http://www.w3.org/2001/XMLSchema" xmlns:p="http://schemas.microsoft.com/office/2006/metadata/properties" xmlns:ns2="a94874c0-f4c4-4d00-a0d9-c1dd91e10513" xmlns:ns3="29e9271f-fcce-4f3c-9b75-5bf8ea8bdf21" targetNamespace="http://schemas.microsoft.com/office/2006/metadata/properties" ma:root="true" ma:fieldsID="13fd7a0596b7510b7cbbb6d549b46899" ns2:_="" ns3:_="">
    <xsd:import namespace="a94874c0-f4c4-4d00-a0d9-c1dd91e10513"/>
    <xsd:import namespace="29e9271f-fcce-4f3c-9b75-5bf8ea8bdf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874c0-f4c4-4d00-a0d9-c1dd91e105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e9271f-fcce-4f3c-9b75-5bf8ea8bdf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56C8AE-CD79-4A75-9AC7-672DABA5CFB9}">
  <ds:schemaRefs>
    <ds:schemaRef ds:uri="http://purl.org/dc/elements/1.1/"/>
    <ds:schemaRef ds:uri="http://purl.org/dc/terms/"/>
    <ds:schemaRef ds:uri="http://schemas.microsoft.com/office/2006/metadata/properties"/>
    <ds:schemaRef ds:uri="29e9271f-fcce-4f3c-9b75-5bf8ea8bdf2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a94874c0-f4c4-4d00-a0d9-c1dd91e10513"/>
    <ds:schemaRef ds:uri="http://purl.org/dc/dcmitype/"/>
  </ds:schemaRefs>
</ds:datastoreItem>
</file>

<file path=customXml/itemProps2.xml><?xml version="1.0" encoding="utf-8"?>
<ds:datastoreItem xmlns:ds="http://schemas.openxmlformats.org/officeDocument/2006/customXml" ds:itemID="{9B5510D5-0A05-41FA-B1BD-39A29471A0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4874c0-f4c4-4d00-a0d9-c1dd91e10513"/>
    <ds:schemaRef ds:uri="29e9271f-fcce-4f3c-9b75-5bf8ea8bdf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A909DA-0368-4C6F-B4D9-FAAD33D863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1548</Words>
  <Application>Microsoft Office PowerPoint</Application>
  <PresentationFormat>Custom</PresentationFormat>
  <Paragraphs>300</Paragraphs>
  <Slides>36</Slides>
  <Notes>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Mathematical Modeling and Reasoning: An Advanced Quantitative Reasoning Course</vt:lpstr>
      <vt:lpstr>What is Quantitative Reasoning? </vt:lpstr>
      <vt:lpstr>Definition of QR</vt:lpstr>
      <vt:lpstr>From Susan Elrod, “Quantitative Reasoning: The Next "Across the Curriculum" Movement,” Peer Review, Summer 2014, 16, 3: Retrieved from: https://www.aacu.org/peerreview/2014/summer/elrod</vt:lpstr>
      <vt:lpstr>Quantitative Reasoning</vt:lpstr>
      <vt:lpstr>Quantitative Reasoning</vt:lpstr>
      <vt:lpstr>PowerPoint Presentation</vt:lpstr>
      <vt:lpstr>Description of Course</vt:lpstr>
      <vt:lpstr>Math Practices</vt:lpstr>
      <vt:lpstr>QR Transition Course with Remediation-Free Goal</vt:lpstr>
      <vt:lpstr>Follow-on Courses</vt:lpstr>
      <vt:lpstr>Equity</vt:lpstr>
      <vt:lpstr>Rigor</vt:lpstr>
      <vt:lpstr>PowerPoint Presentation</vt:lpstr>
      <vt:lpstr>PowerPoint Presentation</vt:lpstr>
      <vt:lpstr>Themes</vt:lpstr>
      <vt:lpstr>Theme 0</vt:lpstr>
      <vt:lpstr>Overview of Numbers and Quantity</vt:lpstr>
      <vt:lpstr>Functions-Part 1</vt:lpstr>
      <vt:lpstr>Functions-Part 2</vt:lpstr>
      <vt:lpstr>Overview of Geometry</vt:lpstr>
      <vt:lpstr>Overview of Statistics</vt:lpstr>
      <vt:lpstr>Overview of Probability</vt:lpstr>
      <vt:lpstr>Applications</vt:lpstr>
      <vt:lpstr>Advanced Quantitative Reasoning Standards</vt:lpstr>
      <vt:lpstr>Act Blueprint</vt:lpstr>
      <vt:lpstr>Students said…</vt:lpstr>
      <vt:lpstr>A student said…</vt:lpstr>
      <vt:lpstr>Another teacher said…</vt:lpstr>
      <vt:lpstr>Pilot Teacher said…</vt:lpstr>
      <vt:lpstr>Pilot Teacher said…</vt:lpstr>
      <vt:lpstr>Pilot Teacher said…</vt:lpstr>
      <vt:lpstr>Student Voices</vt:lpstr>
      <vt:lpstr>Teacher Voices</vt:lpstr>
      <vt:lpstr>35</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96</cp:revision>
  <dcterms:created xsi:type="dcterms:W3CDTF">2015-07-08T14:36:51Z</dcterms:created>
  <dcterms:modified xsi:type="dcterms:W3CDTF">2021-12-14T17:49:51Z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0x010100929D42EB1CB4884BAEE732D66021D562</vt:lpwstr>
  </property>
</Properties>
</file>