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328" r:id="rId6"/>
    <p:sldId id="1166" r:id="rId7"/>
    <p:sldId id="646" r:id="rId8"/>
    <p:sldId id="643" r:id="rId9"/>
    <p:sldId id="635" r:id="rId10"/>
    <p:sldId id="586" r:id="rId11"/>
    <p:sldId id="644" r:id="rId12"/>
    <p:sldId id="642" r:id="rId13"/>
    <p:sldId id="641" r:id="rId14"/>
    <p:sldId id="640" r:id="rId15"/>
    <p:sldId id="286" r:id="rId16"/>
    <p:sldId id="25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7EF"/>
    <a:srgbClr val="D8E9F1"/>
    <a:srgbClr val="D1E2EA"/>
    <a:srgbClr val="DBECF4"/>
    <a:srgbClr val="D9EAF2"/>
    <a:srgbClr val="D1E3EA"/>
    <a:srgbClr val="B6CBD1"/>
    <a:srgbClr val="BED2D9"/>
    <a:srgbClr val="D0E2E9"/>
    <a:srgbClr val="DAEBF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snapToObjects="1">
      <p:cViewPr varScale="1">
        <p:scale>
          <a:sx n="79" d="100"/>
          <a:sy n="79" d="100"/>
        </p:scale>
        <p:origin x="126" y="516"/>
      </p:cViewPr>
      <p:guideLst>
        <p:guide orient="horz" pos="2160"/>
        <p:guide pos="3840"/>
      </p:guideLst>
    </p:cSldViewPr>
  </p:slideViewPr>
  <p:outlineViewPr>
    <p:cViewPr>
      <p:scale>
        <a:sx n="33" d="100"/>
        <a:sy n="33" d="100"/>
      </p:scale>
      <p:origin x="0" y="-2352"/>
    </p:cViewPr>
  </p:outlineViewPr>
  <p:notesTextViewPr>
    <p:cViewPr>
      <p:scale>
        <a:sx n="100" d="100"/>
        <a:sy n="100" d="100"/>
      </p:scale>
      <p:origin x="0" y="0"/>
    </p:cViewPr>
  </p:notesTextViewPr>
  <p:sorterViewPr>
    <p:cViewPr varScale="1">
      <p:scale>
        <a:sx n="100" d="100"/>
        <a:sy n="100" d="100"/>
      </p:scale>
      <p:origin x="0" y="-4188"/>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1T12:52:36.117" idx="17">
    <p:pos x="3416" y="111"/>
    <p:text>Is this the definition for Rigor for all Math Pathways offerings?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55378-3547-4D9D-B081-9ACBD8AD7AC0}" type="datetimeFigureOut">
              <a:rPr lang="en-US" smtClean="0"/>
              <a:t>11/17/2021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226626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dirty="0"/>
              <a:t>Note: </a:t>
            </a:r>
            <a:r>
              <a:rPr lang="en-US" sz="1400" b="1" dirty="0">
                <a:effectLst/>
                <a:latin typeface="Calibri" panose="020F0502020204030204" pitchFamily="34" charset="0"/>
              </a:rPr>
              <a:t>John W.</a:t>
            </a:r>
            <a:r>
              <a:rPr lang="en-US" sz="1400" b="1" dirty="0">
                <a:effectLst/>
                <a:latin typeface="Calibri" panose="020F0502020204030204" pitchFamily="34" charset="0"/>
                <a:ea typeface="Times New Roman" panose="02020603050405020304" pitchFamily="18" charset="0"/>
              </a:rPr>
              <a:t> </a:t>
            </a:r>
            <a:r>
              <a:rPr lang="en-US" sz="1400" b="1" dirty="0"/>
              <a:t>will introduce and record. John will move his slides and Chris </a:t>
            </a:r>
            <a:r>
              <a:rPr lang="en-US" sz="1400" b="1"/>
              <a:t>will move his. </a:t>
            </a:r>
            <a:endParaRPr lang="en-US" sz="1400" b="1" dirty="0">
              <a:effectLst/>
              <a:latin typeface="Calibri" panose="020F0502020204030204" pitchFamily="34" charset="0"/>
              <a:ea typeface="Calibri" panose="020F0502020204030204" pitchFamily="34" charset="0"/>
            </a:endParaRPr>
          </a:p>
          <a:p>
            <a:endParaRPr lang="en-US" dirty="0"/>
          </a:p>
          <a:p>
            <a:r>
              <a:rPr lang="en-US" dirty="0"/>
              <a:t>Padlet Link: https://padlet.com/annacannelongo/k1iiu6ny9gzvlg8c </a:t>
            </a:r>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199014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Sherry: Go over meeting norms</a:t>
            </a:r>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81310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45217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shows the definition for rigor as it applies to the math pathways. This definition was written by the Math Pathways Architects, the group that worked on the overarching design for the pathway courses.</a:t>
            </a:r>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335030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3600" dirty="0"/>
              <a:t>Although many careers in computer science do not require advanced mathematics, many jobs and post-secondary computer science majors do require knowledge of advanced mathematics. A student interested in a computer science career may need additional math content to succeed in advanced computer science.</a:t>
            </a:r>
          </a:p>
          <a:p>
            <a:pPr marL="171450" indent="-171450">
              <a:buFont typeface="Arial" panose="020B0604020202020204" pitchFamily="34" charset="0"/>
              <a:buChar char="•"/>
            </a:pPr>
            <a:r>
              <a:rPr lang="en-US" sz="3600" dirty="0"/>
              <a:t>This course can help student’s make a decision about their future coursework and possibly even eventually which career they choose.</a:t>
            </a:r>
          </a:p>
          <a:p>
            <a:pPr marL="171450" indent="-171450">
              <a:buFont typeface="Arial" panose="020B0604020202020204" pitchFamily="34" charset="0"/>
              <a:buChar char="•"/>
            </a:pPr>
            <a:r>
              <a:rPr lang="en-US" sz="3600" dirty="0"/>
              <a:t>In a later slide we will discuss possible follow-on courses that students could take after the discrete math/cs course.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43047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includes the definition for the Discrete Math.</a:t>
            </a:r>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333532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the course description for DM/CS</a:t>
            </a:r>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207188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Early on </a:t>
            </a:r>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3889457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050" y="499282"/>
            <a:ext cx="10341629"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99050" y="5651272"/>
            <a:ext cx="6930956"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580159"/>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06440"/>
            <a:ext cx="12192000" cy="10550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139037"/>
            <a:ext cx="109728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98" y="520824"/>
            <a:ext cx="8592708" cy="615553"/>
          </a:xfrm>
        </p:spPr>
        <p:txBody>
          <a:bodyPr/>
          <a:lstStyle/>
          <a:p>
            <a:r>
              <a:rPr lang="en-US" sz="4000" dirty="0">
                <a:solidFill>
                  <a:schemeClr val="tx1"/>
                </a:solidFill>
              </a:rPr>
              <a:t>Math Pathways Symposium</a:t>
            </a:r>
          </a:p>
        </p:txBody>
      </p:sp>
      <p:sp>
        <p:nvSpPr>
          <p:cNvPr id="3" name="Subtitle 2"/>
          <p:cNvSpPr>
            <a:spLocks noGrp="1"/>
          </p:cNvSpPr>
          <p:nvPr>
            <p:ph type="subTitle" idx="1"/>
          </p:nvPr>
        </p:nvSpPr>
        <p:spPr>
          <a:xfrm>
            <a:off x="305853" y="5558686"/>
            <a:ext cx="6400800" cy="461665"/>
          </a:xfrm>
        </p:spPr>
        <p:txBody>
          <a:bodyPr/>
          <a:lstStyle/>
          <a:p>
            <a:r>
              <a:rPr lang="en-US" sz="3000" dirty="0">
                <a:solidFill>
                  <a:schemeClr val="tx1">
                    <a:lumMod val="65000"/>
                    <a:lumOff val="35000"/>
                  </a:schemeClr>
                </a:solidFill>
              </a:rPr>
              <a:t>Nov</a:t>
            </a:r>
            <a:r>
              <a:rPr lang="en-US" sz="3000">
                <a:solidFill>
                  <a:schemeClr val="tx1">
                    <a:lumMod val="65000"/>
                    <a:lumOff val="35000"/>
                  </a:schemeClr>
                </a:solidFill>
              </a:rPr>
              <a:t>. 0</a:t>
            </a:r>
            <a:endParaRPr lang="en-US" sz="3000" dirty="0">
              <a:solidFill>
                <a:schemeClr val="tx1">
                  <a:lumMod val="65000"/>
                  <a:lumOff val="35000"/>
                </a:schemeClr>
              </a:solidFill>
            </a:endParaRPr>
          </a:p>
        </p:txBody>
      </p:sp>
      <p:sp>
        <p:nvSpPr>
          <p:cNvPr id="5" name="Title 1">
            <a:extLst>
              <a:ext uri="{FF2B5EF4-FFF2-40B4-BE49-F238E27FC236}">
                <a16:creationId xmlns:a16="http://schemas.microsoft.com/office/drawing/2014/main" id="{605F40B8-535B-407C-9C95-B0D00F00661A}"/>
              </a:ext>
            </a:extLst>
          </p:cNvPr>
          <p:cNvSpPr txBox="1">
            <a:spLocks/>
          </p:cNvSpPr>
          <p:nvPr/>
        </p:nvSpPr>
        <p:spPr>
          <a:xfrm>
            <a:off x="1579683" y="2336705"/>
            <a:ext cx="10489105" cy="1292662"/>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kern="1200">
                <a:solidFill>
                  <a:schemeClr val="bg1"/>
                </a:solidFill>
                <a:latin typeface="Arial"/>
                <a:ea typeface="+mj-ea"/>
                <a:cs typeface="Arial"/>
              </a:defRPr>
            </a:lvl1pPr>
          </a:lstStyle>
          <a:p>
            <a:r>
              <a:rPr lang="en-US" dirty="0">
                <a:solidFill>
                  <a:schemeClr val="accent3">
                    <a:lumMod val="50000"/>
                  </a:schemeClr>
                </a:solidFill>
              </a:rPr>
              <a:t>Discrete Math/</a:t>
            </a:r>
          </a:p>
          <a:p>
            <a:r>
              <a:rPr lang="en-US" dirty="0">
                <a:solidFill>
                  <a:schemeClr val="accent3">
                    <a:lumMod val="50000"/>
                  </a:schemeClr>
                </a:solidFill>
              </a:rPr>
              <a:t>Computer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BBB3-A18B-4A22-8F91-AE3B2BD15340}"/>
              </a:ext>
            </a:extLst>
          </p:cNvPr>
          <p:cNvSpPr>
            <a:spLocks noGrp="1"/>
          </p:cNvSpPr>
          <p:nvPr>
            <p:ph type="title"/>
          </p:nvPr>
        </p:nvSpPr>
        <p:spPr/>
        <p:txBody>
          <a:bodyPr/>
          <a:lstStyle/>
          <a:p>
            <a:r>
              <a:rPr lang="en-US" dirty="0"/>
              <a:t>Course Overview</a:t>
            </a:r>
          </a:p>
        </p:txBody>
      </p:sp>
      <p:graphicFrame>
        <p:nvGraphicFramePr>
          <p:cNvPr id="4" name="Table 4">
            <a:extLst>
              <a:ext uri="{FF2B5EF4-FFF2-40B4-BE49-F238E27FC236}">
                <a16:creationId xmlns:a16="http://schemas.microsoft.com/office/drawing/2014/main" id="{0B1B4612-C0C3-4D32-A7AA-3E4241E1315F}"/>
              </a:ext>
            </a:extLst>
          </p:cNvPr>
          <p:cNvGraphicFramePr>
            <a:graphicFrameLocks noGrp="1"/>
          </p:cNvGraphicFramePr>
          <p:nvPr>
            <p:extLst>
              <p:ext uri="{D42A27DB-BD31-4B8C-83A1-F6EECF244321}">
                <p14:modId xmlns:p14="http://schemas.microsoft.com/office/powerpoint/2010/main" val="2267163049"/>
              </p:ext>
            </p:extLst>
          </p:nvPr>
        </p:nvGraphicFramePr>
        <p:xfrm>
          <a:off x="2720009" y="1597058"/>
          <a:ext cx="6751982" cy="3663883"/>
        </p:xfrm>
        <a:graphic>
          <a:graphicData uri="http://schemas.openxmlformats.org/drawingml/2006/table">
            <a:tbl>
              <a:tblPr firstRow="1" bandRow="1">
                <a:tableStyleId>{F5AB1C69-6EDB-4FF4-983F-18BD219EF322}</a:tableStyleId>
              </a:tblPr>
              <a:tblGrid>
                <a:gridCol w="1341385">
                  <a:extLst>
                    <a:ext uri="{9D8B030D-6E8A-4147-A177-3AD203B41FA5}">
                      <a16:colId xmlns:a16="http://schemas.microsoft.com/office/drawing/2014/main" val="3315850389"/>
                    </a:ext>
                  </a:extLst>
                </a:gridCol>
                <a:gridCol w="5410597">
                  <a:extLst>
                    <a:ext uri="{9D8B030D-6E8A-4147-A177-3AD203B41FA5}">
                      <a16:colId xmlns:a16="http://schemas.microsoft.com/office/drawing/2014/main" val="807651183"/>
                    </a:ext>
                  </a:extLst>
                </a:gridCol>
              </a:tblGrid>
              <a:tr h="610260">
                <a:tc>
                  <a:txBody>
                    <a:bodyPr/>
                    <a:lstStyle/>
                    <a:p>
                      <a:pPr algn="ctr"/>
                      <a:r>
                        <a:rPr lang="en-US" sz="2400" dirty="0">
                          <a:latin typeface="Arial" panose="020B0604020202020204" pitchFamily="34" charset="0"/>
                          <a:cs typeface="Arial" panose="020B0604020202020204" pitchFamily="34" charset="0"/>
                        </a:rPr>
                        <a:t>Unit</a:t>
                      </a:r>
                    </a:p>
                  </a:txBody>
                  <a:tcPr/>
                </a:tc>
                <a:tc>
                  <a:txBody>
                    <a:bodyPr/>
                    <a:lstStyle/>
                    <a:p>
                      <a:pPr algn="l"/>
                      <a:r>
                        <a:rPr lang="en-US" sz="2400" dirty="0">
                          <a:latin typeface="Arial" panose="020B0604020202020204" pitchFamily="34" charset="0"/>
                          <a:cs typeface="Arial" panose="020B0604020202020204" pitchFamily="34" charset="0"/>
                        </a:rPr>
                        <a:t>     Descriptions</a:t>
                      </a:r>
                    </a:p>
                  </a:txBody>
                  <a:tcPr/>
                </a:tc>
                <a:extLst>
                  <a:ext uri="{0D108BD9-81ED-4DB2-BD59-A6C34878D82A}">
                    <a16:rowId xmlns:a16="http://schemas.microsoft.com/office/drawing/2014/main" val="47778611"/>
                  </a:ext>
                </a:extLst>
              </a:tr>
              <a:tr h="495293">
                <a:tc>
                  <a:txBody>
                    <a:bodyPr/>
                    <a:lstStyle/>
                    <a:p>
                      <a:pPr algn="ctr">
                        <a:lnSpc>
                          <a:spcPct val="100000"/>
                        </a:lnSpc>
                      </a:pPr>
                      <a:r>
                        <a:rPr lang="en-US" sz="2400" dirty="0">
                          <a:latin typeface="Arial" panose="020B0604020202020204" pitchFamily="34" charset="0"/>
                          <a:cs typeface="Arial" panose="020B0604020202020204" pitchFamily="34" charset="0"/>
                        </a:rPr>
                        <a:t>1</a:t>
                      </a:r>
                    </a:p>
                  </a:txBody>
                  <a:tcPr/>
                </a:tc>
                <a:tc>
                  <a:txBody>
                    <a:bodyPr/>
                    <a:lstStyle/>
                    <a:p>
                      <a:pPr algn="l">
                        <a:lnSpc>
                          <a:spcPct val="100000"/>
                        </a:lnSpc>
                      </a:pPr>
                      <a:r>
                        <a:rPr lang="en-US" sz="2400" dirty="0">
                          <a:latin typeface="Arial" panose="020B0604020202020204" pitchFamily="34" charset="0"/>
                          <a:cs typeface="Arial" panose="020B0604020202020204" pitchFamily="34" charset="0"/>
                        </a:rPr>
                        <a:t>     Games</a:t>
                      </a:r>
                    </a:p>
                  </a:txBody>
                  <a:tcPr/>
                </a:tc>
                <a:extLst>
                  <a:ext uri="{0D108BD9-81ED-4DB2-BD59-A6C34878D82A}">
                    <a16:rowId xmlns:a16="http://schemas.microsoft.com/office/drawing/2014/main" val="1264591413"/>
                  </a:ext>
                </a:extLst>
              </a:tr>
              <a:tr h="543340">
                <a:tc>
                  <a:txBody>
                    <a:bodyPr/>
                    <a:lstStyle/>
                    <a:p>
                      <a:pPr algn="ctr">
                        <a:lnSpc>
                          <a:spcPct val="100000"/>
                        </a:lnSpc>
                      </a:pPr>
                      <a:r>
                        <a:rPr lang="en-US" sz="2400" dirty="0">
                          <a:latin typeface="Arial" panose="020B0604020202020204" pitchFamily="34" charset="0"/>
                          <a:cs typeface="Arial" panose="020B0604020202020204" pitchFamily="34" charset="0"/>
                        </a:rPr>
                        <a:t>2</a:t>
                      </a:r>
                    </a:p>
                  </a:txBody>
                  <a:tcPr/>
                </a:tc>
                <a:tc>
                  <a:txBody>
                    <a:bodyPr/>
                    <a:lstStyle/>
                    <a:p>
                      <a:pPr algn="l">
                        <a:lnSpc>
                          <a:spcPct val="100000"/>
                        </a:lnSpc>
                      </a:pPr>
                      <a:r>
                        <a:rPr lang="en-US" sz="2400" dirty="0">
                          <a:latin typeface="Arial" panose="020B0604020202020204" pitchFamily="34" charset="0"/>
                          <a:cs typeface="Arial" panose="020B0604020202020204" pitchFamily="34" charset="0"/>
                        </a:rPr>
                        <a:t>     Counting/Combinatorics</a:t>
                      </a:r>
                    </a:p>
                  </a:txBody>
                  <a:tcPr/>
                </a:tc>
                <a:extLst>
                  <a:ext uri="{0D108BD9-81ED-4DB2-BD59-A6C34878D82A}">
                    <a16:rowId xmlns:a16="http://schemas.microsoft.com/office/drawing/2014/main" val="2748207765"/>
                  </a:ext>
                </a:extLst>
              </a:tr>
              <a:tr h="463826">
                <a:tc>
                  <a:txBody>
                    <a:bodyPr/>
                    <a:lstStyle/>
                    <a:p>
                      <a:pPr algn="ctr">
                        <a:lnSpc>
                          <a:spcPct val="100000"/>
                        </a:lnSpc>
                      </a:pPr>
                      <a:r>
                        <a:rPr lang="en-US" sz="2400" dirty="0">
                          <a:latin typeface="Arial" panose="020B0604020202020204" pitchFamily="34" charset="0"/>
                          <a:cs typeface="Arial" panose="020B0604020202020204" pitchFamily="34" charset="0"/>
                        </a:rPr>
                        <a:t>3</a:t>
                      </a:r>
                    </a:p>
                  </a:txBody>
                  <a:tcPr/>
                </a:tc>
                <a:tc>
                  <a:txBody>
                    <a:bodyPr/>
                    <a:lstStyle/>
                    <a:p>
                      <a:pPr algn="l">
                        <a:lnSpc>
                          <a:spcPct val="100000"/>
                        </a:lnSpc>
                      </a:pPr>
                      <a:r>
                        <a:rPr lang="en-US" sz="2400" dirty="0">
                          <a:latin typeface="Arial" panose="020B0604020202020204" pitchFamily="34" charset="0"/>
                          <a:cs typeface="Arial" panose="020B0604020202020204" pitchFamily="34" charset="0"/>
                        </a:rPr>
                        <a:t>     Probability</a:t>
                      </a:r>
                    </a:p>
                  </a:txBody>
                  <a:tcPr/>
                </a:tc>
                <a:extLst>
                  <a:ext uri="{0D108BD9-81ED-4DB2-BD59-A6C34878D82A}">
                    <a16:rowId xmlns:a16="http://schemas.microsoft.com/office/drawing/2014/main" val="258319114"/>
                  </a:ext>
                </a:extLst>
              </a:tr>
              <a:tr h="424069">
                <a:tc>
                  <a:txBody>
                    <a:bodyPr/>
                    <a:lstStyle/>
                    <a:p>
                      <a:pPr algn="ctr">
                        <a:lnSpc>
                          <a:spcPct val="100000"/>
                        </a:lnSpc>
                      </a:pPr>
                      <a:r>
                        <a:rPr lang="en-US" sz="2400" dirty="0">
                          <a:latin typeface="Arial" panose="020B0604020202020204" pitchFamily="34" charset="0"/>
                          <a:cs typeface="Arial" panose="020B0604020202020204" pitchFamily="34" charset="0"/>
                        </a:rPr>
                        <a:t>4</a:t>
                      </a:r>
                    </a:p>
                  </a:txBody>
                  <a:tcPr/>
                </a:tc>
                <a:tc>
                  <a:txBody>
                    <a:bodyPr/>
                    <a:lstStyle/>
                    <a:p>
                      <a:pPr algn="l">
                        <a:lnSpc>
                          <a:spcPct val="100000"/>
                        </a:lnSpc>
                      </a:pPr>
                      <a:r>
                        <a:rPr lang="en-US" sz="2400" dirty="0">
                          <a:latin typeface="Arial" panose="020B0604020202020204" pitchFamily="34" charset="0"/>
                          <a:cs typeface="Arial" panose="020B0604020202020204" pitchFamily="34" charset="0"/>
                        </a:rPr>
                        <a:t>     Connectivity</a:t>
                      </a:r>
                    </a:p>
                  </a:txBody>
                  <a:tcPr/>
                </a:tc>
                <a:extLst>
                  <a:ext uri="{0D108BD9-81ED-4DB2-BD59-A6C34878D82A}">
                    <a16:rowId xmlns:a16="http://schemas.microsoft.com/office/drawing/2014/main" val="2923116660"/>
                  </a:ext>
                </a:extLst>
              </a:tr>
              <a:tr h="483704">
                <a:tc>
                  <a:txBody>
                    <a:bodyPr/>
                    <a:lstStyle/>
                    <a:p>
                      <a:pPr algn="ctr">
                        <a:lnSpc>
                          <a:spcPct val="100000"/>
                        </a:lnSpc>
                      </a:pPr>
                      <a:r>
                        <a:rPr lang="en-US" sz="2400" dirty="0">
                          <a:latin typeface="Arial" panose="020B0604020202020204" pitchFamily="34" charset="0"/>
                          <a:cs typeface="Arial" panose="020B0604020202020204" pitchFamily="34" charset="0"/>
                        </a:rPr>
                        <a:t>5</a:t>
                      </a:r>
                    </a:p>
                  </a:txBody>
                  <a:tcPr/>
                </a:tc>
                <a:tc>
                  <a:txBody>
                    <a:bodyPr/>
                    <a:lstStyle/>
                    <a:p>
                      <a:pPr algn="l">
                        <a:lnSpc>
                          <a:spcPct val="100000"/>
                        </a:lnSpc>
                      </a:pPr>
                      <a:r>
                        <a:rPr lang="en-US" sz="2400" dirty="0">
                          <a:latin typeface="Arial" panose="020B0604020202020204" pitchFamily="34" charset="0"/>
                          <a:cs typeface="Arial" panose="020B0604020202020204" pitchFamily="34" charset="0"/>
                        </a:rPr>
                        <a:t>     Iteration and Recursion</a:t>
                      </a:r>
                    </a:p>
                  </a:txBody>
                  <a:tcPr/>
                </a:tc>
                <a:extLst>
                  <a:ext uri="{0D108BD9-81ED-4DB2-BD59-A6C34878D82A}">
                    <a16:rowId xmlns:a16="http://schemas.microsoft.com/office/drawing/2014/main" val="4142441993"/>
                  </a:ext>
                </a:extLst>
              </a:tr>
              <a:tr h="610260">
                <a:tc>
                  <a:txBody>
                    <a:bodyPr/>
                    <a:lstStyle/>
                    <a:p>
                      <a:pPr algn="ctr">
                        <a:lnSpc>
                          <a:spcPct val="100000"/>
                        </a:lnSpc>
                      </a:pPr>
                      <a:r>
                        <a:rPr lang="en-US" sz="2400" dirty="0">
                          <a:latin typeface="Arial" panose="020B0604020202020204" pitchFamily="34" charset="0"/>
                          <a:cs typeface="Arial" panose="020B0604020202020204" pitchFamily="34" charset="0"/>
                        </a:rPr>
                        <a:t>6</a:t>
                      </a:r>
                    </a:p>
                  </a:txBody>
                  <a:tcPr/>
                </a:tc>
                <a:tc>
                  <a:txBody>
                    <a:bodyPr/>
                    <a:lstStyle/>
                    <a:p>
                      <a:pPr algn="l">
                        <a:lnSpc>
                          <a:spcPct val="100000"/>
                        </a:lnSpc>
                      </a:pPr>
                      <a:r>
                        <a:rPr lang="en-US" sz="2400" dirty="0">
                          <a:latin typeface="Arial" panose="020B0604020202020204" pitchFamily="34" charset="0"/>
                          <a:cs typeface="Arial" panose="020B0604020202020204" pitchFamily="34" charset="0"/>
                        </a:rPr>
                        <a:t>     Cryptography</a:t>
                      </a:r>
                    </a:p>
                  </a:txBody>
                  <a:tcPr/>
                </a:tc>
                <a:extLst>
                  <a:ext uri="{0D108BD9-81ED-4DB2-BD59-A6C34878D82A}">
                    <a16:rowId xmlns:a16="http://schemas.microsoft.com/office/drawing/2014/main" val="3524156695"/>
                  </a:ext>
                </a:extLst>
              </a:tr>
            </a:tbl>
          </a:graphicData>
        </a:graphic>
      </p:graphicFrame>
    </p:spTree>
    <p:extLst>
      <p:ext uri="{BB962C8B-B14F-4D97-AF65-F5344CB8AC3E}">
        <p14:creationId xmlns:p14="http://schemas.microsoft.com/office/powerpoint/2010/main" val="337750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2EC8-FEAA-43D1-8FC2-03ACD332135E}"/>
              </a:ext>
            </a:extLst>
          </p:cNvPr>
          <p:cNvSpPr>
            <a:spLocks noGrp="1"/>
          </p:cNvSpPr>
          <p:nvPr>
            <p:ph type="title"/>
          </p:nvPr>
        </p:nvSpPr>
        <p:spPr>
          <a:xfrm>
            <a:off x="1981200" y="134035"/>
            <a:ext cx="8229600" cy="646331"/>
          </a:xfrm>
        </p:spPr>
        <p:txBody>
          <a:bodyPr/>
          <a:lstStyle/>
          <a:p>
            <a:r>
              <a:rPr lang="en-US" dirty="0"/>
              <a:t>Follow-on Courses</a:t>
            </a:r>
          </a:p>
        </p:txBody>
      </p:sp>
      <p:sp>
        <p:nvSpPr>
          <p:cNvPr id="3" name="Content Placeholder 2">
            <a:extLst>
              <a:ext uri="{FF2B5EF4-FFF2-40B4-BE49-F238E27FC236}">
                <a16:creationId xmlns:a16="http://schemas.microsoft.com/office/drawing/2014/main" id="{1256A79C-D690-4972-9AE8-D9D6FA54AAF2}"/>
              </a:ext>
            </a:extLst>
          </p:cNvPr>
          <p:cNvSpPr>
            <a:spLocks noGrp="1"/>
          </p:cNvSpPr>
          <p:nvPr>
            <p:ph idx="1"/>
          </p:nvPr>
        </p:nvSpPr>
        <p:spPr>
          <a:xfrm>
            <a:off x="2074718" y="925532"/>
            <a:ext cx="8229600" cy="4143774"/>
          </a:xfrm>
        </p:spPr>
        <p:txBody>
          <a:bodyPr/>
          <a:lstStyle/>
          <a:p>
            <a:pPr marL="0" indent="0">
              <a:buNone/>
            </a:pPr>
            <a:r>
              <a:rPr lang="en-US" sz="2400" dirty="0">
                <a:latin typeface="Arial" panose="020B0604020202020204" pitchFamily="34" charset="0"/>
                <a:ea typeface="Calibri" panose="020F0502020204030204" pitchFamily="34" charset="0"/>
                <a:cs typeface="Arial" panose="020B0604020202020204" pitchFamily="34" charset="0"/>
              </a:rPr>
              <a:t>Students could follow-on with the following courses.</a:t>
            </a:r>
          </a:p>
          <a:p>
            <a:pPr lvl="1"/>
            <a:r>
              <a:rPr lang="en-US" sz="2400" dirty="0">
                <a:latin typeface="Arial" panose="020B0604020202020204" pitchFamily="34" charset="0"/>
                <a:ea typeface="Calibri" panose="020F0502020204030204" pitchFamily="34" charset="0"/>
                <a:cs typeface="Arial" panose="020B0604020202020204" pitchFamily="34" charset="0"/>
              </a:rPr>
              <a:t>Algebra 2 course </a:t>
            </a:r>
          </a:p>
          <a:p>
            <a:pPr lvl="1"/>
            <a:r>
              <a:rPr lang="en-US" sz="2400" dirty="0"/>
              <a:t>AP Computer Science A</a:t>
            </a:r>
          </a:p>
          <a:p>
            <a:pPr lvl="1"/>
            <a:r>
              <a:rPr lang="en-US" sz="2400" dirty="0"/>
              <a:t>AP Computer Science Principles</a:t>
            </a:r>
          </a:p>
          <a:p>
            <a:pPr lvl="1"/>
            <a:r>
              <a:rPr lang="en-US" sz="2400" dirty="0"/>
              <a:t>CCP Discrete Mathematics</a:t>
            </a:r>
          </a:p>
          <a:p>
            <a:pPr lvl="1"/>
            <a:r>
              <a:rPr lang="en-US" sz="2400" dirty="0"/>
              <a:t>CCP Quantitative Reasoning</a:t>
            </a:r>
          </a:p>
          <a:p>
            <a:pPr lvl="1"/>
            <a:r>
              <a:rPr lang="en-US" sz="2400" dirty="0"/>
              <a:t>CCP Data Science</a:t>
            </a:r>
          </a:p>
          <a:p>
            <a:pPr lvl="1"/>
            <a:r>
              <a:rPr lang="en-US" sz="2400" dirty="0"/>
              <a:t>Other Algebra 2 equivalency course</a:t>
            </a:r>
          </a:p>
          <a:p>
            <a:pPr lvl="1"/>
            <a:endParaRPr lang="en-US" sz="1600" dirty="0"/>
          </a:p>
          <a:p>
            <a:pPr marL="0" indent="0">
              <a:buNone/>
            </a:pPr>
            <a:r>
              <a:rPr lang="en-US" sz="2400" i="1" dirty="0"/>
              <a:t>Note: Students who want to pursue a degree in a computer science field that requires calculus should take Algebra 2 and AP Computer Science A in tandem as follow-on courses. </a:t>
            </a:r>
          </a:p>
        </p:txBody>
      </p:sp>
    </p:spTree>
    <p:extLst>
      <p:ext uri="{BB962C8B-B14F-4D97-AF65-F5344CB8AC3E}">
        <p14:creationId xmlns:p14="http://schemas.microsoft.com/office/powerpoint/2010/main" val="206357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34411-4D09-4967-B4CA-C793B1B9F6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1" name="Group 30">
            <a:extLst>
              <a:ext uri="{FF2B5EF4-FFF2-40B4-BE49-F238E27FC236}">
                <a16:creationId xmlns:a16="http://schemas.microsoft.com/office/drawing/2014/main" id="{4BEFA827-744B-4151-A6E9-6435976C17F1}"/>
              </a:ext>
              <a:ext uri="{C183D7F6-B498-43B3-948B-1728B52AA6E4}">
                <adec:decorative xmlns:adec="http://schemas.microsoft.com/office/drawing/2017/decorative" val="1"/>
              </a:ext>
            </a:extLst>
          </p:cNvPr>
          <p:cNvGrpSpPr/>
          <p:nvPr/>
        </p:nvGrpSpPr>
        <p:grpSpPr>
          <a:xfrm>
            <a:off x="0" y="199104"/>
            <a:ext cx="12192000" cy="1374058"/>
            <a:chOff x="-8320820" y="-1161921"/>
            <a:chExt cx="14630400" cy="1648870"/>
          </a:xfrm>
        </p:grpSpPr>
        <p:sp>
          <p:nvSpPr>
            <p:cNvPr id="32" name="Rectangle 31">
              <a:extLst>
                <a:ext uri="{FF2B5EF4-FFF2-40B4-BE49-F238E27FC236}">
                  <a16:creationId xmlns:a16="http://schemas.microsoft.com/office/drawing/2014/main" id="{73DDDD70-45EC-4AC8-9ABC-41578EDA71F4}"/>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defRPr/>
              </a:pPr>
              <a:endParaRPr lang="en-US" sz="1500" dirty="0">
                <a:solidFill>
                  <a:prstClr val="white"/>
                </a:solidFill>
                <a:latin typeface="Calibri"/>
              </a:endParaRPr>
            </a:p>
          </p:txBody>
        </p:sp>
        <p:pic>
          <p:nvPicPr>
            <p:cNvPr id="33" name="Picture 32" descr="facebook">
              <a:extLst>
                <a:ext uri="{FF2B5EF4-FFF2-40B4-BE49-F238E27FC236}">
                  <a16:creationId xmlns:a16="http://schemas.microsoft.com/office/drawing/2014/main" id="{9A8BD71C-7933-4E8E-8A77-A590077F34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95330" y="-1102194"/>
              <a:ext cx="942711" cy="1054970"/>
            </a:xfrm>
            <a:prstGeom prst="rect">
              <a:avLst/>
            </a:prstGeom>
          </p:spPr>
        </p:pic>
        <p:pic>
          <p:nvPicPr>
            <p:cNvPr id="34" name="Picture 33" descr="twitter">
              <a:extLst>
                <a:ext uri="{FF2B5EF4-FFF2-40B4-BE49-F238E27FC236}">
                  <a16:creationId xmlns:a16="http://schemas.microsoft.com/office/drawing/2014/main" id="{D08CAC0A-4D26-4A31-80B7-D937DABAF8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6552" y="-911534"/>
              <a:ext cx="828603" cy="673649"/>
            </a:xfrm>
            <a:prstGeom prst="rect">
              <a:avLst/>
            </a:prstGeom>
          </p:spPr>
        </p:pic>
        <p:pic>
          <p:nvPicPr>
            <p:cNvPr id="35" name="Picture 34" descr="You Tube">
              <a:extLst>
                <a:ext uri="{FF2B5EF4-FFF2-40B4-BE49-F238E27FC236}">
                  <a16:creationId xmlns:a16="http://schemas.microsoft.com/office/drawing/2014/main" id="{67A9FA1F-CA0D-4478-A74B-A3A771A86F3B}"/>
                </a:ext>
              </a:extLst>
            </p:cNvPr>
            <p:cNvPicPr>
              <a:picLocks noChangeAspect="1"/>
            </p:cNvPicPr>
            <p:nvPr/>
          </p:nvPicPr>
          <p:blipFill>
            <a:blip r:embed="rId6"/>
            <a:stretch>
              <a:fillRect/>
            </a:stretch>
          </p:blipFill>
          <p:spPr>
            <a:xfrm>
              <a:off x="234993" y="-881825"/>
              <a:ext cx="1403066" cy="556550"/>
            </a:xfrm>
            <a:prstGeom prst="rect">
              <a:avLst/>
            </a:prstGeom>
          </p:spPr>
        </p:pic>
        <p:pic>
          <p:nvPicPr>
            <p:cNvPr id="36" name="Picture 35" descr="instagram">
              <a:extLst>
                <a:ext uri="{FF2B5EF4-FFF2-40B4-BE49-F238E27FC236}">
                  <a16:creationId xmlns:a16="http://schemas.microsoft.com/office/drawing/2014/main" id="{44DD12A0-ACC3-4000-BF3B-43DABD42480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0308" y="-1161921"/>
              <a:ext cx="1104419" cy="1263911"/>
            </a:xfrm>
            <a:prstGeom prst="rect">
              <a:avLst/>
            </a:prstGeom>
          </p:spPr>
        </p:pic>
        <p:pic>
          <p:nvPicPr>
            <p:cNvPr id="37" name="Picture 36" descr="Linked In">
              <a:extLst>
                <a:ext uri="{FF2B5EF4-FFF2-40B4-BE49-F238E27FC236}">
                  <a16:creationId xmlns:a16="http://schemas.microsoft.com/office/drawing/2014/main" id="{7536B639-AB7D-447A-8E7D-AD34C7664815}"/>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88270" y="-1118118"/>
              <a:ext cx="1104419" cy="1011902"/>
            </a:xfrm>
            <a:prstGeom prst="rect">
              <a:avLst/>
            </a:prstGeom>
          </p:spPr>
        </p:pic>
      </p:grpSp>
      <p:sp>
        <p:nvSpPr>
          <p:cNvPr id="39" name="Oval 38">
            <a:extLst>
              <a:ext uri="{FF2B5EF4-FFF2-40B4-BE49-F238E27FC236}">
                <a16:creationId xmlns:a16="http://schemas.microsoft.com/office/drawing/2014/main" id="{EFC96C36-E9C0-47A2-91C0-921C843A8058}"/>
              </a:ext>
              <a:ext uri="{C183D7F6-B498-43B3-948B-1728B52AA6E4}">
                <adec:decorative xmlns:adec="http://schemas.microsoft.com/office/drawing/2017/decorative" val="1"/>
              </a:ext>
            </a:extLst>
          </p:cNvPr>
          <p:cNvSpPr/>
          <p:nvPr/>
        </p:nvSpPr>
        <p:spPr>
          <a:xfrm>
            <a:off x="3234560" y="1316037"/>
            <a:ext cx="403295" cy="3647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defRPr/>
            </a:pPr>
            <a:endParaRPr lang="en-US" sz="1500">
              <a:solidFill>
                <a:prstClr val="white"/>
              </a:solidFill>
              <a:latin typeface="Calibri"/>
            </a:endParaRPr>
          </a:p>
        </p:txBody>
      </p:sp>
      <p:sp>
        <p:nvSpPr>
          <p:cNvPr id="40" name="Oval 39">
            <a:extLst>
              <a:ext uri="{FF2B5EF4-FFF2-40B4-BE49-F238E27FC236}">
                <a16:creationId xmlns:a16="http://schemas.microsoft.com/office/drawing/2014/main" id="{A73FBE28-6D4C-4D5E-BE7F-10C535C89B8F}"/>
              </a:ext>
              <a:ext uri="{C183D7F6-B498-43B3-948B-1728B52AA6E4}">
                <adec:decorative xmlns:adec="http://schemas.microsoft.com/office/drawing/2017/decorative" val="1"/>
              </a:ext>
            </a:extLst>
          </p:cNvPr>
          <p:cNvSpPr/>
          <p:nvPr/>
        </p:nvSpPr>
        <p:spPr>
          <a:xfrm>
            <a:off x="9005278" y="1345051"/>
            <a:ext cx="403295" cy="3647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defRPr/>
            </a:pPr>
            <a:endParaRPr lang="en-US" sz="1500">
              <a:solidFill>
                <a:prstClr val="white"/>
              </a:solidFill>
              <a:latin typeface="Calibri"/>
            </a:endParaRPr>
          </a:p>
        </p:txBody>
      </p:sp>
      <p:pic>
        <p:nvPicPr>
          <p:cNvPr id="13" name="Graphic 12" descr="Back">
            <a:hlinkClick r:id="rId9" action="ppaction://hlinksldjump"/>
            <a:extLst>
              <a:ext uri="{FF2B5EF4-FFF2-40B4-BE49-F238E27FC236}">
                <a16:creationId xmlns:a16="http://schemas.microsoft.com/office/drawing/2014/main" id="{417A1247-0F0D-4113-837A-4619ECAFB4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254" y="5241919"/>
            <a:ext cx="762000" cy="762000"/>
          </a:xfrm>
          <a:prstGeom prst="rect">
            <a:avLst/>
          </a:prstGeom>
        </p:spPr>
      </p:pic>
      <p:sp>
        <p:nvSpPr>
          <p:cNvPr id="15" name="Title 14">
            <a:extLst>
              <a:ext uri="{FF2B5EF4-FFF2-40B4-BE49-F238E27FC236}">
                <a16:creationId xmlns:a16="http://schemas.microsoft.com/office/drawing/2014/main" id="{F66E4158-5501-42A4-AEE5-E1065039C578}"/>
              </a:ext>
            </a:extLst>
          </p:cNvPr>
          <p:cNvSpPr txBox="1">
            <a:spLocks noGrp="1"/>
          </p:cNvSpPr>
          <p:nvPr>
            <p:ph type="title" idx="4294967295"/>
          </p:nvPr>
        </p:nvSpPr>
        <p:spPr>
          <a:xfrm>
            <a:off x="2907724" y="1252232"/>
            <a:ext cx="616286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38098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Tree>
    <p:extLst>
      <p:ext uri="{BB962C8B-B14F-4D97-AF65-F5344CB8AC3E}">
        <p14:creationId xmlns:p14="http://schemas.microsoft.com/office/powerpoint/2010/main" val="291804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29E07-7167-4B5C-8126-9BC6FF9093F9}"/>
              </a:ext>
              <a:ext uri="{C183D7F6-B498-43B3-948B-1728B52AA6E4}">
                <adec:decorative xmlns:adec="http://schemas.microsoft.com/office/drawing/2017/decorative" val="1"/>
              </a:ext>
            </a:extLst>
          </p:cNvPr>
          <p:cNvSpPr/>
          <p:nvPr/>
        </p:nvSpPr>
        <p:spPr>
          <a:xfrm>
            <a:off x="1524000" y="1"/>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2000249" y="195997"/>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1981200" y="185799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a:defRPr/>
            </a:pPr>
            <a:r>
              <a:rPr lang="en-US" sz="5400" dirty="0">
                <a:solidFill>
                  <a:srgbClr val="74A7CE"/>
                </a:solidFill>
                <a:effectLst>
                  <a:outerShdw blurRad="38100" dist="38100" dir="2700000" algn="tl">
                    <a:srgbClr val="000000">
                      <a:alpha val="43137"/>
                    </a:srgbClr>
                  </a:outerShdw>
                </a:effectLst>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1981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a:defRPr/>
            </a:pPr>
            <a:r>
              <a:rPr lang="en-US" sz="6000" dirty="0">
                <a:solidFill>
                  <a:prstClr val="white"/>
                </a:solidFill>
                <a:effectLst>
                  <a:outerShdw blurRad="38100" dist="38100" dir="2700000" algn="tl">
                    <a:srgbClr val="000000">
                      <a:alpha val="43137"/>
                    </a:srgbClr>
                  </a:outerShdw>
                </a:effectLst>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1981200" y="4630681"/>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a:defRPr/>
            </a:pPr>
            <a:r>
              <a:rPr lang="en-US" sz="5400" dirty="0">
                <a:solidFill>
                  <a:srgbClr val="700017"/>
                </a:solidFill>
                <a:effectLst>
                  <a:outerShdw blurRad="38100" dist="38100" dir="2700000" algn="tl">
                    <a:srgbClr val="000000">
                      <a:alpha val="43137"/>
                    </a:srgbClr>
                  </a:outerShdw>
                </a:effectLst>
              </a:rPr>
              <a:t>#OhioLovesTeachers</a:t>
            </a:r>
          </a:p>
        </p:txBody>
      </p:sp>
      <p:cxnSp>
        <p:nvCxnSpPr>
          <p:cNvPr id="9" name="Straight Connector 8">
            <a:extLst>
              <a:ext uri="{FF2B5EF4-FFF2-40B4-BE49-F238E27FC236}">
                <a16:creationId xmlns:a16="http://schemas.microsoft.com/office/drawing/2014/main" id="{6E34839D-3D58-4F84-BE13-010C2889688F}"/>
              </a:ext>
              <a:ext uri="{C183D7F6-B498-43B3-948B-1728B52AA6E4}">
                <adec:decorative xmlns:adec="http://schemas.microsoft.com/office/drawing/2017/decorative" val="1"/>
              </a:ext>
            </a:extLst>
          </p:cNvPr>
          <p:cNvCxnSpPr/>
          <p:nvPr/>
        </p:nvCxnSpPr>
        <p:spPr>
          <a:xfrm>
            <a:off x="152400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descr="twitter">
            <a:extLst>
              <a:ext uri="{FF2B5EF4-FFF2-40B4-BE49-F238E27FC236}">
                <a16:creationId xmlns:a16="http://schemas.microsoft.com/office/drawing/2014/main" id="{6B4AC5FF-4E65-453B-97E9-141197AB3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5339" y="2927448"/>
            <a:ext cx="828603" cy="673649"/>
          </a:xfrm>
          <a:prstGeom prst="rect">
            <a:avLst/>
          </a:prstGeom>
          <a:ln>
            <a:noFill/>
          </a:ln>
          <a:effectLst>
            <a:outerShdw blurRad="292100" dist="139700" dir="2700000" algn="tl" rotWithShape="0">
              <a:srgbClr val="333333">
                <a:alpha val="65000"/>
              </a:srgbClr>
            </a:outerShdw>
          </a:effectLst>
        </p:spPr>
      </p:pic>
      <p:pic>
        <p:nvPicPr>
          <p:cNvPr id="11" name="Picture 10" descr="instagram">
            <a:extLst>
              <a:ext uri="{FF2B5EF4-FFF2-40B4-BE49-F238E27FC236}">
                <a16:creationId xmlns:a16="http://schemas.microsoft.com/office/drawing/2014/main" id="{CB6E9050-ADE4-465E-B59A-B946A16DA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9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DEBC-C36A-47AC-9E54-9C0C2CD9419D}"/>
              </a:ext>
            </a:extLst>
          </p:cNvPr>
          <p:cNvSpPr>
            <a:spLocks noGrp="1"/>
          </p:cNvSpPr>
          <p:nvPr>
            <p:ph type="title"/>
          </p:nvPr>
        </p:nvSpPr>
        <p:spPr>
          <a:xfrm>
            <a:off x="609600" y="457203"/>
            <a:ext cx="10972800" cy="564322"/>
          </a:xfrm>
        </p:spPr>
        <p:txBody>
          <a:bodyPr/>
          <a:lstStyle/>
          <a:p>
            <a:r>
              <a:rPr lang="en-US" sz="3667" dirty="0"/>
              <a:t>3. Discrete Math/Computer Science</a:t>
            </a:r>
          </a:p>
        </p:txBody>
      </p:sp>
      <p:sp>
        <p:nvSpPr>
          <p:cNvPr id="3" name="Content Placeholder 2">
            <a:extLst>
              <a:ext uri="{FF2B5EF4-FFF2-40B4-BE49-F238E27FC236}">
                <a16:creationId xmlns:a16="http://schemas.microsoft.com/office/drawing/2014/main" id="{F539A3E2-1A11-4E88-B585-23B4B2693CBA}"/>
              </a:ext>
            </a:extLst>
          </p:cNvPr>
          <p:cNvSpPr>
            <a:spLocks noGrp="1"/>
          </p:cNvSpPr>
          <p:nvPr>
            <p:ph idx="1"/>
          </p:nvPr>
        </p:nvSpPr>
        <p:spPr>
          <a:xfrm>
            <a:off x="609600" y="1272529"/>
            <a:ext cx="9296400" cy="2156471"/>
          </a:xfrm>
        </p:spPr>
        <p:txBody>
          <a:bodyPr/>
          <a:lstStyle/>
          <a:p>
            <a:pPr marL="0" indent="0">
              <a:buNone/>
            </a:pPr>
            <a:r>
              <a:rPr lang="en-US" i="1" dirty="0"/>
              <a:t>Facilitated by</a:t>
            </a:r>
          </a:p>
          <a:p>
            <a:pPr marL="0" indent="0">
              <a:buNone/>
            </a:pPr>
            <a:endParaRPr lang="en-US" sz="833" i="1" dirty="0"/>
          </a:p>
          <a:p>
            <a:pPr>
              <a:spcBef>
                <a:spcPts val="0"/>
              </a:spcBef>
            </a:pPr>
            <a:r>
              <a:rPr lang="en-US" sz="2333" dirty="0">
                <a:latin typeface="Arial" panose="020B0604020202020204" pitchFamily="34" charset="0"/>
                <a:ea typeface="Calibri" panose="020F0502020204030204" pitchFamily="34" charset="0"/>
              </a:rPr>
              <a:t>Chris Orban, </a:t>
            </a:r>
            <a:r>
              <a:rPr lang="en-US" sz="2333" i="1" dirty="0">
                <a:latin typeface="Arial" panose="020B0604020202020204" pitchFamily="34" charset="0"/>
                <a:ea typeface="Calibri" panose="020F0502020204030204" pitchFamily="34" charset="0"/>
              </a:rPr>
              <a:t>The Ohio State University</a:t>
            </a:r>
            <a:r>
              <a:rPr lang="en-US" sz="2333" dirty="0">
                <a:latin typeface="Arial" panose="020B0604020202020204" pitchFamily="34" charset="0"/>
                <a:ea typeface="Calibri" panose="020F0502020204030204" pitchFamily="34" charset="0"/>
              </a:rPr>
              <a:t> </a:t>
            </a:r>
          </a:p>
          <a:p>
            <a:pPr>
              <a:spcBef>
                <a:spcPts val="0"/>
              </a:spcBef>
            </a:pPr>
            <a:r>
              <a:rPr lang="en-US" sz="2333" dirty="0">
                <a:latin typeface="Arial" panose="020B0604020202020204" pitchFamily="34" charset="0"/>
                <a:ea typeface="Calibri" panose="020F0502020204030204" pitchFamily="34" charset="0"/>
              </a:rPr>
              <a:t>Carol Van Fossen, </a:t>
            </a:r>
            <a:r>
              <a:rPr lang="en-US" sz="2333" i="1" dirty="0">
                <a:latin typeface="Arial" panose="020B0604020202020204" pitchFamily="34" charset="0"/>
                <a:ea typeface="Calibri" panose="020F0502020204030204" pitchFamily="34" charset="0"/>
              </a:rPr>
              <a:t>Metro Early College High School</a:t>
            </a:r>
            <a:r>
              <a:rPr lang="en-US" sz="2333" dirty="0">
                <a:latin typeface="Arial" panose="020B0604020202020204" pitchFamily="34" charset="0"/>
                <a:ea typeface="Calibri" panose="020F0502020204030204" pitchFamily="34" charset="0"/>
              </a:rPr>
              <a:t> </a:t>
            </a:r>
          </a:p>
          <a:p>
            <a:pPr>
              <a:spcBef>
                <a:spcPts val="0"/>
              </a:spcBef>
            </a:pPr>
            <a:r>
              <a:rPr lang="en-US" sz="2333" dirty="0">
                <a:latin typeface="Arial" panose="020B0604020202020204" pitchFamily="34" charset="0"/>
                <a:ea typeface="Calibri" panose="020F0502020204030204" pitchFamily="34" charset="0"/>
              </a:rPr>
              <a:t>John Wiseman, </a:t>
            </a:r>
            <a:r>
              <a:rPr lang="en-US" sz="2333" i="1" dirty="0">
                <a:latin typeface="Arial" panose="020B0604020202020204" pitchFamily="34" charset="0"/>
                <a:ea typeface="Calibri" panose="020F0502020204030204" pitchFamily="34" charset="0"/>
              </a:rPr>
              <a:t>Education Program Specialist at the Ohio Department of Education</a:t>
            </a:r>
            <a:r>
              <a:rPr lang="en-US" sz="2333" dirty="0">
                <a:latin typeface="Arial" panose="020B0604020202020204" pitchFamily="34" charset="0"/>
                <a:ea typeface="Calibri" panose="020F0502020204030204" pitchFamily="34" charset="0"/>
              </a:rPr>
              <a:t> </a:t>
            </a:r>
            <a:endParaRPr lang="en-US" sz="2333" dirty="0"/>
          </a:p>
        </p:txBody>
      </p:sp>
      <p:sp>
        <p:nvSpPr>
          <p:cNvPr id="4" name="Slide Number Placeholder 3">
            <a:extLst>
              <a:ext uri="{FF2B5EF4-FFF2-40B4-BE49-F238E27FC236}">
                <a16:creationId xmlns:a16="http://schemas.microsoft.com/office/drawing/2014/main" id="{680A839E-1372-4DC9-B999-D4875EBB53AF}"/>
              </a:ext>
            </a:extLst>
          </p:cNvPr>
          <p:cNvSpPr>
            <a:spLocks noGrp="1"/>
          </p:cNvSpPr>
          <p:nvPr>
            <p:ph type="sldNum" sz="quarter" idx="12"/>
          </p:nvPr>
        </p:nvSpPr>
        <p:spPr>
          <a:xfrm>
            <a:off x="13904109" y="7695172"/>
            <a:ext cx="650091" cy="461258"/>
          </a:xfrm>
          <a:prstGeom prst="rect">
            <a:avLst/>
          </a:prstGeom>
        </p:spPr>
        <p:txBody>
          <a:bodyPr/>
          <a:lstStyle>
            <a:defPPr>
              <a:defRPr lang="en-US"/>
            </a:defPPr>
            <a:lvl1pPr marL="0" algn="l" defTabSz="548613"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fld id="{79463015-ABDD-44E9-850F-7B4794200E02}" type="slidenum">
              <a:rPr lang="en-US" smtClean="0"/>
              <a:pPr/>
              <a:t>2</a:t>
            </a:fld>
            <a:endParaRPr lang="en-US" dirty="0"/>
          </a:p>
        </p:txBody>
      </p:sp>
      <p:pic>
        <p:nvPicPr>
          <p:cNvPr id="7" name="Picture 6" descr="QR Code for feedback survey">
            <a:extLst>
              <a:ext uri="{FF2B5EF4-FFF2-40B4-BE49-F238E27FC236}">
                <a16:creationId xmlns:a16="http://schemas.microsoft.com/office/drawing/2014/main" id="{2A688A5F-72BA-4645-9167-5D4F7E92B8A2}"/>
              </a:ext>
            </a:extLst>
          </p:cNvPr>
          <p:cNvPicPr>
            <a:picLocks noChangeAspect="1"/>
          </p:cNvPicPr>
          <p:nvPr/>
        </p:nvPicPr>
        <p:blipFill>
          <a:blip r:embed="rId3"/>
          <a:stretch>
            <a:fillRect/>
          </a:stretch>
        </p:blipFill>
        <p:spPr>
          <a:xfrm>
            <a:off x="10147866" y="4653159"/>
            <a:ext cx="1357394" cy="1381915"/>
          </a:xfrm>
          <a:prstGeom prst="rect">
            <a:avLst/>
          </a:prstGeom>
        </p:spPr>
      </p:pic>
      <p:sp>
        <p:nvSpPr>
          <p:cNvPr id="8" name="Rectangle 7">
            <a:extLst>
              <a:ext uri="{FF2B5EF4-FFF2-40B4-BE49-F238E27FC236}">
                <a16:creationId xmlns:a16="http://schemas.microsoft.com/office/drawing/2014/main" id="{6760225B-8F25-4D20-A553-E99214F5A34C}"/>
              </a:ext>
            </a:extLst>
          </p:cNvPr>
          <p:cNvSpPr/>
          <p:nvPr/>
        </p:nvSpPr>
        <p:spPr>
          <a:xfrm>
            <a:off x="9906001" y="3838882"/>
            <a:ext cx="1890889" cy="69482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Give feedback on our Padlet!</a:t>
            </a:r>
          </a:p>
        </p:txBody>
      </p:sp>
      <p:sp>
        <p:nvSpPr>
          <p:cNvPr id="5" name="Double Wave 4" descr="purple wavy text box">
            <a:extLst>
              <a:ext uri="{FF2B5EF4-FFF2-40B4-BE49-F238E27FC236}">
                <a16:creationId xmlns:a16="http://schemas.microsoft.com/office/drawing/2014/main" id="{929E0438-A173-4F22-A2BF-8A81E31C698D}"/>
              </a:ext>
            </a:extLst>
          </p:cNvPr>
          <p:cNvSpPr/>
          <p:nvPr/>
        </p:nvSpPr>
        <p:spPr>
          <a:xfrm>
            <a:off x="609601" y="4186295"/>
            <a:ext cx="7986889" cy="1710513"/>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This session will be recorded, so it can be posted on the Department’s website. The recording will begin at the end of this slide. </a:t>
            </a:r>
          </a:p>
        </p:txBody>
      </p:sp>
    </p:spTree>
    <p:extLst>
      <p:ext uri="{BB962C8B-B14F-4D97-AF65-F5344CB8AC3E}">
        <p14:creationId xmlns:p14="http://schemas.microsoft.com/office/powerpoint/2010/main" val="5879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84F4-666D-49C1-949C-91F9530A0901}"/>
              </a:ext>
            </a:extLst>
          </p:cNvPr>
          <p:cNvSpPr>
            <a:spLocks noGrp="1"/>
          </p:cNvSpPr>
          <p:nvPr>
            <p:ph type="title"/>
          </p:nvPr>
        </p:nvSpPr>
        <p:spPr/>
        <p:txBody>
          <a:bodyPr/>
          <a:lstStyle/>
          <a:p>
            <a:r>
              <a:rPr lang="en-US" dirty="0"/>
              <a:t>Virtual Meeting Norms</a:t>
            </a:r>
          </a:p>
        </p:txBody>
      </p:sp>
      <p:sp>
        <p:nvSpPr>
          <p:cNvPr id="3" name="Content Placeholder 2">
            <a:extLst>
              <a:ext uri="{FF2B5EF4-FFF2-40B4-BE49-F238E27FC236}">
                <a16:creationId xmlns:a16="http://schemas.microsoft.com/office/drawing/2014/main" id="{0A82B60A-4570-4E31-BEDE-237CE90C47E1}"/>
              </a:ext>
            </a:extLst>
          </p:cNvPr>
          <p:cNvSpPr>
            <a:spLocks noGrp="1"/>
          </p:cNvSpPr>
          <p:nvPr>
            <p:ph idx="1"/>
          </p:nvPr>
        </p:nvSpPr>
        <p:spPr>
          <a:xfrm>
            <a:off x="609600" y="1390838"/>
            <a:ext cx="10972800" cy="4525963"/>
          </a:xfrm>
        </p:spPr>
        <p:txBody>
          <a:bodyPr/>
          <a:lstStyle/>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Be respectful.</a:t>
            </a:r>
          </a:p>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Recognize that everyone has expertise.</a:t>
            </a:r>
          </a:p>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Assume positive intent.</a:t>
            </a:r>
          </a:p>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Seek clarification in language and ideas.</a:t>
            </a:r>
          </a:p>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Share experiences.</a:t>
            </a:r>
          </a:p>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Use the chat feature when you have a question.</a:t>
            </a:r>
          </a:p>
          <a:p>
            <a:pPr algn="l">
              <a:buFont typeface="Wingdings" panose="05000000000000000000" pitchFamily="2" charset="2"/>
              <a:buChar char="ü"/>
            </a:pPr>
            <a:r>
              <a:rPr lang="en-US" b="0" i="0" dirty="0">
                <a:solidFill>
                  <a:srgbClr val="000000"/>
                </a:solidFill>
                <a:effectLst/>
                <a:latin typeface="Arial" panose="020B0604020202020204" pitchFamily="34" charset="0"/>
                <a:cs typeface="Arial" panose="020B0604020202020204" pitchFamily="34" charset="0"/>
              </a:rPr>
              <a:t> Mute your microphone when not speaking.</a:t>
            </a:r>
          </a:p>
          <a:p>
            <a:pPr marL="0" indent="0">
              <a:buNone/>
            </a:pPr>
            <a:endParaRPr lang="en-US" dirty="0"/>
          </a:p>
        </p:txBody>
      </p:sp>
      <p:sp>
        <p:nvSpPr>
          <p:cNvPr id="4" name="Slide Number Placeholder 3">
            <a:extLst>
              <a:ext uri="{FF2B5EF4-FFF2-40B4-BE49-F238E27FC236}">
                <a16:creationId xmlns:a16="http://schemas.microsoft.com/office/drawing/2014/main" id="{B7AE8095-BBFC-4C46-A4F6-A809A6AB0518}"/>
              </a:ext>
            </a:extLst>
          </p:cNvPr>
          <p:cNvSpPr>
            <a:spLocks noGrp="1"/>
          </p:cNvSpPr>
          <p:nvPr>
            <p:ph type="sldNum" sz="quarter" idx="12"/>
          </p:nvPr>
        </p:nvSpPr>
        <p:spPr>
          <a:xfrm>
            <a:off x="13904109" y="7695172"/>
            <a:ext cx="650091" cy="461258"/>
          </a:xfrm>
          <a:prstGeom prst="rect">
            <a:avLst/>
          </a:prstGeom>
        </p:spPr>
        <p:txBody>
          <a:bodyPr/>
          <a:lstStyle>
            <a:defPPr>
              <a:defRPr lang="en-US"/>
            </a:defPPr>
            <a:lvl1pPr marL="0" algn="l" defTabSz="548613"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fld id="{79463015-ABDD-44E9-850F-7B4794200E02}" type="slidenum">
              <a:rPr lang="en-US" smtClean="0"/>
              <a:pPr/>
              <a:t>3</a:t>
            </a:fld>
            <a:endParaRPr lang="en-US" dirty="0"/>
          </a:p>
        </p:txBody>
      </p:sp>
    </p:spTree>
    <p:extLst>
      <p:ext uri="{BB962C8B-B14F-4D97-AF65-F5344CB8AC3E}">
        <p14:creationId xmlns:p14="http://schemas.microsoft.com/office/powerpoint/2010/main" val="11922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100000"/>
                <a:shade val="100000"/>
                <a:satMod val="130000"/>
              </a:schemeClr>
            </a:gs>
            <a:gs pos="50000">
              <a:srgbClr val="6DA1E6"/>
            </a:gs>
            <a:gs pos="100000">
              <a:schemeClr val="accent1">
                <a:tint val="50000"/>
                <a:shade val="100000"/>
                <a:satMod val="350000"/>
              </a:schemeClr>
            </a:gs>
          </a:gsLst>
          <a:lin ang="162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CEC021-3DAA-44C6-ABCF-3C4E7D7A68C6}"/>
              </a:ext>
              <a:ext uri="{C183D7F6-B498-43B3-948B-1728B52AA6E4}">
                <adec:decorative xmlns:adec="http://schemas.microsoft.com/office/drawing/2017/decorative" val="1"/>
              </a:ext>
            </a:extLst>
          </p:cNvPr>
          <p:cNvSpPr/>
          <p:nvPr/>
        </p:nvSpPr>
        <p:spPr>
          <a:xfrm rot="10800000">
            <a:off x="-1" y="-2791"/>
            <a:ext cx="12192000" cy="6122504"/>
          </a:xfrm>
          <a:prstGeom prst="rect">
            <a:avLst/>
          </a:prstGeom>
          <a:gradFill flip="none" rotWithShape="1">
            <a:gsLst>
              <a:gs pos="23000">
                <a:srgbClr val="DAEBF3"/>
              </a:gs>
              <a:gs pos="32000">
                <a:srgbClr val="D0E2E9"/>
              </a:gs>
              <a:gs pos="76000">
                <a:srgbClr val="B6CBD1"/>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711C526-4974-4FF0-96F3-665720F67E57}"/>
              </a:ext>
              <a:ext uri="{C183D7F6-B498-43B3-948B-1728B52AA6E4}">
                <adec:decorative xmlns:adec="http://schemas.microsoft.com/office/drawing/2017/decorative" val="1"/>
              </a:ext>
            </a:extLst>
          </p:cNvPr>
          <p:cNvSpPr/>
          <p:nvPr/>
        </p:nvSpPr>
        <p:spPr>
          <a:xfrm>
            <a:off x="1" y="0"/>
            <a:ext cx="12192000" cy="6122504"/>
          </a:xfrm>
          <a:prstGeom prst="rect">
            <a:avLst/>
          </a:prstGeom>
          <a:gradFill flip="none" rotWithShape="1">
            <a:gsLst>
              <a:gs pos="23000">
                <a:srgbClr val="DAEBF3"/>
              </a:gs>
              <a:gs pos="32000">
                <a:srgbClr val="D0E2E9"/>
              </a:gs>
              <a:gs pos="76000">
                <a:srgbClr val="B6CBD1"/>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3B7B99B-ECB2-4162-A0B9-4E6D2B2D9720}"/>
              </a:ext>
              <a:ext uri="{C183D7F6-B498-43B3-948B-1728B52AA6E4}">
                <adec:decorative xmlns:adec="http://schemas.microsoft.com/office/drawing/2017/decorative" val="1"/>
              </a:ext>
            </a:extLst>
          </p:cNvPr>
          <p:cNvSpPr/>
          <p:nvPr/>
        </p:nvSpPr>
        <p:spPr>
          <a:xfrm>
            <a:off x="1" y="-5582"/>
            <a:ext cx="2696816" cy="6122504"/>
          </a:xfrm>
          <a:prstGeom prst="rect">
            <a:avLst/>
          </a:prstGeom>
          <a:gradFill flip="none" rotWithShape="1">
            <a:gsLst>
              <a:gs pos="42000">
                <a:srgbClr val="DAEBF3"/>
              </a:gs>
              <a:gs pos="86000">
                <a:srgbClr val="D1E2EA"/>
              </a:gs>
            </a:gsLst>
            <a:lin ang="3000000" scaled="0"/>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Ohio's High School Math pathways&#10;On the left is a wheel containing the college credit plus or advanced placement courses.">
            <a:extLst>
              <a:ext uri="{FF2B5EF4-FFF2-40B4-BE49-F238E27FC236}">
                <a16:creationId xmlns:a16="http://schemas.microsoft.com/office/drawing/2014/main" id="{C6D674C3-9080-4449-9930-8AEE4892E7B2}"/>
              </a:ext>
            </a:extLst>
          </p:cNvPr>
          <p:cNvPicPr>
            <a:picLocks noChangeAspect="1"/>
          </p:cNvPicPr>
          <p:nvPr/>
        </p:nvPicPr>
        <p:blipFill>
          <a:blip r:embed="rId3"/>
          <a:stretch>
            <a:fillRect/>
          </a:stretch>
        </p:blipFill>
        <p:spPr>
          <a:xfrm>
            <a:off x="2696817" y="-11165"/>
            <a:ext cx="8183912" cy="6128087"/>
          </a:xfrm>
          <a:prstGeom prst="rect">
            <a:avLst/>
          </a:prstGeom>
          <a:gradFill flip="none" rotWithShape="1">
            <a:gsLst>
              <a:gs pos="0">
                <a:srgbClr val="DAEBF3"/>
              </a:gs>
              <a:gs pos="47000">
                <a:srgbClr val="D0E2E9"/>
              </a:gs>
              <a:gs pos="100000">
                <a:srgbClr val="BED2D9"/>
              </a:gs>
            </a:gsLst>
            <a:lin ang="27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pic>
    </p:spTree>
    <p:extLst>
      <p:ext uri="{BB962C8B-B14F-4D97-AF65-F5344CB8AC3E}">
        <p14:creationId xmlns:p14="http://schemas.microsoft.com/office/powerpoint/2010/main" val="398456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F811-E914-4A25-A641-83A6D3E6AB6F}"/>
              </a:ext>
            </a:extLst>
          </p:cNvPr>
          <p:cNvSpPr>
            <a:spLocks noGrp="1"/>
          </p:cNvSpPr>
          <p:nvPr>
            <p:ph type="title"/>
          </p:nvPr>
        </p:nvSpPr>
        <p:spPr>
          <a:xfrm>
            <a:off x="1981200" y="402046"/>
            <a:ext cx="8229600" cy="646331"/>
          </a:xfrm>
        </p:spPr>
        <p:txBody>
          <a:bodyPr/>
          <a:lstStyle/>
          <a:p>
            <a:r>
              <a:rPr lang="en-US" dirty="0"/>
              <a:t>Rigor</a:t>
            </a:r>
          </a:p>
        </p:txBody>
      </p:sp>
      <p:sp>
        <p:nvSpPr>
          <p:cNvPr id="3" name="Content Placeholder 2">
            <a:extLst>
              <a:ext uri="{FF2B5EF4-FFF2-40B4-BE49-F238E27FC236}">
                <a16:creationId xmlns:a16="http://schemas.microsoft.com/office/drawing/2014/main" id="{5BF49D54-DA64-4EC1-975E-FE357D8BB923}"/>
              </a:ext>
            </a:extLst>
          </p:cNvPr>
          <p:cNvSpPr>
            <a:spLocks noGrp="1"/>
          </p:cNvSpPr>
          <p:nvPr>
            <p:ph idx="1"/>
          </p:nvPr>
        </p:nvSpPr>
        <p:spPr>
          <a:xfrm>
            <a:off x="1981200" y="1915324"/>
            <a:ext cx="8229600" cy="4525963"/>
          </a:xfrm>
        </p:spPr>
        <p:txBody>
          <a:bodyPr/>
          <a:lstStyle/>
          <a:p>
            <a:pPr marL="230187" indent="0">
              <a:lnSpc>
                <a:spcPct val="107000"/>
              </a:lnSpc>
              <a:spcBef>
                <a:spcPts val="0"/>
              </a:spcBef>
              <a:spcAft>
                <a:spcPts val="800"/>
              </a:spcAft>
              <a:buNone/>
            </a:pPr>
            <a:r>
              <a:rPr lang="en-US" sz="2800" dirty="0">
                <a:latin typeface="Arial" panose="020B0604020202020204" pitchFamily="34" charset="0"/>
                <a:ea typeface="Calibri" panose="020F0502020204030204" pitchFamily="34" charset="0"/>
                <a:cs typeface="Times New Roman" panose="02020603050405020304" pitchFamily="18" charset="0"/>
              </a:rPr>
              <a:t>“Students use mathematical language to communicate effectively and to describe their work with clarity and precision. Students demonstrate how, when, and why their procedure works and why it is appropriate. Students can answer the question, ‘How do we know?’”</a:t>
            </a:r>
          </a:p>
          <a:p>
            <a:endParaRPr lang="en-US" dirty="0"/>
          </a:p>
        </p:txBody>
      </p:sp>
    </p:spTree>
    <p:extLst>
      <p:ext uri="{BB962C8B-B14F-4D97-AF65-F5344CB8AC3E}">
        <p14:creationId xmlns:p14="http://schemas.microsoft.com/office/powerpoint/2010/main" val="219994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F811-E914-4A25-A641-83A6D3E6AB6F}"/>
              </a:ext>
            </a:extLst>
          </p:cNvPr>
          <p:cNvSpPr>
            <a:spLocks noGrp="1"/>
          </p:cNvSpPr>
          <p:nvPr>
            <p:ph type="title"/>
          </p:nvPr>
        </p:nvSpPr>
        <p:spPr>
          <a:xfrm>
            <a:off x="1981200" y="170862"/>
            <a:ext cx="8229600" cy="1292662"/>
          </a:xfrm>
        </p:spPr>
        <p:txBody>
          <a:bodyPr/>
          <a:lstStyle/>
          <a:p>
            <a:r>
              <a:rPr lang="en-US" dirty="0"/>
              <a:t>STEM Post-Secondary Pathways</a:t>
            </a:r>
          </a:p>
        </p:txBody>
      </p:sp>
      <p:sp>
        <p:nvSpPr>
          <p:cNvPr id="3" name="Content Placeholder 2">
            <a:extLst>
              <a:ext uri="{FF2B5EF4-FFF2-40B4-BE49-F238E27FC236}">
                <a16:creationId xmlns:a16="http://schemas.microsoft.com/office/drawing/2014/main" id="{5BF49D54-DA64-4EC1-975E-FE357D8BB923}"/>
              </a:ext>
            </a:extLst>
          </p:cNvPr>
          <p:cNvSpPr>
            <a:spLocks noGrp="1"/>
          </p:cNvSpPr>
          <p:nvPr>
            <p:ph idx="1"/>
          </p:nvPr>
        </p:nvSpPr>
        <p:spPr>
          <a:xfrm>
            <a:off x="2101515" y="1899944"/>
            <a:ext cx="8229600" cy="4525963"/>
          </a:xfrm>
        </p:spPr>
        <p:txBody>
          <a:bodyPr/>
          <a:lstStyle/>
          <a:p>
            <a:pPr marL="230187" indent="0">
              <a:lnSpc>
                <a:spcPct val="107000"/>
              </a:lnSpc>
              <a:spcBef>
                <a:spcPts val="0"/>
              </a:spcBef>
              <a:spcAft>
                <a:spcPts val="800"/>
              </a:spcAft>
              <a:buNone/>
            </a:pPr>
            <a:r>
              <a:rPr lang="en-US" sz="2400" dirty="0">
                <a:solidFill>
                  <a:srgbClr val="4E4D4E"/>
                </a:solidFill>
                <a:latin typeface="Arial" panose="020B0604020202020204" pitchFamily="34" charset="0"/>
                <a:ea typeface="Calibri" panose="020F0502020204030204" pitchFamily="34" charset="0"/>
                <a:cs typeface="Arial" panose="020B0604020202020204" pitchFamily="34" charset="0"/>
              </a:rPr>
              <a:t>	</a:t>
            </a:r>
          </a:p>
          <a:p>
            <a:pPr marL="230187" indent="0">
              <a:lnSpc>
                <a:spcPct val="107000"/>
              </a:lnSpc>
              <a:spcBef>
                <a:spcPts val="0"/>
              </a:spcBef>
              <a:spcAft>
                <a:spcPts val="800"/>
              </a:spcAft>
              <a:buNone/>
            </a:pPr>
            <a:r>
              <a:rPr lang="en-US" sz="2400" dirty="0">
                <a:solidFill>
                  <a:srgbClr val="4E4D4E"/>
                </a:solidFill>
                <a:latin typeface="Arial" panose="020B0604020202020204" pitchFamily="34" charset="0"/>
                <a:ea typeface="Calibri" panose="020F0502020204030204" pitchFamily="34" charset="0"/>
                <a:cs typeface="Arial" panose="020B0604020202020204" pitchFamily="34" charset="0"/>
              </a:rPr>
              <a:t>	</a:t>
            </a:r>
            <a:endParaRPr lang="en-US" sz="3600" dirty="0">
              <a:solidFill>
                <a:srgbClr val="4E4D4E"/>
              </a:solidFill>
              <a:latin typeface="Arial" panose="020B0604020202020204" pitchFamily="34" charset="0"/>
              <a:ea typeface="Calibri" panose="020F0502020204030204" pitchFamily="34" charset="0"/>
              <a:cs typeface="Arial" panose="020B0604020202020204" pitchFamily="34" charset="0"/>
            </a:endParaRPr>
          </a:p>
          <a:p>
            <a:pPr marL="230187" indent="0">
              <a:lnSpc>
                <a:spcPct val="107000"/>
              </a:lnSpc>
              <a:spcBef>
                <a:spcPts val="0"/>
              </a:spcBef>
              <a:spcAft>
                <a:spcPts val="800"/>
              </a:spcAft>
              <a:buNone/>
            </a:pPr>
            <a:endParaRPr lang="en-US" sz="3600" dirty="0">
              <a:solidFill>
                <a:srgbClr val="4E4D4E"/>
              </a:solidFill>
              <a:latin typeface="Arial" panose="020B0604020202020204" pitchFamily="34" charset="0"/>
              <a:ea typeface="Calibri" panose="020F0502020204030204" pitchFamily="34" charset="0"/>
              <a:cs typeface="Arial" panose="020B0604020202020204" pitchFamily="34" charset="0"/>
            </a:endParaRPr>
          </a:p>
          <a:p>
            <a:pPr marL="230187" indent="0" algn="just">
              <a:lnSpc>
                <a:spcPct val="107000"/>
              </a:lnSpc>
              <a:spcBef>
                <a:spcPts val="0"/>
              </a:spcBef>
              <a:spcAft>
                <a:spcPts val="800"/>
              </a:spcAft>
              <a:buNone/>
            </a:pPr>
            <a:endParaRPr lang="en-US" dirty="0"/>
          </a:p>
        </p:txBody>
      </p:sp>
      <p:sp>
        <p:nvSpPr>
          <p:cNvPr id="4" name="Rectangle 3" descr="green text box">
            <a:extLst>
              <a:ext uri="{FF2B5EF4-FFF2-40B4-BE49-F238E27FC236}">
                <a16:creationId xmlns:a16="http://schemas.microsoft.com/office/drawing/2014/main" id="{2CF74550-3BB9-4A79-87DD-EAEE5220A88C}"/>
              </a:ext>
            </a:extLst>
          </p:cNvPr>
          <p:cNvSpPr/>
          <p:nvPr/>
        </p:nvSpPr>
        <p:spPr>
          <a:xfrm>
            <a:off x="1663568" y="3705722"/>
            <a:ext cx="8808720" cy="1380420"/>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	Non-Calculus Based STEM Careers</a:t>
            </a:r>
          </a:p>
        </p:txBody>
      </p:sp>
      <p:sp>
        <p:nvSpPr>
          <p:cNvPr id="5" name="Rectangle 4" descr="blue text box">
            <a:extLst>
              <a:ext uri="{FF2B5EF4-FFF2-40B4-BE49-F238E27FC236}">
                <a16:creationId xmlns:a16="http://schemas.microsoft.com/office/drawing/2014/main" id="{92949D29-D41E-4A4B-B525-DB74FFC16358}"/>
              </a:ext>
            </a:extLst>
          </p:cNvPr>
          <p:cNvSpPr/>
          <p:nvPr/>
        </p:nvSpPr>
        <p:spPr>
          <a:xfrm>
            <a:off x="1666240" y="2059323"/>
            <a:ext cx="8808720" cy="1380420"/>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ea typeface="Calibri" panose="020F0502020204030204" pitchFamily="34" charset="0"/>
                <a:cs typeface="Arial" panose="020B0604020202020204" pitchFamily="34" charset="0"/>
              </a:rPr>
              <a:t>Calculus Based STEM Careers</a:t>
            </a:r>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381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DDE104-2088-4888-8865-74D843A461B2}"/>
              </a:ext>
            </a:extLst>
          </p:cNvPr>
          <p:cNvSpPr txBox="1">
            <a:spLocks noGrp="1"/>
          </p:cNvSpPr>
          <p:nvPr>
            <p:ph type="title" idx="4294967295"/>
          </p:nvPr>
        </p:nvSpPr>
        <p:spPr>
          <a:xfrm>
            <a:off x="2996453" y="339299"/>
            <a:ext cx="6199094"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457200" rtl="0" eaLnBrk="1" latinLnBrk="0" hangingPunct="1">
              <a:spcBef>
                <a:spcPct val="0"/>
              </a:spcBef>
              <a:buNone/>
              <a:defRPr sz="4200" b="1" kern="1200">
                <a:solidFill>
                  <a:srgbClr val="700017"/>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CD0920"/>
                </a:solidFill>
                <a:effectLst/>
                <a:uLnTx/>
                <a:uFillTx/>
                <a:latin typeface="Arial"/>
                <a:ea typeface="+mj-ea"/>
                <a:cs typeface="Arial"/>
              </a:rPr>
              <a:t>What is Discrete Math? </a:t>
            </a:r>
          </a:p>
        </p:txBody>
      </p:sp>
      <p:sp>
        <p:nvSpPr>
          <p:cNvPr id="5" name="Content Placeholder 2">
            <a:extLst>
              <a:ext uri="{FF2B5EF4-FFF2-40B4-BE49-F238E27FC236}">
                <a16:creationId xmlns:a16="http://schemas.microsoft.com/office/drawing/2014/main" id="{77E89D5D-059B-49DB-9A6A-4C9C1A6A7ADD}"/>
              </a:ext>
            </a:extLst>
          </p:cNvPr>
          <p:cNvSpPr txBox="1">
            <a:spLocks/>
          </p:cNvSpPr>
          <p:nvPr/>
        </p:nvSpPr>
        <p:spPr>
          <a:xfrm>
            <a:off x="1302026" y="1799766"/>
            <a:ext cx="9587948" cy="187381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study of mathematical structures that are countable or otherwise distinct and separable (discrete compared to continuous structures). It is </a:t>
            </a:r>
            <a:r>
              <a:rPr lang="en-US" sz="2400" dirty="0">
                <a:solidFill>
                  <a:srgbClr val="C00000"/>
                </a:solidFill>
              </a:rPr>
              <a:t>the language of computer science. </a:t>
            </a:r>
          </a:p>
          <a:p>
            <a:pPr marL="0" indent="0">
              <a:buNone/>
            </a:pPr>
            <a:endParaRPr lang="en-US" sz="2400" dirty="0">
              <a:solidFill>
                <a:srgbClr val="C00000"/>
              </a:solidFill>
            </a:endParaRPr>
          </a:p>
          <a:p>
            <a:r>
              <a:rPr lang="en-US" sz="2400" dirty="0"/>
              <a:t>Integrating Computer Science and Discrete Math will</a:t>
            </a:r>
            <a:r>
              <a:rPr lang="en-US" sz="2400" dirty="0">
                <a:sym typeface="Symbol" panose="05050102010706020507" pitchFamily="18" charset="2"/>
              </a:rPr>
              <a:t></a:t>
            </a:r>
            <a:endParaRPr lang="en-US" sz="2400" dirty="0"/>
          </a:p>
          <a:p>
            <a:pPr lvl="1">
              <a:buFont typeface="Courier New" panose="02070309020205020404" pitchFamily="49" charset="0"/>
              <a:buChar char="o"/>
            </a:pPr>
            <a:r>
              <a:rPr lang="en-US" sz="2400" dirty="0"/>
              <a:t>Allow math teachers to teach computer science, therefore giving more students access to computer science concepts</a:t>
            </a:r>
          </a:p>
          <a:p>
            <a:pPr lvl="1">
              <a:buFont typeface="Courier New" panose="02070309020205020404" pitchFamily="49" charset="0"/>
              <a:buChar char="o"/>
            </a:pPr>
            <a:r>
              <a:rPr lang="en-US" sz="2400" dirty="0"/>
              <a:t>Keep students engaged in mathematics so they can continue  to advance in their mathematical reasoning and thinking.</a:t>
            </a:r>
          </a:p>
        </p:txBody>
      </p:sp>
    </p:spTree>
    <p:extLst>
      <p:ext uri="{BB962C8B-B14F-4D97-AF65-F5344CB8AC3E}">
        <p14:creationId xmlns:p14="http://schemas.microsoft.com/office/powerpoint/2010/main" val="302849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F811-E914-4A25-A641-83A6D3E6AB6F}"/>
              </a:ext>
            </a:extLst>
          </p:cNvPr>
          <p:cNvSpPr>
            <a:spLocks noGrp="1"/>
          </p:cNvSpPr>
          <p:nvPr>
            <p:ph type="title"/>
          </p:nvPr>
        </p:nvSpPr>
        <p:spPr>
          <a:xfrm>
            <a:off x="1981200" y="356394"/>
            <a:ext cx="8229600" cy="646331"/>
          </a:xfrm>
        </p:spPr>
        <p:txBody>
          <a:bodyPr/>
          <a:lstStyle/>
          <a:p>
            <a:r>
              <a:rPr lang="en-US" dirty="0"/>
              <a:t>Course Description</a:t>
            </a:r>
          </a:p>
        </p:txBody>
      </p:sp>
      <p:sp>
        <p:nvSpPr>
          <p:cNvPr id="3" name="Content Placeholder 2">
            <a:extLst>
              <a:ext uri="{FF2B5EF4-FFF2-40B4-BE49-F238E27FC236}">
                <a16:creationId xmlns:a16="http://schemas.microsoft.com/office/drawing/2014/main" id="{5BF49D54-DA64-4EC1-975E-FE357D8BB923}"/>
              </a:ext>
            </a:extLst>
          </p:cNvPr>
          <p:cNvSpPr>
            <a:spLocks noGrp="1"/>
          </p:cNvSpPr>
          <p:nvPr>
            <p:ph idx="1"/>
          </p:nvPr>
        </p:nvSpPr>
        <p:spPr>
          <a:xfrm>
            <a:off x="967409" y="1232108"/>
            <a:ext cx="10257182" cy="4525963"/>
          </a:xfrm>
        </p:spPr>
        <p:txBody>
          <a:bodyPr/>
          <a:lstStyle/>
          <a:p>
            <a:pPr marL="230187" indent="0">
              <a:lnSpc>
                <a:spcPct val="107000"/>
              </a:lnSpc>
              <a:spcBef>
                <a:spcPts val="0"/>
              </a:spcBef>
              <a:spcAft>
                <a:spcPts val="800"/>
              </a:spcAft>
              <a:buNone/>
            </a:pPr>
            <a:r>
              <a:rPr lang="en-US" sz="2400" dirty="0">
                <a:solidFill>
                  <a:srgbClr val="4E4D4E"/>
                </a:solidFill>
                <a:latin typeface="Arial" panose="020B0604020202020204" pitchFamily="34" charset="0"/>
                <a:ea typeface="Calibri" panose="020F0502020204030204" pitchFamily="34" charset="0"/>
                <a:cs typeface="Arial" panose="020B0604020202020204" pitchFamily="34" charset="0"/>
              </a:rPr>
              <a:t>Acquiring foundational knowledge in Discrete Mathematics and basic programming skills are the primary objectives and outcomes of the Discrete Math/Computer Science course. It uses mathematical reasoning and computational thinking in the context of JavaScript and unplugged activities to learn concepts of Discrete Mathematics. </a:t>
            </a:r>
          </a:p>
          <a:p>
            <a:pPr marL="230187" indent="0">
              <a:lnSpc>
                <a:spcPct val="107000"/>
              </a:lnSpc>
              <a:spcBef>
                <a:spcPts val="0"/>
              </a:spcBef>
              <a:spcAft>
                <a:spcPts val="800"/>
              </a:spcAft>
              <a:buNone/>
            </a:pPr>
            <a:r>
              <a:rPr lang="en-US" sz="2400" dirty="0">
                <a:solidFill>
                  <a:srgbClr val="4E4D4E"/>
                </a:solidFill>
                <a:latin typeface="Arial" panose="020B0604020202020204" pitchFamily="34" charset="0"/>
                <a:ea typeface="Calibri" panose="020F0502020204030204" pitchFamily="34" charset="0"/>
                <a:cs typeface="Arial" panose="020B0604020202020204" pitchFamily="34" charset="0"/>
              </a:rPr>
              <a:t>Ohio’s Learning Standards related to Mathematics and Computer Science are taught along with the data demands of good citizenship in the 21st century. These habits and skills cut across disciplines and other languages, promote perseverance and provide a gateway to successful postsecondary education and a variety of careers. This course satisfies the credit requirement for Algebra 2 or equivalent. </a:t>
            </a:r>
          </a:p>
          <a:p>
            <a:pPr marL="230187" indent="0" algn="just">
              <a:lnSpc>
                <a:spcPct val="107000"/>
              </a:lnSpc>
              <a:spcBef>
                <a:spcPts val="0"/>
              </a:spcBef>
              <a:spcAft>
                <a:spcPts val="800"/>
              </a:spcAft>
              <a:buNone/>
            </a:pPr>
            <a:endParaRPr lang="en-US" sz="2000" dirty="0"/>
          </a:p>
        </p:txBody>
      </p:sp>
    </p:spTree>
    <p:extLst>
      <p:ext uri="{BB962C8B-B14F-4D97-AF65-F5344CB8AC3E}">
        <p14:creationId xmlns:p14="http://schemas.microsoft.com/office/powerpoint/2010/main" val="147051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ava script icon">
            <a:extLst>
              <a:ext uri="{FF2B5EF4-FFF2-40B4-BE49-F238E27FC236}">
                <a16:creationId xmlns:a16="http://schemas.microsoft.com/office/drawing/2014/main" id="{AD3361DB-1AC7-4B2B-B50B-62CE13EEF012}"/>
              </a:ext>
            </a:extLst>
          </p:cNvPr>
          <p:cNvPicPr>
            <a:picLocks noChangeAspect="1"/>
          </p:cNvPicPr>
          <p:nvPr/>
        </p:nvPicPr>
        <p:blipFill>
          <a:blip r:embed="rId3">
            <a:alphaModFix amt="35000"/>
          </a:blip>
          <a:stretch>
            <a:fillRect/>
          </a:stretch>
        </p:blipFill>
        <p:spPr>
          <a:xfrm>
            <a:off x="7137291" y="1874836"/>
            <a:ext cx="2656066" cy="3019605"/>
          </a:xfrm>
          <a:prstGeom prst="rect">
            <a:avLst/>
          </a:prstGeom>
        </p:spPr>
      </p:pic>
      <p:sp>
        <p:nvSpPr>
          <p:cNvPr id="2" name="Title 1">
            <a:extLst>
              <a:ext uri="{FF2B5EF4-FFF2-40B4-BE49-F238E27FC236}">
                <a16:creationId xmlns:a16="http://schemas.microsoft.com/office/drawing/2014/main" id="{4EC94FD6-F7E7-4F2C-8328-F019C2CB3A96}"/>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DB700E03-19D0-463D-A4D3-BE26C1D26F94}"/>
              </a:ext>
            </a:extLst>
          </p:cNvPr>
          <p:cNvSpPr>
            <a:spLocks noGrp="1"/>
          </p:cNvSpPr>
          <p:nvPr>
            <p:ph idx="1"/>
          </p:nvPr>
        </p:nvSpPr>
        <p:spPr>
          <a:xfrm>
            <a:off x="1643269" y="1874836"/>
            <a:ext cx="9647583" cy="4525963"/>
          </a:xfrm>
        </p:spPr>
        <p:txBody>
          <a:bodyPr/>
          <a:lstStyle/>
          <a:p>
            <a:pPr marL="0" indent="0">
              <a:buNone/>
            </a:pPr>
            <a:endParaRPr lang="en-US" b="1" u="sng" cap="all" dirty="0"/>
          </a:p>
          <a:p>
            <a:pPr marL="0" indent="0">
              <a:buNone/>
            </a:pPr>
            <a:r>
              <a:rPr lang="en-US" sz="2400" b="1" dirty="0"/>
              <a:t>Rationale: </a:t>
            </a:r>
            <a:r>
              <a:rPr lang="en-US" sz="2400" dirty="0"/>
              <a:t>The [JavaScript] syntax (although different than Java) more closely aligns to AP Computer Science A which uses Java, so it should be an easier transition for students and AP Computer Science teachers than some other languages. </a:t>
            </a:r>
          </a:p>
        </p:txBody>
      </p:sp>
      <p:pic>
        <p:nvPicPr>
          <p:cNvPr id="7" name="Picture 6" descr="clipart coffee and smoke">
            <a:extLst>
              <a:ext uri="{FF2B5EF4-FFF2-40B4-BE49-F238E27FC236}">
                <a16:creationId xmlns:a16="http://schemas.microsoft.com/office/drawing/2014/main" id="{FED0E2B5-EE65-44ED-9272-88C83DA9A973}"/>
              </a:ext>
            </a:extLst>
          </p:cNvPr>
          <p:cNvPicPr>
            <a:picLocks noChangeAspect="1"/>
          </p:cNvPicPr>
          <p:nvPr/>
        </p:nvPicPr>
        <p:blipFill rotWithShape="1">
          <a:blip r:embed="rId4">
            <a:clrChange>
              <a:clrFrom>
                <a:srgbClr val="F6F6F6"/>
              </a:clrFrom>
              <a:clrTo>
                <a:srgbClr val="F6F6F6">
                  <a:alpha val="0"/>
                </a:srgbClr>
              </a:clrTo>
            </a:clrChange>
            <a:alphaModFix amt="20000"/>
          </a:blip>
          <a:srcRect b="25573"/>
          <a:stretch/>
        </p:blipFill>
        <p:spPr>
          <a:xfrm>
            <a:off x="213112" y="780366"/>
            <a:ext cx="6950685" cy="4356929"/>
          </a:xfrm>
          <a:prstGeom prst="rect">
            <a:avLst/>
          </a:prstGeom>
        </p:spPr>
      </p:pic>
    </p:spTree>
    <p:extLst>
      <p:ext uri="{BB962C8B-B14F-4D97-AF65-F5344CB8AC3E}">
        <p14:creationId xmlns:p14="http://schemas.microsoft.com/office/powerpoint/2010/main" val="2847178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94874c0-f4c4-4d00-a0d9-c1dd91e10513">
      <UserInfo>
        <DisplayName>Roget, Brian</DisplayName>
        <AccountId>15</AccountId>
        <AccountType/>
      </UserInfo>
      <UserInfo>
        <DisplayName>Cannelongo, Anna</DisplayName>
        <AccountId>22</AccountId>
        <AccountType/>
      </UserInfo>
      <UserInfo>
        <DisplayName>Palayeva, Yelena</DisplayName>
        <AccountId>13</AccountId>
        <AccountType/>
      </UserInfo>
      <UserInfo>
        <DisplayName>Moore, Annika</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9D42EB1CB4884BAEE732D66021D562" ma:contentTypeVersion="4" ma:contentTypeDescription="Create a new document." ma:contentTypeScope="" ma:versionID="79e95c836ba1528e4539dc2c3b55f24b">
  <xsd:schema xmlns:xsd="http://www.w3.org/2001/XMLSchema" xmlns:xs="http://www.w3.org/2001/XMLSchema" xmlns:p="http://schemas.microsoft.com/office/2006/metadata/properties" xmlns:ns2="a94874c0-f4c4-4d00-a0d9-c1dd91e10513" xmlns:ns3="29e9271f-fcce-4f3c-9b75-5bf8ea8bdf21" targetNamespace="http://schemas.microsoft.com/office/2006/metadata/properties" ma:root="true" ma:fieldsID="8cfea06013ed477b189afc0c52fc5c08" ns2:_="" ns3:_="">
    <xsd:import namespace="a94874c0-f4c4-4d00-a0d9-c1dd91e10513"/>
    <xsd:import namespace="29e9271f-fcce-4f3c-9b75-5bf8ea8bdf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874c0-f4c4-4d00-a0d9-c1dd91e105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9271f-fcce-4f3c-9b75-5bf8ea8bdf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20C1B5-DC39-461F-8CD2-42B06F3C612A}">
  <ds:schemaRefs>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29e9271f-fcce-4f3c-9b75-5bf8ea8bdf21"/>
    <ds:schemaRef ds:uri="http://schemas.microsoft.com/office/2006/documentManagement/types"/>
    <ds:schemaRef ds:uri="http://schemas.openxmlformats.org/package/2006/metadata/core-properties"/>
    <ds:schemaRef ds:uri="a94874c0-f4c4-4d00-a0d9-c1dd91e10513"/>
    <ds:schemaRef ds:uri="http://purl.org/dc/elements/1.1/"/>
  </ds:schemaRefs>
</ds:datastoreItem>
</file>

<file path=customXml/itemProps2.xml><?xml version="1.0" encoding="utf-8"?>
<ds:datastoreItem xmlns:ds="http://schemas.openxmlformats.org/officeDocument/2006/customXml" ds:itemID="{9ADA4BCF-D8CC-4C7E-8662-ED8DC60FE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874c0-f4c4-4d00-a0d9-c1dd91e10513"/>
    <ds:schemaRef ds:uri="29e9271f-fcce-4f3c-9b75-5bf8ea8bd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1FB210-07D1-439D-B0F0-4628E277B3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737</Words>
  <Application>Microsoft Office PowerPoint</Application>
  <PresentationFormat>Widescreen</PresentationFormat>
  <Paragraphs>94</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Office Theme</vt:lpstr>
      <vt:lpstr>Math Pathways Symposium</vt:lpstr>
      <vt:lpstr>3. Discrete Math/Computer Science</vt:lpstr>
      <vt:lpstr>Virtual Meeting Norms</vt:lpstr>
      <vt:lpstr>PowerPoint Presentation</vt:lpstr>
      <vt:lpstr>Rigor</vt:lpstr>
      <vt:lpstr>STEM Post-Secondary Pathways</vt:lpstr>
      <vt:lpstr>What is Discrete Math? </vt:lpstr>
      <vt:lpstr>Course Description</vt:lpstr>
      <vt:lpstr>JavaScript</vt:lpstr>
      <vt:lpstr>Course Overview</vt:lpstr>
      <vt:lpstr>Follow-on Courses</vt:lpstr>
      <vt:lpstr>@OHEducation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Math/Computer Science Presentation</dc:title>
  <dc:creator/>
  <cp:keywords>math, discrete math, computer science</cp:keywords>
  <cp:lastModifiedBy/>
  <cp:revision>1</cp:revision>
  <dcterms:created xsi:type="dcterms:W3CDTF">2019-01-18T14:26:04Z</dcterms:created>
  <dcterms:modified xsi:type="dcterms:W3CDTF">2021-11-17T18:26:25Z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0x010100929D42EB1CB4884BAEE732D66021D562</vt:lpwstr>
  </property>
</Properties>
</file>