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02" r:id="rId1"/>
  </p:sldMasterIdLst>
  <p:sldIdLst>
    <p:sldId id="256" r:id="rId2"/>
    <p:sldId id="270" r:id="rId3"/>
    <p:sldId id="265" r:id="rId4"/>
    <p:sldId id="266" r:id="rId5"/>
    <p:sldId id="271" r:id="rId6"/>
    <p:sldId id="274" r:id="rId7"/>
    <p:sldId id="27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3792" autoAdjust="0"/>
  </p:normalViewPr>
  <p:slideViewPr>
    <p:cSldViewPr snapToGrid="0" snapToObjects="1">
      <p:cViewPr varScale="1">
        <p:scale>
          <a:sx n="62" d="100"/>
          <a:sy n="62" d="100"/>
        </p:scale>
        <p:origin x="8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346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11/8/2021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12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677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smtClean="0"/>
              <a:pPr/>
              <a:t>11/8/2021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689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6790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188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457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948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11/8/2021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509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11/8/2021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952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11/8/2021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070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11/8/2021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185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11/8/2021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763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smtClean="0"/>
              <a:pPr/>
              <a:t>11/8/2021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349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11/8/2021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4658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  <p:sldLayoutId id="2147483814" r:id="rId12"/>
    <p:sldLayoutId id="2147483815" r:id="rId13"/>
    <p:sldLayoutId id="2147483816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BC1ACB-8412-474F-805B-98A172F81F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001" y="2486346"/>
            <a:ext cx="10572000" cy="1933852"/>
          </a:xfrm>
        </p:spPr>
        <p:txBody>
          <a:bodyPr/>
          <a:lstStyle/>
          <a:p>
            <a:r>
              <a:rPr lang="en-US" dirty="0"/>
              <a:t>School Counselors and Higher Ed Advisors Toolkit Session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963301-6CD1-8C45-A276-62942B1FBC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ODE Math Symposium: November 9-10, 2021</a:t>
            </a:r>
          </a:p>
        </p:txBody>
      </p:sp>
    </p:spTree>
    <p:extLst>
      <p:ext uri="{BB962C8B-B14F-4D97-AF65-F5344CB8AC3E}">
        <p14:creationId xmlns:p14="http://schemas.microsoft.com/office/powerpoint/2010/main" val="1352422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59BEC-F42D-3C42-ABA2-D29DC959A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 of Math Pathways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C0CE28-3771-E34C-87FB-E428080295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450887"/>
            <a:ext cx="10554574" cy="3636511"/>
          </a:xfrm>
        </p:spPr>
        <p:txBody>
          <a:bodyPr/>
          <a:lstStyle/>
          <a:p>
            <a:r>
              <a:rPr lang="en-US" dirty="0"/>
              <a:t>Expands course options for students in high school that are better connected to their interests and postsecondary plans</a:t>
            </a:r>
          </a:p>
          <a:p>
            <a:r>
              <a:rPr lang="en-US" dirty="0"/>
              <a:t>Aligns with math courses at the college level</a:t>
            </a:r>
          </a:p>
          <a:p>
            <a:r>
              <a:rPr lang="en-US" dirty="0"/>
              <a:t>Addresses the state’s need for an educated and credentialed workforce</a:t>
            </a:r>
          </a:p>
          <a:p>
            <a:r>
              <a:rPr lang="en-US" dirty="0"/>
              <a:t>Ensures exposure to rigorous math experiences outside of the context of Algebra 2</a:t>
            </a:r>
          </a:p>
          <a:p>
            <a:r>
              <a:rPr lang="en-US" dirty="0"/>
              <a:t>Promotes relevancy of math by delivering hands-on, career-focused lessons</a:t>
            </a:r>
          </a:p>
          <a:p>
            <a:r>
              <a:rPr lang="en-US" dirty="0"/>
              <a:t>Provides equitable opportunities for all students to succeed </a:t>
            </a:r>
          </a:p>
          <a:p>
            <a:r>
              <a:rPr lang="en-US" dirty="0"/>
              <a:t>Provides flexibility for movement between pathways</a:t>
            </a:r>
          </a:p>
        </p:txBody>
      </p:sp>
    </p:spTree>
    <p:extLst>
      <p:ext uri="{BB962C8B-B14F-4D97-AF65-F5344CB8AC3E}">
        <p14:creationId xmlns:p14="http://schemas.microsoft.com/office/powerpoint/2010/main" val="399200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75F2B-D068-2146-9517-104E74144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1" y="686674"/>
            <a:ext cx="10571998" cy="970450"/>
          </a:xfrm>
        </p:spPr>
        <p:txBody>
          <a:bodyPr/>
          <a:lstStyle/>
          <a:p>
            <a:r>
              <a:rPr lang="en-US" dirty="0"/>
              <a:t>What Role Do School Counselors/Higher Ed Advisors Play?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1E5417-69F6-534D-A380-9FF984220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6039288" cy="4374456"/>
          </a:xfrm>
        </p:spPr>
        <p:txBody>
          <a:bodyPr>
            <a:normAutofit/>
          </a:bodyPr>
          <a:lstStyle/>
          <a:p>
            <a:r>
              <a:rPr lang="en-US" b="1" dirty="0"/>
              <a:t>ADVISING &amp; ACCESS</a:t>
            </a:r>
          </a:p>
          <a:p>
            <a:r>
              <a:rPr lang="en-US" b="1" dirty="0"/>
              <a:t>ADVISING</a:t>
            </a:r>
            <a:r>
              <a:rPr lang="en-US" dirty="0"/>
              <a:t> is the intentional career/college planning that will help facilitate students entering and progressing through the math pathway that is best aligned with their goals.</a:t>
            </a:r>
          </a:p>
          <a:p>
            <a:r>
              <a:rPr lang="en-US" b="1" dirty="0"/>
              <a:t>ACCESS</a:t>
            </a:r>
            <a:r>
              <a:rPr lang="en-US" dirty="0"/>
              <a:t> is ensuring that students are provided with the opportunities to participate and be successful within the math pathway that is best aligned with their goals.</a:t>
            </a:r>
          </a:p>
        </p:txBody>
      </p:sp>
      <p:pic>
        <p:nvPicPr>
          <p:cNvPr id="4" name="Picture 3" descr="The flow chart contains entry-level math courses and their corresponding possible major alignment.">
            <a:extLst>
              <a:ext uri="{FF2B5EF4-FFF2-40B4-BE49-F238E27FC236}">
                <a16:creationId xmlns:a16="http://schemas.microsoft.com/office/drawing/2014/main" id="{78FDB97C-6F82-0D40-A586-40EBE706E98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7486" y="2503713"/>
            <a:ext cx="4533899" cy="3276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83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46334-F469-BC46-83E9-36928B73B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1" y="686674"/>
            <a:ext cx="10571998" cy="970450"/>
          </a:xfrm>
        </p:spPr>
        <p:txBody>
          <a:bodyPr/>
          <a:lstStyle/>
          <a:p>
            <a:r>
              <a:rPr lang="en-US" dirty="0"/>
              <a:t>Toolkit Resources for School Counselors/Higher Ed Advisors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7C7133-6B8F-144F-A295-DEA8F8DCB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3" y="2383971"/>
            <a:ext cx="7410888" cy="4201886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A2E Flowcharts:</a:t>
            </a:r>
            <a:r>
              <a:rPr lang="en-US" dirty="0"/>
              <a:t> There is a flowchart showing all possible combinations of offerings from two pathways through five</a:t>
            </a:r>
          </a:p>
          <a:p>
            <a:r>
              <a:rPr lang="en-US" b="1" dirty="0"/>
              <a:t>Math Pathways Course Descriptions for Students: </a:t>
            </a:r>
            <a:r>
              <a:rPr lang="en-US" dirty="0"/>
              <a:t>Summary of the 5 math pathways</a:t>
            </a:r>
          </a:p>
          <a:p>
            <a:r>
              <a:rPr lang="en-US" b="1" dirty="0"/>
              <a:t>Entry-Level Math Pathways Course Description for HE: </a:t>
            </a:r>
            <a:r>
              <a:rPr lang="en-US" dirty="0"/>
              <a:t>Summary of the various entry-level math courses taught at many colleges/universities</a:t>
            </a:r>
          </a:p>
          <a:p>
            <a:r>
              <a:rPr lang="en-US" b="1" dirty="0"/>
              <a:t>Student Decision Tree: </a:t>
            </a:r>
            <a:r>
              <a:rPr lang="en-US" dirty="0"/>
              <a:t>Worksheet that can be used to help guide students in exploring career interests and how those align with the math pathways</a:t>
            </a:r>
            <a:endParaRPr lang="en-US" b="1" dirty="0"/>
          </a:p>
          <a:p>
            <a:r>
              <a:rPr lang="en-US" b="1" dirty="0"/>
              <a:t>Administrator Decision Tree:</a:t>
            </a:r>
            <a:r>
              <a:rPr lang="en-US" dirty="0"/>
              <a:t> Can be used to help guide discussion on capacity and need</a:t>
            </a:r>
          </a:p>
          <a:p>
            <a:r>
              <a:rPr lang="en-US" b="1" dirty="0"/>
              <a:t>Pathway Majors/Careers Chart: </a:t>
            </a:r>
            <a:r>
              <a:rPr lang="en-US" dirty="0"/>
              <a:t>Chart that maps out the various careers and majors that align with each of the math pathways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736CE46-4AA3-CB49-A9A4-1356F0969FE9}"/>
              </a:ext>
            </a:extLst>
          </p:cNvPr>
          <p:cNvSpPr txBox="1"/>
          <p:nvPr/>
        </p:nvSpPr>
        <p:spPr>
          <a:xfrm>
            <a:off x="8937172" y="2383971"/>
            <a:ext cx="282800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Also working on:</a:t>
            </a:r>
          </a:p>
          <a:p>
            <a:endParaRPr lang="en-US" sz="1600" dirty="0"/>
          </a:p>
          <a:p>
            <a:pPr marL="28575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sz="1600" dirty="0"/>
              <a:t>CCP Guidance</a:t>
            </a:r>
          </a:p>
          <a:p>
            <a:pPr marL="28575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sz="1600" dirty="0"/>
              <a:t>Graduation Planning/Seals Integration Guide</a:t>
            </a:r>
          </a:p>
          <a:p>
            <a:pPr marL="28575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sz="1600" dirty="0"/>
              <a:t>Video Cartoon for each Pathway</a:t>
            </a:r>
          </a:p>
          <a:p>
            <a:pPr marL="28575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sz="1600" dirty="0"/>
              <a:t>ACT/SAT Alignment &amp; Clarification Documents</a:t>
            </a:r>
          </a:p>
          <a:p>
            <a:pPr marL="285750" indent="-28575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sz="1600" dirty="0"/>
              <a:t>Webpage and FAQ on ODE Site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6077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1D360-1265-C34C-B7D7-8F7A98761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288" y="773760"/>
            <a:ext cx="10571998" cy="970450"/>
          </a:xfrm>
        </p:spPr>
        <p:txBody>
          <a:bodyPr/>
          <a:lstStyle/>
          <a:p>
            <a:r>
              <a:rPr lang="en-US" dirty="0"/>
              <a:t>School Counselor/Higher Ed Advisor Considerations for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801AE-BC2C-BF47-81C6-D36882E6E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115" y="2687214"/>
            <a:ext cx="5508172" cy="36365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/>
              <a:t>School Counselors</a:t>
            </a:r>
          </a:p>
          <a:p>
            <a:r>
              <a:rPr lang="en-US" dirty="0"/>
              <a:t>Ensuring equity and access to courses</a:t>
            </a:r>
          </a:p>
          <a:p>
            <a:r>
              <a:rPr lang="en-US" dirty="0"/>
              <a:t>Master scheduling and staff capacities</a:t>
            </a:r>
          </a:p>
          <a:p>
            <a:r>
              <a:rPr lang="en-US" dirty="0"/>
              <a:t>Considerations for family engagement and parent education</a:t>
            </a:r>
          </a:p>
          <a:p>
            <a:r>
              <a:rPr lang="en-US" dirty="0"/>
              <a:t>Academic preparation and supports to ensure students are prepared for pathways and supported throughout</a:t>
            </a:r>
          </a:p>
          <a:p>
            <a:r>
              <a:rPr lang="en-US" dirty="0"/>
              <a:t>ACT/SAT preparation and potential impacts</a:t>
            </a:r>
          </a:p>
          <a:p>
            <a:r>
              <a:rPr lang="en-US" dirty="0"/>
              <a:t>College Credit Plus opportunities and transferability of courses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4C0FA31-0CA2-E142-8265-F99C5230AB58}"/>
              </a:ext>
            </a:extLst>
          </p:cNvPr>
          <p:cNvSpPr txBox="1">
            <a:spLocks/>
          </p:cNvSpPr>
          <p:nvPr/>
        </p:nvSpPr>
        <p:spPr>
          <a:xfrm>
            <a:off x="6087287" y="2447729"/>
            <a:ext cx="5603859" cy="3636511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charset="2"/>
              <a:buNone/>
            </a:pPr>
            <a:r>
              <a:rPr lang="en-US" b="1" dirty="0"/>
              <a:t>Higher Ed Advisors</a:t>
            </a:r>
          </a:p>
          <a:p>
            <a:r>
              <a:rPr lang="en-US" dirty="0"/>
              <a:t>College admission decisions – how to assess student who does not have Algebra 2</a:t>
            </a:r>
          </a:p>
          <a:p>
            <a:r>
              <a:rPr lang="en-US" dirty="0"/>
              <a:t>Ensuring diverse offerings of entry-level math options</a:t>
            </a:r>
          </a:p>
          <a:p>
            <a:r>
              <a:rPr lang="en-US" dirty="0"/>
              <a:t>Developing multiple measures of assessing math aptitude for course placement</a:t>
            </a:r>
          </a:p>
          <a:p>
            <a:r>
              <a:rPr lang="en-US" dirty="0"/>
              <a:t>Academic preparation and supports to ensure students are prepared for pathways and supported throughout</a:t>
            </a:r>
          </a:p>
        </p:txBody>
      </p:sp>
    </p:spTree>
    <p:extLst>
      <p:ext uri="{BB962C8B-B14F-4D97-AF65-F5344CB8AC3E}">
        <p14:creationId xmlns:p14="http://schemas.microsoft.com/office/powerpoint/2010/main" val="1033926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1D360-1265-C34C-B7D7-8F7A98761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&amp; Discussion</a:t>
            </a:r>
          </a:p>
        </p:txBody>
      </p:sp>
    </p:spTree>
    <p:extLst>
      <p:ext uri="{BB962C8B-B14F-4D97-AF65-F5344CB8AC3E}">
        <p14:creationId xmlns:p14="http://schemas.microsoft.com/office/powerpoint/2010/main" val="4199583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EA4DD-56FE-9246-AEEA-B07545435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7089" y="2435957"/>
            <a:ext cx="4597397" cy="2007789"/>
          </a:xfrm>
        </p:spPr>
        <p:txBody>
          <a:bodyPr/>
          <a:lstStyle/>
          <a:p>
            <a:r>
              <a:rPr lang="en-US" sz="2000" dirty="0"/>
              <a:t>Shawn Grime</a:t>
            </a:r>
            <a:br>
              <a:rPr lang="en-US" sz="2000" dirty="0"/>
            </a:br>
            <a:r>
              <a:rPr lang="en-US" sz="2000" dirty="0"/>
              <a:t>Executive Director</a:t>
            </a:r>
            <a:br>
              <a:rPr lang="en-US" sz="2000" dirty="0"/>
            </a:br>
            <a:r>
              <a:rPr lang="en-US" sz="2000" dirty="0"/>
              <a:t>Ohio School Counselor Association</a:t>
            </a:r>
            <a:br>
              <a:rPr lang="en-US" sz="2000" dirty="0"/>
            </a:br>
            <a:r>
              <a:rPr lang="en-US" sz="1800" dirty="0"/>
              <a:t>shawngrime@ohioschoolcounselor.org</a:t>
            </a:r>
            <a:br>
              <a:rPr lang="en-US" sz="2000" dirty="0"/>
            </a:br>
            <a:endParaRPr lang="en-US" sz="2000" dirty="0"/>
          </a:p>
        </p:txBody>
      </p:sp>
      <p:pic>
        <p:nvPicPr>
          <p:cNvPr id="5" name="Picture 4" descr="Ohio School Counselor Association logo">
            <a:extLst>
              <a:ext uri="{FF2B5EF4-FFF2-40B4-BE49-F238E27FC236}">
                <a16:creationId xmlns:a16="http://schemas.microsoft.com/office/drawing/2014/main" id="{1AD4D865-557F-C041-9E8F-1870353D14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7886" y="2227758"/>
            <a:ext cx="2215988" cy="2215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4137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29D42EB1CB4884BAEE732D66021D562" ma:contentTypeVersion="4" ma:contentTypeDescription="Create a new document." ma:contentTypeScope="" ma:versionID="79e95c836ba1528e4539dc2c3b55f24b">
  <xsd:schema xmlns:xsd="http://www.w3.org/2001/XMLSchema" xmlns:xs="http://www.w3.org/2001/XMLSchema" xmlns:p="http://schemas.microsoft.com/office/2006/metadata/properties" xmlns:ns2="a94874c0-f4c4-4d00-a0d9-c1dd91e10513" xmlns:ns3="29e9271f-fcce-4f3c-9b75-5bf8ea8bdf21" targetNamespace="http://schemas.microsoft.com/office/2006/metadata/properties" ma:root="true" ma:fieldsID="8cfea06013ed477b189afc0c52fc5c08" ns2:_="" ns3:_="">
    <xsd:import namespace="a94874c0-f4c4-4d00-a0d9-c1dd91e10513"/>
    <xsd:import namespace="29e9271f-fcce-4f3c-9b75-5bf8ea8bdf2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4874c0-f4c4-4d00-a0d9-c1dd91e1051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e9271f-fcce-4f3c-9b75-5bf8ea8bdf2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a94874c0-f4c4-4d00-a0d9-c1dd91e10513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2B4FE37E-F4F3-4BBA-9A58-32868287623E}"/>
</file>

<file path=customXml/itemProps2.xml><?xml version="1.0" encoding="utf-8"?>
<ds:datastoreItem xmlns:ds="http://schemas.openxmlformats.org/officeDocument/2006/customXml" ds:itemID="{1384EC21-CD5E-4F9E-AC89-876565B43703}"/>
</file>

<file path=customXml/itemProps3.xml><?xml version="1.0" encoding="utf-8"?>
<ds:datastoreItem xmlns:ds="http://schemas.openxmlformats.org/officeDocument/2006/customXml" ds:itemID="{D203F3D2-3F28-468F-A6F3-C490C9BFBCE4}"/>
</file>

<file path=customXml/itemProps4.xml><?xml version="1.0" encoding="utf-8"?>
<ds:datastoreItem xmlns:ds="http://schemas.openxmlformats.org/officeDocument/2006/customXml" ds:itemID="{183BA14C-4532-4A98-94EB-00E4EEC0CC9D}"/>
</file>

<file path=docProps/app.xml><?xml version="1.0" encoding="utf-8"?>
<Properties xmlns="http://schemas.openxmlformats.org/officeDocument/2006/extended-properties" xmlns:vt="http://schemas.openxmlformats.org/officeDocument/2006/docPropsVTypes">
  <Template>{5AD0D934-BFA0-474F-B384-EFBACFDEDDFC}tf10001121</Template>
  <TotalTime>272</TotalTime>
  <Words>442</Words>
  <Application>Microsoft Office PowerPoint</Application>
  <PresentationFormat>Widescreen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Century Gothic</vt:lpstr>
      <vt:lpstr>Courier New</vt:lpstr>
      <vt:lpstr>Wingdings 2</vt:lpstr>
      <vt:lpstr>Quotable</vt:lpstr>
      <vt:lpstr>School Counselors and Higher Ed Advisors Toolkit Session</vt:lpstr>
      <vt:lpstr>Advantages of Math Pathways</vt:lpstr>
      <vt:lpstr>What Role Do School Counselors/Higher Ed Advisors Play?</vt:lpstr>
      <vt:lpstr>Toolkit Resources for School Counselors/Higher Ed Advisors</vt:lpstr>
      <vt:lpstr>School Counselor/Higher Ed Advisor Considerations for Implementation</vt:lpstr>
      <vt:lpstr>Questions &amp; Discussion</vt:lpstr>
      <vt:lpstr>Shawn Grime Executive Director Ohio School Counselor Association shawngrime@ohioschoolcounselor.org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Math Pathways: Making the Connection Between High School &amp; Post-Secondary Math</dc:title>
  <dc:creator>Microsoft Office User</dc:creator>
  <cp:keywords>Math, pathways, symposium</cp:keywords>
  <cp:lastModifiedBy>Mallory, Andrea</cp:lastModifiedBy>
  <cp:revision>18</cp:revision>
  <dcterms:created xsi:type="dcterms:W3CDTF">2020-10-24T14:06:49Z</dcterms:created>
  <dcterms:modified xsi:type="dcterms:W3CDTF">2021-11-08T22:08:22Z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0x010100929D42EB1CB4884BAEE732D66021D562</vt:lpwstr>
  </property>
  <property fmtid="{D5CDD505-2E9C-101B-9397-08002B2CF9AE}" pid="3" name="_dlc_DocIdItemGuid">
    <vt:lpwstr>5c2686f7-da25-4954-a9a7-1b6939764b80</vt:lpwstr>
  </property>
  <property fmtid="{D5CDD505-2E9C-101B-9397-08002B2CF9AE}" pid="4" name="Order">
    <vt:r8>1072100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ExtendedDescription">
    <vt:lpwstr/>
  </property>
  <property fmtid="{D5CDD505-2E9C-101B-9397-08002B2CF9AE}" pid="8" name="_dlc_DocId">
    <vt:lpwstr>YHKNPFA7K4PW-264960624-10721</vt:lpwstr>
  </property>
  <property fmtid="{D5CDD505-2E9C-101B-9397-08002B2CF9AE}" pid="9" name="TriggerFlowInfo">
    <vt:lpwstr/>
  </property>
  <property fmtid="{D5CDD505-2E9C-101B-9397-08002B2CF9AE}" pid="10" name="_dlc_DocIdUrl">
    <vt:lpwstr>https://ohiodas.sharepoint.com/sites/EDUOLIS472/_layouts/15/DocIdRedir.aspx?ID=YHKNPFA7K4PW-264960624-10721, YHKNPFA7K4PW-264960624-10721</vt:lpwstr>
  </property>
  <property fmtid="{D5CDD505-2E9C-101B-9397-08002B2CF9AE}" pid="11" name="_SourceUrl">
    <vt:lpwstr/>
  </property>
  <property fmtid="{D5CDD505-2E9C-101B-9397-08002B2CF9AE}" pid="12" name="_SharedFileIndex">
    <vt:lpwstr/>
  </property>
  <property fmtid="{D5CDD505-2E9C-101B-9397-08002B2CF9AE}" pid="13" name="ComplianceAssetId">
    <vt:lpwstr/>
  </property>
  <property fmtid="{D5CDD505-2E9C-101B-9397-08002B2CF9AE}" pid="14" name="TemplateUrl">
    <vt:lpwstr/>
  </property>
</Properties>
</file>