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35"/>
  </p:notesMasterIdLst>
  <p:sldIdLst>
    <p:sldId id="256" r:id="rId5"/>
    <p:sldId id="540" r:id="rId6"/>
    <p:sldId id="1222" r:id="rId7"/>
    <p:sldId id="637" r:id="rId8"/>
    <p:sldId id="554" r:id="rId9"/>
    <p:sldId id="397" r:id="rId10"/>
    <p:sldId id="592" r:id="rId11"/>
    <p:sldId id="1223" r:id="rId12"/>
    <p:sldId id="1224" r:id="rId13"/>
    <p:sldId id="405" r:id="rId14"/>
    <p:sldId id="390" r:id="rId15"/>
    <p:sldId id="635" r:id="rId16"/>
    <p:sldId id="566" r:id="rId17"/>
    <p:sldId id="638" r:id="rId18"/>
    <p:sldId id="302" r:id="rId19"/>
    <p:sldId id="1215" r:id="rId20"/>
    <p:sldId id="873" r:id="rId21"/>
    <p:sldId id="301" r:id="rId22"/>
    <p:sldId id="1177" r:id="rId23"/>
    <p:sldId id="1198" r:id="rId24"/>
    <p:sldId id="1218" r:id="rId25"/>
    <p:sldId id="1219" r:id="rId26"/>
    <p:sldId id="358" r:id="rId27"/>
    <p:sldId id="1220" r:id="rId28"/>
    <p:sldId id="1221" r:id="rId29"/>
    <p:sldId id="1217" r:id="rId30"/>
    <p:sldId id="276" r:id="rId31"/>
    <p:sldId id="1143" r:id="rId32"/>
    <p:sldId id="290" r:id="rId33"/>
    <p:sldId id="321" r:id="rId34"/>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84"/>
    <a:srgbClr val="C0DB37"/>
    <a:srgbClr val="CD0920"/>
    <a:srgbClr val="6CAEDF"/>
    <a:srgbClr val="83A2C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D998A-1C73-4047-8E14-C7CBF41A0A51}" v="6" dt="2022-09-07T22:44:11.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55738" autoAdjust="0"/>
  </p:normalViewPr>
  <p:slideViewPr>
    <p:cSldViewPr snapToGrid="0" snapToObjects="1">
      <p:cViewPr varScale="1">
        <p:scale>
          <a:sx n="31" d="100"/>
          <a:sy n="31" d="100"/>
        </p:scale>
        <p:origin x="1796" y="36"/>
      </p:cViewPr>
      <p:guideLst>
        <p:guide orient="horz" pos="2160"/>
        <p:guide pos="3840"/>
        <p:guide orient="horz" pos="2592"/>
        <p:guide pos="4656"/>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9/13/2022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Department brought several different groups of stakeholders together to work out what it meant to be </a:t>
            </a:r>
            <a:r>
              <a:rPr lang="en-US" i="1" dirty="0"/>
              <a:t>equivalent </a:t>
            </a:r>
            <a:r>
              <a:rPr lang="en-US" i="0" dirty="0"/>
              <a:t>to Algebra 2. Their determination was that </a:t>
            </a:r>
            <a:r>
              <a:rPr lang="en-US" i="1" dirty="0"/>
              <a:t>equivalent </a:t>
            </a:r>
            <a:r>
              <a:rPr lang="en-US" i="0" dirty="0"/>
              <a:t>is about equivalent thinking and reasoning rather than equivalent content. Ohio’s Secondary and Post Secondary Math Faculty have come together to define rigor. Their definition of rigor became the basis for creating Algebra 2 equivalent courses. As you go through each of the Algebra 2 equivalent courses you will see the definition that they came up with integrated throughout the course. </a:t>
            </a:r>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125583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their definition you might ask? </a:t>
            </a:r>
            <a:r>
              <a:rPr lang="en-US" sz="1400" dirty="0">
                <a:latin typeface="Arial" panose="020B0604020202020204" pitchFamily="34" charset="0"/>
                <a:ea typeface="Calibri" panose="020F0502020204030204" pitchFamily="34" charset="0"/>
                <a:cs typeface="Times New Roman" panose="02020603050405020304" pitchFamily="18" charset="0"/>
              </a:rPr>
              <a:t>It has been decided that </a:t>
            </a:r>
            <a:r>
              <a:rPr lang="en-US" sz="1400" i="1" dirty="0">
                <a:latin typeface="Arial" panose="020B0604020202020204" pitchFamily="34" charset="0"/>
                <a:ea typeface="Calibri" panose="020F0502020204030204" pitchFamily="34" charset="0"/>
                <a:cs typeface="Times New Roman" panose="02020603050405020304" pitchFamily="18" charset="0"/>
              </a:rPr>
              <a:t>equivalent</a:t>
            </a:r>
            <a:r>
              <a:rPr lang="en-US" sz="1400" dirty="0">
                <a:latin typeface="Arial" panose="020B0604020202020204" pitchFamily="34" charset="0"/>
                <a:ea typeface="Calibri" panose="020F0502020204030204" pitchFamily="34" charset="0"/>
                <a:cs typeface="Times New Roman" panose="02020603050405020304" pitchFamily="18" charset="0"/>
              </a:rPr>
              <a:t> refers to the level of rigor and reasoning, not content. There are many branches of mathematics that are </a:t>
            </a:r>
            <a:r>
              <a:rPr lang="en-US" sz="14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equally rigorous </a:t>
            </a:r>
            <a:r>
              <a:rPr lang="en-US" sz="1400" dirty="0">
                <a:latin typeface="Arial" panose="020B0604020202020204" pitchFamily="34" charset="0"/>
                <a:ea typeface="Calibri" panose="020F0502020204030204" pitchFamily="34" charset="0"/>
                <a:cs typeface="Times New Roman" panose="02020603050405020304" pitchFamily="18" charset="0"/>
              </a:rPr>
              <a:t>but have </a:t>
            </a:r>
            <a:r>
              <a:rPr lang="en-US" sz="14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different content </a:t>
            </a:r>
            <a:r>
              <a:rPr lang="en-US" sz="1400" dirty="0">
                <a:latin typeface="Arial" panose="020B0604020202020204" pitchFamily="34" charset="0"/>
                <a:ea typeface="Calibri" panose="020F0502020204030204" pitchFamily="34" charset="0"/>
                <a:cs typeface="Times New Roman" panose="02020603050405020304" pitchFamily="18" charset="0"/>
              </a:rPr>
              <a:t>focuses. </a:t>
            </a:r>
          </a:p>
          <a:p>
            <a:endParaRPr lang="en-US" sz="1400" dirty="0">
              <a:latin typeface="Arial" panose="020B0604020202020204" pitchFamily="34" charset="0"/>
              <a:cs typeface="Times New Roman" panose="02020603050405020304" pitchFamily="18" charset="0"/>
            </a:endParaRPr>
          </a:p>
          <a:p>
            <a:r>
              <a:rPr lang="en-US" sz="1400" dirty="0">
                <a:latin typeface="Arial" panose="020B0604020202020204" pitchFamily="34" charset="0"/>
                <a:cs typeface="Times New Roman" panose="02020603050405020304" pitchFamily="18" charset="0"/>
              </a:rPr>
              <a:t>For many of you who may have taken a Statistics and Probability and a College Algebra course you know that the level of rigor in the Statistics course can be equal to the level of rigor in the College Algebra course. While the content of the two course is different, the level of rigor can and often is the equivalent. What we’re doing with this High School Math Pathways Initiative, is recognize these courses are all equally rigorous but different types of courses. Depending on the student’s career trajectory and mathematical interests some of these courses may be more interesting and relevant to students because they will more easily be able to learn about mathematical topics that are interesting to them and contain content that is relevant to their college and career goals. </a:t>
            </a:r>
          </a:p>
          <a:p>
            <a:endParaRPr lang="en-US" sz="1400" dirty="0">
              <a:latin typeface="Arial" panose="020B0604020202020204" pitchFamily="34" charset="0"/>
              <a:cs typeface="Times New Roman" panose="02020603050405020304" pitchFamily="18" charset="0"/>
            </a:endParaRPr>
          </a:p>
          <a:p>
            <a:r>
              <a:rPr lang="en-US" sz="1400" dirty="0">
                <a:latin typeface="Arial" panose="020B0604020202020204" pitchFamily="34" charset="0"/>
                <a:cs typeface="Times New Roman" panose="02020603050405020304" pitchFamily="18" charset="0"/>
              </a:rPr>
              <a:t>Each of these high school math pathways are equivalent in rigor and should have the same level of mathematical reasoning that students need to be successful in entry-level credit bearing post-secondary mathematics courses. Credit in each of these high school math pathways courses lead somewhere as it relates to either post-secondary or a career. None of these are terminal courses that lead nowhere. </a:t>
            </a:r>
          </a:p>
          <a:p>
            <a:endParaRPr lang="en-US" sz="1400" dirty="0">
              <a:latin typeface="Arial" panose="020B0604020202020204" pitchFamily="34" charset="0"/>
              <a:cs typeface="Times New Roman" panose="02020603050405020304" pitchFamily="18" charset="0"/>
            </a:endParaRPr>
          </a:p>
          <a:p>
            <a:pPr marL="0" indent="0">
              <a:lnSpc>
                <a:spcPct val="107000"/>
              </a:lnSpc>
              <a:spcBef>
                <a:spcPts val="0"/>
              </a:spcBef>
              <a:spcAft>
                <a:spcPts val="960"/>
              </a:spcAft>
              <a:buNone/>
            </a:pPr>
            <a:r>
              <a:rPr lang="en-US" sz="1400" dirty="0">
                <a:latin typeface="Arial" panose="020B0604020202020204" pitchFamily="34" charset="0"/>
                <a:ea typeface="Calibri" panose="020F0502020204030204" pitchFamily="34" charset="0"/>
                <a:cs typeface="Times New Roman" panose="02020603050405020304" pitchFamily="18" charset="0"/>
              </a:rPr>
              <a:t>Ohio has defined rigor as the following: </a:t>
            </a:r>
          </a:p>
          <a:p>
            <a:pPr marL="548640">
              <a:lnSpc>
                <a:spcPct val="107000"/>
              </a:lnSpc>
              <a:spcBef>
                <a:spcPts val="0"/>
              </a:spcBef>
              <a:spcAft>
                <a:spcPts val="960"/>
              </a:spcAft>
            </a:pPr>
            <a:r>
              <a:rPr lang="en-US" sz="1400" dirty="0">
                <a:latin typeface="Arial" panose="020B0604020202020204" pitchFamily="34" charset="0"/>
                <a:ea typeface="Calibri" panose="020F0502020204030204" pitchFamily="34" charset="0"/>
                <a:cs typeface="Times New Roman" panose="02020603050405020304" pitchFamily="18" charset="0"/>
              </a:rPr>
              <a:t>“Students use mathematical language to communicate effectively and to describe their work with clarity and precision. Students demonstrate how, when and why their procedure works, and why it is appropriate. Students can answer the question, ‘How do we know?’”</a:t>
            </a:r>
          </a:p>
          <a:p>
            <a:pPr marL="548640">
              <a:lnSpc>
                <a:spcPct val="107000"/>
              </a:lnSpc>
              <a:spcBef>
                <a:spcPts val="0"/>
              </a:spcBef>
              <a:spcAft>
                <a:spcPts val="960"/>
              </a:spcAft>
            </a:pPr>
            <a:endParaRPr lang="en-US" sz="1400" dirty="0">
              <a:latin typeface="Arial" panose="020B0604020202020204" pitchFamily="34" charset="0"/>
              <a:ea typeface="Calibri" panose="020F0502020204030204" pitchFamily="34" charset="0"/>
              <a:cs typeface="Times New Roman" panose="02020603050405020304" pitchFamily="18" charset="0"/>
            </a:endParaRPr>
          </a:p>
          <a:p>
            <a:r>
              <a:rPr lang="en-US" dirty="0"/>
              <a:t>This is the definition of rigor that is embedded into each one of the high school mathematics pathways courses. It is the agreed upon definition that our Ohio K-12 and Higher Education Math faculty came up with.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201458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Ohio needs to develop pathways for high school mathematics that provide a seamless transition to a student’s postsecondary aspirations. As I go over the goals of the initiative, you will notice that equity runs throughout the pathways. </a:t>
            </a:r>
          </a:p>
          <a:p>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goal of this initiative is: </a:t>
            </a:r>
          </a:p>
          <a:p>
            <a:pPr marL="342900" marR="0" lvl="0" indent="-342900" algn="l" defTabSz="1097225" rtl="0" eaLnBrk="1" fontAlgn="auto" latinLnBrk="0" hangingPunct="1">
              <a:lnSpc>
                <a:spcPct val="100000"/>
              </a:lnSpc>
              <a:spcBef>
                <a:spcPts val="0"/>
              </a:spcBef>
              <a:spcAft>
                <a:spcPts val="0"/>
              </a:spcAft>
              <a:buClrTx/>
              <a:buSzTx/>
              <a:buFontTx/>
              <a:buAutoNum type="arabicPeriod"/>
              <a:tabLst/>
              <a:defRPr/>
            </a:pPr>
            <a:r>
              <a:rPr lang="en-US" dirty="0"/>
              <a:t>To </a:t>
            </a:r>
            <a:r>
              <a:rPr lang="en-US" sz="1400" dirty="0"/>
              <a:t>promote </a:t>
            </a:r>
            <a:r>
              <a:rPr lang="en-US" sz="1400" b="1" dirty="0">
                <a:solidFill>
                  <a:schemeClr val="accent1">
                    <a:lumMod val="75000"/>
                  </a:schemeClr>
                </a:solidFill>
              </a:rPr>
              <a:t>equity</a:t>
            </a:r>
            <a:r>
              <a:rPr lang="en-US" sz="1400" dirty="0"/>
              <a:t>, any courses that are created should be equally </a:t>
            </a:r>
            <a:r>
              <a:rPr lang="en-US" sz="1400" b="1" dirty="0">
                <a:solidFill>
                  <a:schemeClr val="accent1">
                    <a:lumMod val="75000"/>
                  </a:schemeClr>
                </a:solidFill>
              </a:rPr>
              <a:t>rigorous</a:t>
            </a:r>
            <a:r>
              <a:rPr lang="en-US" sz="1400" dirty="0"/>
              <a:t> to the traditional math pathway. </a:t>
            </a:r>
          </a:p>
          <a:p>
            <a:pPr marL="342900" marR="0" lvl="0" indent="-342900" algn="l" defTabSz="1097225" rtl="0" eaLnBrk="1" fontAlgn="auto" latinLnBrk="0" hangingPunct="1">
              <a:lnSpc>
                <a:spcPct val="100000"/>
              </a:lnSpc>
              <a:spcBef>
                <a:spcPts val="0"/>
              </a:spcBef>
              <a:spcAft>
                <a:spcPts val="0"/>
              </a:spcAft>
              <a:buClrTx/>
              <a:buSzTx/>
              <a:buFontTx/>
              <a:buAutoNum type="arabicPeriod"/>
              <a:tabLst/>
              <a:defRPr/>
            </a:pPr>
            <a:r>
              <a:rPr lang="en-US" sz="1400" dirty="0"/>
              <a:t>Pathways should be </a:t>
            </a:r>
            <a:r>
              <a:rPr lang="en-US" sz="1400" b="1" dirty="0">
                <a:solidFill>
                  <a:schemeClr val="accent1">
                    <a:lumMod val="75000"/>
                  </a:schemeClr>
                </a:solidFill>
              </a:rPr>
              <a:t>relevant</a:t>
            </a:r>
            <a:r>
              <a:rPr lang="en-US" sz="1400" b="1" dirty="0">
                <a:solidFill>
                  <a:schemeClr val="accent6">
                    <a:lumMod val="75000"/>
                  </a:schemeClr>
                </a:solidFill>
              </a:rPr>
              <a:t> </a:t>
            </a:r>
            <a:r>
              <a:rPr lang="en-US" sz="1400" dirty="0"/>
              <a:t>to a student’s future career goals. Not only will relevant courses help a student achieve their goals, but they will also create more buy-in from the students and help develop a positive math identity. This should help students foster a more positive math identity. We already have a lot of Ohio students that have had a negative math experience. They may even say they, “hate math”. We want to change that by providing more relevance and meaning to the mathematics courses students are taking to help students more easily identify mathematical applications in the real-world. </a:t>
            </a:r>
          </a:p>
          <a:p>
            <a:pPr marL="342900" marR="0" lvl="0" indent="-342900" algn="l" defTabSz="1097225" rtl="0" eaLnBrk="1" fontAlgn="auto" latinLnBrk="0" hangingPunct="1">
              <a:lnSpc>
                <a:spcPct val="100000"/>
              </a:lnSpc>
              <a:spcBef>
                <a:spcPts val="0"/>
              </a:spcBef>
              <a:spcAft>
                <a:spcPts val="0"/>
              </a:spcAft>
              <a:buClrTx/>
              <a:buSzTx/>
              <a:buFontTx/>
              <a:buAutoNum type="arabicPeriod"/>
              <a:tabLst/>
              <a:defRPr/>
            </a:pPr>
            <a:r>
              <a:rPr lang="en-US" sz="1400" dirty="0"/>
              <a:t>Pathways should also be </a:t>
            </a:r>
            <a:r>
              <a:rPr lang="en-US" sz="1400" b="1" dirty="0">
                <a:solidFill>
                  <a:schemeClr val="accent1">
                    <a:lumMod val="75000"/>
                  </a:schemeClr>
                </a:solidFill>
              </a:rPr>
              <a:t>flexible</a:t>
            </a:r>
            <a:r>
              <a:rPr lang="en-US" sz="1400" dirty="0"/>
              <a:t> in case a student changes his or her mind about his or her future. Everyone recognizes these high school students are still teenagers. Many of them will change their minds along the way. Therefore, we intentionally built on-ramps and off-ramps for students in the event they do change their mind and decide they want to go in a different direction. </a:t>
            </a:r>
          </a:p>
          <a:p>
            <a:pPr marL="342900" marR="0" lvl="0" indent="-342900" algn="l" defTabSz="1097225" rtl="0" eaLnBrk="1" fontAlgn="auto" latinLnBrk="0" hangingPunct="1">
              <a:lnSpc>
                <a:spcPct val="100000"/>
              </a:lnSpc>
              <a:spcBef>
                <a:spcPts val="0"/>
              </a:spcBef>
              <a:spcAft>
                <a:spcPts val="0"/>
              </a:spcAft>
              <a:buClrTx/>
              <a:buSzTx/>
              <a:buFontTx/>
              <a:buAutoNum type="arabicPeriod"/>
              <a:tabLst/>
              <a:defRPr/>
            </a:pPr>
            <a:r>
              <a:rPr lang="en-US" sz="2640" dirty="0"/>
              <a:t>Pathways should be </a:t>
            </a:r>
            <a:r>
              <a:rPr lang="en-US" sz="2640" b="1" dirty="0">
                <a:solidFill>
                  <a:schemeClr val="accent1">
                    <a:lumMod val="75000"/>
                  </a:schemeClr>
                </a:solidFill>
              </a:rPr>
              <a:t>coherent</a:t>
            </a:r>
            <a:r>
              <a:rPr lang="en-US" sz="2640" dirty="0"/>
              <a:t> with pathways in higher education to provide students with a seamless transition.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413195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How will you explain the high school math pathways to students?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What can school counselors and/or curriculum directors do to work with administrators and staff to determine which pathways to offer and capacity?</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How can school counselors and/or curriculum directors provide career and thereby course advising for those students who do and do not know what they want to do?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b="1"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3780876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372913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Break out room slide </a:t>
            </a:r>
          </a:p>
          <a:p>
            <a:pPr lvl="0"/>
            <a:endParaRPr lang="en-US" dirty="0"/>
          </a:p>
          <a:p>
            <a:endParaRPr lang="en-US" i="1" dirty="0"/>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51793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How will school counselors and/or curriculum directors address and advise parents on the high school pathways?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What can school counselors and/or curriculum directors do to address student stereotypes associated with math classes and rigor?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What is your plan to address flexibility within the high school math pathways?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690618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114078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http://education.ohio.gov/math </a:t>
            </a:r>
          </a:p>
          <a:p>
            <a:endParaRPr lang="en-US" dirty="0"/>
          </a:p>
          <a:p>
            <a:r>
              <a:rPr lang="en-US" dirty="0"/>
              <a:t>https://education.ohio.gov/Topics/Learning-in-Ohio/Mathematics/Resources-for-Mathematics/Math-Pathways</a:t>
            </a:r>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1499510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http://education.ohio.gov/math </a:t>
            </a:r>
          </a:p>
          <a:p>
            <a:endParaRPr lang="en-US" dirty="0"/>
          </a:p>
          <a:p>
            <a:r>
              <a:rPr lang="en-US" dirty="0"/>
              <a:t>https://education.ohio.gov/Topics/Learning-in-Ohio/Mathematics/Resources-for-Mathematics/Math-Pathways</a:t>
            </a:r>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405724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Slide </a:t>
            </a:r>
          </a:p>
          <a:p>
            <a:r>
              <a:rPr lang="en-US" dirty="0"/>
              <a:t>* Introduce the meeting facilitators </a:t>
            </a:r>
          </a:p>
        </p:txBody>
      </p:sp>
      <p:sp>
        <p:nvSpPr>
          <p:cNvPr id="4" name="Slide Number Placeholder 3"/>
          <p:cNvSpPr>
            <a:spLocks noGrp="1"/>
          </p:cNvSpPr>
          <p:nvPr>
            <p:ph type="sldNum" sz="quarter" idx="10"/>
          </p:nvPr>
        </p:nvSpPr>
        <p:spPr/>
        <p:txBody>
          <a:bodyPr/>
          <a:lstStyle/>
          <a:p>
            <a:fld id="{4EE0CA37-B3D3-4D0D-8A2B-1C633EDD525F}" type="slidenum">
              <a:rPr lang="en-US" smtClean="0"/>
              <a:t>2</a:t>
            </a:fld>
            <a:endParaRPr lang="en-US"/>
          </a:p>
        </p:txBody>
      </p:sp>
    </p:spTree>
    <p:extLst>
      <p:ext uri="{BB962C8B-B14F-4D97-AF65-F5344CB8AC3E}">
        <p14:creationId xmlns:p14="http://schemas.microsoft.com/office/powerpoint/2010/main" val="2114486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23</a:t>
            </a:fld>
            <a:endParaRPr lang="en-US"/>
          </a:p>
        </p:txBody>
      </p:sp>
    </p:spTree>
    <p:extLst>
      <p:ext uri="{BB962C8B-B14F-4D97-AF65-F5344CB8AC3E}">
        <p14:creationId xmlns:p14="http://schemas.microsoft.com/office/powerpoint/2010/main" val="297092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https://education.ohio.gov/Topics/Learning-in-Ohio/Mathematics/Resources-for-Mathematics/Math-Pathways/Higher-Ed-Entry-Level-Math-Pathways-Course-Descrip</a:t>
            </a:r>
          </a:p>
          <a:p>
            <a:endParaRPr lang="en-US" dirty="0"/>
          </a:p>
          <a:p>
            <a:r>
              <a:rPr lang="en-US" dirty="0"/>
              <a:t>Administrator Decision Tree – Is a planning document to assist with scheduling capacity, teacher capacity, regional needs, student course requests, student interests, and a summary section. </a:t>
            </a:r>
          </a:p>
          <a:p>
            <a:endParaRPr lang="en-US" dirty="0"/>
          </a:p>
          <a:p>
            <a:r>
              <a:rPr lang="en-US" dirty="0"/>
              <a:t>The Math Pathways Flowcharts – These course listings found in the document are not exhaustive list. Instead, they just highlight courses that nicely align with the pathways. Students who earn a Remediation-Free Score in mathematics can take any College Credit Plus (CCP) math course. Additionally, students can take any Advanced Placement (AP) course according to their district guidelines. </a:t>
            </a:r>
          </a:p>
          <a:p>
            <a:endParaRPr lang="en-US" dirty="0"/>
          </a:p>
          <a:p>
            <a:r>
              <a:rPr lang="en-US" dirty="0"/>
              <a:t>Student Decision Trees - The decision trees help identify alignment between majors/careers and high school math pathways courses. The information in these documents is broad and should be used for general guidance only, as alignments may vary by higher education institutions. Districts are encouraged to check with their local community colleges or four-year feeder schools and may need to adjust the documents as necessary. When discussing student’s third unit of mathematics, they may wish to explore one of their new pathway courses such as Statistics &amp; Probability, Data Science Foundations, or Computer Science/Discrete Math. However, if students decide to pursue a major within that pathway that requires Calculus, they should take Algebra 2 for their fourth unit of mathematics.</a:t>
            </a:r>
          </a:p>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2366506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Descriptions for Students – provides student friendly language to describe each of the math pathways courses for students. This information is useful when students are making the determination which pathways they want to pursue for their third and fourth high school mathematics credits. </a:t>
            </a:r>
          </a:p>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2653402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62E366C7-1CE9-4F42-AE88-C4781F677C91}" type="slidenum">
              <a:rPr lang="en-US" smtClean="0"/>
              <a:t>26</a:t>
            </a:fld>
            <a:endParaRPr lang="en-US"/>
          </a:p>
        </p:txBody>
      </p:sp>
    </p:spTree>
    <p:extLst>
      <p:ext uri="{BB962C8B-B14F-4D97-AF65-F5344CB8AC3E}">
        <p14:creationId xmlns:p14="http://schemas.microsoft.com/office/powerpoint/2010/main" val="310188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we do in our work at the Department is tied to the Ohio Strategic Plan.</a:t>
            </a:r>
          </a:p>
          <a:p>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Today we are going to focus on the three principles with an emphasis on </a:t>
            </a:r>
            <a:r>
              <a:rPr lang="en-US" i="1" dirty="0"/>
              <a:t>equity </a:t>
            </a:r>
            <a:r>
              <a:rPr lang="en-US" i="0" dirty="0"/>
              <a:t>and Strategy 10: Transform High School/Provide More Paths to Graduation.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Here is a link to where you can find more information: http://education.ohio.gov/Media/Media-Releases/Ohio-Launches-Strategic-Plan-for-Education-Each-C#.W8hwoGhKiUk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dirty="0"/>
              <a:t>The 3 core principles of the strategic plan, shown in a light blue, are: equity, partnerships, and quality schools. These core principles run through all the different initiatives at the Department and the High School Math Pathways are no exception.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76174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tx1">
                    <a:alpha val="55000"/>
                  </a:schemeClr>
                </a:solidFill>
                <a:latin typeface="Arial" panose="020B0604020202020204" pitchFamily="34" charset="0"/>
                <a:cs typeface="Arial" panose="020B0604020202020204" pitchFamily="34" charset="0"/>
              </a:rPr>
              <a:t>Students </a:t>
            </a:r>
            <a:r>
              <a:rPr lang="en-US" sz="1400" b="1" dirty="0">
                <a:solidFill>
                  <a:schemeClr val="tx1">
                    <a:alpha val="55000"/>
                  </a:schemeClr>
                </a:solidFill>
                <a:latin typeface="Arial" panose="020B0604020202020204" pitchFamily="34" charset="0"/>
                <a:cs typeface="Arial" panose="020B0604020202020204" pitchFamily="34" charset="0"/>
              </a:rPr>
              <a:t>choose </a:t>
            </a:r>
            <a:r>
              <a:rPr lang="en-US" sz="1400" dirty="0">
                <a:solidFill>
                  <a:schemeClr val="tx1">
                    <a:alpha val="55000"/>
                  </a:schemeClr>
                </a:solidFill>
                <a:latin typeface="Arial" panose="020B0604020202020204" pitchFamily="34" charset="0"/>
                <a:cs typeface="Arial" panose="020B0604020202020204" pitchFamily="34" charset="0"/>
              </a:rPr>
              <a:t>pathways based on their future aspirations. Students are </a:t>
            </a:r>
            <a:r>
              <a:rPr lang="en-US" sz="1400" b="1" dirty="0">
                <a:solidFill>
                  <a:schemeClr val="tx1">
                    <a:alpha val="55000"/>
                  </a:schemeClr>
                </a:solidFill>
                <a:latin typeface="Arial" panose="020B0604020202020204" pitchFamily="34" charset="0"/>
                <a:cs typeface="Arial" panose="020B0604020202020204" pitchFamily="34" charset="0"/>
              </a:rPr>
              <a:t>NOT</a:t>
            </a:r>
            <a:r>
              <a:rPr lang="en-US" sz="1400" dirty="0">
                <a:solidFill>
                  <a:schemeClr val="tx1">
                    <a:alpha val="55000"/>
                  </a:schemeClr>
                </a:solidFill>
                <a:latin typeface="Arial" panose="020B0604020202020204" pitchFamily="34" charset="0"/>
                <a:cs typeface="Arial" panose="020B0604020202020204" pitchFamily="34" charset="0"/>
              </a:rPr>
              <a:t> placed based on perceived preparation levels. To help raise awareness on this critical aspect of the Pathways Initiative, the Department has been working with school counselors in particular, the Ohio School Counselors Association, throughout the development process. We are aware school counselors have a tremendous passion for their work and want to do what’s best for their students. As districts prepare to implement the pathways in the 2022-2023 school year, the messaging around equity from school counselors, administrators, and teachers with parents and students will be an important part of the process. Educators at the local levels will be the key to the success of this initiative.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321528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initiative also aligns to Strategy 10 of the strategic plan which </a:t>
            </a:r>
            <a:r>
              <a:rPr lang="en-US" sz="1200" dirty="0"/>
              <a:t>ensures high school inspires students to </a:t>
            </a:r>
            <a:r>
              <a:rPr lang="en-US" sz="1200" b="1" dirty="0">
                <a:solidFill>
                  <a:srgbClr val="C00000"/>
                </a:solidFill>
              </a:rPr>
              <a:t>identify paths to future success</a:t>
            </a:r>
            <a:r>
              <a:rPr lang="en-US" sz="1200" dirty="0"/>
              <a:t>, and give students </a:t>
            </a:r>
            <a:r>
              <a:rPr lang="en-US" sz="1200" b="1" u="sng" dirty="0">
                <a:solidFill>
                  <a:srgbClr val="C00000"/>
                </a:solidFill>
              </a:rPr>
              <a:t>multiple ways</a:t>
            </a:r>
            <a:r>
              <a:rPr lang="en-US" sz="1200" b="1" dirty="0">
                <a:solidFill>
                  <a:srgbClr val="C00000"/>
                </a:solidFill>
              </a:rPr>
              <a:t> </a:t>
            </a:r>
            <a:r>
              <a:rPr lang="en-US" sz="1200" dirty="0"/>
              <a:t>to demonstrate the knowledge, skills and dispositions necessary for high school graduation and beyond.</a:t>
            </a:r>
          </a:p>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5</a:t>
            </a:fld>
            <a:endParaRPr lang="en-US"/>
          </a:p>
        </p:txBody>
      </p:sp>
    </p:spTree>
    <p:extLst>
      <p:ext uri="{BB962C8B-B14F-4D97-AF65-F5344CB8AC3E}">
        <p14:creationId xmlns:p14="http://schemas.microsoft.com/office/powerpoint/2010/main" val="139967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people in attendance today or possibly watching the presentation on recording have participated in a traditional K-8 mathematics experience which likely led to an Algebra 1, Geometry, Algebra 2, Pre-Calculus, Calculus course sequence in high school. Some of you may have veered from that high school sequence at one point or another but that was the pathway for most people. Now, in Ohio as part of the mathematics curriculum requirements for students who enter high school on or after July 1, 2014, all students must earn one credit of Algebra 2 or its equivalent. The problem with this is, Ohio has a very diverse student population where each student has a unique set of post-secondary and/or career aspirations. The problem in recent years is that while our Ohio students have these diverse aspirations, there has one predominant pathway laid out for them to follow. Before, this course sequence had coherence between high school and college with what was going on at the post-secondary level, even though it was at times unmotivating for some students. If any of you have ever taught mathematics at the high school or post-secondary levels, you most likely have been asked by a student, “when am I ever going to use this?”. Sometimes, in those upper-level math courses, you as teachers may have had a tough time trying to explain the relevant career applications of the mathematical content to the student given some of the diverse career interests Ohio students have. Again, in the past, at least this practice was coherent with what was going on in higher education at the time. However, now that higher education has made changes, we have had to begin thinking about ‘what we need to do at K-12 to match what’s currently going on at the higher ed level’. </a:t>
            </a:r>
          </a:p>
        </p:txBody>
      </p:sp>
      <p:sp>
        <p:nvSpPr>
          <p:cNvPr id="4" name="Slide Number Placeholder 3"/>
          <p:cNvSpPr>
            <a:spLocks noGrp="1"/>
          </p:cNvSpPr>
          <p:nvPr>
            <p:ph type="sldNum" sz="quarter" idx="10"/>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29936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of you may have seen this before, the image identifies the four new Algebra 2 equivalent courses based on careers. The only course in the High School Math Pathways wheel diagram that has a pre-requisite is Pre-Calculus. This pathway you will often hear referenced as Calculus based STEM. However, there are some other STEM fields that are not Calculus based, for example, some are more of a Statistics based STEM pathway where students may also need some Data Science. Just so you know, we are already seeing the landscape around this starting to change where not all STEM programs are requiring Calculus. </a:t>
            </a:r>
          </a:p>
          <a:p>
            <a:endParaRPr lang="en-US" dirty="0"/>
          </a:p>
          <a:p>
            <a:r>
              <a:rPr lang="en-US" dirty="0"/>
              <a:t>Students have the option of staying within this wheel for their third and fourth courses of they can go on into a College Credit Plus (CCP) of AP course for their fourth course if they choose. The decision whether to stay on the wheel for both the third and fourth courses or jump to CCP or AP for their fourth course is dependent on the student and what they want to do and how many of the math pathways courses their district offers. </a:t>
            </a:r>
          </a:p>
          <a:p>
            <a:endParaRPr lang="en-US" dirty="0"/>
          </a:p>
          <a:p>
            <a:r>
              <a:rPr lang="en-US" dirty="0"/>
              <a:t>We are sharing with everyone what we are hearing from educators who have shared that they want options other than Algebra 2 that districts can offer their students in addition to Algebra 2. Districts may offer more than one course listed. While districts are encouraged to offer more than one pathway, it is not a mandate nor is it a requirement. The high school math pathways are not required by law. They are not legislated in any way. We are simply trying to present to districts their options and allowing them to use their local control to determine what is best for them. To support districts as they make these decisions locally, we have a series of Administrator Decision Trees in Administrator Toolkits section of our High School Math Pathways Toolkits. </a:t>
            </a:r>
          </a:p>
          <a:p>
            <a:endParaRPr lang="en-US" dirty="0"/>
          </a:p>
          <a:p>
            <a:r>
              <a:rPr lang="en-US" dirty="0"/>
              <a:t>A takeaway we want all of you to have is that ALL PATHWAYS ARE COLLEGE PREPARATORY. Each pathway course leads somewhere. This is valuable to all students even if they may not intend to go to college immediately after high school. For students who may decide they want to enter the workforce after high school. After some time in a career, these students may discover they are passionate about that type of work.  They may determine down the road they want to advance in their career and identify one of the ways to do that is by earning a college degree, so they enroll in some type of a degree program later. High school credit in these pathways' courses will give people in this situation a solid foundational math background they can build on with any potential post-secondary work. We were intentional in the design of these pathways to make sure none of them led to academic dead ends. </a:t>
            </a:r>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652045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Here are brief descriptions of each of the Algebra 2 equivalent courses. I will pause here briefly to allow you some time to read through the descriptions. These are written in student friendly language to be used with parents and students whenever discussing the pathways. Versions of these descriptions using teacher friendly language are available in the Toolkits for any mathematics educators who want them. </a:t>
            </a: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19715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has already been stated earlier, the law in Ohio still requires all students who enter high school on or after July 1, 2014, to earn a credit of Algebra 2 or its equivalent as one of their curriculum requirements for high school graduation. What we are doing with this initiative is leveraging the word </a:t>
            </a:r>
            <a:r>
              <a:rPr lang="en-US" i="1" dirty="0"/>
              <a:t>equivalent </a:t>
            </a:r>
            <a:r>
              <a:rPr lang="en-US" i="0" dirty="0"/>
              <a:t>in the law. What does it mean to be </a:t>
            </a:r>
            <a:r>
              <a:rPr lang="en-US" i="1" dirty="0"/>
              <a:t>equivalent to Algebra 2</a:t>
            </a:r>
            <a:r>
              <a:rPr lang="en-US" i="0" dirty="0"/>
              <a:t>? Previously, the Department has had guidance on their webpage about what that means. Unfortunately, that guidance was rather vague and open to interpretation by districts. What we have heard from districts through the years that they want more specificity around what is </a:t>
            </a:r>
            <a:r>
              <a:rPr lang="en-US" i="1" dirty="0"/>
              <a:t>equivalent</a:t>
            </a:r>
            <a:r>
              <a:rPr lang="en-US" i="0" dirty="0"/>
              <a:t> to Algebra 2. </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1240005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
            <a:ext cx="14630398" cy="8229598"/>
          </a:xfrm>
          <a:prstGeom prst="rect">
            <a:avLst/>
          </a:prstGeom>
        </p:spPr>
      </p:pic>
      <p:sp>
        <p:nvSpPr>
          <p:cNvPr id="2" name="Title 1"/>
          <p:cNvSpPr>
            <a:spLocks noGrp="1"/>
          </p:cNvSpPr>
          <p:nvPr>
            <p:ph type="ctrTitle" hasCustomPrompt="1"/>
          </p:nvPr>
        </p:nvSpPr>
        <p:spPr>
          <a:xfrm>
            <a:off x="2528925" y="2960638"/>
            <a:ext cx="5678780" cy="2308324"/>
          </a:xfrm>
        </p:spPr>
        <p:txBody>
          <a:bodyPr wrap="square" lIns="0" tIns="0" rIns="0" bIns="0" anchor="b" anchorCtr="0">
            <a:spAutoFit/>
          </a:bodyPr>
          <a:lstStyle>
            <a:lvl1pPr algn="l">
              <a:defRPr sz="5000" b="1">
                <a:solidFill>
                  <a:schemeClr val="bg1"/>
                </a:solidFill>
              </a:defRPr>
            </a:lvl1pPr>
          </a:lstStyle>
          <a:p>
            <a:r>
              <a:rPr lang="en-US" dirty="0"/>
              <a:t>Math Pathways School Counselor </a:t>
            </a:r>
            <a:br>
              <a:rPr lang="en-US" dirty="0"/>
            </a:br>
            <a:r>
              <a:rPr lang="en-US" dirty="0"/>
              <a:t>Meeting </a:t>
            </a:r>
          </a:p>
        </p:txBody>
      </p:sp>
      <p:sp>
        <p:nvSpPr>
          <p:cNvPr id="3" name="Subtitle 2"/>
          <p:cNvSpPr>
            <a:spLocks noGrp="1"/>
          </p:cNvSpPr>
          <p:nvPr>
            <p:ph type="subTitle" idx="1" hasCustomPrompt="1"/>
          </p:nvPr>
        </p:nvSpPr>
        <p:spPr>
          <a:xfrm>
            <a:off x="247675" y="6784963"/>
            <a:ext cx="10241280" cy="523220"/>
          </a:xfrm>
        </p:spPr>
        <p:txBody>
          <a:bodyPr lIns="0" tIns="0" rIns="0" bIns="0" anchor="t" anchorCtr="0">
            <a:spAutoFit/>
          </a:bodyPr>
          <a:lstStyle>
            <a:lvl1pPr marL="0" indent="0" algn="ctr">
              <a:buNone/>
              <a:defRPr sz="3400" b="1">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February 2022</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13931900" y="7719057"/>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nnika.Moore@education.ohio.gov" TargetMode="External"/><Relationship Id="rId2" Type="http://schemas.openxmlformats.org/officeDocument/2006/relationships/hyperlink" Target="mailto:Brian.Bickley@education.ohio.gov" TargetMode="External"/><Relationship Id="rId1" Type="http://schemas.openxmlformats.org/officeDocument/2006/relationships/slideLayout" Target="../slideLayouts/slideLayout2.xml"/><Relationship Id="rId4" Type="http://schemas.openxmlformats.org/officeDocument/2006/relationships/hyperlink" Target="mailto:Yelena.Palayeva@education.ohio.go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5000" y="2268140"/>
            <a:ext cx="7076764" cy="3693319"/>
          </a:xfrm>
        </p:spPr>
        <p:txBody>
          <a:bodyPr/>
          <a:lstStyle/>
          <a:p>
            <a:r>
              <a:rPr lang="en-US" sz="4800" dirty="0"/>
              <a:t>High School Math Pathways Trainings with School Counselors and Curriculum Directors</a:t>
            </a:r>
          </a:p>
        </p:txBody>
      </p:sp>
      <p:sp>
        <p:nvSpPr>
          <p:cNvPr id="3" name="Subtitle 2"/>
          <p:cNvSpPr>
            <a:spLocks noGrp="1"/>
          </p:cNvSpPr>
          <p:nvPr>
            <p:ph type="subTitle" idx="1"/>
          </p:nvPr>
        </p:nvSpPr>
        <p:spPr>
          <a:xfrm>
            <a:off x="2535222" y="6841592"/>
            <a:ext cx="6426542" cy="492443"/>
          </a:xfrm>
        </p:spPr>
        <p:txBody>
          <a:bodyPr/>
          <a:lstStyle/>
          <a:p>
            <a:r>
              <a:rPr lang="en-US" sz="3200" dirty="0">
                <a:solidFill>
                  <a:schemeClr val="tx1">
                    <a:tint val="75000"/>
                  </a:schemeClr>
                </a:solidFill>
              </a:rPr>
              <a:t>Sept. 2022</a:t>
            </a:r>
            <a:r>
              <a:rPr lang="en-US" sz="32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240A-7EA3-423E-8E24-C0440A3B8DEF}"/>
              </a:ext>
            </a:extLst>
          </p:cNvPr>
          <p:cNvSpPr>
            <a:spLocks noGrp="1"/>
          </p:cNvSpPr>
          <p:nvPr>
            <p:ph type="title"/>
          </p:nvPr>
        </p:nvSpPr>
        <p:spPr>
          <a:xfrm>
            <a:off x="7795759" y="1196004"/>
            <a:ext cx="4547616" cy="775597"/>
          </a:xfrm>
        </p:spPr>
        <p:txBody>
          <a:bodyPr/>
          <a:lstStyle/>
          <a:p>
            <a:r>
              <a:rPr lang="en-US" dirty="0"/>
              <a:t>Equivalence</a:t>
            </a:r>
          </a:p>
        </p:txBody>
      </p:sp>
      <p:sp>
        <p:nvSpPr>
          <p:cNvPr id="3" name="Rectangle 2">
            <a:extLst>
              <a:ext uri="{FF2B5EF4-FFF2-40B4-BE49-F238E27FC236}">
                <a16:creationId xmlns:a16="http://schemas.microsoft.com/office/drawing/2014/main" id="{D1E3172E-13FA-46D1-806B-9BAC38E37256}"/>
              </a:ext>
            </a:extLst>
          </p:cNvPr>
          <p:cNvSpPr/>
          <p:nvPr/>
        </p:nvSpPr>
        <p:spPr>
          <a:xfrm>
            <a:off x="8100101" y="2582073"/>
            <a:ext cx="4575048" cy="3065454"/>
          </a:xfrm>
          <a:prstGeom prst="rect">
            <a:avLst/>
          </a:prstGeom>
        </p:spPr>
        <p:txBody>
          <a:bodyPr wrap="square">
            <a:noAutofit/>
          </a:bodyPr>
          <a:lstStyle/>
          <a:p>
            <a:r>
              <a:rPr lang="en-US" sz="3840" b="1" dirty="0">
                <a:latin typeface="Arial" panose="020B0604020202020204" pitchFamily="34" charset="0"/>
                <a:cs typeface="Arial" panose="020B0604020202020204" pitchFamily="34" charset="0"/>
              </a:rPr>
              <a:t>Mathematics units must include one unit of Algebra 2 or the </a:t>
            </a:r>
            <a:r>
              <a:rPr lang="en-US" sz="3840" b="1" i="1" dirty="0">
                <a:solidFill>
                  <a:srgbClr val="C00000"/>
                </a:solidFill>
                <a:latin typeface="Arial" panose="020B0604020202020204" pitchFamily="34" charset="0"/>
                <a:cs typeface="Arial" panose="020B0604020202020204" pitchFamily="34" charset="0"/>
              </a:rPr>
              <a:t>equivalent</a:t>
            </a:r>
            <a:r>
              <a:rPr lang="en-US" sz="3840" b="1" dirty="0">
                <a:latin typeface="Arial" panose="020B0604020202020204" pitchFamily="34" charset="0"/>
                <a:cs typeface="Arial" panose="020B0604020202020204" pitchFamily="34" charset="0"/>
              </a:rPr>
              <a:t> of Algebra 2.</a:t>
            </a:r>
          </a:p>
        </p:txBody>
      </p:sp>
      <p:pic>
        <p:nvPicPr>
          <p:cNvPr id="5" name="Picture 4">
            <a:extLst>
              <a:ext uri="{FF2B5EF4-FFF2-40B4-BE49-F238E27FC236}">
                <a16:creationId xmlns:a16="http://schemas.microsoft.com/office/drawing/2014/main" id="{37E0F74E-9A80-4433-B41E-B9434A71D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5899094" cy="7654887"/>
          </a:xfrm>
          <a:prstGeom prst="rect">
            <a:avLst/>
          </a:prstGeom>
        </p:spPr>
      </p:pic>
    </p:spTree>
    <p:extLst>
      <p:ext uri="{BB962C8B-B14F-4D97-AF65-F5344CB8AC3E}">
        <p14:creationId xmlns:p14="http://schemas.microsoft.com/office/powerpoint/2010/main" val="186702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9A8A-B458-4E31-B9B1-22A48B115434}"/>
              </a:ext>
            </a:extLst>
          </p:cNvPr>
          <p:cNvSpPr>
            <a:spLocks noGrp="1"/>
          </p:cNvSpPr>
          <p:nvPr>
            <p:ph type="title"/>
          </p:nvPr>
        </p:nvSpPr>
        <p:spPr>
          <a:xfrm>
            <a:off x="2286000" y="287384"/>
            <a:ext cx="9875520" cy="775597"/>
          </a:xfrm>
        </p:spPr>
        <p:txBody>
          <a:bodyPr/>
          <a:lstStyle/>
          <a:p>
            <a:r>
              <a:rPr lang="en-US" dirty="0"/>
              <a:t>Equivalence</a:t>
            </a:r>
          </a:p>
        </p:txBody>
      </p:sp>
      <p:sp>
        <p:nvSpPr>
          <p:cNvPr id="3" name="Content Placeholder 2">
            <a:extLst>
              <a:ext uri="{FF2B5EF4-FFF2-40B4-BE49-F238E27FC236}">
                <a16:creationId xmlns:a16="http://schemas.microsoft.com/office/drawing/2014/main" id="{2AA86B8D-1304-4DFE-B060-7A507EF69E48}"/>
              </a:ext>
            </a:extLst>
          </p:cNvPr>
          <p:cNvSpPr>
            <a:spLocks noGrp="1"/>
          </p:cNvSpPr>
          <p:nvPr>
            <p:ph idx="1"/>
          </p:nvPr>
        </p:nvSpPr>
        <p:spPr>
          <a:xfrm>
            <a:off x="1399323" y="2389161"/>
            <a:ext cx="4329837" cy="3004994"/>
          </a:xfrm>
        </p:spPr>
        <p:txBody>
          <a:bodyPr/>
          <a:lstStyle/>
          <a:p>
            <a:pPr marL="0" indent="0">
              <a:buNone/>
            </a:pPr>
            <a:r>
              <a:rPr lang="en-US" dirty="0"/>
              <a:t>Equivalent thinking and reasoning but </a:t>
            </a:r>
            <a:r>
              <a:rPr lang="en-US" b="1" dirty="0"/>
              <a:t>NOT</a:t>
            </a:r>
            <a:r>
              <a:rPr lang="en-US" dirty="0"/>
              <a:t> equivalent content</a:t>
            </a:r>
          </a:p>
        </p:txBody>
      </p:sp>
      <p:pic>
        <p:nvPicPr>
          <p:cNvPr id="5" name="Picture 4">
            <a:extLst>
              <a:ext uri="{FF2B5EF4-FFF2-40B4-BE49-F238E27FC236}">
                <a16:creationId xmlns:a16="http://schemas.microsoft.com/office/drawing/2014/main" id="{D1F140C2-30C8-497B-83AA-517A170A4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756" y="1154875"/>
            <a:ext cx="6885750" cy="45936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 name="Scroll: Horizontal 3">
            <a:extLst>
              <a:ext uri="{FF2B5EF4-FFF2-40B4-BE49-F238E27FC236}">
                <a16:creationId xmlns:a16="http://schemas.microsoft.com/office/drawing/2014/main" id="{2CC05969-F102-4CA3-9D9E-C0248B5C3A45}"/>
              </a:ext>
            </a:extLst>
          </p:cNvPr>
          <p:cNvSpPr/>
          <p:nvPr/>
        </p:nvSpPr>
        <p:spPr>
          <a:xfrm>
            <a:off x="809204" y="5840439"/>
            <a:ext cx="13109097" cy="141078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520" b="1" dirty="0">
                <a:latin typeface="Arial" panose="020B0604020202020204" pitchFamily="34" charset="0"/>
                <a:cs typeface="Arial" panose="020B0604020202020204" pitchFamily="34" charset="0"/>
              </a:rPr>
              <a:t>Ohio Secondary and Postsecondary Math Faculty have come together to define rigor which is the basis of creating equivalent courses. </a:t>
            </a:r>
          </a:p>
        </p:txBody>
      </p:sp>
    </p:spTree>
    <p:extLst>
      <p:ext uri="{BB962C8B-B14F-4D97-AF65-F5344CB8AC3E}">
        <p14:creationId xmlns:p14="http://schemas.microsoft.com/office/powerpoint/2010/main" val="11448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F811-E914-4A25-A641-83A6D3E6AB6F}"/>
              </a:ext>
            </a:extLst>
          </p:cNvPr>
          <p:cNvSpPr>
            <a:spLocks noGrp="1"/>
          </p:cNvSpPr>
          <p:nvPr>
            <p:ph type="title"/>
          </p:nvPr>
        </p:nvSpPr>
        <p:spPr>
          <a:xfrm>
            <a:off x="2377440" y="205035"/>
            <a:ext cx="9875520" cy="775597"/>
          </a:xfrm>
        </p:spPr>
        <p:txBody>
          <a:bodyPr/>
          <a:lstStyle/>
          <a:p>
            <a:r>
              <a:rPr lang="en-US" dirty="0"/>
              <a:t>Rigor</a:t>
            </a:r>
          </a:p>
        </p:txBody>
      </p:sp>
      <p:sp>
        <p:nvSpPr>
          <p:cNvPr id="3" name="Content Placeholder 2">
            <a:extLst>
              <a:ext uri="{FF2B5EF4-FFF2-40B4-BE49-F238E27FC236}">
                <a16:creationId xmlns:a16="http://schemas.microsoft.com/office/drawing/2014/main" id="{5BF49D54-DA64-4EC1-975E-FE357D8BB923}"/>
              </a:ext>
            </a:extLst>
          </p:cNvPr>
          <p:cNvSpPr>
            <a:spLocks noGrp="1"/>
          </p:cNvSpPr>
          <p:nvPr>
            <p:ph idx="1"/>
          </p:nvPr>
        </p:nvSpPr>
        <p:spPr>
          <a:xfrm>
            <a:off x="768743" y="1229985"/>
            <a:ext cx="13076730" cy="5431156"/>
          </a:xfrm>
        </p:spPr>
        <p:txBody>
          <a:bodyPr/>
          <a:lstStyle/>
          <a:p>
            <a:pPr marL="0" indent="0" algn="just">
              <a:lnSpc>
                <a:spcPct val="107000"/>
              </a:lnSpc>
              <a:spcBef>
                <a:spcPts val="0"/>
              </a:spcBef>
              <a:spcAft>
                <a:spcPts val="960"/>
              </a:spcAft>
              <a:buNone/>
            </a:pPr>
            <a:r>
              <a:rPr lang="en-US" sz="3200" dirty="0">
                <a:latin typeface="Arial" panose="020B0604020202020204" pitchFamily="34" charset="0"/>
                <a:ea typeface="Calibri" panose="020F0502020204030204" pitchFamily="34" charset="0"/>
                <a:cs typeface="Times New Roman" panose="02020603050405020304" pitchFamily="18" charset="0"/>
              </a:rPr>
              <a:t>It has been decided that </a:t>
            </a:r>
            <a:r>
              <a:rPr lang="en-US" sz="3200" i="1" dirty="0">
                <a:latin typeface="Arial" panose="020B0604020202020204" pitchFamily="34" charset="0"/>
                <a:ea typeface="Calibri" panose="020F0502020204030204" pitchFamily="34" charset="0"/>
                <a:cs typeface="Times New Roman" panose="02020603050405020304" pitchFamily="18" charset="0"/>
              </a:rPr>
              <a:t>equivalent</a:t>
            </a:r>
            <a:r>
              <a:rPr lang="en-US" sz="3200" dirty="0">
                <a:latin typeface="Arial" panose="020B0604020202020204" pitchFamily="34" charset="0"/>
                <a:ea typeface="Calibri" panose="020F0502020204030204" pitchFamily="34" charset="0"/>
                <a:cs typeface="Times New Roman" panose="02020603050405020304" pitchFamily="18" charset="0"/>
              </a:rPr>
              <a:t> refers to the level of rigor and reasoning, not content. There are many branches of mathematics that are </a:t>
            </a:r>
            <a:r>
              <a:rPr lang="en-US" sz="3200" b="1" dirty="0">
                <a:solidFill>
                  <a:schemeClr val="tx2"/>
                </a:solidFill>
                <a:latin typeface="Arial" panose="020B0604020202020204" pitchFamily="34" charset="0"/>
                <a:ea typeface="Calibri" panose="020F0502020204030204" pitchFamily="34" charset="0"/>
                <a:cs typeface="Times New Roman" panose="02020603050405020304" pitchFamily="18" charset="0"/>
              </a:rPr>
              <a:t>equally rigorous </a:t>
            </a:r>
            <a:r>
              <a:rPr lang="en-US" sz="3200" dirty="0">
                <a:latin typeface="Arial" panose="020B0604020202020204" pitchFamily="34" charset="0"/>
                <a:ea typeface="Calibri" panose="020F0502020204030204" pitchFamily="34" charset="0"/>
                <a:cs typeface="Times New Roman" panose="02020603050405020304" pitchFamily="18" charset="0"/>
              </a:rPr>
              <a:t>but have </a:t>
            </a:r>
            <a:r>
              <a:rPr lang="en-US" sz="3200" b="1" dirty="0">
                <a:solidFill>
                  <a:schemeClr val="accent6">
                    <a:lumMod val="75000"/>
                  </a:schemeClr>
                </a:solidFill>
                <a:latin typeface="Arial" panose="020B0604020202020204" pitchFamily="34" charset="0"/>
                <a:ea typeface="Calibri" panose="020F0502020204030204" pitchFamily="34" charset="0"/>
                <a:cs typeface="Times New Roman" panose="02020603050405020304" pitchFamily="18" charset="0"/>
              </a:rPr>
              <a:t>different content </a:t>
            </a:r>
            <a:r>
              <a:rPr lang="en-US" sz="3200" dirty="0">
                <a:latin typeface="Arial" panose="020B0604020202020204" pitchFamily="34" charset="0"/>
                <a:ea typeface="Calibri" panose="020F0502020204030204" pitchFamily="34" charset="0"/>
                <a:cs typeface="Times New Roman" panose="02020603050405020304" pitchFamily="18" charset="0"/>
              </a:rPr>
              <a:t>focuses. All equivalent courses should have the same level of rigor and reasoning that are needed to be successful in an entry-level, credit-bearing postsecondary mathematics course. </a:t>
            </a:r>
          </a:p>
          <a:p>
            <a:pPr marL="0" indent="0" algn="just">
              <a:lnSpc>
                <a:spcPct val="107000"/>
              </a:lnSpc>
              <a:spcBef>
                <a:spcPts val="0"/>
              </a:spcBef>
              <a:spcAft>
                <a:spcPts val="960"/>
              </a:spcAft>
              <a:buNone/>
            </a:pPr>
            <a:r>
              <a:rPr lang="en-US" sz="3200" dirty="0">
                <a:latin typeface="Arial" panose="020B0604020202020204" pitchFamily="34" charset="0"/>
                <a:ea typeface="Calibri" panose="020F0502020204030204" pitchFamily="34" charset="0"/>
                <a:cs typeface="Times New Roman" panose="02020603050405020304" pitchFamily="18" charset="0"/>
              </a:rPr>
              <a:t>Ohio has defined rigor as the following: </a:t>
            </a:r>
          </a:p>
          <a:p>
            <a:pPr marL="548640" algn="just">
              <a:lnSpc>
                <a:spcPct val="107000"/>
              </a:lnSpc>
              <a:spcBef>
                <a:spcPts val="0"/>
              </a:spcBef>
              <a:spcAft>
                <a:spcPts val="960"/>
              </a:spcAft>
            </a:pPr>
            <a:r>
              <a:rPr lang="en-US" sz="3200" dirty="0">
                <a:latin typeface="Arial" panose="020B0604020202020204" pitchFamily="34" charset="0"/>
                <a:ea typeface="Calibri" panose="020F0502020204030204" pitchFamily="34" charset="0"/>
                <a:cs typeface="Times New Roman" panose="02020603050405020304" pitchFamily="18" charset="0"/>
              </a:rPr>
              <a:t>“Students use mathematical language to communicate effectively and to describe their work with clarity and precision. Students demonstrate how, when, and why their procedure works and why it is appropriate. Students can answer the question, ‘How do we know?’”</a:t>
            </a:r>
          </a:p>
          <a:p>
            <a:endParaRPr lang="en-US" dirty="0"/>
          </a:p>
        </p:txBody>
      </p:sp>
    </p:spTree>
    <p:extLst>
      <p:ext uri="{BB962C8B-B14F-4D97-AF65-F5344CB8AC3E}">
        <p14:creationId xmlns:p14="http://schemas.microsoft.com/office/powerpoint/2010/main" val="242381901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7683-D596-4DBC-9C3D-DAC6AC91279B}"/>
              </a:ext>
            </a:extLst>
          </p:cNvPr>
          <p:cNvSpPr>
            <a:spLocks noGrp="1"/>
          </p:cNvSpPr>
          <p:nvPr>
            <p:ph type="title"/>
          </p:nvPr>
        </p:nvSpPr>
        <p:spPr>
          <a:xfrm>
            <a:off x="711290" y="358444"/>
            <a:ext cx="13167360" cy="769441"/>
          </a:xfrm>
        </p:spPr>
        <p:txBody>
          <a:bodyPr/>
          <a:lstStyle/>
          <a:p>
            <a:r>
              <a:rPr lang="en-US" dirty="0"/>
              <a:t>Goals of Initiative </a:t>
            </a:r>
          </a:p>
        </p:txBody>
      </p:sp>
      <p:sp>
        <p:nvSpPr>
          <p:cNvPr id="3" name="Content Placeholder 2">
            <a:extLst>
              <a:ext uri="{FF2B5EF4-FFF2-40B4-BE49-F238E27FC236}">
                <a16:creationId xmlns:a16="http://schemas.microsoft.com/office/drawing/2014/main" id="{3DF69069-A0EF-441A-A333-1C80DE3E562F}"/>
              </a:ext>
            </a:extLst>
          </p:cNvPr>
          <p:cNvSpPr>
            <a:spLocks noGrp="1"/>
          </p:cNvSpPr>
          <p:nvPr>
            <p:ph idx="1"/>
          </p:nvPr>
        </p:nvSpPr>
        <p:spPr>
          <a:xfrm>
            <a:off x="420786" y="1127885"/>
            <a:ext cx="13554160" cy="5431156"/>
          </a:xfrm>
        </p:spPr>
        <p:txBody>
          <a:bodyPr/>
          <a:lstStyle/>
          <a:p>
            <a:pPr marL="0" indent="0">
              <a:buNone/>
            </a:pPr>
            <a:r>
              <a:rPr lang="en-US" sz="3200" dirty="0"/>
              <a:t>Ohio needs to develop pathways for high school mathematics that provide a seamless transition to a student’s postsecondary aspirations.</a:t>
            </a:r>
          </a:p>
          <a:p>
            <a:pPr marL="962024" lvl="1" indent="-548640">
              <a:buFont typeface="+mj-lt"/>
              <a:buAutoNum type="arabicPeriod"/>
            </a:pPr>
            <a:r>
              <a:rPr lang="en-US" sz="3200" dirty="0"/>
              <a:t>To promote </a:t>
            </a:r>
            <a:r>
              <a:rPr lang="en-US" sz="3200" b="1" dirty="0">
                <a:solidFill>
                  <a:schemeClr val="accent6">
                    <a:lumMod val="75000"/>
                  </a:schemeClr>
                </a:solidFill>
              </a:rPr>
              <a:t>equity</a:t>
            </a:r>
            <a:r>
              <a:rPr lang="en-US" sz="3200" dirty="0"/>
              <a:t>, any courses that are created should be equally </a:t>
            </a:r>
            <a:r>
              <a:rPr lang="en-US" sz="3200" b="1" dirty="0">
                <a:solidFill>
                  <a:schemeClr val="accent6">
                    <a:lumMod val="75000"/>
                  </a:schemeClr>
                </a:solidFill>
              </a:rPr>
              <a:t>rigorous</a:t>
            </a:r>
            <a:r>
              <a:rPr lang="en-US" sz="3200" dirty="0"/>
              <a:t> to the traditional math pathway. </a:t>
            </a:r>
          </a:p>
          <a:p>
            <a:pPr marL="962024" lvl="1" indent="-548640">
              <a:buFont typeface="+mj-lt"/>
              <a:buAutoNum type="arabicPeriod"/>
            </a:pPr>
            <a:r>
              <a:rPr lang="en-US" sz="3200" dirty="0"/>
              <a:t>Pathways should be </a:t>
            </a:r>
            <a:r>
              <a:rPr lang="en-US" sz="3200" b="1" dirty="0">
                <a:solidFill>
                  <a:schemeClr val="accent6">
                    <a:lumMod val="75000"/>
                  </a:schemeClr>
                </a:solidFill>
              </a:rPr>
              <a:t>relevant </a:t>
            </a:r>
            <a:r>
              <a:rPr lang="en-US" sz="3200" dirty="0"/>
              <a:t>to a student’s future career goals. Not only will relevant courses help a student achieve their goals, but they will also create more buy-in from the students and help develop a positive math identity. </a:t>
            </a:r>
          </a:p>
          <a:p>
            <a:pPr marL="962024" lvl="1" indent="-548640">
              <a:buFont typeface="+mj-lt"/>
              <a:buAutoNum type="arabicPeriod"/>
            </a:pPr>
            <a:r>
              <a:rPr lang="en-US" sz="3200" dirty="0"/>
              <a:t>Pathways should also be </a:t>
            </a:r>
            <a:r>
              <a:rPr lang="en-US" sz="3200" b="1" dirty="0">
                <a:solidFill>
                  <a:schemeClr val="accent6">
                    <a:lumMod val="75000"/>
                  </a:schemeClr>
                </a:solidFill>
              </a:rPr>
              <a:t>flexible</a:t>
            </a:r>
            <a:r>
              <a:rPr lang="en-US" sz="3200" dirty="0"/>
              <a:t> in case a student changes his or her mind about his or her future plans.</a:t>
            </a:r>
          </a:p>
          <a:p>
            <a:pPr marL="962024" lvl="1" indent="-548640">
              <a:buFont typeface="+mj-lt"/>
              <a:buAutoNum type="arabicPeriod"/>
            </a:pPr>
            <a:r>
              <a:rPr lang="en-US" sz="3200" dirty="0"/>
              <a:t>Pathways should be </a:t>
            </a:r>
            <a:r>
              <a:rPr lang="en-US" sz="3200" b="1" dirty="0">
                <a:solidFill>
                  <a:schemeClr val="accent6">
                    <a:lumMod val="75000"/>
                  </a:schemeClr>
                </a:solidFill>
              </a:rPr>
              <a:t>coherent</a:t>
            </a:r>
            <a:r>
              <a:rPr lang="en-US" sz="3200" dirty="0"/>
              <a:t> with pathways in higher education to provide students with a seamless transition. </a:t>
            </a:r>
          </a:p>
          <a:p>
            <a:endParaRPr lang="en-US" dirty="0"/>
          </a:p>
        </p:txBody>
      </p:sp>
    </p:spTree>
    <p:extLst>
      <p:ext uri="{BB962C8B-B14F-4D97-AF65-F5344CB8AC3E}">
        <p14:creationId xmlns:p14="http://schemas.microsoft.com/office/powerpoint/2010/main" val="24338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23D1-A6EF-4A5E-B5B0-D7A41547AEB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DFC6BCF-6F9F-4EAE-A5ED-DAA369554530}"/>
              </a:ext>
            </a:extLst>
          </p:cNvPr>
          <p:cNvSpPr>
            <a:spLocks noGrp="1"/>
          </p:cNvSpPr>
          <p:nvPr>
            <p:ph type="sldNum" sz="quarter" idx="12"/>
          </p:nvPr>
        </p:nvSpPr>
        <p:spPr/>
        <p:txBody>
          <a:bodyPr/>
          <a:lstStyle/>
          <a:p>
            <a:fld id="{6BA907D1-9C08-47F3-B047-6197268ACA7D}" type="slidenum">
              <a:rPr lang="en-US" smtClean="0"/>
              <a:pPr/>
              <a:t>14</a:t>
            </a:fld>
            <a:endParaRPr lang="en-US" dirty="0"/>
          </a:p>
        </p:txBody>
      </p:sp>
      <p:pic>
        <p:nvPicPr>
          <p:cNvPr id="5" name="Picture 5">
            <a:extLst>
              <a:ext uri="{FF2B5EF4-FFF2-40B4-BE49-F238E27FC236}">
                <a16:creationId xmlns:a16="http://schemas.microsoft.com/office/drawing/2014/main" id="{94A3F0B2-F2B6-4884-83F2-8B6E44F371C4}"/>
              </a:ext>
            </a:extLst>
          </p:cNvPr>
          <p:cNvPicPr>
            <a:picLocks noGrp="1" noChangeAspect="1"/>
          </p:cNvPicPr>
          <p:nvPr>
            <p:ph idx="1"/>
          </p:nvPr>
        </p:nvPicPr>
        <p:blipFill>
          <a:blip r:embed="rId2"/>
          <a:stretch>
            <a:fillRect/>
          </a:stretch>
        </p:blipFill>
        <p:spPr>
          <a:xfrm>
            <a:off x="0" y="-55562"/>
            <a:ext cx="14630400" cy="7685446"/>
          </a:xfrm>
        </p:spPr>
      </p:pic>
      <p:sp>
        <p:nvSpPr>
          <p:cNvPr id="6" name="TextBox 5">
            <a:extLst>
              <a:ext uri="{FF2B5EF4-FFF2-40B4-BE49-F238E27FC236}">
                <a16:creationId xmlns:a16="http://schemas.microsoft.com/office/drawing/2014/main" id="{3DC79A6B-CAFF-4F79-A065-5C6C128AADAB}"/>
              </a:ext>
            </a:extLst>
          </p:cNvPr>
          <p:cNvSpPr txBox="1"/>
          <p:nvPr/>
        </p:nvSpPr>
        <p:spPr>
          <a:xfrm>
            <a:off x="4368687" y="580985"/>
            <a:ext cx="5893026" cy="1015663"/>
          </a:xfrm>
          <a:prstGeom prst="rect">
            <a:avLst/>
          </a:prstGeom>
          <a:noFill/>
        </p:spPr>
        <p:txBody>
          <a:bodyPr wrap="square" rtlCol="0">
            <a:spAutoFit/>
          </a:bodyPr>
          <a:lstStyle/>
          <a:p>
            <a:r>
              <a:rPr lang="en-US" sz="6000" b="1" dirty="0">
                <a:solidFill>
                  <a:srgbClr val="C00000"/>
                </a:solidFill>
              </a:rPr>
              <a:t>Break Out Rooms</a:t>
            </a:r>
          </a:p>
        </p:txBody>
      </p:sp>
    </p:spTree>
    <p:extLst>
      <p:ext uri="{BB962C8B-B14F-4D97-AF65-F5344CB8AC3E}">
        <p14:creationId xmlns:p14="http://schemas.microsoft.com/office/powerpoint/2010/main" val="401837355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5BB4F0-6F8A-4235-89FC-82A1E0A64DBB}"/>
              </a:ext>
            </a:extLst>
          </p:cNvPr>
          <p:cNvSpPr>
            <a:spLocks noGrp="1"/>
          </p:cNvSpPr>
          <p:nvPr>
            <p:ph type="title"/>
          </p:nvPr>
        </p:nvSpPr>
        <p:spPr>
          <a:xfrm>
            <a:off x="731520" y="548643"/>
            <a:ext cx="13167360" cy="769441"/>
          </a:xfrm>
        </p:spPr>
        <p:txBody>
          <a:bodyPr/>
          <a:lstStyle/>
          <a:p>
            <a:r>
              <a:rPr lang="en-US" dirty="0"/>
              <a:t>Breakout Room Discussion Questions</a:t>
            </a:r>
          </a:p>
        </p:txBody>
      </p:sp>
      <p:sp>
        <p:nvSpPr>
          <p:cNvPr id="6" name="Rounded Rectangle 1">
            <a:extLst>
              <a:ext uri="{FF2B5EF4-FFF2-40B4-BE49-F238E27FC236}">
                <a16:creationId xmlns:a16="http://schemas.microsoft.com/office/drawing/2014/main" id="{57032D2E-F216-4CE8-8B0B-F857E2438D3D}"/>
              </a:ext>
              <a:ext uri="{C183D7F6-B498-43B3-948B-1728B52AA6E4}">
                <adec:decorative xmlns:adec="http://schemas.microsoft.com/office/drawing/2017/decorative" val="0"/>
              </a:ext>
            </a:extLst>
          </p:cNvPr>
          <p:cNvSpPr/>
          <p:nvPr/>
        </p:nvSpPr>
        <p:spPr>
          <a:xfrm>
            <a:off x="589043" y="1860637"/>
            <a:ext cx="13452313" cy="1462007"/>
          </a:xfrm>
          <a:prstGeom prst="roundRect">
            <a:avLst>
              <a:gd name="adj" fmla="val 50000"/>
            </a:avLst>
          </a:prstGeom>
          <a:solidFill>
            <a:srgbClr val="73A5CC"/>
          </a:soli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2400" b="1" i="0" u="none" strike="noStrike" dirty="0">
                <a:solidFill>
                  <a:schemeClr val="bg1"/>
                </a:solidFill>
                <a:effectLst/>
                <a:latin typeface="Arial" panose="020B0604020202020204" pitchFamily="34" charset="0"/>
              </a:rPr>
              <a:t>How will you explain the high school math pathways to students? </a:t>
            </a:r>
            <a:endParaRPr lang="en-US" sz="2400" b="1" dirty="0">
              <a:solidFill>
                <a:schemeClr val="bg1"/>
              </a:solidFill>
              <a:latin typeface="Arial" panose="020B0604020202020204" pitchFamily="34" charset="0"/>
              <a:cs typeface="Arial" panose="020B0604020202020204" pitchFamily="34" charset="0"/>
            </a:endParaRPr>
          </a:p>
        </p:txBody>
      </p:sp>
      <p:sp>
        <p:nvSpPr>
          <p:cNvPr id="7" name="Rounded Rectangle 1">
            <a:extLst>
              <a:ext uri="{FF2B5EF4-FFF2-40B4-BE49-F238E27FC236}">
                <a16:creationId xmlns:a16="http://schemas.microsoft.com/office/drawing/2014/main" id="{327644D4-986E-426F-A825-391B8167EF62}"/>
              </a:ext>
              <a:ext uri="{C183D7F6-B498-43B3-948B-1728B52AA6E4}">
                <adec:decorative xmlns:adec="http://schemas.microsoft.com/office/drawing/2017/decorative" val="0"/>
              </a:ext>
            </a:extLst>
          </p:cNvPr>
          <p:cNvSpPr/>
          <p:nvPr/>
        </p:nvSpPr>
        <p:spPr>
          <a:xfrm>
            <a:off x="589043" y="3849218"/>
            <a:ext cx="13452313" cy="1462007"/>
          </a:xfrm>
          <a:prstGeom prst="roundRect">
            <a:avLst>
              <a:gd name="adj" fmla="val 50000"/>
            </a:avLst>
          </a:prstGeom>
          <a:solidFill>
            <a:srgbClr val="73A5CC"/>
          </a:soli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2400" b="1" dirty="0">
                <a:solidFill>
                  <a:schemeClr val="bg1"/>
                </a:solidFill>
                <a:latin typeface="Arial" panose="020B0604020202020204" pitchFamily="34" charset="0"/>
              </a:rPr>
              <a:t>What can school counselors </a:t>
            </a:r>
            <a:r>
              <a:rPr lang="en-US" sz="2400" b="1" dirty="0">
                <a:solidFill>
                  <a:schemeClr val="bg1"/>
                </a:solidFill>
                <a:latin typeface="Arial" panose="020B0604020202020204" pitchFamily="34" charset="0"/>
                <a:cs typeface="Arial" panose="020B0604020202020204" pitchFamily="34" charset="0"/>
              </a:rPr>
              <a:t>and/or curriculum directors </a:t>
            </a:r>
            <a:r>
              <a:rPr lang="en-US" sz="2400" b="1" dirty="0">
                <a:solidFill>
                  <a:schemeClr val="bg1"/>
                </a:solidFill>
                <a:latin typeface="Arial" panose="020B0604020202020204" pitchFamily="34" charset="0"/>
              </a:rPr>
              <a:t>do </a:t>
            </a:r>
            <a:r>
              <a:rPr lang="en-US" sz="2400" b="1" i="0" u="none" strike="noStrike" dirty="0">
                <a:solidFill>
                  <a:schemeClr val="bg1"/>
                </a:solidFill>
                <a:effectLst/>
                <a:latin typeface="Arial" panose="020B0604020202020204" pitchFamily="34" charset="0"/>
              </a:rPr>
              <a:t>to work with administrators and staff to determine which pathways to offer and capacity?</a:t>
            </a:r>
            <a:endParaRPr lang="en-US" sz="2400" b="1" dirty="0">
              <a:solidFill>
                <a:schemeClr val="bg1"/>
              </a:solidFill>
              <a:latin typeface="Arial" panose="020B0604020202020204" pitchFamily="34" charset="0"/>
              <a:cs typeface="Arial" panose="020B0604020202020204" pitchFamily="34" charset="0"/>
            </a:endParaRPr>
          </a:p>
        </p:txBody>
      </p:sp>
      <p:sp>
        <p:nvSpPr>
          <p:cNvPr id="8" name="Rounded Rectangle 1">
            <a:extLst>
              <a:ext uri="{FF2B5EF4-FFF2-40B4-BE49-F238E27FC236}">
                <a16:creationId xmlns:a16="http://schemas.microsoft.com/office/drawing/2014/main" id="{B1899B9D-E7D8-4C2E-A611-52EB18E39E6E}"/>
              </a:ext>
              <a:ext uri="{C183D7F6-B498-43B3-948B-1728B52AA6E4}">
                <adec:decorative xmlns:adec="http://schemas.microsoft.com/office/drawing/2017/decorative" val="0"/>
              </a:ext>
            </a:extLst>
          </p:cNvPr>
          <p:cNvSpPr/>
          <p:nvPr/>
        </p:nvSpPr>
        <p:spPr>
          <a:xfrm>
            <a:off x="589043" y="5837799"/>
            <a:ext cx="13452313" cy="1462007"/>
          </a:xfrm>
          <a:prstGeom prst="roundRect">
            <a:avLst>
              <a:gd name="adj" fmla="val 50000"/>
            </a:avLst>
          </a:prstGeom>
          <a:solidFill>
            <a:srgbClr val="73A5CC"/>
          </a:soli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2400" b="1" dirty="0">
                <a:latin typeface="Arial" panose="020B0604020202020204" pitchFamily="34" charset="0"/>
                <a:cs typeface="Arial" panose="020B0604020202020204" pitchFamily="34" charset="0"/>
              </a:rPr>
              <a:t>How can school counselors </a:t>
            </a:r>
            <a:r>
              <a:rPr lang="en-US" sz="2400" b="1" dirty="0">
                <a:solidFill>
                  <a:schemeClr val="bg1"/>
                </a:solidFill>
                <a:latin typeface="Arial" panose="020B0604020202020204" pitchFamily="34" charset="0"/>
                <a:cs typeface="Arial" panose="020B0604020202020204" pitchFamily="34" charset="0"/>
              </a:rPr>
              <a:t>and/or curriculum directors </a:t>
            </a:r>
            <a:r>
              <a:rPr lang="en-US" sz="2400" b="1" dirty="0">
                <a:latin typeface="Arial" panose="020B0604020202020204" pitchFamily="34" charset="0"/>
                <a:cs typeface="Arial" panose="020B0604020202020204" pitchFamily="34" charset="0"/>
              </a:rPr>
              <a:t>provide career and thereby course advising for those students who do and do not know what they want to do?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5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E782DDE9-DBE2-4E1A-866C-FE2555158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630400" cy="7664772"/>
          </a:xfrm>
          <a:prstGeom prst="rect">
            <a:avLst/>
          </a:prstGeom>
        </p:spPr>
      </p:pic>
      <p:sp>
        <p:nvSpPr>
          <p:cNvPr id="2" name="Title 1">
            <a:extLst>
              <a:ext uri="{FF2B5EF4-FFF2-40B4-BE49-F238E27FC236}">
                <a16:creationId xmlns:a16="http://schemas.microsoft.com/office/drawing/2014/main" id="{34A9CB40-813E-43ED-B263-EE5609625BB9}"/>
              </a:ext>
            </a:extLst>
          </p:cNvPr>
          <p:cNvSpPr>
            <a:spLocks noGrp="1"/>
          </p:cNvSpPr>
          <p:nvPr>
            <p:ph type="title"/>
          </p:nvPr>
        </p:nvSpPr>
        <p:spPr>
          <a:xfrm>
            <a:off x="1893537" y="646959"/>
            <a:ext cx="10972798" cy="757130"/>
          </a:xfrm>
        </p:spPr>
        <p:txBody>
          <a:bodyPr/>
          <a:lstStyle/>
          <a:p>
            <a:r>
              <a:rPr lang="en-US" sz="4920" dirty="0">
                <a:solidFill>
                  <a:schemeClr val="bg1"/>
                </a:solidFill>
              </a:rPr>
              <a:t>Breakout Room Discussion Debrief</a:t>
            </a:r>
          </a:p>
        </p:txBody>
      </p:sp>
    </p:spTree>
    <p:extLst>
      <p:ext uri="{BB962C8B-B14F-4D97-AF65-F5344CB8AC3E}">
        <p14:creationId xmlns:p14="http://schemas.microsoft.com/office/powerpoint/2010/main" val="427504651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942"/>
            <a:ext cx="14630400" cy="7676809"/>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2001186" y="254934"/>
            <a:ext cx="10972800" cy="775597"/>
          </a:xfrm>
        </p:spPr>
        <p:txBody>
          <a:bodyPr/>
          <a:lstStyle/>
          <a:p>
            <a:r>
              <a:rPr lang="en-US" dirty="0"/>
              <a:t>Breakout Rooms</a:t>
            </a:r>
          </a:p>
        </p:txBody>
      </p:sp>
    </p:spTree>
    <p:extLst>
      <p:ext uri="{BB962C8B-B14F-4D97-AF65-F5344CB8AC3E}">
        <p14:creationId xmlns:p14="http://schemas.microsoft.com/office/powerpoint/2010/main" val="18569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dirty="0" smtClean="0"/>
              <a:pPr/>
              <a:t>18</a:t>
            </a:fld>
            <a:endParaRPr lang="en-US" dirty="0"/>
          </a:p>
        </p:txBody>
      </p:sp>
      <p:sp>
        <p:nvSpPr>
          <p:cNvPr id="5" name="Title 1">
            <a:extLst>
              <a:ext uri="{FF2B5EF4-FFF2-40B4-BE49-F238E27FC236}">
                <a16:creationId xmlns:a16="http://schemas.microsoft.com/office/drawing/2014/main" id="{124F5092-890F-4FF6-9AE7-20FEC249E7B3}"/>
              </a:ext>
            </a:extLst>
          </p:cNvPr>
          <p:cNvSpPr>
            <a:spLocks noGrp="1"/>
          </p:cNvSpPr>
          <p:nvPr>
            <p:ph type="title"/>
          </p:nvPr>
        </p:nvSpPr>
        <p:spPr>
          <a:xfrm>
            <a:off x="731520" y="548643"/>
            <a:ext cx="13167360" cy="769441"/>
          </a:xfrm>
        </p:spPr>
        <p:txBody>
          <a:bodyPr/>
          <a:lstStyle/>
          <a:p>
            <a:r>
              <a:rPr lang="en-US" dirty="0"/>
              <a:t>Breakout Room Discussion Questions</a:t>
            </a:r>
          </a:p>
        </p:txBody>
      </p:sp>
      <p:sp>
        <p:nvSpPr>
          <p:cNvPr id="6" name="Rounded Rectangle 1">
            <a:extLst>
              <a:ext uri="{FF2B5EF4-FFF2-40B4-BE49-F238E27FC236}">
                <a16:creationId xmlns:a16="http://schemas.microsoft.com/office/drawing/2014/main" id="{B9C95B35-9837-45F2-964D-D2875D175846}"/>
              </a:ext>
              <a:ext uri="{C183D7F6-B498-43B3-948B-1728B52AA6E4}">
                <adec:decorative xmlns:adec="http://schemas.microsoft.com/office/drawing/2017/decorative" val="0"/>
              </a:ext>
            </a:extLst>
          </p:cNvPr>
          <p:cNvSpPr/>
          <p:nvPr/>
        </p:nvSpPr>
        <p:spPr>
          <a:xfrm>
            <a:off x="589043" y="1860637"/>
            <a:ext cx="13452313" cy="1462007"/>
          </a:xfrm>
          <a:prstGeom prst="roundRect">
            <a:avLst>
              <a:gd name="adj" fmla="val 50000"/>
            </a:avLst>
          </a:prstGeom>
          <a:solidFill>
            <a:srgbClr val="D19D10"/>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2800" b="1" dirty="0">
                <a:solidFill>
                  <a:schemeClr val="bg1"/>
                </a:solidFill>
                <a:latin typeface="Arial" panose="020B0604020202020204" pitchFamily="34" charset="0"/>
                <a:cs typeface="Arial" panose="020B0604020202020204" pitchFamily="34" charset="0"/>
              </a:rPr>
              <a:t>How will school counselors and/or curriculum directors address and advise parents on the high school pathways? </a:t>
            </a:r>
          </a:p>
        </p:txBody>
      </p:sp>
      <p:sp>
        <p:nvSpPr>
          <p:cNvPr id="7" name="Rounded Rectangle 1">
            <a:extLst>
              <a:ext uri="{FF2B5EF4-FFF2-40B4-BE49-F238E27FC236}">
                <a16:creationId xmlns:a16="http://schemas.microsoft.com/office/drawing/2014/main" id="{85AA626A-9E7B-439E-8B48-BE12AFBFC969}"/>
              </a:ext>
              <a:ext uri="{C183D7F6-B498-43B3-948B-1728B52AA6E4}">
                <adec:decorative xmlns:adec="http://schemas.microsoft.com/office/drawing/2017/decorative" val="0"/>
              </a:ext>
            </a:extLst>
          </p:cNvPr>
          <p:cNvSpPr/>
          <p:nvPr/>
        </p:nvSpPr>
        <p:spPr>
          <a:xfrm>
            <a:off x="589043" y="3849218"/>
            <a:ext cx="13452313" cy="1462007"/>
          </a:xfrm>
          <a:prstGeom prst="roundRect">
            <a:avLst>
              <a:gd name="adj" fmla="val 50000"/>
            </a:avLst>
          </a:prstGeom>
          <a:solidFill>
            <a:srgbClr val="93AD2B"/>
          </a:solidFill>
          <a:ln>
            <a:solidFill>
              <a:srgbClr val="93AD2B"/>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2800" b="1" dirty="0">
                <a:solidFill>
                  <a:schemeClr val="bg1"/>
                </a:solidFill>
                <a:latin typeface="Arial" panose="020B0604020202020204" pitchFamily="34" charset="0"/>
                <a:cs typeface="Arial" panose="020B0604020202020204" pitchFamily="34" charset="0"/>
              </a:rPr>
              <a:t>What can school counselors and/or curriculum directors do to address student stereotypes associated with math classes and rigor? </a:t>
            </a:r>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589043" y="5837799"/>
            <a:ext cx="13452313" cy="1462007"/>
          </a:xfrm>
          <a:prstGeom prst="roundRect">
            <a:avLst>
              <a:gd name="adj" fmla="val 50000"/>
            </a:avLst>
          </a:prstGeom>
          <a:solidFill>
            <a:srgbClr val="700017"/>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2800" b="1" i="0" u="none" strike="noStrike" dirty="0">
                <a:solidFill>
                  <a:schemeClr val="bg1"/>
                </a:solidFill>
                <a:effectLst/>
                <a:latin typeface="Arial" panose="020B0604020202020204" pitchFamily="34" charset="0"/>
              </a:rPr>
              <a:t>What is your plan to address flexibility within the high school math pathways?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0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22333E6-900B-471F-AB61-356C481EE99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4061"/>
            <a:ext cx="14592300" cy="7585367"/>
          </a:xfrm>
        </p:spPr>
      </p:pic>
      <p:sp>
        <p:nvSpPr>
          <p:cNvPr id="2" name="Title 1">
            <a:extLst>
              <a:ext uri="{FF2B5EF4-FFF2-40B4-BE49-F238E27FC236}">
                <a16:creationId xmlns:a16="http://schemas.microsoft.com/office/drawing/2014/main" id="{B561E561-DC7E-449A-9C27-09F503764E17}"/>
              </a:ext>
            </a:extLst>
          </p:cNvPr>
          <p:cNvSpPr>
            <a:spLocks noGrp="1"/>
          </p:cNvSpPr>
          <p:nvPr>
            <p:ph type="title"/>
          </p:nvPr>
        </p:nvSpPr>
        <p:spPr>
          <a:xfrm>
            <a:off x="0" y="1107443"/>
            <a:ext cx="14592300" cy="769441"/>
          </a:xfrm>
          <a:solidFill>
            <a:schemeClr val="bg1"/>
          </a:solidFill>
          <a:ln w="38100">
            <a:solidFill>
              <a:srgbClr val="040284"/>
            </a:solidFill>
          </a:ln>
        </p:spPr>
        <p:txBody>
          <a:bodyPr/>
          <a:lstStyle/>
          <a:p>
            <a:r>
              <a:rPr lang="en-US" dirty="0"/>
              <a:t>Breakout Room Discussion Debrief</a:t>
            </a:r>
          </a:p>
        </p:txBody>
      </p:sp>
      <p:sp>
        <p:nvSpPr>
          <p:cNvPr id="4" name="Slide Number Placeholder 3">
            <a:extLst>
              <a:ext uri="{FF2B5EF4-FFF2-40B4-BE49-F238E27FC236}">
                <a16:creationId xmlns:a16="http://schemas.microsoft.com/office/drawing/2014/main" id="{F23A17E6-9AA6-48DB-8573-8FC95FC788A0}"/>
              </a:ext>
            </a:extLst>
          </p:cNvPr>
          <p:cNvSpPr>
            <a:spLocks noGrp="1"/>
          </p:cNvSpPr>
          <p:nvPr>
            <p:ph type="sldNum" sz="quarter" idx="12"/>
          </p:nvPr>
        </p:nvSpPr>
        <p:spPr/>
        <p:txBody>
          <a:bodyPr/>
          <a:lstStyle/>
          <a:p>
            <a:fld id="{6BA907D1-9C08-47F3-B047-6197268ACA7D}" type="slidenum">
              <a:rPr lang="en-US" smtClean="0"/>
              <a:pPr/>
              <a:t>19</a:t>
            </a:fld>
            <a:endParaRPr lang="en-US" dirty="0"/>
          </a:p>
        </p:txBody>
      </p:sp>
    </p:spTree>
    <p:extLst>
      <p:ext uri="{BB962C8B-B14F-4D97-AF65-F5344CB8AC3E}">
        <p14:creationId xmlns:p14="http://schemas.microsoft.com/office/powerpoint/2010/main" val="266965989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FDC22D6-37BA-47C5-97A3-739D99390ECB}"/>
              </a:ext>
            </a:extLst>
          </p:cNvPr>
          <p:cNvPicPr>
            <a:picLocks noGrp="1" noChangeAspect="1"/>
          </p:cNvPicPr>
          <p:nvPr>
            <p:ph idx="1"/>
          </p:nvPr>
        </p:nvPicPr>
        <p:blipFill rotWithShape="1">
          <a:blip r:embed="rId3"/>
          <a:srcRect t="-1" b="18869"/>
          <a:stretch/>
        </p:blipFill>
        <p:spPr>
          <a:xfrm>
            <a:off x="-1" y="-1"/>
            <a:ext cx="14630401" cy="7612939"/>
          </a:xfrm>
          <a:prstGeom prst="rect">
            <a:avLst/>
          </a:prstGeom>
        </p:spPr>
      </p:pic>
      <p:sp>
        <p:nvSpPr>
          <p:cNvPr id="11" name="Title 1"/>
          <p:cNvSpPr>
            <a:spLocks noGrp="1"/>
          </p:cNvSpPr>
          <p:nvPr>
            <p:ph type="title"/>
          </p:nvPr>
        </p:nvSpPr>
        <p:spPr>
          <a:xfrm>
            <a:off x="0" y="327042"/>
            <a:ext cx="14630400" cy="775597"/>
          </a:xfrm>
          <a:solidFill>
            <a:schemeClr val="bg1">
              <a:alpha val="58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Welcome</a:t>
            </a:r>
          </a:p>
        </p:txBody>
      </p:sp>
    </p:spTree>
    <p:extLst>
      <p:ext uri="{BB962C8B-B14F-4D97-AF65-F5344CB8AC3E}">
        <p14:creationId xmlns:p14="http://schemas.microsoft.com/office/powerpoint/2010/main" val="227305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64736"/>
            <a:ext cx="14630400" cy="7680957"/>
          </a:xfrm>
        </p:spPr>
      </p:pic>
      <p:sp>
        <p:nvSpPr>
          <p:cNvPr id="3" name="TextBox 2">
            <a:extLst>
              <a:ext uri="{FF2B5EF4-FFF2-40B4-BE49-F238E27FC236}">
                <a16:creationId xmlns:a16="http://schemas.microsoft.com/office/drawing/2014/main" id="{3678ED73-9F23-47FF-B04A-24A9124E7A9B}"/>
              </a:ext>
            </a:extLst>
          </p:cNvPr>
          <p:cNvSpPr txBox="1"/>
          <p:nvPr/>
        </p:nvSpPr>
        <p:spPr>
          <a:xfrm>
            <a:off x="0" y="6352248"/>
            <a:ext cx="14630400" cy="830997"/>
          </a:xfrm>
          <a:prstGeom prst="rect">
            <a:avLst/>
          </a:prstGeom>
          <a:solidFill>
            <a:schemeClr val="bg1"/>
          </a:solidFill>
          <a:ln w="38100">
            <a:solidFill>
              <a:schemeClr val="accent6"/>
            </a:solidFill>
          </a:ln>
        </p:spPr>
        <p:txBody>
          <a:bodyPr wrap="square" rtlCol="0">
            <a:spAutoFit/>
          </a:bodyPr>
          <a:lstStyle/>
          <a:p>
            <a:pPr algn="ctr"/>
            <a:r>
              <a:rPr lang="en-US" sz="4800" b="1" dirty="0">
                <a:solidFill>
                  <a:srgbClr val="040284"/>
                </a:solidFill>
              </a:rPr>
              <a:t>Support Materials </a:t>
            </a:r>
          </a:p>
        </p:txBody>
      </p:sp>
    </p:spTree>
    <p:extLst>
      <p:ext uri="{BB962C8B-B14F-4D97-AF65-F5344CB8AC3E}">
        <p14:creationId xmlns:p14="http://schemas.microsoft.com/office/powerpoint/2010/main" val="25848344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65A8-912F-4325-B4F4-C44732ABF23F}"/>
              </a:ext>
            </a:extLst>
          </p:cNvPr>
          <p:cNvSpPr>
            <a:spLocks noGrp="1"/>
          </p:cNvSpPr>
          <p:nvPr>
            <p:ph type="title"/>
          </p:nvPr>
        </p:nvSpPr>
        <p:spPr/>
        <p:txBody>
          <a:bodyPr/>
          <a:lstStyle/>
          <a:p>
            <a:r>
              <a:rPr lang="en-US" dirty="0"/>
              <a:t>High School Math Pathways Webpage</a:t>
            </a:r>
          </a:p>
        </p:txBody>
      </p:sp>
      <p:pic>
        <p:nvPicPr>
          <p:cNvPr id="6" name="Content Placeholder 5">
            <a:extLst>
              <a:ext uri="{FF2B5EF4-FFF2-40B4-BE49-F238E27FC236}">
                <a16:creationId xmlns:a16="http://schemas.microsoft.com/office/drawing/2014/main" id="{0C7F0426-AB63-4639-9D67-3E1AE92A4EC8}"/>
              </a:ext>
            </a:extLst>
          </p:cNvPr>
          <p:cNvPicPr>
            <a:picLocks noGrp="1" noChangeAspect="1"/>
          </p:cNvPicPr>
          <p:nvPr>
            <p:ph idx="1"/>
          </p:nvPr>
        </p:nvPicPr>
        <p:blipFill>
          <a:blip r:embed="rId3"/>
          <a:stretch>
            <a:fillRect/>
          </a:stretch>
        </p:blipFill>
        <p:spPr>
          <a:xfrm>
            <a:off x="1071385" y="3132881"/>
            <a:ext cx="4670475" cy="1963838"/>
          </a:xfrm>
        </p:spPr>
      </p:pic>
      <p:sp>
        <p:nvSpPr>
          <p:cNvPr id="4" name="Slide Number Placeholder 3">
            <a:extLst>
              <a:ext uri="{FF2B5EF4-FFF2-40B4-BE49-F238E27FC236}">
                <a16:creationId xmlns:a16="http://schemas.microsoft.com/office/drawing/2014/main" id="{FF6640D8-AA07-4BA2-BD56-39EAF52F027F}"/>
              </a:ext>
            </a:extLst>
          </p:cNvPr>
          <p:cNvSpPr>
            <a:spLocks noGrp="1"/>
          </p:cNvSpPr>
          <p:nvPr>
            <p:ph type="sldNum" sz="quarter" idx="12"/>
          </p:nvPr>
        </p:nvSpPr>
        <p:spPr/>
        <p:txBody>
          <a:bodyPr/>
          <a:lstStyle/>
          <a:p>
            <a:fld id="{6BA907D1-9C08-47F3-B047-6197268ACA7D}" type="slidenum">
              <a:rPr lang="en-US" smtClean="0"/>
              <a:pPr/>
              <a:t>21</a:t>
            </a:fld>
            <a:endParaRPr lang="en-US" dirty="0"/>
          </a:p>
        </p:txBody>
      </p:sp>
      <p:pic>
        <p:nvPicPr>
          <p:cNvPr id="10" name="Picture 9">
            <a:extLst>
              <a:ext uri="{FF2B5EF4-FFF2-40B4-BE49-F238E27FC236}">
                <a16:creationId xmlns:a16="http://schemas.microsoft.com/office/drawing/2014/main" id="{AD9EA6FD-EA8F-452D-988B-8ABF936F62E0}"/>
              </a:ext>
            </a:extLst>
          </p:cNvPr>
          <p:cNvPicPr>
            <a:picLocks noChangeAspect="1"/>
          </p:cNvPicPr>
          <p:nvPr/>
        </p:nvPicPr>
        <p:blipFill>
          <a:blip r:embed="rId4"/>
          <a:stretch>
            <a:fillRect/>
          </a:stretch>
        </p:blipFill>
        <p:spPr>
          <a:xfrm>
            <a:off x="6578825" y="1462197"/>
            <a:ext cx="6761705" cy="5790492"/>
          </a:xfrm>
          <a:prstGeom prst="rect">
            <a:avLst/>
          </a:prstGeom>
        </p:spPr>
      </p:pic>
    </p:spTree>
    <p:extLst>
      <p:ext uri="{BB962C8B-B14F-4D97-AF65-F5344CB8AC3E}">
        <p14:creationId xmlns:p14="http://schemas.microsoft.com/office/powerpoint/2010/main" val="383403181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65A8-912F-4325-B4F4-C44732ABF23F}"/>
              </a:ext>
            </a:extLst>
          </p:cNvPr>
          <p:cNvSpPr>
            <a:spLocks noGrp="1"/>
          </p:cNvSpPr>
          <p:nvPr>
            <p:ph type="title"/>
          </p:nvPr>
        </p:nvSpPr>
        <p:spPr/>
        <p:txBody>
          <a:bodyPr/>
          <a:lstStyle/>
          <a:p>
            <a:r>
              <a:rPr lang="en-US" dirty="0"/>
              <a:t>High School Math Pathways Webpage</a:t>
            </a:r>
          </a:p>
        </p:txBody>
      </p:sp>
      <p:pic>
        <p:nvPicPr>
          <p:cNvPr id="6" name="Content Placeholder 5">
            <a:extLst>
              <a:ext uri="{FF2B5EF4-FFF2-40B4-BE49-F238E27FC236}">
                <a16:creationId xmlns:a16="http://schemas.microsoft.com/office/drawing/2014/main" id="{0C7F0426-AB63-4639-9D67-3E1AE92A4EC8}"/>
              </a:ext>
            </a:extLst>
          </p:cNvPr>
          <p:cNvPicPr>
            <a:picLocks noGrp="1" noChangeAspect="1"/>
          </p:cNvPicPr>
          <p:nvPr>
            <p:ph idx="1"/>
          </p:nvPr>
        </p:nvPicPr>
        <p:blipFill>
          <a:blip r:embed="rId3"/>
          <a:stretch>
            <a:fillRect/>
          </a:stretch>
        </p:blipFill>
        <p:spPr>
          <a:xfrm>
            <a:off x="1071385" y="3132881"/>
            <a:ext cx="4670475" cy="1963838"/>
          </a:xfrm>
        </p:spPr>
      </p:pic>
      <p:sp>
        <p:nvSpPr>
          <p:cNvPr id="4" name="Slide Number Placeholder 3">
            <a:extLst>
              <a:ext uri="{FF2B5EF4-FFF2-40B4-BE49-F238E27FC236}">
                <a16:creationId xmlns:a16="http://schemas.microsoft.com/office/drawing/2014/main" id="{FF6640D8-AA07-4BA2-BD56-39EAF52F027F}"/>
              </a:ext>
            </a:extLst>
          </p:cNvPr>
          <p:cNvSpPr>
            <a:spLocks noGrp="1"/>
          </p:cNvSpPr>
          <p:nvPr>
            <p:ph type="sldNum" sz="quarter" idx="12"/>
          </p:nvPr>
        </p:nvSpPr>
        <p:spPr/>
        <p:txBody>
          <a:bodyPr/>
          <a:lstStyle/>
          <a:p>
            <a:fld id="{6BA907D1-9C08-47F3-B047-6197268ACA7D}" type="slidenum">
              <a:rPr lang="en-US" smtClean="0"/>
              <a:pPr/>
              <a:t>22</a:t>
            </a:fld>
            <a:endParaRPr lang="en-US" dirty="0"/>
          </a:p>
        </p:txBody>
      </p:sp>
      <p:pic>
        <p:nvPicPr>
          <p:cNvPr id="10" name="Picture 9">
            <a:extLst>
              <a:ext uri="{FF2B5EF4-FFF2-40B4-BE49-F238E27FC236}">
                <a16:creationId xmlns:a16="http://schemas.microsoft.com/office/drawing/2014/main" id="{AD9EA6FD-EA8F-452D-988B-8ABF936F62E0}"/>
              </a:ext>
            </a:extLst>
          </p:cNvPr>
          <p:cNvPicPr>
            <a:picLocks noChangeAspect="1"/>
          </p:cNvPicPr>
          <p:nvPr/>
        </p:nvPicPr>
        <p:blipFill>
          <a:blip r:embed="rId4"/>
          <a:stretch>
            <a:fillRect/>
          </a:stretch>
        </p:blipFill>
        <p:spPr>
          <a:xfrm>
            <a:off x="6578825" y="1462197"/>
            <a:ext cx="6761705" cy="5790492"/>
          </a:xfrm>
          <a:prstGeom prst="rect">
            <a:avLst/>
          </a:prstGeom>
          <a:ln w="76200">
            <a:solidFill>
              <a:schemeClr val="tx1"/>
            </a:solidFill>
          </a:ln>
        </p:spPr>
      </p:pic>
      <p:sp>
        <p:nvSpPr>
          <p:cNvPr id="3" name="Oval 2">
            <a:extLst>
              <a:ext uri="{FF2B5EF4-FFF2-40B4-BE49-F238E27FC236}">
                <a16:creationId xmlns:a16="http://schemas.microsoft.com/office/drawing/2014/main" id="{0BA8F4CB-503F-4DCE-9EE0-C64F0D2A8A8D}"/>
              </a:ext>
            </a:extLst>
          </p:cNvPr>
          <p:cNvSpPr/>
          <p:nvPr/>
        </p:nvSpPr>
        <p:spPr>
          <a:xfrm>
            <a:off x="10179781" y="3560496"/>
            <a:ext cx="3160749" cy="728283"/>
          </a:xfrm>
          <a:prstGeom prst="ellipse">
            <a:avLst/>
          </a:prstGeom>
          <a:noFill/>
          <a:ln w="7620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53067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049"/>
            <a:ext cx="14630400" cy="7664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76655"/>
            <a:ext cx="14630400" cy="775597"/>
          </a:xfrm>
          <a:solidFill>
            <a:schemeClr val="bg1"/>
          </a:solidFill>
          <a:ln w="38100">
            <a:solidFill>
              <a:srgbClr val="C0DB37"/>
            </a:solidFill>
          </a:ln>
        </p:spPr>
        <p:txBody>
          <a:bodyPr/>
          <a:lstStyle/>
          <a:p>
            <a:r>
              <a:rPr lang="en-US" dirty="0">
                <a:solidFill>
                  <a:srgbClr val="040284"/>
                </a:solidFill>
              </a:rPr>
              <a:t>High School Math Pathways Toolkits</a:t>
            </a:r>
          </a:p>
        </p:txBody>
      </p:sp>
      <p:sp>
        <p:nvSpPr>
          <p:cNvPr id="23" name="Hexagon 22"/>
          <p:cNvSpPr/>
          <p:nvPr/>
        </p:nvSpPr>
        <p:spPr>
          <a:xfrm>
            <a:off x="370614" y="1502464"/>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Administrative Decision Tree</a:t>
            </a:r>
          </a:p>
        </p:txBody>
      </p:sp>
      <p:sp>
        <p:nvSpPr>
          <p:cNvPr id="10" name="Hexagon 9">
            <a:extLst>
              <a:ext uri="{FF2B5EF4-FFF2-40B4-BE49-F238E27FC236}">
                <a16:creationId xmlns:a16="http://schemas.microsoft.com/office/drawing/2014/main" id="{B4735516-D306-4FF9-BBE0-1A1D689BECC8}"/>
              </a:ext>
            </a:extLst>
          </p:cNvPr>
          <p:cNvSpPr/>
          <p:nvPr/>
        </p:nvSpPr>
        <p:spPr>
          <a:xfrm>
            <a:off x="6063359" y="1428286"/>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Math Pathways Iteration Flowcharts</a:t>
            </a:r>
          </a:p>
        </p:txBody>
      </p:sp>
      <p:sp>
        <p:nvSpPr>
          <p:cNvPr id="12" name="Hexagon 11">
            <a:extLst>
              <a:ext uri="{FF2B5EF4-FFF2-40B4-BE49-F238E27FC236}">
                <a16:creationId xmlns:a16="http://schemas.microsoft.com/office/drawing/2014/main" id="{22E4592C-40B7-4EA9-ADAA-A5B2C38E8F3B}"/>
              </a:ext>
            </a:extLst>
          </p:cNvPr>
          <p:cNvSpPr/>
          <p:nvPr/>
        </p:nvSpPr>
        <p:spPr>
          <a:xfrm>
            <a:off x="370614" y="3674655"/>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Student Decision Trees</a:t>
            </a:r>
          </a:p>
        </p:txBody>
      </p:sp>
      <p:sp>
        <p:nvSpPr>
          <p:cNvPr id="13" name="Hexagon 12">
            <a:extLst>
              <a:ext uri="{FF2B5EF4-FFF2-40B4-BE49-F238E27FC236}">
                <a16:creationId xmlns:a16="http://schemas.microsoft.com/office/drawing/2014/main" id="{794A0A2E-3D19-47F1-81A8-6E5217DE9A0D}"/>
              </a:ext>
            </a:extLst>
          </p:cNvPr>
          <p:cNvSpPr/>
          <p:nvPr/>
        </p:nvSpPr>
        <p:spPr>
          <a:xfrm>
            <a:off x="6063360" y="3723564"/>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Math Pathways Graphic</a:t>
            </a:r>
          </a:p>
        </p:txBody>
      </p:sp>
      <p:sp>
        <p:nvSpPr>
          <p:cNvPr id="15" name="Hexagon 14">
            <a:extLst>
              <a:ext uri="{FF2B5EF4-FFF2-40B4-BE49-F238E27FC236}">
                <a16:creationId xmlns:a16="http://schemas.microsoft.com/office/drawing/2014/main" id="{F2AB0BF3-AC83-425F-BA16-279E6F51AE42}"/>
              </a:ext>
            </a:extLst>
          </p:cNvPr>
          <p:cNvSpPr/>
          <p:nvPr/>
        </p:nvSpPr>
        <p:spPr>
          <a:xfrm>
            <a:off x="3216986" y="2579932"/>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Course Descriptions</a:t>
            </a:r>
          </a:p>
        </p:txBody>
      </p:sp>
      <p:sp>
        <p:nvSpPr>
          <p:cNvPr id="16" name="Hexagon 15">
            <a:extLst>
              <a:ext uri="{FF2B5EF4-FFF2-40B4-BE49-F238E27FC236}">
                <a16:creationId xmlns:a16="http://schemas.microsoft.com/office/drawing/2014/main" id="{B31D5B75-B36B-4CA2-8832-44A18C7FC7BB}"/>
              </a:ext>
            </a:extLst>
          </p:cNvPr>
          <p:cNvSpPr/>
          <p:nvPr/>
        </p:nvSpPr>
        <p:spPr>
          <a:xfrm>
            <a:off x="3203227" y="4736896"/>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Pathways Definition of Rigor</a:t>
            </a:r>
          </a:p>
        </p:txBody>
      </p:sp>
      <p:sp>
        <p:nvSpPr>
          <p:cNvPr id="17" name="Hexagon 16">
            <a:extLst>
              <a:ext uri="{FF2B5EF4-FFF2-40B4-BE49-F238E27FC236}">
                <a16:creationId xmlns:a16="http://schemas.microsoft.com/office/drawing/2014/main" id="{8A1AEBA2-BB10-4499-B843-DC324AEE43DF}"/>
              </a:ext>
            </a:extLst>
          </p:cNvPr>
          <p:cNvSpPr/>
          <p:nvPr/>
        </p:nvSpPr>
        <p:spPr>
          <a:xfrm>
            <a:off x="242490" y="5821329"/>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Standards Documents for Pathways Courses</a:t>
            </a:r>
          </a:p>
        </p:txBody>
      </p:sp>
      <p:sp>
        <p:nvSpPr>
          <p:cNvPr id="18" name="Hexagon 17">
            <a:extLst>
              <a:ext uri="{FF2B5EF4-FFF2-40B4-BE49-F238E27FC236}">
                <a16:creationId xmlns:a16="http://schemas.microsoft.com/office/drawing/2014/main" id="{6239133E-1651-4AE9-A6DD-E107362EF9CA}"/>
              </a:ext>
            </a:extLst>
          </p:cNvPr>
          <p:cNvSpPr/>
          <p:nvPr/>
        </p:nvSpPr>
        <p:spPr>
          <a:xfrm>
            <a:off x="6063360" y="5832845"/>
            <a:ext cx="3197973" cy="1526241"/>
          </a:xfrm>
          <a:prstGeom prst="hexagon">
            <a:avLst/>
          </a:prstGeom>
          <a:solidFill>
            <a:srgbClr val="73A4CC"/>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latin typeface="Arial" panose="020B0604020202020204" pitchFamily="34" charset="0"/>
                <a:cs typeface="Arial" panose="020B0604020202020204" pitchFamily="34" charset="0"/>
              </a:rPr>
              <a:t>Critical Areas of Focus for Pathways Courses</a:t>
            </a:r>
          </a:p>
        </p:txBody>
      </p:sp>
    </p:spTree>
    <p:extLst>
      <p:ext uri="{BB962C8B-B14F-4D97-AF65-F5344CB8AC3E}">
        <p14:creationId xmlns:p14="http://schemas.microsoft.com/office/powerpoint/2010/main" val="157965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3CAACF9-26F5-4F38-A827-B63E6F439C27}"/>
              </a:ext>
            </a:extLst>
          </p:cNvPr>
          <p:cNvPicPr>
            <a:picLocks noGrp="1" noChangeAspect="1"/>
          </p:cNvPicPr>
          <p:nvPr>
            <p:ph idx="1"/>
          </p:nvPr>
        </p:nvPicPr>
        <p:blipFill rotWithShape="1">
          <a:blip r:embed="rId3"/>
          <a:srcRect t="32108"/>
          <a:stretch/>
        </p:blipFill>
        <p:spPr>
          <a:xfrm>
            <a:off x="3440150" y="1545579"/>
            <a:ext cx="7669177" cy="5757360"/>
          </a:xfrm>
        </p:spPr>
      </p:pic>
      <p:sp>
        <p:nvSpPr>
          <p:cNvPr id="4" name="Slide Number Placeholder 3">
            <a:extLst>
              <a:ext uri="{FF2B5EF4-FFF2-40B4-BE49-F238E27FC236}">
                <a16:creationId xmlns:a16="http://schemas.microsoft.com/office/drawing/2014/main" id="{DDE42822-EE2D-4CD2-B49D-9EA06A79C3B7}"/>
              </a:ext>
            </a:extLst>
          </p:cNvPr>
          <p:cNvSpPr>
            <a:spLocks noGrp="1"/>
          </p:cNvSpPr>
          <p:nvPr>
            <p:ph type="sldNum" sz="quarter" idx="12"/>
          </p:nvPr>
        </p:nvSpPr>
        <p:spPr/>
        <p:txBody>
          <a:bodyPr/>
          <a:lstStyle/>
          <a:p>
            <a:fld id="{6BA907D1-9C08-47F3-B047-6197268ACA7D}" type="slidenum">
              <a:rPr lang="en-US" smtClean="0"/>
              <a:pPr/>
              <a:t>24</a:t>
            </a:fld>
            <a:endParaRPr lang="en-US" dirty="0"/>
          </a:p>
        </p:txBody>
      </p:sp>
      <p:sp>
        <p:nvSpPr>
          <p:cNvPr id="7" name="TextBox 6">
            <a:extLst>
              <a:ext uri="{FF2B5EF4-FFF2-40B4-BE49-F238E27FC236}">
                <a16:creationId xmlns:a16="http://schemas.microsoft.com/office/drawing/2014/main" id="{964E3913-2E5F-4A29-8605-BDE6493562EB}"/>
              </a:ext>
            </a:extLst>
          </p:cNvPr>
          <p:cNvSpPr txBox="1"/>
          <p:nvPr/>
        </p:nvSpPr>
        <p:spPr>
          <a:xfrm>
            <a:off x="331773" y="582627"/>
            <a:ext cx="13885933" cy="707886"/>
          </a:xfrm>
          <a:prstGeom prst="rect">
            <a:avLst/>
          </a:prstGeom>
          <a:noFill/>
        </p:spPr>
        <p:txBody>
          <a:bodyPr wrap="square" rtlCol="0">
            <a:spAutoFit/>
          </a:bodyPr>
          <a:lstStyle/>
          <a:p>
            <a:pPr algn="ctr"/>
            <a:r>
              <a:rPr lang="en-US" sz="4000" b="1" dirty="0">
                <a:solidFill>
                  <a:srgbClr val="040284"/>
                </a:solidFill>
              </a:rPr>
              <a:t>High School Math Pathways Toolkits </a:t>
            </a:r>
          </a:p>
        </p:txBody>
      </p:sp>
      <p:sp>
        <p:nvSpPr>
          <p:cNvPr id="8" name="Arrow: Left 7">
            <a:extLst>
              <a:ext uri="{FF2B5EF4-FFF2-40B4-BE49-F238E27FC236}">
                <a16:creationId xmlns:a16="http://schemas.microsoft.com/office/drawing/2014/main" id="{EF82969A-F36D-406F-8D3B-6FFDAE370C11}"/>
              </a:ext>
            </a:extLst>
          </p:cNvPr>
          <p:cNvSpPr/>
          <p:nvPr/>
        </p:nvSpPr>
        <p:spPr>
          <a:xfrm>
            <a:off x="6352248" y="2184850"/>
            <a:ext cx="4046018" cy="695914"/>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Administrator Decision Tree</a:t>
            </a:r>
          </a:p>
        </p:txBody>
      </p:sp>
      <p:sp>
        <p:nvSpPr>
          <p:cNvPr id="9" name="Arrow: Left 8">
            <a:extLst>
              <a:ext uri="{FF2B5EF4-FFF2-40B4-BE49-F238E27FC236}">
                <a16:creationId xmlns:a16="http://schemas.microsoft.com/office/drawing/2014/main" id="{C4C4B33B-2D0C-4737-812A-B396878176A3}"/>
              </a:ext>
            </a:extLst>
          </p:cNvPr>
          <p:cNvSpPr/>
          <p:nvPr/>
        </p:nvSpPr>
        <p:spPr>
          <a:xfrm>
            <a:off x="7201911" y="3064963"/>
            <a:ext cx="4450619" cy="707886"/>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Math Pathways Flowchart</a:t>
            </a:r>
          </a:p>
        </p:txBody>
      </p:sp>
      <p:sp>
        <p:nvSpPr>
          <p:cNvPr id="10" name="Arrow: Left 9">
            <a:extLst>
              <a:ext uri="{FF2B5EF4-FFF2-40B4-BE49-F238E27FC236}">
                <a16:creationId xmlns:a16="http://schemas.microsoft.com/office/drawing/2014/main" id="{55CA109F-7D6F-486B-9831-261A4961AB93}"/>
              </a:ext>
            </a:extLst>
          </p:cNvPr>
          <p:cNvSpPr/>
          <p:nvPr/>
        </p:nvSpPr>
        <p:spPr>
          <a:xfrm>
            <a:off x="7100759" y="3772849"/>
            <a:ext cx="4300919" cy="695914"/>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Student Decision Trees</a:t>
            </a:r>
          </a:p>
        </p:txBody>
      </p:sp>
    </p:spTree>
    <p:extLst>
      <p:ext uri="{BB962C8B-B14F-4D97-AF65-F5344CB8AC3E}">
        <p14:creationId xmlns:p14="http://schemas.microsoft.com/office/powerpoint/2010/main" val="340381115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FE1109-822E-404C-912D-70BCE8549816}"/>
              </a:ext>
            </a:extLst>
          </p:cNvPr>
          <p:cNvPicPr>
            <a:picLocks noGrp="1" noChangeAspect="1"/>
          </p:cNvPicPr>
          <p:nvPr>
            <p:ph idx="1"/>
          </p:nvPr>
        </p:nvPicPr>
        <p:blipFill>
          <a:blip r:embed="rId3"/>
          <a:stretch>
            <a:fillRect/>
          </a:stretch>
        </p:blipFill>
        <p:spPr>
          <a:xfrm>
            <a:off x="1956174" y="1992344"/>
            <a:ext cx="10718052" cy="4244912"/>
          </a:xfrm>
        </p:spPr>
      </p:pic>
      <p:sp>
        <p:nvSpPr>
          <p:cNvPr id="4" name="Slide Number Placeholder 3">
            <a:extLst>
              <a:ext uri="{FF2B5EF4-FFF2-40B4-BE49-F238E27FC236}">
                <a16:creationId xmlns:a16="http://schemas.microsoft.com/office/drawing/2014/main" id="{845F3AEC-15B9-4EFA-9981-7003DE2C4372}"/>
              </a:ext>
            </a:extLst>
          </p:cNvPr>
          <p:cNvSpPr>
            <a:spLocks noGrp="1"/>
          </p:cNvSpPr>
          <p:nvPr>
            <p:ph type="sldNum" sz="quarter" idx="12"/>
          </p:nvPr>
        </p:nvSpPr>
        <p:spPr/>
        <p:txBody>
          <a:bodyPr/>
          <a:lstStyle/>
          <a:p>
            <a:fld id="{6BA907D1-9C08-47F3-B047-6197268ACA7D}" type="slidenum">
              <a:rPr lang="en-US" smtClean="0"/>
              <a:pPr/>
              <a:t>25</a:t>
            </a:fld>
            <a:endParaRPr lang="en-US" dirty="0"/>
          </a:p>
        </p:txBody>
      </p:sp>
      <p:sp>
        <p:nvSpPr>
          <p:cNvPr id="7" name="TextBox 6">
            <a:extLst>
              <a:ext uri="{FF2B5EF4-FFF2-40B4-BE49-F238E27FC236}">
                <a16:creationId xmlns:a16="http://schemas.microsoft.com/office/drawing/2014/main" id="{4986CC1D-FA29-42E3-9C72-D826D5AEA5C1}"/>
              </a:ext>
            </a:extLst>
          </p:cNvPr>
          <p:cNvSpPr txBox="1"/>
          <p:nvPr/>
        </p:nvSpPr>
        <p:spPr>
          <a:xfrm>
            <a:off x="376167" y="894337"/>
            <a:ext cx="13885933" cy="707886"/>
          </a:xfrm>
          <a:prstGeom prst="rect">
            <a:avLst/>
          </a:prstGeom>
          <a:noFill/>
        </p:spPr>
        <p:txBody>
          <a:bodyPr wrap="square" rtlCol="0">
            <a:spAutoFit/>
          </a:bodyPr>
          <a:lstStyle/>
          <a:p>
            <a:pPr algn="ctr"/>
            <a:r>
              <a:rPr lang="en-US" sz="4000" b="1" dirty="0">
                <a:solidFill>
                  <a:srgbClr val="040284"/>
                </a:solidFill>
              </a:rPr>
              <a:t>High School Math Pathways Toolkits </a:t>
            </a:r>
          </a:p>
        </p:txBody>
      </p:sp>
    </p:spTree>
    <p:extLst>
      <p:ext uri="{BB962C8B-B14F-4D97-AF65-F5344CB8AC3E}">
        <p14:creationId xmlns:p14="http://schemas.microsoft.com/office/powerpoint/2010/main" val="49586405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C85FE5-0E1E-4F2A-AF60-B392C6F26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80960"/>
          </a:xfrm>
          <a:prstGeom prst="rect">
            <a:avLst/>
          </a:prstGeom>
        </p:spPr>
      </p:pic>
      <p:sp>
        <p:nvSpPr>
          <p:cNvPr id="2" name="Title 1"/>
          <p:cNvSpPr>
            <a:spLocks noGrp="1"/>
          </p:cNvSpPr>
          <p:nvPr>
            <p:ph type="title"/>
          </p:nvPr>
        </p:nvSpPr>
        <p:spPr>
          <a:xfrm>
            <a:off x="1307397" y="6217146"/>
            <a:ext cx="6007803" cy="769441"/>
          </a:xfrm>
        </p:spPr>
        <p:txBody>
          <a:bodyPr/>
          <a:lstStyle/>
          <a:p>
            <a:r>
              <a:rPr lang="en-US" dirty="0"/>
              <a:t>Questions?</a:t>
            </a:r>
          </a:p>
        </p:txBody>
      </p:sp>
    </p:spTree>
    <p:extLst>
      <p:ext uri="{BB962C8B-B14F-4D97-AF65-F5344CB8AC3E}">
        <p14:creationId xmlns:p14="http://schemas.microsoft.com/office/powerpoint/2010/main" val="318132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nvGraphicFramePr>
        <p:xfrm>
          <a:off x="1643974" y="2080272"/>
          <a:ext cx="11342451" cy="4069056"/>
        </p:xfrm>
        <a:graphic>
          <a:graphicData uri="http://schemas.openxmlformats.org/drawingml/2006/table">
            <a:tbl>
              <a:tblPr firstRow="1" bandRow="1">
                <a:tableStyleId>{5C22544A-7EE6-4342-B048-85BDC9FD1C3A}</a:tableStyleId>
              </a:tblPr>
              <a:tblGrid>
                <a:gridCol w="4241894">
                  <a:extLst>
                    <a:ext uri="{9D8B030D-6E8A-4147-A177-3AD203B41FA5}">
                      <a16:colId xmlns:a16="http://schemas.microsoft.com/office/drawing/2014/main" val="673428397"/>
                    </a:ext>
                  </a:extLst>
                </a:gridCol>
                <a:gridCol w="7100557">
                  <a:extLst>
                    <a:ext uri="{9D8B030D-6E8A-4147-A177-3AD203B41FA5}">
                      <a16:colId xmlns:a16="http://schemas.microsoft.com/office/drawing/2014/main" val="1190729201"/>
                    </a:ext>
                  </a:extLst>
                </a:gridCol>
              </a:tblGrid>
              <a:tr h="696219">
                <a:tc>
                  <a:txBody>
                    <a:bodyPr/>
                    <a:lstStyle/>
                    <a:p>
                      <a:pPr algn="ctr"/>
                      <a:r>
                        <a:rPr lang="en-US" sz="2900" dirty="0">
                          <a:latin typeface="Arial" panose="020B0604020202020204" pitchFamily="34" charset="0"/>
                          <a:cs typeface="Arial" panose="020B0604020202020204" pitchFamily="34" charset="0"/>
                        </a:rPr>
                        <a:t>Name </a:t>
                      </a:r>
                    </a:p>
                  </a:txBody>
                  <a:tcPr marL="109728" marR="109728" marT="54864" marB="54864"/>
                </a:tc>
                <a:tc>
                  <a:txBody>
                    <a:bodyPr/>
                    <a:lstStyle/>
                    <a:p>
                      <a:pPr algn="ctr"/>
                      <a:r>
                        <a:rPr lang="en-US" sz="2900" dirty="0">
                          <a:latin typeface="Arial" panose="020B0604020202020204" pitchFamily="34" charset="0"/>
                          <a:cs typeface="Arial" panose="020B0604020202020204" pitchFamily="34" charset="0"/>
                        </a:rPr>
                        <a:t>Email </a:t>
                      </a:r>
                    </a:p>
                  </a:txBody>
                  <a:tcPr marL="109728" marR="109728" marT="54864" marB="54864"/>
                </a:tc>
                <a:extLst>
                  <a:ext uri="{0D108BD9-81ED-4DB2-BD59-A6C34878D82A}">
                    <a16:rowId xmlns:a16="http://schemas.microsoft.com/office/drawing/2014/main" val="21901072"/>
                  </a:ext>
                </a:extLst>
              </a:tr>
              <a:tr h="1138344">
                <a:tc>
                  <a:txBody>
                    <a:bodyPr/>
                    <a:lstStyle/>
                    <a:p>
                      <a:pPr algn="ctr">
                        <a:lnSpc>
                          <a:spcPct val="150000"/>
                        </a:lnSpc>
                      </a:pPr>
                      <a:r>
                        <a:rPr lang="en-US" sz="2900" b="1" dirty="0">
                          <a:latin typeface="Arial" panose="020B0604020202020204" pitchFamily="34" charset="0"/>
                          <a:cs typeface="Arial" panose="020B0604020202020204" pitchFamily="34" charset="0"/>
                        </a:rPr>
                        <a:t>Brian Bickley</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a:lnSpc>
                          <a:spcPct val="150000"/>
                        </a:lnSpc>
                      </a:pPr>
                      <a:r>
                        <a:rPr lang="en-US" sz="2900" dirty="0">
                          <a:latin typeface="Arial" panose="020B0604020202020204" pitchFamily="34" charset="0"/>
                          <a:cs typeface="Arial" panose="020B0604020202020204" pitchFamily="34" charset="0"/>
                          <a:hlinkClick r:id="rId2"/>
                        </a:rPr>
                        <a:t>Brian.Bickley@education.ohio.gov</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372502019"/>
                  </a:ext>
                </a:extLst>
              </a:tr>
              <a:tr h="1009379">
                <a:tc>
                  <a: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pl-PL" sz="2900" b="1" dirty="0">
                          <a:latin typeface="Arial" panose="020B0604020202020204" pitchFamily="34" charset="0"/>
                          <a:cs typeface="Arial" panose="020B0604020202020204" pitchFamily="34" charset="0"/>
                        </a:rPr>
                        <a:t>Annika Moore</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a:lnSpc>
                          <a:spcPct val="150000"/>
                        </a:lnSpc>
                      </a:pPr>
                      <a:r>
                        <a:rPr lang="pl-PL" sz="2900" dirty="0">
                          <a:latin typeface="Arial" panose="020B0604020202020204" pitchFamily="34" charset="0"/>
                          <a:cs typeface="Arial" panose="020B0604020202020204" pitchFamily="34" charset="0"/>
                          <a:hlinkClick r:id="rId3"/>
                        </a:rPr>
                        <a:t>Annika.Moore@education.ohio.gov</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477788241"/>
                  </a:ext>
                </a:extLst>
              </a:tr>
              <a:tr h="1225114">
                <a:tc>
                  <a: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pl-PL" sz="2900" b="1" dirty="0">
                          <a:latin typeface="Arial" panose="020B0604020202020204" pitchFamily="34" charset="0"/>
                          <a:cs typeface="Arial" panose="020B0604020202020204" pitchFamily="34" charset="0"/>
                        </a:rPr>
                        <a:t>Yelena Palayeva</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pl-PL" sz="2900" dirty="0">
                          <a:latin typeface="Arial" panose="020B0604020202020204" pitchFamily="34" charset="0"/>
                          <a:cs typeface="Arial" panose="020B0604020202020204" pitchFamily="34" charset="0"/>
                          <a:hlinkClick r:id="rId4"/>
                        </a:rPr>
                        <a:t>Yelena.Palayeva@education.ohio.gov</a:t>
                      </a:r>
                      <a:r>
                        <a:rPr lang="pl-PL" sz="2900" dirty="0">
                          <a:latin typeface="Arial" panose="020B0604020202020204" pitchFamily="34" charset="0"/>
                          <a:cs typeface="Arial" panose="020B0604020202020204" pitchFamily="34" charset="0"/>
                        </a:rPr>
                        <a:t> </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7333-D5B4-4F9B-8A66-DC1253D9F6D8}"/>
              </a:ext>
            </a:extLst>
          </p:cNvPr>
          <p:cNvSpPr>
            <a:spLocks noGrp="1"/>
          </p:cNvSpPr>
          <p:nvPr>
            <p:ph type="title"/>
          </p:nvPr>
        </p:nvSpPr>
        <p:spPr/>
        <p:txBody>
          <a:bodyPr/>
          <a:lstStyle/>
          <a:p>
            <a:r>
              <a:rPr lang="en-US" dirty="0"/>
              <a:t>Graduation Requirements Questions?</a:t>
            </a:r>
          </a:p>
        </p:txBody>
      </p:sp>
      <p:sp>
        <p:nvSpPr>
          <p:cNvPr id="3" name="Content Placeholder 2">
            <a:extLst>
              <a:ext uri="{FF2B5EF4-FFF2-40B4-BE49-F238E27FC236}">
                <a16:creationId xmlns:a16="http://schemas.microsoft.com/office/drawing/2014/main" id="{1F2A7E86-1040-4A32-8984-5C7CA6257F2E}"/>
              </a:ext>
            </a:extLst>
          </p:cNvPr>
          <p:cNvSpPr>
            <a:spLocks noGrp="1"/>
          </p:cNvSpPr>
          <p:nvPr>
            <p:ph idx="1"/>
          </p:nvPr>
        </p:nvSpPr>
        <p:spPr/>
        <p:txBody>
          <a:bodyPr/>
          <a:lstStyle/>
          <a:p>
            <a:pPr marL="0" indent="0" algn="l">
              <a:buNone/>
            </a:pPr>
            <a:endParaRPr lang="en-US" b="1" cap="all" dirty="0">
              <a:solidFill>
                <a:srgbClr val="C52229"/>
              </a:solidFill>
              <a:latin typeface="Open Sans" panose="020B0606030504020204" pitchFamily="34" charset="0"/>
            </a:endParaRPr>
          </a:p>
          <a:p>
            <a:pPr marL="0" indent="0" algn="ctr">
              <a:buNone/>
            </a:pPr>
            <a:endParaRPr lang="en-US" b="0" i="0" u="none" strike="noStrike" dirty="0">
              <a:solidFill>
                <a:srgbClr val="2D81C2"/>
              </a:solidFill>
              <a:effectLst/>
              <a:latin typeface="Open Sans" panose="020B0606030504020204" pitchFamily="34" charset="0"/>
              <a:hlinkClick r:id="" action="ppaction://noaction"/>
            </a:endParaRPr>
          </a:p>
          <a:p>
            <a:pPr marL="0" indent="0" algn="ctr">
              <a:buNone/>
            </a:pPr>
            <a:r>
              <a:rPr lang="en-US" b="0" i="0" u="none" strike="noStrike" dirty="0">
                <a:solidFill>
                  <a:srgbClr val="2D81C2"/>
                </a:solidFill>
                <a:effectLst/>
                <a:hlinkClick r:id="" action="ppaction://noaction"/>
              </a:rPr>
              <a:t>gradrequirements@education.ohio.gov</a:t>
            </a:r>
            <a:endParaRPr lang="en-US" b="0" i="0" dirty="0">
              <a:solidFill>
                <a:srgbClr val="000000"/>
              </a:solidFill>
              <a:effectLst/>
            </a:endParaRPr>
          </a:p>
          <a:p>
            <a:pPr marL="0" indent="0">
              <a:buNone/>
            </a:pPr>
            <a:endParaRPr lang="en-US" dirty="0"/>
          </a:p>
        </p:txBody>
      </p:sp>
      <p:pic>
        <p:nvPicPr>
          <p:cNvPr id="5" name="Picture 4">
            <a:extLst>
              <a:ext uri="{FF2B5EF4-FFF2-40B4-BE49-F238E27FC236}">
                <a16:creationId xmlns:a16="http://schemas.microsoft.com/office/drawing/2014/main" id="{D7EAB5BE-E9B9-431B-ACC4-671173CFDC0E}"/>
              </a:ext>
            </a:extLst>
          </p:cNvPr>
          <p:cNvPicPr>
            <a:picLocks noChangeAspect="1"/>
          </p:cNvPicPr>
          <p:nvPr/>
        </p:nvPicPr>
        <p:blipFill>
          <a:blip r:embed="rId2"/>
          <a:stretch>
            <a:fillRect/>
          </a:stretch>
        </p:blipFill>
        <p:spPr>
          <a:xfrm>
            <a:off x="4950106" y="3918011"/>
            <a:ext cx="4124866" cy="3438573"/>
          </a:xfrm>
          <a:prstGeom prst="rect">
            <a:avLst/>
          </a:prstGeom>
        </p:spPr>
      </p:pic>
    </p:spTree>
    <p:extLst>
      <p:ext uri="{BB962C8B-B14F-4D97-AF65-F5344CB8AC3E}">
        <p14:creationId xmlns:p14="http://schemas.microsoft.com/office/powerpoint/2010/main" val="51063550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50539"/>
            <a:ext cx="14630400" cy="1956594"/>
            <a:chOff x="25939" y="350539"/>
            <a:chExt cx="14630400" cy="1956594"/>
          </a:xfrm>
        </p:grpSpPr>
        <p:sp>
          <p:nvSpPr>
            <p:cNvPr id="5" name="Rectangle 4">
              <a:extLst>
                <a:ext uri="{FF2B5EF4-FFF2-40B4-BE49-F238E27FC236}">
                  <a16:creationId xmlns:a16="http://schemas.microsoft.com/office/drawing/2014/main" id="{13C8F95C-2A63-4643-88BE-9198D5E64AB8}"/>
                </a:ext>
              </a:extLst>
            </p:cNvPr>
            <p:cNvSpPr/>
            <p:nvPr/>
          </p:nvSpPr>
          <p:spPr>
            <a:xfrm>
              <a:off x="25939" y="350539"/>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29</a:t>
            </a:fld>
            <a:endParaRPr lang="en-US" dirty="0"/>
          </a:p>
        </p:txBody>
      </p:sp>
      <p:pic>
        <p:nvPicPr>
          <p:cNvPr id="15" name="Picture 17">
            <a:extLst>
              <a:ext uri="{FF2B5EF4-FFF2-40B4-BE49-F238E27FC236}">
                <a16:creationId xmlns:a16="http://schemas.microsoft.com/office/drawing/2014/main" id="{D617C388-50F8-4E06-AED9-3D1D2AE7DDFE}"/>
              </a:ext>
            </a:extLst>
          </p:cNvPr>
          <p:cNvPicPr>
            <a:picLocks noChangeAspect="1"/>
          </p:cNvPicPr>
          <p:nvPr/>
        </p:nvPicPr>
        <p:blipFill>
          <a:blip r:embed="rId3"/>
          <a:stretch>
            <a:fillRect/>
          </a:stretch>
        </p:blipFill>
        <p:spPr>
          <a:xfrm>
            <a:off x="10742813" y="370504"/>
            <a:ext cx="933450" cy="933450"/>
          </a:xfrm>
          <a:prstGeom prst="rect">
            <a:avLst/>
          </a:prstGeom>
        </p:spPr>
      </p:pic>
      <p:pic>
        <p:nvPicPr>
          <p:cNvPr id="18" name="Picture 18">
            <a:extLst>
              <a:ext uri="{FF2B5EF4-FFF2-40B4-BE49-F238E27FC236}">
                <a16:creationId xmlns:a16="http://schemas.microsoft.com/office/drawing/2014/main" id="{623A2FA0-94B4-4F29-9794-3A5026008BB4}"/>
              </a:ext>
            </a:extLst>
          </p:cNvPr>
          <p:cNvPicPr>
            <a:picLocks noChangeAspect="1"/>
          </p:cNvPicPr>
          <p:nvPr/>
        </p:nvPicPr>
        <p:blipFill>
          <a:blip r:embed="rId4"/>
          <a:stretch>
            <a:fillRect/>
          </a:stretch>
        </p:blipFill>
        <p:spPr>
          <a:xfrm>
            <a:off x="8736182" y="363846"/>
            <a:ext cx="942975" cy="942975"/>
          </a:xfrm>
          <a:prstGeom prst="rect">
            <a:avLst/>
          </a:prstGeom>
        </p:spPr>
      </p:pic>
      <p:pic>
        <p:nvPicPr>
          <p:cNvPr id="19" name="Picture 19">
            <a:extLst>
              <a:ext uri="{FF2B5EF4-FFF2-40B4-BE49-F238E27FC236}">
                <a16:creationId xmlns:a16="http://schemas.microsoft.com/office/drawing/2014/main" id="{E122F859-9F7F-4591-BCEA-B8407E8F4C50}"/>
              </a:ext>
            </a:extLst>
          </p:cNvPr>
          <p:cNvPicPr>
            <a:picLocks noChangeAspect="1"/>
          </p:cNvPicPr>
          <p:nvPr/>
        </p:nvPicPr>
        <p:blipFill>
          <a:blip r:embed="rId5"/>
          <a:stretch>
            <a:fillRect/>
          </a:stretch>
        </p:blipFill>
        <p:spPr>
          <a:xfrm>
            <a:off x="6725113" y="361626"/>
            <a:ext cx="952500" cy="952500"/>
          </a:xfrm>
          <a:prstGeom prst="rect">
            <a:avLst/>
          </a:prstGeom>
        </p:spPr>
      </p:pic>
      <p:pic>
        <p:nvPicPr>
          <p:cNvPr id="20" name="Picture 20">
            <a:extLst>
              <a:ext uri="{FF2B5EF4-FFF2-40B4-BE49-F238E27FC236}">
                <a16:creationId xmlns:a16="http://schemas.microsoft.com/office/drawing/2014/main" id="{F5D00FE4-CBF7-4906-9A71-1D633003FBEB}"/>
              </a:ext>
            </a:extLst>
          </p:cNvPr>
          <p:cNvPicPr>
            <a:picLocks noChangeAspect="1"/>
          </p:cNvPicPr>
          <p:nvPr/>
        </p:nvPicPr>
        <p:blipFill>
          <a:blip r:embed="rId6"/>
          <a:stretch>
            <a:fillRect/>
          </a:stretch>
        </p:blipFill>
        <p:spPr>
          <a:xfrm>
            <a:off x="4731799" y="370504"/>
            <a:ext cx="933450" cy="933450"/>
          </a:xfrm>
          <a:prstGeom prst="rect">
            <a:avLst/>
          </a:prstGeom>
        </p:spPr>
      </p:pic>
      <p:pic>
        <p:nvPicPr>
          <p:cNvPr id="21" name="Picture 21">
            <a:extLst>
              <a:ext uri="{FF2B5EF4-FFF2-40B4-BE49-F238E27FC236}">
                <a16:creationId xmlns:a16="http://schemas.microsoft.com/office/drawing/2014/main" id="{6D0281BA-67FB-4198-8A03-23C37CE49E1A}"/>
              </a:ext>
            </a:extLst>
          </p:cNvPr>
          <p:cNvPicPr>
            <a:picLocks noChangeAspect="1"/>
          </p:cNvPicPr>
          <p:nvPr/>
        </p:nvPicPr>
        <p:blipFill>
          <a:blip r:embed="rId7"/>
          <a:stretch>
            <a:fillRect/>
          </a:stretch>
        </p:blipFill>
        <p:spPr>
          <a:xfrm>
            <a:off x="2729607" y="366065"/>
            <a:ext cx="942975" cy="942975"/>
          </a:xfrm>
          <a:prstGeom prst="rect">
            <a:avLst/>
          </a:prstGeom>
        </p:spPr>
      </p:pic>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3AE5523-6961-4712-B430-B530A7CF5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047" y="0"/>
            <a:ext cx="9861176" cy="7630673"/>
          </a:xfrm>
          <a:prstGeom prst="rect">
            <a:avLst/>
          </a:prstGeom>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0B02D153-49E0-46E7-BA43-D41EB29F3AB2}"/>
              </a:ext>
            </a:extLst>
          </p:cNvPr>
          <p:cNvSpPr>
            <a:spLocks noGrp="1"/>
          </p:cNvSpPr>
          <p:nvPr>
            <p:ph type="sldNum" sz="quarter" idx="4"/>
          </p:nvPr>
        </p:nvSpPr>
        <p:spPr>
          <a:xfrm>
            <a:off x="12877800" y="7693023"/>
            <a:ext cx="1554480" cy="438150"/>
          </a:xfrm>
          <a:prstGeom prst="rect">
            <a:avLst/>
          </a:prstGeom>
        </p:spPr>
        <p:txBody>
          <a:bodyPr vert="horz" lIns="91440" tIns="45720" rIns="91440" bIns="45720" rtlCol="0" anchor="ctr"/>
          <a:lstStyle>
            <a:defPPr>
              <a:defRPr lang="en-US"/>
            </a:defPPr>
            <a:lvl1pPr marL="0" algn="r" defTabSz="548613" rtl="0" eaLnBrk="1" latinLnBrk="0" hangingPunct="1">
              <a:defRPr sz="3200" kern="1200">
                <a:solidFill>
                  <a:schemeClr val="bg1">
                    <a:lumMod val="8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549FA06B-293B-41AC-A71C-BD4FAA59B086}" type="slidenum">
              <a:rPr lang="en-US" smtClean="0"/>
              <a:pPr/>
              <a:t>3</a:t>
            </a:fld>
            <a:endParaRPr lang="en-US" dirty="0"/>
          </a:p>
        </p:txBody>
      </p:sp>
    </p:spTree>
    <p:extLst>
      <p:ext uri="{BB962C8B-B14F-4D97-AF65-F5344CB8AC3E}">
        <p14:creationId xmlns:p14="http://schemas.microsoft.com/office/powerpoint/2010/main" val="774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30</a:t>
            </a:fld>
            <a:endParaRPr lang="en-US" dirty="0"/>
          </a:p>
        </p:txBody>
      </p:sp>
      <p:sp>
        <p:nvSpPr>
          <p:cNvPr id="3" name="Rectangle 2">
            <a:extLst>
              <a:ext uri="{FF2B5EF4-FFF2-40B4-BE49-F238E27FC236}">
                <a16:creationId xmlns:a16="http://schemas.microsoft.com/office/drawing/2014/main" id="{7860A21B-81FF-4DF0-84F5-41A6DF73D09E}"/>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E13EC715-4BD1-4077-A30C-17282D993CF6}"/>
              </a:ext>
            </a:extLst>
          </p:cNvPr>
          <p:cNvPicPr>
            <a:picLocks noChangeAspect="1"/>
          </p:cNvPicPr>
          <p:nvPr/>
        </p:nvPicPr>
        <p:blipFill>
          <a:blip r:embed="rId3"/>
          <a:stretch>
            <a:fillRect/>
          </a:stretch>
        </p:blipFill>
        <p:spPr>
          <a:xfrm>
            <a:off x="0" y="0"/>
            <a:ext cx="14630534" cy="7666251"/>
          </a:xfrm>
          <a:prstGeom prst="rect">
            <a:avLst/>
          </a:prstGeom>
        </p:spPr>
      </p:pic>
      <p:sp>
        <p:nvSpPr>
          <p:cNvPr id="2" name="Title 1">
            <a:extLst>
              <a:ext uri="{FF2B5EF4-FFF2-40B4-BE49-F238E27FC236}">
                <a16:creationId xmlns:a16="http://schemas.microsoft.com/office/drawing/2014/main" id="{71CC90A3-658F-4AD7-BFC7-E6824E2D10EA}"/>
              </a:ext>
            </a:extLst>
          </p:cNvPr>
          <p:cNvSpPr>
            <a:spLocks noGrp="1"/>
          </p:cNvSpPr>
          <p:nvPr>
            <p:ph type="title"/>
          </p:nvPr>
        </p:nvSpPr>
        <p:spPr>
          <a:xfrm>
            <a:off x="-134" y="373175"/>
            <a:ext cx="14630534" cy="1119938"/>
          </a:xfrm>
          <a:solidFill>
            <a:schemeClr val="bg1"/>
          </a:solidFill>
          <a:ln w="38100">
            <a:solidFill>
              <a:srgbClr val="040284"/>
            </a:solidFill>
          </a:ln>
        </p:spPr>
        <p:txBody>
          <a:bodyPr vert="horz" lIns="109728" tIns="54864" rIns="109728" bIns="54864" rtlCol="0" anchor="t" anchorCtr="0">
            <a:normAutofit/>
          </a:bodyPr>
          <a:lstStyle/>
          <a:p>
            <a:pPr defTabSz="1097280">
              <a:lnSpc>
                <a:spcPct val="90000"/>
              </a:lnSpc>
            </a:pPr>
            <a:r>
              <a:rPr lang="en-US" sz="7200" dirty="0">
                <a:solidFill>
                  <a:srgbClr val="CD0920"/>
                </a:solidFill>
                <a:latin typeface="+mj-lt"/>
                <a:cs typeface="+mj-cs"/>
              </a:rPr>
              <a:t>Equity</a:t>
            </a:r>
          </a:p>
        </p:txBody>
      </p:sp>
      <p:sp>
        <p:nvSpPr>
          <p:cNvPr id="3" name="Content Placeholder 2">
            <a:extLst>
              <a:ext uri="{FF2B5EF4-FFF2-40B4-BE49-F238E27FC236}">
                <a16:creationId xmlns:a16="http://schemas.microsoft.com/office/drawing/2014/main" id="{1E968E89-7AF5-4867-B20F-A046D97755FD}"/>
              </a:ext>
            </a:extLst>
          </p:cNvPr>
          <p:cNvSpPr>
            <a:spLocks noGrp="1"/>
          </p:cNvSpPr>
          <p:nvPr>
            <p:ph idx="1"/>
          </p:nvPr>
        </p:nvSpPr>
        <p:spPr>
          <a:xfrm>
            <a:off x="547865" y="2113412"/>
            <a:ext cx="4760511" cy="3439425"/>
          </a:xfrm>
          <a:solidFill>
            <a:schemeClr val="bg1"/>
          </a:solidFill>
          <a:ln w="38100">
            <a:solidFill>
              <a:srgbClr val="040284"/>
            </a:solidFill>
          </a:ln>
        </p:spPr>
        <p:txBody>
          <a:bodyPr vert="horz" lIns="109728" tIns="54864" rIns="109728" bIns="54864" rtlCol="0" anchor="t" anchorCtr="0">
            <a:normAutofit/>
          </a:bodyPr>
          <a:lstStyle/>
          <a:p>
            <a:pPr marL="0" indent="0" defTabSz="1097280">
              <a:lnSpc>
                <a:spcPct val="90000"/>
              </a:lnSpc>
              <a:spcBef>
                <a:spcPts val="1200"/>
              </a:spcBef>
              <a:buNone/>
            </a:pPr>
            <a:r>
              <a:rPr lang="en-US" sz="3360" dirty="0">
                <a:solidFill>
                  <a:srgbClr val="040284"/>
                </a:solidFill>
                <a:latin typeface="Arial" panose="020B0604020202020204" pitchFamily="34" charset="0"/>
                <a:cs typeface="Arial" panose="020B0604020202020204" pitchFamily="34" charset="0"/>
              </a:rPr>
              <a:t>Students </a:t>
            </a:r>
            <a:r>
              <a:rPr lang="en-US" sz="3360" b="1" dirty="0">
                <a:solidFill>
                  <a:srgbClr val="040284"/>
                </a:solidFill>
                <a:latin typeface="Arial" panose="020B0604020202020204" pitchFamily="34" charset="0"/>
                <a:cs typeface="Arial" panose="020B0604020202020204" pitchFamily="34" charset="0"/>
              </a:rPr>
              <a:t>choose </a:t>
            </a:r>
            <a:r>
              <a:rPr lang="en-US" sz="3360" dirty="0">
                <a:solidFill>
                  <a:srgbClr val="040284"/>
                </a:solidFill>
                <a:latin typeface="Arial" panose="020B0604020202020204" pitchFamily="34" charset="0"/>
                <a:cs typeface="Arial" panose="020B0604020202020204" pitchFamily="34" charset="0"/>
              </a:rPr>
              <a:t>pathways based on their future aspirations. Students are </a:t>
            </a:r>
            <a:r>
              <a:rPr lang="en-US" sz="3360" b="1" dirty="0">
                <a:solidFill>
                  <a:srgbClr val="040284"/>
                </a:solidFill>
                <a:latin typeface="Arial" panose="020B0604020202020204" pitchFamily="34" charset="0"/>
                <a:cs typeface="Arial" panose="020B0604020202020204" pitchFamily="34" charset="0"/>
              </a:rPr>
              <a:t>NOT</a:t>
            </a:r>
            <a:r>
              <a:rPr lang="en-US" sz="3360" dirty="0">
                <a:solidFill>
                  <a:srgbClr val="040284"/>
                </a:solidFill>
                <a:latin typeface="Arial" panose="020B0604020202020204" pitchFamily="34" charset="0"/>
                <a:cs typeface="Arial" panose="020B0604020202020204" pitchFamily="34" charset="0"/>
              </a:rPr>
              <a:t> placed based on perceived preparation levels. </a:t>
            </a:r>
          </a:p>
        </p:txBody>
      </p:sp>
    </p:spTree>
    <p:extLst>
      <p:ext uri="{BB962C8B-B14F-4D97-AF65-F5344CB8AC3E}">
        <p14:creationId xmlns:p14="http://schemas.microsoft.com/office/powerpoint/2010/main" val="307353953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24F1-2871-4BD1-BB1E-70B9A1A0BC46}"/>
              </a:ext>
            </a:extLst>
          </p:cNvPr>
          <p:cNvSpPr>
            <a:spLocks noGrp="1"/>
          </p:cNvSpPr>
          <p:nvPr>
            <p:ph type="title"/>
          </p:nvPr>
        </p:nvSpPr>
        <p:spPr>
          <a:xfrm>
            <a:off x="1408361" y="844373"/>
            <a:ext cx="4608102" cy="890136"/>
          </a:xfrm>
        </p:spPr>
        <p:txBody>
          <a:bodyPr>
            <a:normAutofit/>
          </a:bodyPr>
          <a:lstStyle/>
          <a:p>
            <a:r>
              <a:rPr lang="en-US" dirty="0"/>
              <a:t>Strategy 10</a:t>
            </a:r>
          </a:p>
        </p:txBody>
      </p:sp>
      <p:sp>
        <p:nvSpPr>
          <p:cNvPr id="3" name="Content Placeholder 2">
            <a:extLst>
              <a:ext uri="{FF2B5EF4-FFF2-40B4-BE49-F238E27FC236}">
                <a16:creationId xmlns:a16="http://schemas.microsoft.com/office/drawing/2014/main" id="{A73B0862-A88E-46D4-82E7-C49EEAA017BB}"/>
              </a:ext>
            </a:extLst>
          </p:cNvPr>
          <p:cNvSpPr>
            <a:spLocks noGrp="1"/>
          </p:cNvSpPr>
          <p:nvPr>
            <p:ph idx="1"/>
          </p:nvPr>
        </p:nvSpPr>
        <p:spPr>
          <a:xfrm>
            <a:off x="1263372" y="2445271"/>
            <a:ext cx="7509154" cy="2752409"/>
          </a:xfrm>
        </p:spPr>
        <p:txBody>
          <a:bodyPr>
            <a:noAutofit/>
          </a:bodyPr>
          <a:lstStyle/>
          <a:p>
            <a:pPr marL="0" indent="0">
              <a:buNone/>
            </a:pPr>
            <a:r>
              <a:rPr lang="en-US" sz="3600" dirty="0"/>
              <a:t>Ensure high school inspires students to </a:t>
            </a:r>
            <a:r>
              <a:rPr lang="en-US" sz="3600" b="1" dirty="0">
                <a:solidFill>
                  <a:srgbClr val="C00000"/>
                </a:solidFill>
              </a:rPr>
              <a:t>identify paths to future success</a:t>
            </a:r>
            <a:r>
              <a:rPr lang="en-US" sz="3600" dirty="0"/>
              <a:t>, and give students </a:t>
            </a:r>
            <a:r>
              <a:rPr lang="en-US" sz="3600" b="1" u="sng" dirty="0">
                <a:solidFill>
                  <a:srgbClr val="C00000"/>
                </a:solidFill>
              </a:rPr>
              <a:t>multiple ways</a:t>
            </a:r>
            <a:r>
              <a:rPr lang="en-US" sz="3600" b="1" dirty="0">
                <a:solidFill>
                  <a:srgbClr val="C00000"/>
                </a:solidFill>
              </a:rPr>
              <a:t> </a:t>
            </a:r>
            <a:r>
              <a:rPr lang="en-US" sz="3600" dirty="0"/>
              <a:t>to demonstrate the knowledge, skills and dispositions necessary for high school graduation and beyond.</a:t>
            </a:r>
          </a:p>
        </p:txBody>
      </p:sp>
      <p:pic>
        <p:nvPicPr>
          <p:cNvPr id="5" name="Picture 4">
            <a:extLst>
              <a:ext uri="{FF2B5EF4-FFF2-40B4-BE49-F238E27FC236}">
                <a16:creationId xmlns:a16="http://schemas.microsoft.com/office/drawing/2014/main" id="{BDB39D50-8455-4C3C-818B-170BD31B9DCE}"/>
              </a:ext>
            </a:extLst>
          </p:cNvPr>
          <p:cNvPicPr>
            <a:picLocks noChangeAspect="1"/>
          </p:cNvPicPr>
          <p:nvPr/>
        </p:nvPicPr>
        <p:blipFill rotWithShape="1">
          <a:blip r:embed="rId3"/>
          <a:srcRect l="5563" r="8136"/>
          <a:stretch/>
        </p:blipFill>
        <p:spPr>
          <a:xfrm>
            <a:off x="9323948" y="-21463"/>
            <a:ext cx="5306452" cy="768587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3685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3E222E-F2E6-4819-A768-7A5979DF11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915"/>
            <a:ext cx="14630400" cy="4761232"/>
          </a:xfrm>
          <a:prstGeom prst="rect">
            <a:avLst/>
          </a:prstGeom>
        </p:spPr>
      </p:pic>
      <p:sp>
        <p:nvSpPr>
          <p:cNvPr id="2" name="Title 1">
            <a:extLst>
              <a:ext uri="{FF2B5EF4-FFF2-40B4-BE49-F238E27FC236}">
                <a16:creationId xmlns:a16="http://schemas.microsoft.com/office/drawing/2014/main" id="{5BF95F1B-BA3E-4096-92FB-EB1276345C16}"/>
              </a:ext>
            </a:extLst>
          </p:cNvPr>
          <p:cNvSpPr>
            <a:spLocks noGrp="1"/>
          </p:cNvSpPr>
          <p:nvPr>
            <p:ph type="title"/>
          </p:nvPr>
        </p:nvSpPr>
        <p:spPr>
          <a:xfrm>
            <a:off x="-1" y="548641"/>
            <a:ext cx="14630399" cy="775597"/>
          </a:xfrm>
          <a:solidFill>
            <a:schemeClr val="bg1">
              <a:alpha val="64000"/>
            </a:schemeClr>
          </a:solidFill>
        </p:spPr>
        <p:txBody>
          <a:bodyPr/>
          <a:lstStyle/>
          <a:p>
            <a:r>
              <a:rPr lang="en-US" dirty="0"/>
              <a:t>Problem Statement</a:t>
            </a:r>
          </a:p>
        </p:txBody>
      </p:sp>
      <p:pic>
        <p:nvPicPr>
          <p:cNvPr id="4" name="Picture 3">
            <a:extLst>
              <a:ext uri="{FF2B5EF4-FFF2-40B4-BE49-F238E27FC236}">
                <a16:creationId xmlns:a16="http://schemas.microsoft.com/office/drawing/2014/main" id="{BF858DD5-7995-41BB-89B8-18F2B666C2F8}"/>
              </a:ext>
            </a:extLst>
          </p:cNvPr>
          <p:cNvPicPr/>
          <p:nvPr/>
        </p:nvPicPr>
        <p:blipFill>
          <a:blip r:embed="rId4"/>
          <a:stretch>
            <a:fillRect/>
          </a:stretch>
        </p:blipFill>
        <p:spPr>
          <a:xfrm>
            <a:off x="930585" y="4769147"/>
            <a:ext cx="12283710" cy="2676145"/>
          </a:xfrm>
          <a:prstGeom prst="rect">
            <a:avLst/>
          </a:prstGeom>
        </p:spPr>
      </p:pic>
      <p:sp>
        <p:nvSpPr>
          <p:cNvPr id="3" name="Rectangle: Rounded Corners 2">
            <a:extLst>
              <a:ext uri="{FF2B5EF4-FFF2-40B4-BE49-F238E27FC236}">
                <a16:creationId xmlns:a16="http://schemas.microsoft.com/office/drawing/2014/main" id="{95FD8053-F03E-4507-9776-04EFBE4B622F}"/>
              </a:ext>
            </a:extLst>
          </p:cNvPr>
          <p:cNvSpPr/>
          <p:nvPr/>
        </p:nvSpPr>
        <p:spPr>
          <a:xfrm>
            <a:off x="9337239" y="1722755"/>
            <a:ext cx="3877056" cy="2395841"/>
          </a:xfrm>
          <a:prstGeom prst="roundRect">
            <a:avLst/>
          </a:prstGeom>
          <a:solidFill>
            <a:schemeClr val="accent1">
              <a:alpha val="68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2640" dirty="0">
                <a:latin typeface="Arial" panose="020B0604020202020204" pitchFamily="34" charset="0"/>
                <a:cs typeface="Arial" panose="020B0604020202020204" pitchFamily="34" charset="0"/>
              </a:rPr>
              <a:t>Ohio has a diverse student body, where each child has unique postsecondary aspirations.  </a:t>
            </a:r>
          </a:p>
        </p:txBody>
      </p:sp>
      <p:sp>
        <p:nvSpPr>
          <p:cNvPr id="5" name="TextBox 4">
            <a:extLst>
              <a:ext uri="{FF2B5EF4-FFF2-40B4-BE49-F238E27FC236}">
                <a16:creationId xmlns:a16="http://schemas.microsoft.com/office/drawing/2014/main" id="{5710E80E-F7FE-44F1-B5C7-17395ABDFB8B}"/>
              </a:ext>
            </a:extLst>
          </p:cNvPr>
          <p:cNvSpPr txBox="1"/>
          <p:nvPr/>
        </p:nvSpPr>
        <p:spPr>
          <a:xfrm>
            <a:off x="1975104" y="6844089"/>
            <a:ext cx="8680704" cy="535531"/>
          </a:xfrm>
          <a:prstGeom prst="rect">
            <a:avLst/>
          </a:prstGeom>
          <a:noFill/>
        </p:spPr>
        <p:txBody>
          <a:bodyPr wrap="square" rtlCol="0">
            <a:spAutoFit/>
          </a:bodyPr>
          <a:lstStyle/>
          <a:p>
            <a:r>
              <a:rPr lang="en-US" sz="2880" b="1" dirty="0">
                <a:solidFill>
                  <a:srgbClr val="C00000"/>
                </a:solidFill>
                <a:latin typeface="Arial" panose="020B0604020202020204" pitchFamily="34" charset="0"/>
                <a:cs typeface="Arial" panose="020B0604020202020204" pitchFamily="34" charset="0"/>
              </a:rPr>
              <a:t>Diverse career aspirations, one math pathway!</a:t>
            </a:r>
          </a:p>
        </p:txBody>
      </p:sp>
    </p:spTree>
    <p:extLst>
      <p:ext uri="{BB962C8B-B14F-4D97-AF65-F5344CB8AC3E}">
        <p14:creationId xmlns:p14="http://schemas.microsoft.com/office/powerpoint/2010/main" val="232857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8439F4-E36F-4B44-8FBA-76819613696C}"/>
              </a:ext>
            </a:extLst>
          </p:cNvPr>
          <p:cNvSpPr/>
          <p:nvPr/>
        </p:nvSpPr>
        <p:spPr>
          <a:xfrm>
            <a:off x="0" y="-7703"/>
            <a:ext cx="10972800" cy="7620067"/>
          </a:xfrm>
          <a:prstGeom prst="rect">
            <a:avLst/>
          </a:prstGeom>
          <a:solidFill>
            <a:srgbClr val="DAEA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6" name="Title 1">
            <a:extLst>
              <a:ext uri="{FF2B5EF4-FFF2-40B4-BE49-F238E27FC236}">
                <a16:creationId xmlns:a16="http://schemas.microsoft.com/office/drawing/2014/main" id="{E49522A6-0E9D-4FA1-AB86-65F5D28228AC}"/>
              </a:ext>
            </a:extLst>
          </p:cNvPr>
          <p:cNvSpPr>
            <a:spLocks noGrp="1"/>
          </p:cNvSpPr>
          <p:nvPr>
            <p:ph type="title"/>
          </p:nvPr>
        </p:nvSpPr>
        <p:spPr>
          <a:xfrm>
            <a:off x="1044241" y="1527337"/>
            <a:ext cx="3041490" cy="1551194"/>
          </a:xfrm>
        </p:spPr>
        <p:txBody>
          <a:bodyPr/>
          <a:lstStyle/>
          <a:p>
            <a:r>
              <a:rPr lang="en-US" dirty="0"/>
              <a:t>Math </a:t>
            </a:r>
            <a:br>
              <a:rPr lang="en-US" dirty="0"/>
            </a:br>
            <a:r>
              <a:rPr lang="en-US" dirty="0"/>
              <a:t>Pathways</a:t>
            </a:r>
          </a:p>
        </p:txBody>
      </p:sp>
      <p:pic>
        <p:nvPicPr>
          <p:cNvPr id="8" name="Picture 7">
            <a:extLst>
              <a:ext uri="{FF2B5EF4-FFF2-40B4-BE49-F238E27FC236}">
                <a16:creationId xmlns:a16="http://schemas.microsoft.com/office/drawing/2014/main" id="{357D86E9-A4C1-437A-A49A-BEF9983B23D4}"/>
              </a:ext>
            </a:extLst>
          </p:cNvPr>
          <p:cNvPicPr>
            <a:picLocks noChangeAspect="1"/>
          </p:cNvPicPr>
          <p:nvPr/>
        </p:nvPicPr>
        <p:blipFill>
          <a:blip r:embed="rId3"/>
          <a:stretch>
            <a:fillRect/>
          </a:stretch>
        </p:blipFill>
        <p:spPr>
          <a:xfrm>
            <a:off x="5116535" y="-1"/>
            <a:ext cx="9513865" cy="7620067"/>
          </a:xfrm>
          <a:prstGeom prst="rect">
            <a:avLst/>
          </a:prstGeom>
        </p:spPr>
      </p:pic>
      <p:sp>
        <p:nvSpPr>
          <p:cNvPr id="7" name="Cloud 6">
            <a:extLst>
              <a:ext uri="{FF2B5EF4-FFF2-40B4-BE49-F238E27FC236}">
                <a16:creationId xmlns:a16="http://schemas.microsoft.com/office/drawing/2014/main" id="{7B128ABB-9865-4C7E-BC3A-3605C8758154}"/>
              </a:ext>
            </a:extLst>
          </p:cNvPr>
          <p:cNvSpPr/>
          <p:nvPr/>
        </p:nvSpPr>
        <p:spPr>
          <a:xfrm>
            <a:off x="2441863" y="5370652"/>
            <a:ext cx="3287735" cy="19584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ALL</a:t>
            </a:r>
            <a:r>
              <a:rPr lang="en-US" sz="2400" dirty="0">
                <a:solidFill>
                  <a:schemeClr val="tx1"/>
                </a:solidFill>
                <a:latin typeface="Arial" panose="020B0604020202020204" pitchFamily="34" charset="0"/>
                <a:cs typeface="Arial" panose="020B0604020202020204" pitchFamily="34" charset="0"/>
              </a:rPr>
              <a:t> Pathways are college preparatory</a:t>
            </a:r>
          </a:p>
        </p:txBody>
      </p:sp>
      <p:sp>
        <p:nvSpPr>
          <p:cNvPr id="9" name="TextBox 8">
            <a:extLst>
              <a:ext uri="{FF2B5EF4-FFF2-40B4-BE49-F238E27FC236}">
                <a16:creationId xmlns:a16="http://schemas.microsoft.com/office/drawing/2014/main" id="{DEF578B7-BEFA-4973-BCE6-36C7986B197F}"/>
              </a:ext>
            </a:extLst>
          </p:cNvPr>
          <p:cNvSpPr txBox="1"/>
          <p:nvPr/>
        </p:nvSpPr>
        <p:spPr>
          <a:xfrm>
            <a:off x="3627255" y="3894913"/>
            <a:ext cx="7335430" cy="415498"/>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33420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D265E4D-9F07-414C-A46A-E8913839A666}"/>
              </a:ext>
            </a:extLst>
          </p:cNvPr>
          <p:cNvGraphicFramePr>
            <a:graphicFrameLocks noGrp="1"/>
          </p:cNvGraphicFramePr>
          <p:nvPr>
            <p:ph idx="1"/>
            <p:extLst>
              <p:ext uri="{D42A27DB-BD31-4B8C-83A1-F6EECF244321}">
                <p14:modId xmlns:p14="http://schemas.microsoft.com/office/powerpoint/2010/main" val="1311960034"/>
              </p:ext>
            </p:extLst>
          </p:nvPr>
        </p:nvGraphicFramePr>
        <p:xfrm>
          <a:off x="0" y="0"/>
          <a:ext cx="14630400" cy="7074822"/>
        </p:xfrm>
        <a:graphic>
          <a:graphicData uri="http://schemas.openxmlformats.org/drawingml/2006/table">
            <a:tbl>
              <a:tblPr/>
              <a:tblGrid>
                <a:gridCol w="2606290">
                  <a:extLst>
                    <a:ext uri="{9D8B030D-6E8A-4147-A177-3AD203B41FA5}">
                      <a16:colId xmlns:a16="http://schemas.microsoft.com/office/drawing/2014/main" val="1827164438"/>
                    </a:ext>
                  </a:extLst>
                </a:gridCol>
                <a:gridCol w="12024110">
                  <a:extLst>
                    <a:ext uri="{9D8B030D-6E8A-4147-A177-3AD203B41FA5}">
                      <a16:colId xmlns:a16="http://schemas.microsoft.com/office/drawing/2014/main" val="641498788"/>
                    </a:ext>
                  </a:extLst>
                </a:gridCol>
              </a:tblGrid>
              <a:tr h="625993">
                <a:tc>
                  <a:txBody>
                    <a:bodyPr/>
                    <a:lstStyle/>
                    <a:p>
                      <a:pPr algn="ctr" rtl="0" fontAlgn="t">
                        <a:spcBef>
                          <a:spcPts val="0"/>
                        </a:spcBef>
                        <a:spcAft>
                          <a:spcPts val="0"/>
                        </a:spcAft>
                      </a:pPr>
                      <a:r>
                        <a:rPr lang="en-US" sz="4000" b="1" i="0" u="none" strike="noStrike" dirty="0">
                          <a:solidFill>
                            <a:srgbClr val="040284"/>
                          </a:solidFill>
                          <a:effectLst/>
                          <a:latin typeface="Arial" panose="020B0604020202020204" pitchFamily="34" charset="0"/>
                        </a:rPr>
                        <a:t>Course</a:t>
                      </a:r>
                      <a:endParaRPr lang="en-US" sz="4000" dirty="0">
                        <a:solidFill>
                          <a:srgbClr val="040284"/>
                        </a:solidFill>
                        <a:effectLst/>
                      </a:endParaRPr>
                    </a:p>
                  </a:txBody>
                  <a:tcPr marL="63500" marR="63500" marT="63500" marB="63500">
                    <a:lnL>
                      <a:noFill/>
                    </a:lnL>
                    <a:lnR>
                      <a:noFill/>
                    </a:lnR>
                    <a:lnT>
                      <a:noFill/>
                    </a:lnT>
                    <a:lnB>
                      <a:noFill/>
                    </a:lnB>
                    <a:solidFill>
                      <a:srgbClr val="C9DAF8"/>
                    </a:solidFill>
                  </a:tcPr>
                </a:tc>
                <a:tc>
                  <a:txBody>
                    <a:bodyPr/>
                    <a:lstStyle/>
                    <a:p>
                      <a:pPr algn="ctr" rtl="0" fontAlgn="t">
                        <a:spcBef>
                          <a:spcPts val="0"/>
                        </a:spcBef>
                        <a:spcAft>
                          <a:spcPts val="0"/>
                        </a:spcAft>
                      </a:pPr>
                      <a:r>
                        <a:rPr lang="en-US" sz="4000" b="1" i="0" u="none" strike="noStrike" dirty="0">
                          <a:solidFill>
                            <a:srgbClr val="040284"/>
                          </a:solidFill>
                          <a:effectLst/>
                          <a:latin typeface="Arial" panose="020B0604020202020204" pitchFamily="34" charset="0"/>
                        </a:rPr>
                        <a:t>Description</a:t>
                      </a:r>
                      <a:endParaRPr lang="en-US" sz="4000" dirty="0">
                        <a:solidFill>
                          <a:srgbClr val="040284"/>
                        </a:solidFill>
                        <a:effectLst/>
                      </a:endParaRPr>
                    </a:p>
                  </a:txBody>
                  <a:tcPr marL="63500" marR="63500" marT="63500" marB="63500">
                    <a:lnL>
                      <a:noFill/>
                    </a:lnL>
                    <a:lnR>
                      <a:noFill/>
                    </a:lnR>
                    <a:lnT>
                      <a:noFill/>
                    </a:lnT>
                    <a:lnB>
                      <a:noFill/>
                    </a:lnB>
                    <a:solidFill>
                      <a:srgbClr val="C9DAF8"/>
                    </a:solidFill>
                  </a:tcPr>
                </a:tc>
                <a:extLst>
                  <a:ext uri="{0D108BD9-81ED-4DB2-BD59-A6C34878D82A}">
                    <a16:rowId xmlns:a16="http://schemas.microsoft.com/office/drawing/2014/main" val="1223006447"/>
                  </a:ext>
                </a:extLst>
              </a:tr>
              <a:tr h="3285142">
                <a:tc>
                  <a:txBody>
                    <a:bodyPr/>
                    <a:lstStyle/>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r>
                        <a:rPr lang="en-US" sz="2800" b="1" i="0" u="none" strike="noStrike" dirty="0">
                          <a:solidFill>
                            <a:srgbClr val="040284"/>
                          </a:solidFill>
                          <a:effectLst/>
                          <a:latin typeface="Arial" panose="020B0604020202020204" pitchFamily="34" charset="0"/>
                        </a:rPr>
                        <a:t>Data Science</a:t>
                      </a:r>
                      <a:endParaRPr lang="en-US" sz="2800" dirty="0">
                        <a:solidFill>
                          <a:srgbClr val="040284"/>
                        </a:solidFill>
                        <a:effectLst/>
                      </a:endParaRPr>
                    </a:p>
                  </a:txBody>
                  <a:tcPr marL="63500" marR="63500" marT="63500" marB="63500">
                    <a:lnL>
                      <a:noFill/>
                    </a:lnL>
                    <a:lnR>
                      <a:noFill/>
                    </a:lnR>
                    <a:lnT>
                      <a:noFill/>
                    </a:lnT>
                    <a:lnB>
                      <a:noFill/>
                    </a:lnB>
                  </a:tcPr>
                </a:tc>
                <a:tc>
                  <a:txBody>
                    <a:bodyPr/>
                    <a:lstStyle/>
                    <a:p>
                      <a:pPr algn="l" rtl="0" fontAlgn="t">
                        <a:spcBef>
                          <a:spcPts val="0"/>
                        </a:spcBef>
                        <a:spcAft>
                          <a:spcPts val="0"/>
                        </a:spcAft>
                      </a:pPr>
                      <a:r>
                        <a:rPr lang="en-US" sz="2400" dirty="0">
                          <a:solidFill>
                            <a:srgbClr val="040284"/>
                          </a:solidFill>
                        </a:rPr>
                        <a:t>In today’s society, data is all around you. Whether you go online or to the supermarket, data about you is continuously being collected and used to make decisions. Data Science Foundations will teach you how to collect, analyze and make decisions using data. You will build graphical and statistical models to describe and communicate data using your newly acquired computer programming skills. This course is perfect for beginners! Note: The big difference between data science and statistics is that statistics focuses on explaining the data, while data science focuses on uncovering insights that help make predictions and decisions.</a:t>
                      </a:r>
                      <a:endParaRPr lang="en-US" sz="2400" dirty="0">
                        <a:solidFill>
                          <a:srgbClr val="040284"/>
                        </a:solidFill>
                        <a:effectLst/>
                      </a:endParaRPr>
                    </a:p>
                  </a:txBody>
                  <a:tcPr marL="63500" marR="63500" marT="63500" marB="63500">
                    <a:lnL>
                      <a:noFill/>
                    </a:lnL>
                    <a:lnR>
                      <a:noFill/>
                    </a:lnR>
                    <a:lnT>
                      <a:noFill/>
                    </a:lnT>
                    <a:lnB>
                      <a:noFill/>
                    </a:lnB>
                  </a:tcPr>
                </a:tc>
                <a:extLst>
                  <a:ext uri="{0D108BD9-81ED-4DB2-BD59-A6C34878D82A}">
                    <a16:rowId xmlns:a16="http://schemas.microsoft.com/office/drawing/2014/main" val="2682678371"/>
                  </a:ext>
                </a:extLst>
              </a:tr>
              <a:tr h="1434237">
                <a:tc>
                  <a:txBody>
                    <a:bodyPr/>
                    <a:lstStyle/>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r>
                        <a:rPr lang="en-US" sz="2800" b="1" i="0" u="none" strike="noStrike" dirty="0">
                          <a:solidFill>
                            <a:srgbClr val="040284"/>
                          </a:solidFill>
                          <a:effectLst/>
                          <a:latin typeface="Arial" panose="020B0604020202020204" pitchFamily="34" charset="0"/>
                        </a:rPr>
                        <a:t>Discrete Math</a:t>
                      </a:r>
                      <a:endParaRPr lang="en-US" sz="2800" dirty="0">
                        <a:solidFill>
                          <a:srgbClr val="040284"/>
                        </a:solidFill>
                        <a:effectLst/>
                      </a:endParaRPr>
                    </a:p>
                  </a:txBody>
                  <a:tcPr marL="63500" marR="63500" marT="63500" marB="63500">
                    <a:lnL>
                      <a:noFill/>
                    </a:lnL>
                    <a:lnR>
                      <a:noFill/>
                    </a:lnR>
                    <a:lnT>
                      <a:noFill/>
                    </a:lnT>
                    <a:lnB>
                      <a:noFill/>
                    </a:lnB>
                  </a:tcPr>
                </a:tc>
                <a:tc>
                  <a:txBody>
                    <a:bodyPr/>
                    <a:lstStyle/>
                    <a:p>
                      <a:pPr algn="l" rtl="0" fontAlgn="t">
                        <a:spcBef>
                          <a:spcPts val="0"/>
                        </a:spcBef>
                        <a:spcAft>
                          <a:spcPts val="0"/>
                        </a:spcAft>
                      </a:pPr>
                      <a:r>
                        <a:rPr lang="en-US" sz="2400" b="0" i="0" kern="1200" dirty="0">
                          <a:solidFill>
                            <a:srgbClr val="040284"/>
                          </a:solidFill>
                          <a:effectLst/>
                          <a:latin typeface="+mn-lt"/>
                          <a:ea typeface="+mn-ea"/>
                          <a:cs typeface="+mn-cs"/>
                        </a:rPr>
                        <a:t>Are you interested in exploring the skills needed for a technology-based field? Then</a:t>
                      </a:r>
                      <a:br>
                        <a:rPr lang="en-US" sz="2400" dirty="0">
                          <a:solidFill>
                            <a:srgbClr val="040284"/>
                          </a:solidFill>
                        </a:rPr>
                      </a:br>
                      <a:r>
                        <a:rPr lang="en-US" sz="2400" b="0" i="0" kern="1200" dirty="0">
                          <a:solidFill>
                            <a:srgbClr val="040284"/>
                          </a:solidFill>
                          <a:effectLst/>
                          <a:latin typeface="+mn-lt"/>
                          <a:ea typeface="+mn-ea"/>
                          <a:cs typeface="+mn-cs"/>
                        </a:rPr>
                        <a:t>Discrete Math/Computer Science might be for you. This course builds upon concepts in</a:t>
                      </a:r>
                      <a:br>
                        <a:rPr lang="en-US" sz="2400" dirty="0">
                          <a:solidFill>
                            <a:srgbClr val="040284"/>
                          </a:solidFill>
                        </a:rPr>
                      </a:br>
                      <a:r>
                        <a:rPr lang="en-US" sz="2400" b="0" i="0" kern="1200" dirty="0">
                          <a:solidFill>
                            <a:srgbClr val="040284"/>
                          </a:solidFill>
                          <a:effectLst/>
                          <a:latin typeface="+mn-lt"/>
                          <a:ea typeface="+mn-ea"/>
                          <a:cs typeface="+mn-cs"/>
                        </a:rPr>
                        <a:t>algebra, geometry and probability and shows how these ideas apply to a digital world.</a:t>
                      </a:r>
                      <a:br>
                        <a:rPr lang="en-US" sz="2400" dirty="0">
                          <a:solidFill>
                            <a:srgbClr val="040284"/>
                          </a:solidFill>
                        </a:rPr>
                      </a:br>
                      <a:r>
                        <a:rPr lang="en-US" sz="2400" b="0" i="0" kern="1200" dirty="0">
                          <a:solidFill>
                            <a:srgbClr val="040284"/>
                          </a:solidFill>
                          <a:effectLst/>
                          <a:latin typeface="+mn-lt"/>
                          <a:ea typeface="+mn-ea"/>
                          <a:cs typeface="+mn-cs"/>
                        </a:rPr>
                        <a:t>Through hands-on computer programming, you will actively engage with discrete math.</a:t>
                      </a:r>
                      <a:br>
                        <a:rPr lang="en-US" sz="2400" dirty="0">
                          <a:solidFill>
                            <a:srgbClr val="040284"/>
                          </a:solidFill>
                        </a:rPr>
                      </a:br>
                      <a:r>
                        <a:rPr lang="en-US" sz="2400" b="0" i="0" kern="1200" dirty="0">
                          <a:solidFill>
                            <a:srgbClr val="040284"/>
                          </a:solidFill>
                          <a:effectLst/>
                          <a:latin typeface="+mn-lt"/>
                          <a:ea typeface="+mn-ea"/>
                          <a:cs typeface="+mn-cs"/>
                        </a:rPr>
                        <a:t>Discrete math is the study of “counting” problems, examples include the number of unique</a:t>
                      </a:r>
                      <a:br>
                        <a:rPr lang="en-US" sz="2400" dirty="0">
                          <a:solidFill>
                            <a:srgbClr val="040284"/>
                          </a:solidFill>
                        </a:rPr>
                      </a:br>
                      <a:r>
                        <a:rPr lang="en-US" sz="2400" b="0" i="0" kern="1200" dirty="0">
                          <a:solidFill>
                            <a:srgbClr val="040284"/>
                          </a:solidFill>
                          <a:effectLst/>
                          <a:latin typeface="+mn-lt"/>
                          <a:ea typeface="+mn-ea"/>
                          <a:cs typeface="+mn-cs"/>
                        </a:rPr>
                        <a:t>handshakes in a room full of people, the way viruses spread from contact to contact and the</a:t>
                      </a:r>
                      <a:br>
                        <a:rPr lang="en-US" sz="2400" dirty="0">
                          <a:solidFill>
                            <a:srgbClr val="040284"/>
                          </a:solidFill>
                        </a:rPr>
                      </a:br>
                      <a:r>
                        <a:rPr lang="en-US" sz="2400" b="0" i="0" kern="1200" dirty="0">
                          <a:solidFill>
                            <a:srgbClr val="040284"/>
                          </a:solidFill>
                          <a:effectLst/>
                          <a:latin typeface="+mn-lt"/>
                          <a:ea typeface="+mn-ea"/>
                          <a:cs typeface="+mn-cs"/>
                        </a:rPr>
                        <a:t>optimum strategies for board games. Discrete math is the language of computer science.</a:t>
                      </a:r>
                      <a:br>
                        <a:rPr lang="en-US" sz="2400" dirty="0">
                          <a:solidFill>
                            <a:srgbClr val="040284"/>
                          </a:solidFill>
                        </a:rPr>
                      </a:br>
                      <a:r>
                        <a:rPr lang="en-US" sz="2400" b="0" i="0" kern="1200" dirty="0">
                          <a:solidFill>
                            <a:srgbClr val="040284"/>
                          </a:solidFill>
                          <a:effectLst/>
                          <a:latin typeface="+mn-lt"/>
                          <a:ea typeface="+mn-ea"/>
                          <a:cs typeface="+mn-cs"/>
                        </a:rPr>
                        <a:t>This course is perfect for beginners. No prior programming experience is necessary.</a:t>
                      </a:r>
                      <a:endParaRPr lang="en-US" sz="2400" dirty="0">
                        <a:solidFill>
                          <a:srgbClr val="040284"/>
                        </a:solidFill>
                        <a:effectLst/>
                      </a:endParaRPr>
                    </a:p>
                  </a:txBody>
                  <a:tcPr marL="63500" marR="63500" marT="63500" marB="63500">
                    <a:lnL>
                      <a:noFill/>
                    </a:lnL>
                    <a:lnR>
                      <a:noFill/>
                    </a:lnR>
                    <a:lnT>
                      <a:noFill/>
                    </a:lnT>
                    <a:lnB>
                      <a:noFill/>
                    </a:lnB>
                  </a:tcPr>
                </a:tc>
                <a:extLst>
                  <a:ext uri="{0D108BD9-81ED-4DB2-BD59-A6C34878D82A}">
                    <a16:rowId xmlns:a16="http://schemas.microsoft.com/office/drawing/2014/main" val="2615679419"/>
                  </a:ext>
                </a:extLst>
              </a:tr>
            </a:tbl>
          </a:graphicData>
        </a:graphic>
      </p:graphicFrame>
      <p:sp>
        <p:nvSpPr>
          <p:cNvPr id="4" name="Slide Number Placeholder 3">
            <a:extLst>
              <a:ext uri="{FF2B5EF4-FFF2-40B4-BE49-F238E27FC236}">
                <a16:creationId xmlns:a16="http://schemas.microsoft.com/office/drawing/2014/main" id="{DF55E008-3E34-4C75-B67D-A10240AE4680}"/>
              </a:ext>
            </a:extLst>
          </p:cNvPr>
          <p:cNvSpPr>
            <a:spLocks noGrp="1"/>
          </p:cNvSpPr>
          <p:nvPr>
            <p:ph type="sldNum" sz="quarter" idx="12"/>
          </p:nvPr>
        </p:nvSpPr>
        <p:spPr/>
        <p:txBody>
          <a:bodyPr/>
          <a:lstStyle/>
          <a:p>
            <a:fld id="{6BA907D1-9C08-47F3-B047-6197268ACA7D}" type="slidenum">
              <a:rPr lang="en-US" smtClean="0"/>
              <a:pPr/>
              <a:t>8</a:t>
            </a:fld>
            <a:endParaRPr lang="en-US" dirty="0"/>
          </a:p>
        </p:txBody>
      </p:sp>
      <p:sp>
        <p:nvSpPr>
          <p:cNvPr id="6" name="Rectangle 1">
            <a:extLst>
              <a:ext uri="{FF2B5EF4-FFF2-40B4-BE49-F238E27FC236}">
                <a16:creationId xmlns:a16="http://schemas.microsoft.com/office/drawing/2014/main" id="{73296D91-CFDF-4BB4-9344-517BBDDCFD19}"/>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2642318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D265E4D-9F07-414C-A46A-E8913839A666}"/>
              </a:ext>
            </a:extLst>
          </p:cNvPr>
          <p:cNvGraphicFramePr>
            <a:graphicFrameLocks noGrp="1"/>
          </p:cNvGraphicFramePr>
          <p:nvPr>
            <p:ph idx="1"/>
          </p:nvPr>
        </p:nvGraphicFramePr>
        <p:xfrm>
          <a:off x="0" y="0"/>
          <a:ext cx="14630400" cy="7136321"/>
        </p:xfrm>
        <a:graphic>
          <a:graphicData uri="http://schemas.openxmlformats.org/drawingml/2006/table">
            <a:tbl>
              <a:tblPr/>
              <a:tblGrid>
                <a:gridCol w="2606290">
                  <a:extLst>
                    <a:ext uri="{9D8B030D-6E8A-4147-A177-3AD203B41FA5}">
                      <a16:colId xmlns:a16="http://schemas.microsoft.com/office/drawing/2014/main" val="1827164438"/>
                    </a:ext>
                  </a:extLst>
                </a:gridCol>
                <a:gridCol w="12024110">
                  <a:extLst>
                    <a:ext uri="{9D8B030D-6E8A-4147-A177-3AD203B41FA5}">
                      <a16:colId xmlns:a16="http://schemas.microsoft.com/office/drawing/2014/main" val="641498788"/>
                    </a:ext>
                  </a:extLst>
                </a:gridCol>
              </a:tblGrid>
              <a:tr h="625993">
                <a:tc>
                  <a:txBody>
                    <a:bodyPr/>
                    <a:lstStyle/>
                    <a:p>
                      <a:pPr algn="ctr" rtl="0" fontAlgn="t">
                        <a:spcBef>
                          <a:spcPts val="0"/>
                        </a:spcBef>
                        <a:spcAft>
                          <a:spcPts val="0"/>
                        </a:spcAft>
                      </a:pPr>
                      <a:r>
                        <a:rPr lang="en-US" sz="4000" b="1" i="0" u="none" strike="noStrike" dirty="0">
                          <a:solidFill>
                            <a:srgbClr val="040284"/>
                          </a:solidFill>
                          <a:effectLst/>
                          <a:latin typeface="Arial" panose="020B0604020202020204" pitchFamily="34" charset="0"/>
                        </a:rPr>
                        <a:t>Course</a:t>
                      </a:r>
                      <a:endParaRPr lang="en-US" sz="4000" dirty="0">
                        <a:solidFill>
                          <a:srgbClr val="040284"/>
                        </a:solidFill>
                        <a:effectLst/>
                      </a:endParaRPr>
                    </a:p>
                  </a:txBody>
                  <a:tcPr marL="63500" marR="63500" marT="63500" marB="63500">
                    <a:lnL>
                      <a:noFill/>
                    </a:lnL>
                    <a:lnR>
                      <a:noFill/>
                    </a:lnR>
                    <a:lnT>
                      <a:noFill/>
                    </a:lnT>
                    <a:lnB>
                      <a:noFill/>
                    </a:lnB>
                    <a:solidFill>
                      <a:srgbClr val="C9DAF8"/>
                    </a:solidFill>
                  </a:tcPr>
                </a:tc>
                <a:tc>
                  <a:txBody>
                    <a:bodyPr/>
                    <a:lstStyle/>
                    <a:p>
                      <a:pPr algn="ctr" rtl="0" fontAlgn="t">
                        <a:spcBef>
                          <a:spcPts val="0"/>
                        </a:spcBef>
                        <a:spcAft>
                          <a:spcPts val="0"/>
                        </a:spcAft>
                      </a:pPr>
                      <a:r>
                        <a:rPr lang="en-US" sz="4000" b="1" i="0" u="none" strike="noStrike" dirty="0">
                          <a:solidFill>
                            <a:srgbClr val="040284"/>
                          </a:solidFill>
                          <a:effectLst/>
                          <a:latin typeface="Arial" panose="020B0604020202020204" pitchFamily="34" charset="0"/>
                        </a:rPr>
                        <a:t>Description</a:t>
                      </a:r>
                      <a:endParaRPr lang="en-US" sz="4000" dirty="0">
                        <a:solidFill>
                          <a:srgbClr val="040284"/>
                        </a:solidFill>
                        <a:effectLst/>
                      </a:endParaRPr>
                    </a:p>
                  </a:txBody>
                  <a:tcPr marL="63500" marR="63500" marT="63500" marB="63500">
                    <a:lnL>
                      <a:noFill/>
                    </a:lnL>
                    <a:lnR>
                      <a:noFill/>
                    </a:lnR>
                    <a:lnT>
                      <a:noFill/>
                    </a:lnT>
                    <a:lnB>
                      <a:noFill/>
                    </a:lnB>
                    <a:solidFill>
                      <a:srgbClr val="C9DAF8"/>
                    </a:solidFill>
                  </a:tcPr>
                </a:tc>
                <a:extLst>
                  <a:ext uri="{0D108BD9-81ED-4DB2-BD59-A6C34878D82A}">
                    <a16:rowId xmlns:a16="http://schemas.microsoft.com/office/drawing/2014/main" val="1223006447"/>
                  </a:ext>
                </a:extLst>
              </a:tr>
              <a:tr h="4078161">
                <a:tc>
                  <a:txBody>
                    <a:bodyPr/>
                    <a:lstStyle/>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r>
                        <a:rPr lang="en-US" sz="2800" b="1" i="0" u="none" strike="noStrike" dirty="0">
                          <a:solidFill>
                            <a:srgbClr val="040284"/>
                          </a:solidFill>
                          <a:effectLst/>
                          <a:latin typeface="Arial" panose="020B0604020202020204" pitchFamily="34" charset="0"/>
                        </a:rPr>
                        <a:t>Statistics and Probability</a:t>
                      </a:r>
                      <a:endParaRPr lang="en-US" sz="2800" dirty="0">
                        <a:solidFill>
                          <a:srgbClr val="040284"/>
                        </a:solidFill>
                        <a:effectLst/>
                      </a:endParaRPr>
                    </a:p>
                  </a:txBody>
                  <a:tcPr marL="63500" marR="63500" marT="63500" marB="63500">
                    <a:lnL>
                      <a:noFill/>
                    </a:lnL>
                    <a:lnR>
                      <a:noFill/>
                    </a:lnR>
                    <a:lnT>
                      <a:noFill/>
                    </a:lnT>
                    <a:lnB>
                      <a:noFill/>
                    </a:lnB>
                  </a:tcPr>
                </a:tc>
                <a:tc>
                  <a:txBody>
                    <a:bodyPr/>
                    <a:lstStyle/>
                    <a:p>
                      <a:pPr algn="l" rtl="0" fontAlgn="t">
                        <a:spcBef>
                          <a:spcPts val="0"/>
                        </a:spcBef>
                        <a:spcAft>
                          <a:spcPts val="0"/>
                        </a:spcAft>
                      </a:pPr>
                      <a:r>
                        <a:rPr lang="en-US" sz="2400" dirty="0">
                          <a:solidFill>
                            <a:srgbClr val="040284"/>
                          </a:solidFill>
                        </a:rPr>
                        <a:t>Data is all around you. Do you want to collect and analyze data and see how it represents the world around you? Do you like to conduct research? Are you interested in health care or economics? Then Statistics and Probability might be for you! The purpose of this course is to introduce the major concepts and tools for collecting, analyzing and drawing conclusions from data. You will be exposed to broad conceptual themes: exploring data, sampling and experimentation, anticipating patterns, statistical inference and probability. Note: The big difference between data science and statistics is that statistics focuses on explaining the data, while data science focuses on using data to make predictions and decisions.</a:t>
                      </a:r>
                      <a:endParaRPr lang="en-US" sz="2400" dirty="0">
                        <a:solidFill>
                          <a:srgbClr val="040284"/>
                        </a:solidFill>
                        <a:effectLst/>
                      </a:endParaRPr>
                    </a:p>
                  </a:txBody>
                  <a:tcPr marL="63500" marR="63500" marT="63500" marB="63500">
                    <a:lnL>
                      <a:noFill/>
                    </a:lnL>
                    <a:lnR>
                      <a:noFill/>
                    </a:lnR>
                    <a:lnT>
                      <a:noFill/>
                    </a:lnT>
                    <a:lnB>
                      <a:noFill/>
                    </a:lnB>
                  </a:tcPr>
                </a:tc>
                <a:extLst>
                  <a:ext uri="{0D108BD9-81ED-4DB2-BD59-A6C34878D82A}">
                    <a16:rowId xmlns:a16="http://schemas.microsoft.com/office/drawing/2014/main" val="307519987"/>
                  </a:ext>
                </a:extLst>
              </a:tr>
              <a:tr h="1743271">
                <a:tc>
                  <a:txBody>
                    <a:bodyPr/>
                    <a:lstStyle/>
                    <a:p>
                      <a:pPr algn="ctr" rtl="0" fontAlgn="t">
                        <a:spcBef>
                          <a:spcPts val="0"/>
                        </a:spcBef>
                        <a:spcAft>
                          <a:spcPts val="0"/>
                        </a:spcAft>
                      </a:pPr>
                      <a:endParaRPr lang="en-US" sz="2800" b="1" i="0" u="none" strike="noStrike" dirty="0">
                        <a:solidFill>
                          <a:srgbClr val="040284"/>
                        </a:solidFill>
                        <a:effectLst/>
                        <a:latin typeface="Arial" panose="020B0604020202020204" pitchFamily="34" charset="0"/>
                      </a:endParaRPr>
                    </a:p>
                    <a:p>
                      <a:pPr algn="ctr" rtl="0" fontAlgn="t">
                        <a:spcBef>
                          <a:spcPts val="0"/>
                        </a:spcBef>
                        <a:spcAft>
                          <a:spcPts val="0"/>
                        </a:spcAft>
                      </a:pPr>
                      <a:r>
                        <a:rPr lang="en-US" sz="2800" b="1" i="0" u="none" strike="noStrike" dirty="0">
                          <a:solidFill>
                            <a:srgbClr val="040284"/>
                          </a:solidFill>
                          <a:effectLst/>
                          <a:latin typeface="Arial" panose="020B0604020202020204" pitchFamily="34" charset="0"/>
                        </a:rPr>
                        <a:t>Quantitative Reasoning</a:t>
                      </a:r>
                      <a:endParaRPr lang="en-US" sz="2800" dirty="0">
                        <a:solidFill>
                          <a:srgbClr val="040284"/>
                        </a:solidFill>
                        <a:effectLst/>
                      </a:endParaRPr>
                    </a:p>
                  </a:txBody>
                  <a:tcPr marL="63500" marR="63500" marT="63500" marB="63500">
                    <a:lnL>
                      <a:noFill/>
                    </a:lnL>
                    <a:lnR>
                      <a:noFill/>
                    </a:lnR>
                    <a:lnT>
                      <a:noFill/>
                    </a:lnT>
                    <a:lnB>
                      <a:noFill/>
                    </a:lnB>
                  </a:tcPr>
                </a:tc>
                <a:tc>
                  <a:txBody>
                    <a:bodyPr/>
                    <a:lstStyle/>
                    <a:p>
                      <a:pPr algn="l" rtl="0" fontAlgn="t">
                        <a:spcBef>
                          <a:spcPts val="0"/>
                        </a:spcBef>
                        <a:spcAft>
                          <a:spcPts val="0"/>
                        </a:spcAft>
                      </a:pPr>
                      <a:r>
                        <a:rPr lang="en-US" sz="2400" dirty="0">
                          <a:solidFill>
                            <a:srgbClr val="040284"/>
                          </a:solidFill>
                        </a:rPr>
                        <a:t>Do you like to work and communicate with others? Do you enjoy hands-on activities using real-world contexts? Then Quantitative Reasoning might be for you! Quantitative Reasoning is designed to promote reasoning, problem-solving and modeling through thematic units focused on mathematical practices. The course builds upon previous knowledge and extends that knowledge to new situations to create a deeper understanding. Critical thinking and communicating about mathematics are the primary objectives of the course. </a:t>
                      </a:r>
                      <a:endParaRPr lang="en-US" sz="2400" dirty="0">
                        <a:solidFill>
                          <a:srgbClr val="040284"/>
                        </a:solidFill>
                        <a:effectLst/>
                      </a:endParaRPr>
                    </a:p>
                  </a:txBody>
                  <a:tcPr marL="63500" marR="63500" marT="63500" marB="63500">
                    <a:lnL>
                      <a:noFill/>
                    </a:lnL>
                    <a:lnR>
                      <a:noFill/>
                    </a:lnR>
                    <a:lnT>
                      <a:noFill/>
                    </a:lnT>
                    <a:lnB>
                      <a:noFill/>
                    </a:lnB>
                  </a:tcPr>
                </a:tc>
                <a:extLst>
                  <a:ext uri="{0D108BD9-81ED-4DB2-BD59-A6C34878D82A}">
                    <a16:rowId xmlns:a16="http://schemas.microsoft.com/office/drawing/2014/main" val="2237079852"/>
                  </a:ext>
                </a:extLst>
              </a:tr>
            </a:tbl>
          </a:graphicData>
        </a:graphic>
      </p:graphicFrame>
      <p:sp>
        <p:nvSpPr>
          <p:cNvPr id="4" name="Slide Number Placeholder 3">
            <a:extLst>
              <a:ext uri="{FF2B5EF4-FFF2-40B4-BE49-F238E27FC236}">
                <a16:creationId xmlns:a16="http://schemas.microsoft.com/office/drawing/2014/main" id="{DF55E008-3E34-4C75-B67D-A10240AE4680}"/>
              </a:ext>
            </a:extLst>
          </p:cNvPr>
          <p:cNvSpPr>
            <a:spLocks noGrp="1"/>
          </p:cNvSpPr>
          <p:nvPr>
            <p:ph type="sldNum" sz="quarter" idx="12"/>
          </p:nvPr>
        </p:nvSpPr>
        <p:spPr/>
        <p:txBody>
          <a:bodyPr/>
          <a:lstStyle/>
          <a:p>
            <a:fld id="{6BA907D1-9C08-47F3-B047-6197268ACA7D}" type="slidenum">
              <a:rPr lang="en-US" smtClean="0"/>
              <a:pPr/>
              <a:t>9</a:t>
            </a:fld>
            <a:endParaRPr lang="en-US" dirty="0"/>
          </a:p>
        </p:txBody>
      </p:sp>
      <p:sp>
        <p:nvSpPr>
          <p:cNvPr id="6" name="Rectangle 1">
            <a:extLst>
              <a:ext uri="{FF2B5EF4-FFF2-40B4-BE49-F238E27FC236}">
                <a16:creationId xmlns:a16="http://schemas.microsoft.com/office/drawing/2014/main" id="{73296D91-CFDF-4BB4-9344-517BBDDCFD19}"/>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6745448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6BC4A516908D44B04DD851D72A7FB1" ma:contentTypeVersion="11" ma:contentTypeDescription="Create a new document." ma:contentTypeScope="" ma:versionID="7ecaf34423ef0b4d0f877ed868843442">
  <xsd:schema xmlns:xsd="http://www.w3.org/2001/XMLSchema" xmlns:xs="http://www.w3.org/2001/XMLSchema" xmlns:p="http://schemas.microsoft.com/office/2006/metadata/properties" xmlns:ns2="9e7345f5-23e2-40da-a527-d1432b04cf8d" xmlns:ns3="66eaf07b-c65c-473d-92a0-cd8f808fc83a" targetNamespace="http://schemas.microsoft.com/office/2006/metadata/properties" ma:root="true" ma:fieldsID="1c2d03b28b50da853b0e3d00051103e6" ns2:_="" ns3:_="">
    <xsd:import namespace="9e7345f5-23e2-40da-a527-d1432b04cf8d"/>
    <xsd:import namespace="66eaf07b-c65c-473d-92a0-cd8f808fc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345f5-23e2-40da-a527-d1432b04c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eaf07b-c65c-473d-92a0-cd8f808fc8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6eaf07b-c65c-473d-92a0-cd8f808fc83a">
      <UserInfo>
        <DisplayName/>
        <AccountId xsi:nil="true"/>
        <AccountType/>
      </UserInfo>
    </SharedWithUsers>
    <MediaLengthInSeconds xmlns="9e7345f5-23e2-40da-a527-d1432b04cf8d" xsi:nil="true"/>
  </documentManagement>
</p:properties>
</file>

<file path=customXml/itemProps1.xml><?xml version="1.0" encoding="utf-8"?>
<ds:datastoreItem xmlns:ds="http://schemas.openxmlformats.org/officeDocument/2006/customXml" ds:itemID="{0372BE4F-8F78-4EBE-A6EE-C258CCE99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345f5-23e2-40da-a527-d1432b04cf8d"/>
    <ds:schemaRef ds:uri="66eaf07b-c65c-473d-92a0-cd8f808fc8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90C8B3-D973-447D-885F-36B6C1CA918C}">
  <ds:schemaRefs>
    <ds:schemaRef ds:uri="http://schemas.microsoft.com/sharepoint/v3/contenttype/forms"/>
  </ds:schemaRefs>
</ds:datastoreItem>
</file>

<file path=customXml/itemProps3.xml><?xml version="1.0" encoding="utf-8"?>
<ds:datastoreItem xmlns:ds="http://schemas.openxmlformats.org/officeDocument/2006/customXml" ds:itemID="{B5B47231-DCB6-4740-AF68-2D7BC9EA8043}">
  <ds:schemaRefs>
    <ds:schemaRef ds:uri="http://schemas.microsoft.com/office/infopath/2007/PartnerControl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purl.org/dc/terms/"/>
    <ds:schemaRef ds:uri="66eaf07b-c65c-473d-92a0-cd8f808fc83a"/>
    <ds:schemaRef ds:uri="9e7345f5-23e2-40da-a527-d1432b04cf8d"/>
  </ds:schemaRefs>
</ds:datastoreItem>
</file>

<file path=docProps/app.xml><?xml version="1.0" encoding="utf-8"?>
<Properties xmlns="http://schemas.openxmlformats.org/officeDocument/2006/extended-properties" xmlns:vt="http://schemas.openxmlformats.org/officeDocument/2006/docPropsVTypes">
  <Template/>
  <TotalTime>0</TotalTime>
  <Words>3673</Words>
  <Application>Microsoft Office PowerPoint</Application>
  <PresentationFormat>Custom</PresentationFormat>
  <Paragraphs>190</Paragraphs>
  <Slides>30</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Open Sans</vt:lpstr>
      <vt:lpstr>Office Theme</vt:lpstr>
      <vt:lpstr>High School Math Pathways Trainings with School Counselors and Curriculum Directors</vt:lpstr>
      <vt:lpstr>Welcome</vt:lpstr>
      <vt:lpstr>PowerPoint Presentation</vt:lpstr>
      <vt:lpstr>Equity</vt:lpstr>
      <vt:lpstr>Strategy 10</vt:lpstr>
      <vt:lpstr>Problem Statement</vt:lpstr>
      <vt:lpstr>Math  Pathways</vt:lpstr>
      <vt:lpstr>PowerPoint Presentation</vt:lpstr>
      <vt:lpstr>PowerPoint Presentation</vt:lpstr>
      <vt:lpstr>Equivalence</vt:lpstr>
      <vt:lpstr>Equivalence</vt:lpstr>
      <vt:lpstr>Rigor</vt:lpstr>
      <vt:lpstr>Goals of Initiative </vt:lpstr>
      <vt:lpstr>PowerPoint Presentation</vt:lpstr>
      <vt:lpstr>Breakout Room Discussion Questions</vt:lpstr>
      <vt:lpstr>Breakout Room Discussion Debrief</vt:lpstr>
      <vt:lpstr>Breakout Rooms</vt:lpstr>
      <vt:lpstr>Breakout Room Discussion Questions</vt:lpstr>
      <vt:lpstr>Breakout Room Discussion Debrief</vt:lpstr>
      <vt:lpstr>PowerPoint Presentation</vt:lpstr>
      <vt:lpstr>High School Math Pathways Webpage</vt:lpstr>
      <vt:lpstr>High School Math Pathways Webpage</vt:lpstr>
      <vt:lpstr>High School Math Pathways Toolkits</vt:lpstr>
      <vt:lpstr>PowerPoint Presentation</vt:lpstr>
      <vt:lpstr>PowerPoint Presentation</vt:lpstr>
      <vt:lpstr>Questions?</vt:lpstr>
      <vt:lpstr>Mathematics Questions? </vt:lpstr>
      <vt:lpstr>Graduation Requirements Questions?</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17</cp:revision>
  <dcterms:created xsi:type="dcterms:W3CDTF">2015-07-08T14:36:51Z</dcterms:created>
  <dcterms:modified xsi:type="dcterms:W3CDTF">2022-09-13T09:58:13Z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0x0101000F6BC4A516908D44B04DD851D72A7FB1</vt:lpwstr>
  </property>
  <property fmtid="{D5CDD505-2E9C-101B-9397-08002B2CF9AE}" pid="3" name="Order">
    <vt:r8>1825000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