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7" r:id="rId5"/>
    <p:sldMasterId id="2147483795" r:id="rId6"/>
  </p:sldMasterIdLst>
  <p:notesMasterIdLst>
    <p:notesMasterId r:id="rId79"/>
  </p:notesMasterIdLst>
  <p:sldIdLst>
    <p:sldId id="268" r:id="rId7"/>
    <p:sldId id="262" r:id="rId8"/>
    <p:sldId id="4437" r:id="rId9"/>
    <p:sldId id="4368" r:id="rId10"/>
    <p:sldId id="4369" r:id="rId11"/>
    <p:sldId id="4370" r:id="rId12"/>
    <p:sldId id="4371" r:id="rId13"/>
    <p:sldId id="4665" r:id="rId14"/>
    <p:sldId id="936" r:id="rId15"/>
    <p:sldId id="937" r:id="rId16"/>
    <p:sldId id="4782" r:id="rId17"/>
    <p:sldId id="939" r:id="rId18"/>
    <p:sldId id="940" r:id="rId19"/>
    <p:sldId id="4438" r:id="rId20"/>
    <p:sldId id="942" r:id="rId21"/>
    <p:sldId id="721" r:id="rId22"/>
    <p:sldId id="941" r:id="rId23"/>
    <p:sldId id="4747" r:id="rId24"/>
    <p:sldId id="4748" r:id="rId25"/>
    <p:sldId id="4749" r:id="rId26"/>
    <p:sldId id="4750" r:id="rId27"/>
    <p:sldId id="944" r:id="rId28"/>
    <p:sldId id="943" r:id="rId29"/>
    <p:sldId id="4425" r:id="rId30"/>
    <p:sldId id="4751" r:id="rId31"/>
    <p:sldId id="4753" r:id="rId32"/>
    <p:sldId id="4754" r:id="rId33"/>
    <p:sldId id="4752" r:id="rId34"/>
    <p:sldId id="4755" r:id="rId35"/>
    <p:sldId id="4756" r:id="rId36"/>
    <p:sldId id="4758" r:id="rId37"/>
    <p:sldId id="4764" r:id="rId38"/>
    <p:sldId id="4765" r:id="rId39"/>
    <p:sldId id="4766" r:id="rId40"/>
    <p:sldId id="4768" r:id="rId41"/>
    <p:sldId id="946" r:id="rId42"/>
    <p:sldId id="4769" r:id="rId43"/>
    <p:sldId id="4778" r:id="rId44"/>
    <p:sldId id="4771" r:id="rId45"/>
    <p:sldId id="4773" r:id="rId46"/>
    <p:sldId id="4770" r:id="rId47"/>
    <p:sldId id="4775" r:id="rId48"/>
    <p:sldId id="4779" r:id="rId49"/>
    <p:sldId id="4780" r:id="rId50"/>
    <p:sldId id="4781" r:id="rId51"/>
    <p:sldId id="4767" r:id="rId52"/>
    <p:sldId id="947" r:id="rId53"/>
    <p:sldId id="4757" r:id="rId54"/>
    <p:sldId id="4759" r:id="rId55"/>
    <p:sldId id="4760" r:id="rId56"/>
    <p:sldId id="4761" r:id="rId57"/>
    <p:sldId id="4762" r:id="rId58"/>
    <p:sldId id="4763" r:id="rId59"/>
    <p:sldId id="945" r:id="rId60"/>
    <p:sldId id="948" r:id="rId61"/>
    <p:sldId id="949" r:id="rId62"/>
    <p:sldId id="606" r:id="rId63"/>
    <p:sldId id="4743" r:id="rId64"/>
    <p:sldId id="4745" r:id="rId65"/>
    <p:sldId id="4742" r:id="rId66"/>
    <p:sldId id="4744" r:id="rId67"/>
    <p:sldId id="4746" r:id="rId68"/>
    <p:sldId id="950" r:id="rId69"/>
    <p:sldId id="4439" r:id="rId70"/>
    <p:sldId id="951" r:id="rId71"/>
    <p:sldId id="953" r:id="rId72"/>
    <p:sldId id="935" r:id="rId73"/>
    <p:sldId id="4395" r:id="rId74"/>
    <p:sldId id="264" r:id="rId75"/>
    <p:sldId id="265" r:id="rId76"/>
    <p:sldId id="266" r:id="rId77"/>
    <p:sldId id="269" r:id="rId78"/>
  </p:sldIdLst>
  <p:sldSz cx="12192000" cy="6858000"/>
  <p:notesSz cx="7010400" cy="9296400"/>
  <p:embeddedFontLst>
    <p:embeddedFont>
      <p:font typeface="Montserrat" panose="00000500000000000000" pitchFamily="2" charset="0"/>
      <p:regular r:id="rId80"/>
      <p:bold r:id="rId81"/>
      <p:italic r:id="rId82"/>
      <p:boldItalic r:id="rId83"/>
    </p:embeddedFont>
    <p:embeddedFont>
      <p:font typeface="Open Sans" panose="020B0606030504020204" pitchFamily="34" charset="0"/>
      <p:regular r:id="rId84"/>
      <p:bold r:id="rId85"/>
      <p:italic r:id="rId86"/>
      <p:boldItalic r:id="rId87"/>
    </p:embeddedFont>
    <p:embeddedFont>
      <p:font typeface="Source Sans Pro" panose="020B0503030403020204" pitchFamily="34" charset="0"/>
      <p:regular r:id="rId88"/>
      <p:bold r:id="rId89"/>
      <p:italic r:id="rId90"/>
      <p:boldItalic r:id="rId91"/>
    </p:embeddedFont>
    <p:embeddedFont>
      <p:font typeface="Source Sans Pro SemiBold" panose="020B0603030403020204" pitchFamily="34" charset="0"/>
      <p:regular r:id="rId92"/>
      <p:bold r:id="rId93"/>
      <p:italic r:id="rId94"/>
      <p:boldItalic r:id="rId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144"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209"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60B0671F-2632-F9E7-4574-7B177F54113B}" name="Bickley, Brian" initials="BB" userId="S::10131609@id.ohio.gov::80b35a4b-1e3c-43bc-87c5-a81907ca593e" providerId="AD"/>
  <p188:author id="{CF1EF5CD-78C7-FBCF-A147-3B8D631B5C20}" name="Martinez, Kerry" initials="MK" userId="S::10123993@id.ohio.gov::dc2e05c6-6419-4472-b04d-0a0af21831d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3F75"/>
    <a:srgbClr val="6BB8E0"/>
    <a:srgbClr val="99FF33"/>
    <a:srgbClr val="FF00FF"/>
    <a:srgbClr val="FFFF00"/>
    <a:srgbClr val="008E51"/>
    <a:srgbClr val="007A46"/>
    <a:srgbClr val="F383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434" autoAdjust="0"/>
  </p:normalViewPr>
  <p:slideViewPr>
    <p:cSldViewPr snapToGrid="0">
      <p:cViewPr varScale="1">
        <p:scale>
          <a:sx n="55" d="100"/>
          <a:sy n="55" d="100"/>
        </p:scale>
        <p:origin x="348" y="72"/>
      </p:cViewPr>
      <p:guideLst>
        <p:guide orient="horz" pos="2160"/>
        <p:guide pos="3840"/>
        <p:guide orient="horz" pos="144"/>
      </p:guideLst>
    </p:cSldViewPr>
  </p:slideViewPr>
  <p:outlineViewPr>
    <p:cViewPr>
      <p:scale>
        <a:sx n="33" d="100"/>
        <a:sy n="33" d="100"/>
      </p:scale>
      <p:origin x="0" y="0"/>
    </p:cViewPr>
  </p:outlineViewPr>
  <p:notesTextViewPr>
    <p:cViewPr>
      <p:scale>
        <a:sx n="3" d="2"/>
        <a:sy n="3" d="2"/>
      </p:scale>
      <p:origin x="0" y="0"/>
    </p:cViewPr>
  </p:notesTextViewPr>
  <p:sorterViewPr>
    <p:cViewPr>
      <p:scale>
        <a:sx n="80" d="100"/>
        <a:sy n="80" d="100"/>
      </p:scale>
      <p:origin x="0" y="-2360"/>
    </p:cViewPr>
  </p:sorterViewPr>
  <p:notesViewPr>
    <p:cSldViewPr snapToGrid="0">
      <p:cViewPr varScale="1">
        <p:scale>
          <a:sx n="66" d="100"/>
          <a:sy n="66" d="100"/>
        </p:scale>
        <p:origin x="0" y="0"/>
      </p:cViewPr>
      <p:guideLst>
        <p:guide orient="horz" pos="2929"/>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5.fntdata"/><Relationship Id="rId89" Type="http://schemas.openxmlformats.org/officeDocument/2006/relationships/font" Target="fonts/font10.fntdata"/><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notesMaster" Target="notesMasters/notesMaster1.xml"/><Relationship Id="rId5" Type="http://schemas.openxmlformats.org/officeDocument/2006/relationships/slideMaster" Target="slideMasters/slideMaster1.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font" Target="fonts/font4.fntdata"/><Relationship Id="rId88" Type="http://schemas.openxmlformats.org/officeDocument/2006/relationships/font" Target="fonts/font9.fntdata"/><Relationship Id="rId91" Type="http://schemas.openxmlformats.org/officeDocument/2006/relationships/font" Target="fonts/font12.fntdata"/><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8.fntdata"/><Relationship Id="rId61" Type="http://schemas.openxmlformats.org/officeDocument/2006/relationships/slide" Target="slides/slide55.xml"/><Relationship Id="rId82" Type="http://schemas.openxmlformats.org/officeDocument/2006/relationships/font" Target="fonts/font3.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font" Target="fonts/font14.fntdata"/><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3" tIns="46583" rIns="93163" bIns="46583"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4"/>
          </a:xfrm>
          <a:prstGeom prst="rect">
            <a:avLst/>
          </a:prstGeom>
        </p:spPr>
        <p:txBody>
          <a:bodyPr vert="horz" lIns="93163" tIns="46583" rIns="93163" bIns="46583" rtlCol="0"/>
          <a:lstStyle>
            <a:lvl1pPr algn="r">
              <a:defRPr sz="1200"/>
            </a:lvl1pPr>
          </a:lstStyle>
          <a:p>
            <a:fld id="{CDC4ADDC-17FF-4FE4-A163-D89C2EB8540B}" type="datetimeFigureOut">
              <a:rPr lang="en-US" smtClean="0"/>
              <a:t>11/13/2024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3" tIns="46583" rIns="93163" bIns="46583"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3" tIns="46583" rIns="93163"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3" tIns="46583" rIns="93163" bIns="4658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3" tIns="46583" rIns="93163" bIns="46583" rtlCol="0" anchor="b"/>
          <a:lstStyle>
            <a:lvl1pPr algn="r">
              <a:defRPr sz="1200"/>
            </a:lvl1pPr>
          </a:lstStyle>
          <a:p>
            <a:fld id="{7A6E335F-6B58-4BAC-AAD9-EC2E6DC7157D}" type="slidenum">
              <a:rPr lang="en-US" smtClean="0"/>
              <a:t>‹#›</a:t>
            </a:fld>
            <a:endParaRPr lang="en-US" dirty="0"/>
          </a:p>
        </p:txBody>
      </p:sp>
    </p:spTree>
    <p:extLst>
      <p:ext uri="{BB962C8B-B14F-4D97-AF65-F5344CB8AC3E}">
        <p14:creationId xmlns:p14="http://schemas.microsoft.com/office/powerpoint/2010/main" val="148645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1af04c34cc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1af04c34c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Math Pathways Initiative is a bridge between the third and fourth mathematics courses to college and career readiness. The goal of this intitiative is to make sure that all students are receiving a four high school mathematics course sequence that is meaningfully preparing them for their post high school aspirations. </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https://education.ohio.gov/getattachment/Topics/Learning-in-Ohio/Mathematics/Resources-for-Mathematics/Math-Pathways/Higher-Ed-Entry-Level-Math-Pathways-Course-Descrip/Student-Decision-Tree-Parts-1-and-2.pdf.aspx?lang=en-US</a:t>
            </a:r>
          </a:p>
        </p:txBody>
      </p:sp>
      <p:sp>
        <p:nvSpPr>
          <p:cNvPr id="4" name="Slide Number Placeholder 3"/>
          <p:cNvSpPr>
            <a:spLocks noGrp="1"/>
          </p:cNvSpPr>
          <p:nvPr>
            <p:ph type="sldNum" sz="quarter" idx="5"/>
          </p:nvPr>
        </p:nvSpPr>
        <p:spPr/>
        <p:txBody>
          <a:bodyPr/>
          <a:lstStyle/>
          <a:p>
            <a:fld id="{A88EB8E9-7E05-4C60-A58D-798732DD5BFE}" type="slidenum">
              <a:rPr lang="en-US" smtClean="0"/>
              <a:t>12</a:t>
            </a:fld>
            <a:endParaRPr lang="en-US" dirty="0"/>
          </a:p>
        </p:txBody>
      </p:sp>
    </p:spTree>
    <p:extLst>
      <p:ext uri="{BB962C8B-B14F-4D97-AF65-F5344CB8AC3E}">
        <p14:creationId xmlns:p14="http://schemas.microsoft.com/office/powerpoint/2010/main" val="31852533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https://jobseeker.k-12.ohiomeansjobs.monster.com/ExploreIt/DefaultCci.aspx#/welcome</a:t>
            </a:r>
          </a:p>
        </p:txBody>
      </p:sp>
      <p:sp>
        <p:nvSpPr>
          <p:cNvPr id="4" name="Slide Number Placeholder 3"/>
          <p:cNvSpPr>
            <a:spLocks noGrp="1"/>
          </p:cNvSpPr>
          <p:nvPr>
            <p:ph type="sldNum" sz="quarter" idx="5"/>
          </p:nvPr>
        </p:nvSpPr>
        <p:spPr/>
        <p:txBody>
          <a:bodyPr/>
          <a:lstStyle/>
          <a:p>
            <a:fld id="{A88EB8E9-7E05-4C60-A58D-798732DD5BFE}" type="slidenum">
              <a:rPr lang="en-US" smtClean="0"/>
              <a:t>13</a:t>
            </a:fld>
            <a:endParaRPr lang="en-US" dirty="0"/>
          </a:p>
        </p:txBody>
      </p:sp>
    </p:spTree>
    <p:extLst>
      <p:ext uri="{BB962C8B-B14F-4D97-AF65-F5344CB8AC3E}">
        <p14:creationId xmlns:p14="http://schemas.microsoft.com/office/powerpoint/2010/main" val="2489951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gn="l">
              <a:buAutoNum type="arabicPeriod"/>
            </a:pPr>
            <a:r>
              <a:rPr lang="en-US" b="0" i="0" dirty="0">
                <a:solidFill>
                  <a:srgbClr val="525051"/>
                </a:solidFill>
                <a:effectLst/>
                <a:latin typeface="Arial" panose="020B0604020202020204" pitchFamily="34" charset="0"/>
                <a:cs typeface="Arial" panose="020B0604020202020204" pitchFamily="34" charset="0"/>
              </a:rPr>
              <a:t>Which career is right for your student? Your student can begin their search here. Not sure what career might be best? Have your student answer the questions in the Career Cluster Inventory. The results will suggest career options that best relate to their interests. The questions should take around 20 minutes to complete. Simply click on the "Get Started" button and they’re on their way to finding the career opportunity that's right for them. </a:t>
            </a:r>
          </a:p>
          <a:p>
            <a:pPr marL="342900" indent="-342900" algn="l">
              <a:buAutoNum type="arabicPeriod"/>
            </a:pPr>
            <a:r>
              <a:rPr lang="en-US" b="0" i="0" dirty="0">
                <a:solidFill>
                  <a:srgbClr val="525051"/>
                </a:solidFill>
                <a:effectLst/>
                <a:latin typeface="Arial" panose="020B0604020202020204" pitchFamily="34" charset="0"/>
                <a:cs typeface="Arial" panose="020B0604020202020204" pitchFamily="34" charset="0"/>
              </a:rPr>
              <a:t>The </a:t>
            </a:r>
            <a:r>
              <a:rPr lang="en-US" b="0" i="0" dirty="0">
                <a:solidFill>
                  <a:srgbClr val="505156"/>
                </a:solidFill>
                <a:effectLst/>
                <a:latin typeface="Arial" panose="020B0604020202020204" pitchFamily="34" charset="0"/>
                <a:cs typeface="Arial" panose="020B0604020202020204" pitchFamily="34" charset="0"/>
              </a:rPr>
              <a:t>Budget Calculator allows students to a</a:t>
            </a:r>
            <a:r>
              <a:rPr lang="en-US" b="0" i="0" dirty="0">
                <a:solidFill>
                  <a:srgbClr val="525051"/>
                </a:solidFill>
                <a:effectLst/>
                <a:latin typeface="Arial" panose="020B0604020202020204" pitchFamily="34" charset="0"/>
                <a:cs typeface="Arial" panose="020B0604020202020204" pitchFamily="34" charset="0"/>
              </a:rPr>
              <a:t>nswer a few questions to determine their target salary. Your student(s) can use this target salary to help choose the right occupation for them.</a:t>
            </a:r>
          </a:p>
          <a:p>
            <a:pPr marL="342900" indent="-342900" algn="l">
              <a:buAutoNum type="arabicPeriod"/>
            </a:pPr>
            <a:r>
              <a:rPr lang="en-US" b="0" i="0" dirty="0">
                <a:solidFill>
                  <a:srgbClr val="525051"/>
                </a:solidFill>
                <a:effectLst/>
                <a:latin typeface="Arial" panose="020B0604020202020204" pitchFamily="34" charset="0"/>
                <a:cs typeface="Arial" panose="020B0604020202020204" pitchFamily="34" charset="0"/>
              </a:rPr>
              <a:t>The </a:t>
            </a:r>
            <a:r>
              <a:rPr lang="en-US" b="0" i="0" dirty="0">
                <a:solidFill>
                  <a:srgbClr val="505156"/>
                </a:solidFill>
                <a:effectLst/>
                <a:latin typeface="Arial" panose="020B0604020202020204" pitchFamily="34" charset="0"/>
                <a:cs typeface="Arial" panose="020B0604020202020204" pitchFamily="34" charset="0"/>
              </a:rPr>
              <a:t>Lifestyle Calculator allows students to a</a:t>
            </a:r>
            <a:r>
              <a:rPr lang="en-US" b="0" i="0" dirty="0">
                <a:solidFill>
                  <a:srgbClr val="525051"/>
                </a:solidFill>
                <a:effectLst/>
                <a:latin typeface="Arial" panose="020B0604020202020204" pitchFamily="34" charset="0"/>
                <a:cs typeface="Arial" panose="020B0604020202020204" pitchFamily="34" charset="0"/>
              </a:rPr>
              <a:t>nswer a few questions to determine their target salary. Students can use this target salary to help them choose the right occupation for them.</a:t>
            </a:r>
          </a:p>
          <a:p>
            <a:pPr marL="342900" indent="-342900" algn="l">
              <a:buAutoNum type="arabicPeriod"/>
            </a:pPr>
            <a:endParaRPr lang="en-US" b="0" i="0" dirty="0">
              <a:solidFill>
                <a:srgbClr val="525051"/>
              </a:solidFill>
              <a:effectLst/>
              <a:latin typeface="Arial" panose="020B0604020202020204" pitchFamily="34" charset="0"/>
              <a:cs typeface="Arial" panose="020B0604020202020204" pitchFamily="34" charset="0"/>
            </a:endParaRPr>
          </a:p>
          <a:p>
            <a:pPr marL="342900" indent="-342900" algn="l">
              <a:buAutoNum type="arabicPeriod"/>
            </a:pPr>
            <a:endParaRPr lang="en-US" b="0" i="0" dirty="0">
              <a:solidFill>
                <a:srgbClr val="525051"/>
              </a:solidFill>
              <a:effectLst/>
              <a:latin typeface="Arial" panose="020B0604020202020204" pitchFamily="34" charset="0"/>
              <a:cs typeface="Arial" panose="020B0604020202020204" pitchFamily="34" charset="0"/>
            </a:endParaRPr>
          </a:p>
          <a:p>
            <a:pPr marL="342900" indent="-342900" algn="l">
              <a:buAutoNum type="arabicPeriod"/>
            </a:pPr>
            <a:endParaRPr lang="en-US" b="0" i="0" dirty="0">
              <a:solidFill>
                <a:srgbClr val="525051"/>
              </a:solidFill>
              <a:effectLst/>
              <a:latin typeface="Montserrat" panose="00000500000000000000" pitchFamily="2" charset="0"/>
            </a:endParaRPr>
          </a:p>
          <a:p>
            <a:pPr marL="342900" indent="-342900" algn="l">
              <a:buAutoNum type="arabicPeriod"/>
            </a:pPr>
            <a:endParaRPr lang="en-US" b="0" i="0" dirty="0">
              <a:solidFill>
                <a:srgbClr val="525051"/>
              </a:solidFill>
              <a:effectLst/>
              <a:latin typeface="Montserrat" panose="00000500000000000000" pitchFamily="2" charset="0"/>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14</a:t>
            </a:fld>
            <a:endParaRPr lang="en-US" dirty="0"/>
          </a:p>
        </p:txBody>
      </p:sp>
    </p:spTree>
    <p:extLst>
      <p:ext uri="{BB962C8B-B14F-4D97-AF65-F5344CB8AC3E}">
        <p14:creationId xmlns:p14="http://schemas.microsoft.com/office/powerpoint/2010/main" val="2190188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going back to the “Student Decision Tree Parts 1 &amp; 2” document for a moment again, we will </a:t>
            </a:r>
          </a:p>
          <a:p>
            <a:r>
              <a:rPr lang="en-US" dirty="0"/>
              <a:t>https://education.ohio.gov/getattachment/Topics/Learning-in-Ohio/Mathematics/Resources-for-Mathematics/Math-Pathways/Higher-Ed-Entry-Level-Math-Pathways-Course-Descrip/Student-Decision-Tree-Parts-1-and-2.pdf.aspx?lang=en-US</a:t>
            </a:r>
          </a:p>
        </p:txBody>
      </p:sp>
      <p:sp>
        <p:nvSpPr>
          <p:cNvPr id="4" name="Slide Number Placeholder 3"/>
          <p:cNvSpPr>
            <a:spLocks noGrp="1"/>
          </p:cNvSpPr>
          <p:nvPr>
            <p:ph type="sldNum" sz="quarter" idx="5"/>
          </p:nvPr>
        </p:nvSpPr>
        <p:spPr/>
        <p:txBody>
          <a:bodyPr/>
          <a:lstStyle/>
          <a:p>
            <a:fld id="{A88EB8E9-7E05-4C60-A58D-798732DD5BFE}" type="slidenum">
              <a:rPr lang="en-US" smtClean="0"/>
              <a:t>15</a:t>
            </a:fld>
            <a:endParaRPr lang="en-US" dirty="0"/>
          </a:p>
        </p:txBody>
      </p:sp>
    </p:spTree>
    <p:extLst>
      <p:ext uri="{BB962C8B-B14F-4D97-AF65-F5344CB8AC3E}">
        <p14:creationId xmlns:p14="http://schemas.microsoft.com/office/powerpoint/2010/main" val="4002482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25051"/>
                </a:solidFill>
                <a:effectLst/>
                <a:latin typeface="Montserrat" panose="00000500000000000000" pitchFamily="2" charset="0"/>
              </a:rPr>
              <a:t>This document provides brief descriptions of career clusters that they can use to help identify one or more career pathway(s) of interest. Career pathways are typical paths by which an individual might reach employment in a certain occupation. While they are by no means the only way to become employed in a given occupation, they offer a general guideline. While these career pathways are organized by their primary industry, it should also be noted that career pathways and occupations can be found across multiple industries.</a:t>
            </a:r>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17</a:t>
            </a:fld>
            <a:endParaRPr lang="en-US" dirty="0"/>
          </a:p>
        </p:txBody>
      </p:sp>
    </p:spTree>
    <p:extLst>
      <p:ext uri="{BB962C8B-B14F-4D97-AF65-F5344CB8AC3E}">
        <p14:creationId xmlns:p14="http://schemas.microsoft.com/office/powerpoint/2010/main" val="489375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https://ohiomeansjobs.ohio.gov/</a:t>
            </a:r>
          </a:p>
        </p:txBody>
      </p:sp>
      <p:sp>
        <p:nvSpPr>
          <p:cNvPr id="4" name="Slide Number Placeholder 3"/>
          <p:cNvSpPr>
            <a:spLocks noGrp="1"/>
          </p:cNvSpPr>
          <p:nvPr>
            <p:ph type="sldNum" sz="quarter" idx="5"/>
          </p:nvPr>
        </p:nvSpPr>
        <p:spPr/>
        <p:txBody>
          <a:bodyPr/>
          <a:lstStyle/>
          <a:p>
            <a:fld id="{7A6E335F-6B58-4BAC-AAD9-EC2E6DC7157D}" type="slidenum">
              <a:rPr lang="en-US" smtClean="0"/>
              <a:t>18</a:t>
            </a:fld>
            <a:endParaRPr lang="en-US" dirty="0"/>
          </a:p>
        </p:txBody>
      </p:sp>
    </p:spTree>
    <p:extLst>
      <p:ext uri="{BB962C8B-B14F-4D97-AF65-F5344CB8AC3E}">
        <p14:creationId xmlns:p14="http://schemas.microsoft.com/office/powerpoint/2010/main" val="969586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19</a:t>
            </a:fld>
            <a:endParaRPr lang="en-US" dirty="0"/>
          </a:p>
        </p:txBody>
      </p:sp>
    </p:spTree>
    <p:extLst>
      <p:ext uri="{BB962C8B-B14F-4D97-AF65-F5344CB8AC3E}">
        <p14:creationId xmlns:p14="http://schemas.microsoft.com/office/powerpoint/2010/main" val="1880302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 Pathway will be the top result of your search. That is the link you will want to click. </a:t>
            </a:r>
          </a:p>
          <a:p>
            <a:endParaRPr lang="en-US" dirty="0"/>
          </a:p>
          <a:p>
            <a:r>
              <a:rPr lang="en-US" dirty="0"/>
              <a:t>https://ohiomeansjobs.ohio.gov/search/?search_query=career+pathway</a:t>
            </a:r>
          </a:p>
        </p:txBody>
      </p:sp>
      <p:sp>
        <p:nvSpPr>
          <p:cNvPr id="4" name="Slide Number Placeholder 3"/>
          <p:cNvSpPr>
            <a:spLocks noGrp="1"/>
          </p:cNvSpPr>
          <p:nvPr>
            <p:ph type="sldNum" sz="quarter" idx="5"/>
          </p:nvPr>
        </p:nvSpPr>
        <p:spPr/>
        <p:txBody>
          <a:bodyPr/>
          <a:lstStyle/>
          <a:p>
            <a:fld id="{7A6E335F-6B58-4BAC-AAD9-EC2E6DC7157D}" type="slidenum">
              <a:rPr lang="en-US" smtClean="0"/>
              <a:t>20</a:t>
            </a:fld>
            <a:endParaRPr lang="en-US" dirty="0"/>
          </a:p>
        </p:txBody>
      </p:sp>
    </p:spTree>
    <p:extLst>
      <p:ext uri="{BB962C8B-B14F-4D97-AF65-F5344CB8AC3E}">
        <p14:creationId xmlns:p14="http://schemas.microsoft.com/office/powerpoint/2010/main" val="3161269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“Launch Career Pathway Tool” link. You can always return to this page later if you want to explore it more. For now, we are going to focus on the “Career Pathways Tool”. </a:t>
            </a:r>
          </a:p>
          <a:p>
            <a:endParaRPr lang="en-US" dirty="0"/>
          </a:p>
          <a:p>
            <a:r>
              <a:rPr lang="en-US" dirty="0"/>
              <a:t>https://ohiomeansjobs.ohio.gov/job-seekers/practice-your-skills/career-path/career-pathway </a:t>
            </a:r>
          </a:p>
        </p:txBody>
      </p:sp>
      <p:sp>
        <p:nvSpPr>
          <p:cNvPr id="4" name="Slide Number Placeholder 3"/>
          <p:cNvSpPr>
            <a:spLocks noGrp="1"/>
          </p:cNvSpPr>
          <p:nvPr>
            <p:ph type="sldNum" sz="quarter" idx="5"/>
          </p:nvPr>
        </p:nvSpPr>
        <p:spPr/>
        <p:txBody>
          <a:bodyPr/>
          <a:lstStyle/>
          <a:p>
            <a:fld id="{7A6E335F-6B58-4BAC-AAD9-EC2E6DC7157D}" type="slidenum">
              <a:rPr lang="en-US" smtClean="0"/>
              <a:t>21</a:t>
            </a:fld>
            <a:endParaRPr lang="en-US" dirty="0"/>
          </a:p>
        </p:txBody>
      </p:sp>
    </p:spTree>
    <p:extLst>
      <p:ext uri="{BB962C8B-B14F-4D97-AF65-F5344CB8AC3E}">
        <p14:creationId xmlns:p14="http://schemas.microsoft.com/office/powerpoint/2010/main" val="3775890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shorter pathway to the Career Clusters Tool than the one we just used, you can go to the Student Decision Tree Parts 1 &amp; 2 document on the Math Pathways Toolkit page. In Step 4 of the Student Decision Tree Parts 1 &amp; 2 document, you will see a direct link to the Ohio Means Jobs Career Clusters Tool. </a:t>
            </a:r>
          </a:p>
          <a:p>
            <a:endParaRPr lang="en-US" dirty="0"/>
          </a:p>
          <a:p>
            <a:r>
              <a:rPr lang="en-US" dirty="0"/>
              <a:t>https://jobseeker.k-12.ohiomeansjobs.monster.com/ExploreIt/CareerClusters.aspx</a:t>
            </a:r>
          </a:p>
          <a:p>
            <a:endParaRPr lang="en-US" dirty="0"/>
          </a:p>
          <a:p>
            <a:r>
              <a:rPr lang="en-US" dirty="0"/>
              <a:t>In a moment we are going to visit the “Ohio Means Jobs Career Clusters” website. Once there, I will give you all about 10-12 minutes to explore the career clusters found on the webpage. As you explore, you are encouraged to click on multiple  career clusters to review the available jobs for each one. </a:t>
            </a:r>
          </a:p>
        </p:txBody>
      </p:sp>
      <p:sp>
        <p:nvSpPr>
          <p:cNvPr id="4" name="Slide Number Placeholder 3"/>
          <p:cNvSpPr>
            <a:spLocks noGrp="1"/>
          </p:cNvSpPr>
          <p:nvPr>
            <p:ph type="sldNum" sz="quarter" idx="5"/>
          </p:nvPr>
        </p:nvSpPr>
        <p:spPr/>
        <p:txBody>
          <a:bodyPr/>
          <a:lstStyle/>
          <a:p>
            <a:fld id="{A88EB8E9-7E05-4C60-A58D-798732DD5BFE}" type="slidenum">
              <a:rPr lang="en-US" smtClean="0"/>
              <a:t>22</a:t>
            </a:fld>
            <a:endParaRPr lang="en-US" dirty="0"/>
          </a:p>
        </p:txBody>
      </p:sp>
    </p:spTree>
    <p:extLst>
      <p:ext uri="{BB962C8B-B14F-4D97-AF65-F5344CB8AC3E}">
        <p14:creationId xmlns:p14="http://schemas.microsoft.com/office/powerpoint/2010/main" val="276586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809665e71f_7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g1809665e71f_7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B</a:t>
            </a:r>
            <a:r>
              <a:rPr lang="en" dirty="0"/>
              <a:t>efore we get into the specifics about the High School Math Pathways, we will look at the job market, what’s going on in Higher Education, and the high school landscape. </a:t>
            </a:r>
            <a:endParaRPr dirty="0"/>
          </a:p>
        </p:txBody>
      </p:sp>
      <p:sp>
        <p:nvSpPr>
          <p:cNvPr id="65" name="Google Shape;65;g1809665e71f_7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25051"/>
                </a:solidFill>
                <a:effectLst/>
                <a:latin typeface="Montserrat" panose="00000500000000000000" pitchFamily="2" charset="0"/>
              </a:rPr>
              <a:t>Soon, I will give you 5-10 minutes to explore this website. For now, I want to share a little about this resource. Career pathways are typical paths by which an individual might reach employment in a certain occupation. You will notice similarities between the “Career Cluster” found on this webpage and the Career Clusters we looked at just a moment ago. While they are not the only way to become employed in each occupation, they offer a general guideline. While these career pathways are organized by their primary industry, it should also be noted that career pathways and occupations can be found across multiple industries. </a:t>
            </a:r>
          </a:p>
          <a:p>
            <a:pPr algn="l"/>
            <a:endParaRPr lang="en-US" b="0" i="0" dirty="0">
              <a:solidFill>
                <a:srgbClr val="525051"/>
              </a:solidFill>
              <a:effectLst/>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take a few moments to explore the career clusters on the webpage. As you explore, I encourage you to click on multiple career clusters. </a:t>
            </a:r>
          </a:p>
          <a:p>
            <a:pPr algn="l"/>
            <a:endParaRPr lang="en-US" b="0" i="0" dirty="0">
              <a:solidFill>
                <a:srgbClr val="525051"/>
              </a:solidFill>
              <a:effectLst/>
              <a:latin typeface="Montserrat" panose="00000500000000000000" pitchFamily="2" charset="0"/>
            </a:endParaRPr>
          </a:p>
          <a:p>
            <a:pPr algn="l"/>
            <a:endParaRPr lang="en-US" b="0" i="0" dirty="0">
              <a:solidFill>
                <a:srgbClr val="525051"/>
              </a:solidFill>
              <a:effectLst/>
              <a:latin typeface="Montserrat"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23</a:t>
            </a:fld>
            <a:endParaRPr lang="en-US" dirty="0"/>
          </a:p>
        </p:txBody>
      </p:sp>
    </p:spTree>
    <p:extLst>
      <p:ext uri="{BB962C8B-B14F-4D97-AF65-F5344CB8AC3E}">
        <p14:creationId xmlns:p14="http://schemas.microsoft.com/office/powerpoint/2010/main" val="952348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looking through the Career Clusters Tool, </a:t>
            </a:r>
          </a:p>
          <a:p>
            <a:pPr marL="171450" indent="-171450">
              <a:buFont typeface="Arial" panose="020B0604020202020204" pitchFamily="34" charset="0"/>
              <a:buChar char="•"/>
            </a:pPr>
            <a:r>
              <a:rPr lang="en-US" dirty="0"/>
              <a:t>What did you notice? </a:t>
            </a:r>
          </a:p>
          <a:p>
            <a:pPr marL="171450" indent="-171450">
              <a:buFont typeface="Arial" panose="020B0604020202020204" pitchFamily="34" charset="0"/>
              <a:buChar char="•"/>
            </a:pPr>
            <a:r>
              <a:rPr lang="en-US" dirty="0"/>
              <a:t>What did you wonder about? </a:t>
            </a:r>
          </a:p>
          <a:p>
            <a:pPr marL="171450" indent="-171450">
              <a:buFont typeface="Arial" panose="020B0604020202020204" pitchFamily="34" charset="0"/>
              <a:buChar char="•"/>
            </a:pPr>
            <a:r>
              <a:rPr lang="en-US" dirty="0"/>
              <a:t>How might you use this Tool with parents and students? </a:t>
            </a:r>
          </a:p>
        </p:txBody>
      </p:sp>
      <p:sp>
        <p:nvSpPr>
          <p:cNvPr id="4" name="Slide Number Placeholder 3"/>
          <p:cNvSpPr>
            <a:spLocks noGrp="1"/>
          </p:cNvSpPr>
          <p:nvPr>
            <p:ph type="sldNum" sz="quarter" idx="5"/>
          </p:nvPr>
        </p:nvSpPr>
        <p:spPr/>
        <p:txBody>
          <a:bodyPr/>
          <a:lstStyle/>
          <a:p>
            <a:fld id="{7A6E335F-6B58-4BAC-AAD9-EC2E6DC7157D}" type="slidenum">
              <a:rPr lang="en-US" smtClean="0"/>
              <a:t>24</a:t>
            </a:fld>
            <a:endParaRPr lang="en-US" dirty="0"/>
          </a:p>
        </p:txBody>
      </p:sp>
    </p:spTree>
    <p:extLst>
      <p:ext uri="{BB962C8B-B14F-4D97-AF65-F5344CB8AC3E}">
        <p14:creationId xmlns:p14="http://schemas.microsoft.com/office/powerpoint/2010/main" val="259215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https://ohiomeansjobs.ohio.gov/</a:t>
            </a:r>
          </a:p>
        </p:txBody>
      </p:sp>
      <p:sp>
        <p:nvSpPr>
          <p:cNvPr id="4" name="Slide Number Placeholder 3"/>
          <p:cNvSpPr>
            <a:spLocks noGrp="1"/>
          </p:cNvSpPr>
          <p:nvPr>
            <p:ph type="sldNum" sz="quarter" idx="5"/>
          </p:nvPr>
        </p:nvSpPr>
        <p:spPr/>
        <p:txBody>
          <a:bodyPr/>
          <a:lstStyle/>
          <a:p>
            <a:fld id="{7A6E335F-6B58-4BAC-AAD9-EC2E6DC7157D}" type="slidenum">
              <a:rPr lang="en-US" smtClean="0"/>
              <a:t>26</a:t>
            </a:fld>
            <a:endParaRPr lang="en-US" dirty="0"/>
          </a:p>
        </p:txBody>
      </p:sp>
    </p:spTree>
    <p:extLst>
      <p:ext uri="{BB962C8B-B14F-4D97-AF65-F5344CB8AC3E}">
        <p14:creationId xmlns:p14="http://schemas.microsoft.com/office/powerpoint/2010/main" val="1122733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back to ohiomeansjobs.ohio.gov. Once you are back to that main page, you will want to click on the “Log In/Sign Up” link in the upper right-hand corner. If you do not already have an account, you will want to sign-up for one. </a:t>
            </a:r>
            <a:br>
              <a:rPr lang="en-US" dirty="0"/>
            </a:br>
            <a:r>
              <a:rPr lang="en-US" dirty="0"/>
              <a:t> </a:t>
            </a:r>
          </a:p>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27</a:t>
            </a:fld>
            <a:endParaRPr lang="en-US" dirty="0"/>
          </a:p>
        </p:txBody>
      </p:sp>
    </p:spTree>
    <p:extLst>
      <p:ext uri="{BB962C8B-B14F-4D97-AF65-F5344CB8AC3E}">
        <p14:creationId xmlns:p14="http://schemas.microsoft.com/office/powerpoint/2010/main" val="27647376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K-12 Student/Staff link. </a:t>
            </a:r>
          </a:p>
        </p:txBody>
      </p:sp>
      <p:sp>
        <p:nvSpPr>
          <p:cNvPr id="4" name="Slide Number Placeholder 3"/>
          <p:cNvSpPr>
            <a:spLocks noGrp="1"/>
          </p:cNvSpPr>
          <p:nvPr>
            <p:ph type="sldNum" sz="quarter" idx="5"/>
          </p:nvPr>
        </p:nvSpPr>
        <p:spPr/>
        <p:txBody>
          <a:bodyPr/>
          <a:lstStyle/>
          <a:p>
            <a:fld id="{7A6E335F-6B58-4BAC-AAD9-EC2E6DC7157D}" type="slidenum">
              <a:rPr lang="en-US" smtClean="0"/>
              <a:t>28</a:t>
            </a:fld>
            <a:endParaRPr lang="en-US" dirty="0"/>
          </a:p>
        </p:txBody>
      </p:sp>
    </p:spTree>
    <p:extLst>
      <p:ext uri="{BB962C8B-B14F-4D97-AF65-F5344CB8AC3E}">
        <p14:creationId xmlns:p14="http://schemas.microsoft.com/office/powerpoint/2010/main" val="1095749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https://ohiomeansjobs.ohio.gov/for-students/welcome-student</a:t>
            </a:r>
          </a:p>
          <a:p>
            <a:endParaRPr lang="en-US" dirty="0"/>
          </a:p>
          <a:p>
            <a:r>
              <a:rPr lang="en-US" dirty="0"/>
              <a:t>If you already have an account, you will want to sign in. If you do not have an account, you will want to create one. Through your account you will be able to access any saved Career Pathways you want. Saving the pathways will allow you to more easily view them when you come back without having to retrace all of the same steps. Also, through your account, you can add new career pathways to your account at any time. </a:t>
            </a:r>
          </a:p>
          <a:p>
            <a:endParaRPr lang="en-US" dirty="0"/>
          </a:p>
          <a:p>
            <a:r>
              <a:rPr lang="en-US" dirty="0"/>
              <a:t>If needed, we can pause here for a moment while anyone who needs to creates their own account. When everyone is ready and logged-in, we will proceed. </a:t>
            </a:r>
          </a:p>
        </p:txBody>
      </p:sp>
      <p:sp>
        <p:nvSpPr>
          <p:cNvPr id="4" name="Slide Number Placeholder 3"/>
          <p:cNvSpPr>
            <a:spLocks noGrp="1"/>
          </p:cNvSpPr>
          <p:nvPr>
            <p:ph type="sldNum" sz="quarter" idx="5"/>
          </p:nvPr>
        </p:nvSpPr>
        <p:spPr/>
        <p:txBody>
          <a:bodyPr/>
          <a:lstStyle/>
          <a:p>
            <a:fld id="{7A6E335F-6B58-4BAC-AAD9-EC2E6DC7157D}" type="slidenum">
              <a:rPr lang="en-US" smtClean="0"/>
              <a:t>29</a:t>
            </a:fld>
            <a:endParaRPr lang="en-US" dirty="0"/>
          </a:p>
        </p:txBody>
      </p:sp>
    </p:spTree>
    <p:extLst>
      <p:ext uri="{BB962C8B-B14F-4D97-AF65-F5344CB8AC3E}">
        <p14:creationId xmlns:p14="http://schemas.microsoft.com/office/powerpoint/2010/main" val="2114343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“My Dashboard”. </a:t>
            </a:r>
          </a:p>
        </p:txBody>
      </p:sp>
      <p:sp>
        <p:nvSpPr>
          <p:cNvPr id="4" name="Slide Number Placeholder 3"/>
          <p:cNvSpPr>
            <a:spLocks noGrp="1"/>
          </p:cNvSpPr>
          <p:nvPr>
            <p:ph type="sldNum" sz="quarter" idx="5"/>
          </p:nvPr>
        </p:nvSpPr>
        <p:spPr/>
        <p:txBody>
          <a:bodyPr/>
          <a:lstStyle/>
          <a:p>
            <a:fld id="{7A6E335F-6B58-4BAC-AAD9-EC2E6DC7157D}" type="slidenum">
              <a:rPr lang="en-US" smtClean="0"/>
              <a:t>30</a:t>
            </a:fld>
            <a:endParaRPr lang="en-US" dirty="0"/>
          </a:p>
        </p:txBody>
      </p:sp>
    </p:spTree>
    <p:extLst>
      <p:ext uri="{BB962C8B-B14F-4D97-AF65-F5344CB8AC3E}">
        <p14:creationId xmlns:p14="http://schemas.microsoft.com/office/powerpoint/2010/main" val="3180663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dirty="0"/>
              <a:t>From this screen, you will be able to access the budget calculator and the lifestyle calculator I shared about earlier.  Again, t</a:t>
            </a:r>
            <a:r>
              <a:rPr lang="en-US" b="0" i="0" dirty="0">
                <a:solidFill>
                  <a:srgbClr val="525051"/>
                </a:solidFill>
                <a:effectLst/>
                <a:latin typeface="Arial" panose="020B0604020202020204" pitchFamily="34" charset="0"/>
                <a:cs typeface="Arial" panose="020B0604020202020204" pitchFamily="34" charset="0"/>
              </a:rPr>
              <a:t>he </a:t>
            </a:r>
            <a:r>
              <a:rPr lang="en-US" b="0" i="0" dirty="0">
                <a:solidFill>
                  <a:srgbClr val="505156"/>
                </a:solidFill>
                <a:effectLst/>
                <a:latin typeface="Arial" panose="020B0604020202020204" pitchFamily="34" charset="0"/>
                <a:cs typeface="Arial" panose="020B0604020202020204" pitchFamily="34" charset="0"/>
              </a:rPr>
              <a:t>Budget Calculator allows students to a</a:t>
            </a:r>
            <a:r>
              <a:rPr lang="en-US" b="0" i="0" dirty="0">
                <a:solidFill>
                  <a:srgbClr val="525051"/>
                </a:solidFill>
                <a:effectLst/>
                <a:latin typeface="Arial" panose="020B0604020202020204" pitchFamily="34" charset="0"/>
                <a:cs typeface="Arial" panose="020B0604020202020204" pitchFamily="34" charset="0"/>
              </a:rPr>
              <a:t>nswer a few questions to determine their target salary. Your student(s) can use this target salary to help choose the right occupation for them. Meanwhile, the </a:t>
            </a:r>
            <a:r>
              <a:rPr lang="en-US" b="0" i="0" dirty="0">
                <a:solidFill>
                  <a:srgbClr val="505156"/>
                </a:solidFill>
                <a:effectLst/>
                <a:latin typeface="Arial" panose="020B0604020202020204" pitchFamily="34" charset="0"/>
                <a:cs typeface="Arial" panose="020B0604020202020204" pitchFamily="34" charset="0"/>
              </a:rPr>
              <a:t>Lifestyle Calculator allows students to a</a:t>
            </a:r>
            <a:r>
              <a:rPr lang="en-US" b="0" i="0" dirty="0">
                <a:solidFill>
                  <a:srgbClr val="525051"/>
                </a:solidFill>
                <a:effectLst/>
                <a:latin typeface="Arial" panose="020B0604020202020204" pitchFamily="34" charset="0"/>
                <a:cs typeface="Arial" panose="020B0604020202020204" pitchFamily="34" charset="0"/>
              </a:rPr>
              <a:t>nswer a few questions to determine their target salary. Students can use this target salary to help them choose the right occupation for them.</a:t>
            </a:r>
          </a:p>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31</a:t>
            </a:fld>
            <a:endParaRPr lang="en-US" dirty="0"/>
          </a:p>
        </p:txBody>
      </p:sp>
    </p:spTree>
    <p:extLst>
      <p:ext uri="{BB962C8B-B14F-4D97-AF65-F5344CB8AC3E}">
        <p14:creationId xmlns:p14="http://schemas.microsoft.com/office/powerpoint/2010/main" val="36135490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we are going to return to the Job Search main page. Where before we explored the “Careers” tab, this time we are going to explore the “Tasks” tab. Under the “Task” tab, there is a “Career Pathways” section. You will have to scroll down some to find it, but when you do, click on it. </a:t>
            </a:r>
          </a:p>
        </p:txBody>
      </p:sp>
      <p:sp>
        <p:nvSpPr>
          <p:cNvPr id="4" name="Slide Number Placeholder 3"/>
          <p:cNvSpPr>
            <a:spLocks noGrp="1"/>
          </p:cNvSpPr>
          <p:nvPr>
            <p:ph type="sldNum" sz="quarter" idx="5"/>
          </p:nvPr>
        </p:nvSpPr>
        <p:spPr/>
        <p:txBody>
          <a:bodyPr/>
          <a:lstStyle/>
          <a:p>
            <a:fld id="{7A6E335F-6B58-4BAC-AAD9-EC2E6DC7157D}" type="slidenum">
              <a:rPr lang="en-US" smtClean="0"/>
              <a:t>32</a:t>
            </a:fld>
            <a:endParaRPr lang="en-US" dirty="0"/>
          </a:p>
        </p:txBody>
      </p:sp>
    </p:spTree>
    <p:extLst>
      <p:ext uri="{BB962C8B-B14F-4D97-AF65-F5344CB8AC3E}">
        <p14:creationId xmlns:p14="http://schemas.microsoft.com/office/powerpoint/2010/main" val="1308614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“Career Pathways Summary” page, you will likely find a default career of Finance already saved. We are going to use a Career Pathway of Finance to illustrate the benefits of this resource and how it can be used for high school students as they think about their high school graduation plan. </a:t>
            </a:r>
          </a:p>
        </p:txBody>
      </p:sp>
      <p:sp>
        <p:nvSpPr>
          <p:cNvPr id="4" name="Slide Number Placeholder 3"/>
          <p:cNvSpPr>
            <a:spLocks noGrp="1"/>
          </p:cNvSpPr>
          <p:nvPr>
            <p:ph type="sldNum" sz="quarter" idx="5"/>
          </p:nvPr>
        </p:nvSpPr>
        <p:spPr/>
        <p:txBody>
          <a:bodyPr/>
          <a:lstStyle/>
          <a:p>
            <a:fld id="{7A6E335F-6B58-4BAC-AAD9-EC2E6DC7157D}" type="slidenum">
              <a:rPr lang="en-US" smtClean="0"/>
              <a:t>33</a:t>
            </a:fld>
            <a:endParaRPr lang="en-US" dirty="0"/>
          </a:p>
        </p:txBody>
      </p:sp>
    </p:spTree>
    <p:extLst>
      <p:ext uri="{BB962C8B-B14F-4D97-AF65-F5344CB8AC3E}">
        <p14:creationId xmlns:p14="http://schemas.microsoft.com/office/powerpoint/2010/main" val="1660676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09665e71f_7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09665e71f_7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We are going to start with the occupational outlook at the very beginning of the Pathways work. It is worth noting that this data is prior to the pandemic. Even before the pandemic hit, there was already a noticeable change in the job market taking place. Here we have some data from the U.S. Department of Data showcasing the “Fastest Growing Occupations”. In this slide,  want to draw your attention to a couple of career fields. I want you to look at specifically, the ‘Information Security Analysts’ and the ‘Statisticians’ fields. These are not only in demand, but they are also high-paying careers. For example, the median pay of a Statistician in 2018 was over $87,000 per year while the median for an Information Security Analyst at the same time was over $98,000 per year. Both careers have an anticipated growth outlook greater than 30% from 2018-2028. </a:t>
            </a:r>
            <a:endParaRPr dirty="0"/>
          </a:p>
        </p:txBody>
      </p:sp>
      <p:sp>
        <p:nvSpPr>
          <p:cNvPr id="72" name="Google Shape;72;g1809665e71f_7_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 sign to open-up the drop-down menu. </a:t>
            </a:r>
          </a:p>
        </p:txBody>
      </p:sp>
      <p:sp>
        <p:nvSpPr>
          <p:cNvPr id="4" name="Slide Number Placeholder 3"/>
          <p:cNvSpPr>
            <a:spLocks noGrp="1"/>
          </p:cNvSpPr>
          <p:nvPr>
            <p:ph type="sldNum" sz="quarter" idx="5"/>
          </p:nvPr>
        </p:nvSpPr>
        <p:spPr/>
        <p:txBody>
          <a:bodyPr/>
          <a:lstStyle/>
          <a:p>
            <a:fld id="{7A6E335F-6B58-4BAC-AAD9-EC2E6DC7157D}" type="slidenum">
              <a:rPr lang="en-US" smtClean="0"/>
              <a:t>34</a:t>
            </a:fld>
            <a:endParaRPr lang="en-US" dirty="0"/>
          </a:p>
        </p:txBody>
      </p:sp>
    </p:spTree>
    <p:extLst>
      <p:ext uri="{BB962C8B-B14F-4D97-AF65-F5344CB8AC3E}">
        <p14:creationId xmlns:p14="http://schemas.microsoft.com/office/powerpoint/2010/main" val="3530155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example provided, we are going to look at a possible career as a “Teller”. On the “Teller” menu, click on “Show Details”. </a:t>
            </a:r>
          </a:p>
        </p:txBody>
      </p:sp>
      <p:sp>
        <p:nvSpPr>
          <p:cNvPr id="4" name="Slide Number Placeholder 3"/>
          <p:cNvSpPr>
            <a:spLocks noGrp="1"/>
          </p:cNvSpPr>
          <p:nvPr>
            <p:ph type="sldNum" sz="quarter" idx="5"/>
          </p:nvPr>
        </p:nvSpPr>
        <p:spPr/>
        <p:txBody>
          <a:bodyPr/>
          <a:lstStyle/>
          <a:p>
            <a:fld id="{7A6E335F-6B58-4BAC-AAD9-EC2E6DC7157D}" type="slidenum">
              <a:rPr lang="en-US" smtClean="0"/>
              <a:t>35</a:t>
            </a:fld>
            <a:endParaRPr lang="en-US" dirty="0"/>
          </a:p>
        </p:txBody>
      </p:sp>
    </p:spTree>
    <p:extLst>
      <p:ext uri="{BB962C8B-B14F-4D97-AF65-F5344CB8AC3E}">
        <p14:creationId xmlns:p14="http://schemas.microsoft.com/office/powerpoint/2010/main" val="619746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be taken to this webpage after clicking the “Show Details” link. In the upper left-hand corner is the name of the career that all of the information on this page will be aligned to. As you can see, the information on this page is specific to “Tellers”. While the webpage contains a tremendous amount of information relevant to a career as a “Teller”, I am going to highlight some sections that are the most useful to you as school counselors.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36</a:t>
            </a:fld>
            <a:endParaRPr lang="en-US" dirty="0"/>
          </a:p>
        </p:txBody>
      </p:sp>
    </p:spTree>
    <p:extLst>
      <p:ext uri="{BB962C8B-B14F-4D97-AF65-F5344CB8AC3E}">
        <p14:creationId xmlns:p14="http://schemas.microsoft.com/office/powerpoint/2010/main" val="1290517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topic on this page that we will view is the “Typical Education” link. </a:t>
            </a:r>
          </a:p>
        </p:txBody>
      </p:sp>
      <p:sp>
        <p:nvSpPr>
          <p:cNvPr id="4" name="Slide Number Placeholder 3"/>
          <p:cNvSpPr>
            <a:spLocks noGrp="1"/>
          </p:cNvSpPr>
          <p:nvPr>
            <p:ph type="sldNum" sz="quarter" idx="5"/>
          </p:nvPr>
        </p:nvSpPr>
        <p:spPr/>
        <p:txBody>
          <a:bodyPr/>
          <a:lstStyle/>
          <a:p>
            <a:fld id="{A88EB8E9-7E05-4C60-A58D-798732DD5BFE}" type="slidenum">
              <a:rPr lang="en-US" smtClean="0"/>
              <a:t>37</a:t>
            </a:fld>
            <a:endParaRPr lang="en-US" dirty="0"/>
          </a:p>
        </p:txBody>
      </p:sp>
    </p:spTree>
    <p:extLst>
      <p:ext uri="{BB962C8B-B14F-4D97-AF65-F5344CB8AC3E}">
        <p14:creationId xmlns:p14="http://schemas.microsoft.com/office/powerpoint/2010/main" val="3944365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“Tellers” need a minimum of a high school diploma or equivalent. Prior work experience as a Teller is not required. Employees working as Tellers will likely receive less than 1-month of on-the-job training when they start. </a:t>
            </a:r>
          </a:p>
        </p:txBody>
      </p:sp>
      <p:sp>
        <p:nvSpPr>
          <p:cNvPr id="4" name="Slide Number Placeholder 3"/>
          <p:cNvSpPr>
            <a:spLocks noGrp="1"/>
          </p:cNvSpPr>
          <p:nvPr>
            <p:ph type="sldNum" sz="quarter" idx="5"/>
          </p:nvPr>
        </p:nvSpPr>
        <p:spPr/>
        <p:txBody>
          <a:bodyPr/>
          <a:lstStyle/>
          <a:p>
            <a:fld id="{7A6E335F-6B58-4BAC-AAD9-EC2E6DC7157D}" type="slidenum">
              <a:rPr lang="en-US" smtClean="0"/>
              <a:t>38</a:t>
            </a:fld>
            <a:endParaRPr lang="en-US" dirty="0"/>
          </a:p>
        </p:txBody>
      </p:sp>
    </p:spTree>
    <p:extLst>
      <p:ext uri="{BB962C8B-B14F-4D97-AF65-F5344CB8AC3E}">
        <p14:creationId xmlns:p14="http://schemas.microsoft.com/office/powerpoint/2010/main" val="3811366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topic we are going to look at are the “Ohio Employment Trends”. Here will see the project number of job openings as a Teller in Ohio. </a:t>
            </a:r>
          </a:p>
        </p:txBody>
      </p:sp>
      <p:sp>
        <p:nvSpPr>
          <p:cNvPr id="4" name="Slide Number Placeholder 3"/>
          <p:cNvSpPr>
            <a:spLocks noGrp="1"/>
          </p:cNvSpPr>
          <p:nvPr>
            <p:ph type="sldNum" sz="quarter" idx="5"/>
          </p:nvPr>
        </p:nvSpPr>
        <p:spPr/>
        <p:txBody>
          <a:bodyPr/>
          <a:lstStyle/>
          <a:p>
            <a:fld id="{A88EB8E9-7E05-4C60-A58D-798732DD5BFE}" type="slidenum">
              <a:rPr lang="en-US" smtClean="0"/>
              <a:t>39</a:t>
            </a:fld>
            <a:endParaRPr lang="en-US" dirty="0"/>
          </a:p>
        </p:txBody>
      </p:sp>
    </p:spTree>
    <p:extLst>
      <p:ext uri="{BB962C8B-B14F-4D97-AF65-F5344CB8AC3E}">
        <p14:creationId xmlns:p14="http://schemas.microsoft.com/office/powerpoint/2010/main" val="37827142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Ohio Means Jobs website shows that there are approximately 13,680 Tellers employed in Ohio with a yearly number of projected openings around 1,270. This information is valuable whenever students are exploring possible careers. They need to know how many jobs there are in a particular career and the number of future openings. </a:t>
            </a:r>
          </a:p>
        </p:txBody>
      </p:sp>
      <p:sp>
        <p:nvSpPr>
          <p:cNvPr id="4" name="Slide Number Placeholder 3"/>
          <p:cNvSpPr>
            <a:spLocks noGrp="1"/>
          </p:cNvSpPr>
          <p:nvPr>
            <p:ph type="sldNum" sz="quarter" idx="5"/>
          </p:nvPr>
        </p:nvSpPr>
        <p:spPr/>
        <p:txBody>
          <a:bodyPr/>
          <a:lstStyle/>
          <a:p>
            <a:fld id="{7A6E335F-6B58-4BAC-AAD9-EC2E6DC7157D}" type="slidenum">
              <a:rPr lang="en-US" smtClean="0"/>
              <a:t>40</a:t>
            </a:fld>
            <a:endParaRPr lang="en-US" dirty="0"/>
          </a:p>
        </p:txBody>
      </p:sp>
    </p:spTree>
    <p:extLst>
      <p:ext uri="{BB962C8B-B14F-4D97-AF65-F5344CB8AC3E}">
        <p14:creationId xmlns:p14="http://schemas.microsoft.com/office/powerpoint/2010/main" val="28511010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25051"/>
                </a:solidFill>
                <a:effectLst/>
                <a:latin typeface="Montserrat" panose="00000500000000000000" pitchFamily="2" charset="0"/>
              </a:rPr>
              <a:t>Our next topic is the “Pay”. </a:t>
            </a:r>
          </a:p>
          <a:p>
            <a:endParaRPr lang="en-US" dirty="0"/>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41</a:t>
            </a:fld>
            <a:endParaRPr lang="en-US" dirty="0"/>
          </a:p>
        </p:txBody>
      </p:sp>
    </p:spTree>
    <p:extLst>
      <p:ext uri="{BB962C8B-B14F-4D97-AF65-F5344CB8AC3E}">
        <p14:creationId xmlns:p14="http://schemas.microsoft.com/office/powerpoint/2010/main" val="17384110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around the “Pay” as a Teller is shown here. The Top 10% of Tellers in Ohio earn around $45,440. Across Ohio, the median salary of around $37,200. For a career that you can enter with only a high school diploma or equivalent, that can be an attractive salary to a student coming straight out of high school. The range in hourly pay for a Teller in Ohio ranges from around $15-$22 per hour. </a:t>
            </a:r>
          </a:p>
        </p:txBody>
      </p:sp>
      <p:sp>
        <p:nvSpPr>
          <p:cNvPr id="4" name="Slide Number Placeholder 3"/>
          <p:cNvSpPr>
            <a:spLocks noGrp="1"/>
          </p:cNvSpPr>
          <p:nvPr>
            <p:ph type="sldNum" sz="quarter" idx="5"/>
          </p:nvPr>
        </p:nvSpPr>
        <p:spPr/>
        <p:txBody>
          <a:bodyPr/>
          <a:lstStyle/>
          <a:p>
            <a:fld id="{7A6E335F-6B58-4BAC-AAD9-EC2E6DC7157D}" type="slidenum">
              <a:rPr lang="en-US" smtClean="0"/>
              <a:t>42</a:t>
            </a:fld>
            <a:endParaRPr lang="en-US" dirty="0"/>
          </a:p>
        </p:txBody>
      </p:sp>
    </p:spTree>
    <p:extLst>
      <p:ext uri="{BB962C8B-B14F-4D97-AF65-F5344CB8AC3E}">
        <p14:creationId xmlns:p14="http://schemas.microsoft.com/office/powerpoint/2010/main" val="816187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show some more materials from the Ohio Means Jobs website, I am going back to that main dashboard page. Just like before, you will want to be under the “Tasks” tab. Once the “Tasks” tab is highlighted, you will get the drop-down options shown on the screen. Again, you will want to click on the “Career Pathways”. </a:t>
            </a:r>
          </a:p>
        </p:txBody>
      </p:sp>
      <p:sp>
        <p:nvSpPr>
          <p:cNvPr id="4" name="Slide Number Placeholder 3"/>
          <p:cNvSpPr>
            <a:spLocks noGrp="1"/>
          </p:cNvSpPr>
          <p:nvPr>
            <p:ph type="sldNum" sz="quarter" idx="5"/>
          </p:nvPr>
        </p:nvSpPr>
        <p:spPr/>
        <p:txBody>
          <a:bodyPr/>
          <a:lstStyle/>
          <a:p>
            <a:fld id="{7A6E335F-6B58-4BAC-AAD9-EC2E6DC7157D}" type="slidenum">
              <a:rPr lang="en-US" smtClean="0"/>
              <a:t>43</a:t>
            </a:fld>
            <a:endParaRPr lang="en-US" dirty="0"/>
          </a:p>
        </p:txBody>
      </p:sp>
    </p:spTree>
    <p:extLst>
      <p:ext uri="{BB962C8B-B14F-4D97-AF65-F5344CB8AC3E}">
        <p14:creationId xmlns:p14="http://schemas.microsoft.com/office/powerpoint/2010/main" val="19052918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809665e71f_7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g1809665e71f_7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 also want to draw your attention to a couple other fast-growing careers such as “operations research analyst” and “software developers, applications”. I want to highlight these career fields because of their commonality. These are all fast-growing careers that involve math but may not always be the first ones that come to mind when you think about ‘fast growing, in-demand careers or jobs that involve math’. Another commonality among the jobs I just listed is they all involve big data, statistics, and computer science. I wanted to show you this to get you thinking about these possible jobs and careers that are in demand with attractive median salaries that all involve math and may be of interest to high school students when they explore potential career fields. </a:t>
            </a:r>
            <a:endParaRPr dirty="0"/>
          </a:p>
        </p:txBody>
      </p:sp>
      <p:sp>
        <p:nvSpPr>
          <p:cNvPr id="81" name="Google Shape;81;g1809665e71f_7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more time we are going to use a career pathway in Finance for our example. </a:t>
            </a:r>
          </a:p>
        </p:txBody>
      </p:sp>
      <p:sp>
        <p:nvSpPr>
          <p:cNvPr id="4" name="Slide Number Placeholder 3"/>
          <p:cNvSpPr>
            <a:spLocks noGrp="1"/>
          </p:cNvSpPr>
          <p:nvPr>
            <p:ph type="sldNum" sz="quarter" idx="5"/>
          </p:nvPr>
        </p:nvSpPr>
        <p:spPr/>
        <p:txBody>
          <a:bodyPr/>
          <a:lstStyle/>
          <a:p>
            <a:fld id="{7A6E335F-6B58-4BAC-AAD9-EC2E6DC7157D}" type="slidenum">
              <a:rPr lang="en-US" smtClean="0"/>
              <a:t>44</a:t>
            </a:fld>
            <a:endParaRPr lang="en-US" dirty="0"/>
          </a:p>
        </p:txBody>
      </p:sp>
    </p:spTree>
    <p:extLst>
      <p:ext uri="{BB962C8B-B14F-4D97-AF65-F5344CB8AC3E}">
        <p14:creationId xmlns:p14="http://schemas.microsoft.com/office/powerpoint/2010/main" val="4204188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 sign to open-up the drop-down menu. </a:t>
            </a:r>
          </a:p>
        </p:txBody>
      </p:sp>
      <p:sp>
        <p:nvSpPr>
          <p:cNvPr id="4" name="Slide Number Placeholder 3"/>
          <p:cNvSpPr>
            <a:spLocks noGrp="1"/>
          </p:cNvSpPr>
          <p:nvPr>
            <p:ph type="sldNum" sz="quarter" idx="5"/>
          </p:nvPr>
        </p:nvSpPr>
        <p:spPr/>
        <p:txBody>
          <a:bodyPr/>
          <a:lstStyle/>
          <a:p>
            <a:fld id="{7A6E335F-6B58-4BAC-AAD9-EC2E6DC7157D}" type="slidenum">
              <a:rPr lang="en-US" smtClean="0"/>
              <a:t>45</a:t>
            </a:fld>
            <a:endParaRPr lang="en-US" dirty="0"/>
          </a:p>
        </p:txBody>
      </p:sp>
    </p:spTree>
    <p:extLst>
      <p:ext uri="{BB962C8B-B14F-4D97-AF65-F5344CB8AC3E}">
        <p14:creationId xmlns:p14="http://schemas.microsoft.com/office/powerpoint/2010/main" val="21973965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time we were on this webpage we clicked on “Show Details”. This time, we are going to click on “Show Courses”. </a:t>
            </a:r>
          </a:p>
        </p:txBody>
      </p:sp>
      <p:sp>
        <p:nvSpPr>
          <p:cNvPr id="4" name="Slide Number Placeholder 3"/>
          <p:cNvSpPr>
            <a:spLocks noGrp="1"/>
          </p:cNvSpPr>
          <p:nvPr>
            <p:ph type="sldNum" sz="quarter" idx="5"/>
          </p:nvPr>
        </p:nvSpPr>
        <p:spPr/>
        <p:txBody>
          <a:bodyPr/>
          <a:lstStyle/>
          <a:p>
            <a:fld id="{7A6E335F-6B58-4BAC-AAD9-EC2E6DC7157D}" type="slidenum">
              <a:rPr lang="en-US" smtClean="0"/>
              <a:t>46</a:t>
            </a:fld>
            <a:endParaRPr lang="en-US" dirty="0"/>
          </a:p>
        </p:txBody>
      </p:sp>
    </p:spTree>
    <p:extLst>
      <p:ext uri="{BB962C8B-B14F-4D97-AF65-F5344CB8AC3E}">
        <p14:creationId xmlns:p14="http://schemas.microsoft.com/office/powerpoint/2010/main" val="24897531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screenshot for a career as a “Tax Preparer”. The document provides a list of required and recommended courses. Included in the document are suggestions for when these courses can be taken in middle and high school. Information in this document can be helpful for students as they develop and implement their graduation plans. The document helps guide thinking about the possible courses your student may need with a suggestion on when during middle or high school they may want to be taking these courses as they prepare for their career. Depending on your district schedule, this list of course recommendations may need to be modified. Also, if you have students who may be looking at pursuing Career-Technical Education (CTE), CCP, IB, or AP courses these course recommendations will need to be modified accordingly. Lastly, when thinking about students in the graduating classes of 2026 and beyond, they will need to earn a ½ credit of Financial Literacy as part of their curriculum requirements. Therefore, Financial Literacy will need to be included somewhere in the graduation plan for each student. </a:t>
            </a:r>
          </a:p>
          <a:p>
            <a:endParaRPr lang="en-US" dirty="0"/>
          </a:p>
          <a:p>
            <a:r>
              <a:rPr lang="en-US" dirty="0"/>
              <a:t>Looking at the blue-colored squares, you will notice this career requires courses like Algebra 1 (or Math 1), Geometry (or Math 2), Algebra 2 (or Math 3), and Statistics or Pre-Calculus. </a:t>
            </a:r>
          </a:p>
        </p:txBody>
      </p:sp>
      <p:sp>
        <p:nvSpPr>
          <p:cNvPr id="4" name="Slide Number Placeholder 3"/>
          <p:cNvSpPr>
            <a:spLocks noGrp="1"/>
          </p:cNvSpPr>
          <p:nvPr>
            <p:ph type="sldNum" sz="quarter" idx="5"/>
          </p:nvPr>
        </p:nvSpPr>
        <p:spPr/>
        <p:txBody>
          <a:bodyPr/>
          <a:lstStyle/>
          <a:p>
            <a:fld id="{A88EB8E9-7E05-4C60-A58D-798732DD5BFE}" type="slidenum">
              <a:rPr lang="en-US" smtClean="0"/>
              <a:t>47</a:t>
            </a:fld>
            <a:endParaRPr lang="en-US" dirty="0"/>
          </a:p>
        </p:txBody>
      </p:sp>
    </p:spTree>
    <p:extLst>
      <p:ext uri="{BB962C8B-B14F-4D97-AF65-F5344CB8AC3E}">
        <p14:creationId xmlns:p14="http://schemas.microsoft.com/office/powerpoint/2010/main" val="1683950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“Careers” tab. </a:t>
            </a:r>
          </a:p>
        </p:txBody>
      </p:sp>
      <p:sp>
        <p:nvSpPr>
          <p:cNvPr id="4" name="Slide Number Placeholder 3"/>
          <p:cNvSpPr>
            <a:spLocks noGrp="1"/>
          </p:cNvSpPr>
          <p:nvPr>
            <p:ph type="sldNum" sz="quarter" idx="5"/>
          </p:nvPr>
        </p:nvSpPr>
        <p:spPr/>
        <p:txBody>
          <a:bodyPr/>
          <a:lstStyle/>
          <a:p>
            <a:fld id="{7A6E335F-6B58-4BAC-AAD9-EC2E6DC7157D}" type="slidenum">
              <a:rPr lang="en-US" smtClean="0"/>
              <a:t>48</a:t>
            </a:fld>
            <a:endParaRPr lang="en-US" dirty="0"/>
          </a:p>
        </p:txBody>
      </p:sp>
    </p:spTree>
    <p:extLst>
      <p:ext uri="{BB962C8B-B14F-4D97-AF65-F5344CB8AC3E}">
        <p14:creationId xmlns:p14="http://schemas.microsoft.com/office/powerpoint/2010/main" val="26756424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Underneath the Budget Calculator and the Lifestyle Calculator, you will find the Career Pathways section.  Click on the “View Career Pathways” link. </a:t>
            </a:r>
          </a:p>
        </p:txBody>
      </p:sp>
      <p:sp>
        <p:nvSpPr>
          <p:cNvPr id="4" name="Slide Number Placeholder 3"/>
          <p:cNvSpPr>
            <a:spLocks noGrp="1"/>
          </p:cNvSpPr>
          <p:nvPr>
            <p:ph type="sldNum" sz="quarter" idx="5"/>
          </p:nvPr>
        </p:nvSpPr>
        <p:spPr/>
        <p:txBody>
          <a:bodyPr/>
          <a:lstStyle/>
          <a:p>
            <a:fld id="{7A6E335F-6B58-4BAC-AAD9-EC2E6DC7157D}" type="slidenum">
              <a:rPr lang="en-US" smtClean="0"/>
              <a:t>49</a:t>
            </a:fld>
            <a:endParaRPr lang="en-US" dirty="0"/>
          </a:p>
        </p:txBody>
      </p:sp>
    </p:spTree>
    <p:extLst>
      <p:ext uri="{BB962C8B-B14F-4D97-AF65-F5344CB8AC3E}">
        <p14:creationId xmlns:p14="http://schemas.microsoft.com/office/powerpoint/2010/main" val="3214857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use this tool to search any career pathway you choose. In the example shown on the screen, I searched for  a career as a “Farmer, Rancher, and Agricultural Manager”. </a:t>
            </a:r>
          </a:p>
        </p:txBody>
      </p:sp>
      <p:sp>
        <p:nvSpPr>
          <p:cNvPr id="4" name="Slide Number Placeholder 3"/>
          <p:cNvSpPr>
            <a:spLocks noGrp="1"/>
          </p:cNvSpPr>
          <p:nvPr>
            <p:ph type="sldNum" sz="quarter" idx="5"/>
          </p:nvPr>
        </p:nvSpPr>
        <p:spPr/>
        <p:txBody>
          <a:bodyPr/>
          <a:lstStyle/>
          <a:p>
            <a:fld id="{7A6E335F-6B58-4BAC-AAD9-EC2E6DC7157D}" type="slidenum">
              <a:rPr lang="en-US" smtClean="0"/>
              <a:t>50</a:t>
            </a:fld>
            <a:endParaRPr lang="en-US" dirty="0"/>
          </a:p>
        </p:txBody>
      </p:sp>
    </p:spTree>
    <p:extLst>
      <p:ext uri="{BB962C8B-B14F-4D97-AF65-F5344CB8AC3E}">
        <p14:creationId xmlns:p14="http://schemas.microsoft.com/office/powerpoint/2010/main" val="19621034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search identified that as of June 16, 2024, there were 146,960 jobs available in Ohio along this career pathway. To narrow down these results into a more manageable grouping, I will need to add some filters such as the city or town that I want to live in and a radius for how far I am willing to daily commute to and from work from work. From here, the search will identify job openings that meet those criteria that students could apply for. Since the results of these searches are regularly updated by the Department of Jobs and Family Services I will not show a screenshot of the results, because every few weeks those results will change depending on the career field and location being searched. </a:t>
            </a:r>
          </a:p>
        </p:txBody>
      </p:sp>
      <p:sp>
        <p:nvSpPr>
          <p:cNvPr id="4" name="Slide Number Placeholder 3"/>
          <p:cNvSpPr>
            <a:spLocks noGrp="1"/>
          </p:cNvSpPr>
          <p:nvPr>
            <p:ph type="sldNum" sz="quarter" idx="5"/>
          </p:nvPr>
        </p:nvSpPr>
        <p:spPr/>
        <p:txBody>
          <a:bodyPr/>
          <a:lstStyle/>
          <a:p>
            <a:fld id="{7A6E335F-6B58-4BAC-AAD9-EC2E6DC7157D}" type="slidenum">
              <a:rPr lang="en-US" smtClean="0"/>
              <a:t>51</a:t>
            </a:fld>
            <a:endParaRPr lang="en-US" dirty="0"/>
          </a:p>
        </p:txBody>
      </p:sp>
    </p:spTree>
    <p:extLst>
      <p:ext uri="{BB962C8B-B14F-4D97-AF65-F5344CB8AC3E}">
        <p14:creationId xmlns:p14="http://schemas.microsoft.com/office/powerpoint/2010/main" val="1884071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were to return to the Job Search page and this time if you were to click on the “View Career Clusters” link, it would take you to the Ohio Means Jobs Career Clusters page which we have already explored. The reason this is being pointed out is to acknowledge that the Jobs Search page serves as another entry point to the Ohio Means Jobs Career Clusters webpage. </a:t>
            </a:r>
          </a:p>
        </p:txBody>
      </p:sp>
      <p:sp>
        <p:nvSpPr>
          <p:cNvPr id="4" name="Slide Number Placeholder 3"/>
          <p:cNvSpPr>
            <a:spLocks noGrp="1"/>
          </p:cNvSpPr>
          <p:nvPr>
            <p:ph type="sldNum" sz="quarter" idx="5"/>
          </p:nvPr>
        </p:nvSpPr>
        <p:spPr/>
        <p:txBody>
          <a:bodyPr/>
          <a:lstStyle/>
          <a:p>
            <a:fld id="{7A6E335F-6B58-4BAC-AAD9-EC2E6DC7157D}" type="slidenum">
              <a:rPr lang="en-US" smtClean="0"/>
              <a:t>52</a:t>
            </a:fld>
            <a:endParaRPr lang="en-US" dirty="0"/>
          </a:p>
        </p:txBody>
      </p:sp>
    </p:spTree>
    <p:extLst>
      <p:ext uri="{BB962C8B-B14F-4D97-AF65-F5344CB8AC3E}">
        <p14:creationId xmlns:p14="http://schemas.microsoft.com/office/powerpoint/2010/main" val="1555772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We are pointing this out to acknowledge that the Jobs Search page serves as another entry point to the Ohio Means Jobs Career Clusters webpage. Since the information on the Ohio Means Jobs Career Clusters page is so valuable to students as they think about their career readiness we felt it was important to identify the many different ways that users can get to this information. </a:t>
            </a:r>
            <a:endParaRPr lang="en-US" b="0" i="0" dirty="0">
              <a:solidFill>
                <a:srgbClr val="525051"/>
              </a:solidFill>
              <a:effectLst/>
              <a:latin typeface="Montserrat" panose="00000500000000000000" pitchFamily="2" charset="0"/>
            </a:endParaRPr>
          </a:p>
          <a:p>
            <a:pPr algn="l"/>
            <a:endParaRPr lang="en-US" b="0" i="0" dirty="0">
              <a:solidFill>
                <a:srgbClr val="525051"/>
              </a:solidFill>
              <a:effectLst/>
              <a:latin typeface="Montserrat"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53</a:t>
            </a:fld>
            <a:endParaRPr lang="en-US" dirty="0"/>
          </a:p>
        </p:txBody>
      </p:sp>
    </p:spTree>
    <p:extLst>
      <p:ext uri="{BB962C8B-B14F-4D97-AF65-F5344CB8AC3E}">
        <p14:creationId xmlns:p14="http://schemas.microsoft.com/office/powerpoint/2010/main" val="2007772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809665e71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g1809665e71f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Statisticians is projected to growth 35% over the next decade. This is up almost 4% from 2018 when the anticipated growth was 31%. Also, the median salary has increased by more than $7,700. Meanwhile, Information Security Analysts, is up another 1% from 2018 with the median income. The median salary for the position has increased by over $4,200 in the last four-years.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a:t>I also want to draw your attention to a couple other fast-growing careers such as “operations research analyst” and “software developers, applications”. I want to highlight these career fields because of their commonality. These are all fast-growing careers that involve math but may not always be the first ones that come to mind when you think about ‘fast growing, in-demand careers or jobs that involve math’. Another commonality among the jobs I just listed is they all involve big data, statistics, and computer science. I wanted to show you this to get you thinking about these possible jobs and careers that are in demand with attractive median salaries that all involve math and may be of interest to high school students when they explore potential career fields. </a:t>
            </a:r>
            <a:endParaRPr dirty="0"/>
          </a:p>
        </p:txBody>
      </p:sp>
      <p:sp>
        <p:nvSpPr>
          <p:cNvPr id="91" name="Google Shape;91;g1809665e71f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25051"/>
                </a:solidFill>
                <a:effectLst/>
                <a:latin typeface="Montserrat" panose="00000500000000000000" pitchFamily="2" charset="0"/>
              </a:rPr>
              <a:t>Now, take 10-minutes to explore the website based on what you think your student(s) will be or already is interested in. As you explore, you will want to pay attention to the information provided by the website. On the screen is an example from the </a:t>
            </a:r>
          </a:p>
          <a:p>
            <a:pPr algn="l"/>
            <a:endParaRPr lang="en-US" b="0" i="0" dirty="0">
              <a:solidFill>
                <a:srgbClr val="525051"/>
              </a:solidFill>
              <a:effectLst/>
              <a:latin typeface="Montserrat" panose="00000500000000000000" pitchFamily="2" charset="0"/>
            </a:endParaRPr>
          </a:p>
          <a:p>
            <a:pPr algn="l"/>
            <a:r>
              <a:rPr lang="en-US" b="0" i="0" dirty="0">
                <a:solidFill>
                  <a:srgbClr val="525051"/>
                </a:solidFill>
                <a:effectLst/>
                <a:latin typeface="Montserrat" panose="00000500000000000000" pitchFamily="2" charset="0"/>
              </a:rPr>
              <a:t>Before you s</a:t>
            </a:r>
            <a:r>
              <a:rPr lang="en-US" b="0" i="0" dirty="0">
                <a:solidFill>
                  <a:srgbClr val="333333"/>
                </a:solidFill>
                <a:effectLst/>
                <a:latin typeface="Montserrat" panose="00000500000000000000" pitchFamily="2" charset="0"/>
              </a:rPr>
              <a:t>elect a Career Cluster below to begin exploring: </a:t>
            </a:r>
          </a:p>
          <a:p>
            <a:pPr marL="285750" indent="-285750" algn="l">
              <a:buFont typeface="Arial" panose="020B0604020202020204" pitchFamily="34" charset="0"/>
              <a:buChar char="•"/>
            </a:pPr>
            <a:r>
              <a:rPr lang="en-US" b="0" i="0" dirty="0">
                <a:solidFill>
                  <a:srgbClr val="333333"/>
                </a:solidFill>
                <a:effectLst/>
                <a:latin typeface="Montserrat" panose="00000500000000000000" pitchFamily="2" charset="0"/>
              </a:rPr>
              <a:t>Think about the types of careers your student may be interested in? </a:t>
            </a:r>
          </a:p>
          <a:p>
            <a:pPr marL="285750" indent="-285750" algn="l">
              <a:buFont typeface="Arial" panose="020B0604020202020204" pitchFamily="34" charset="0"/>
              <a:buChar char="•"/>
            </a:pPr>
            <a:r>
              <a:rPr lang="en-US" b="0" i="0" dirty="0">
                <a:solidFill>
                  <a:srgbClr val="333333"/>
                </a:solidFill>
                <a:effectLst/>
                <a:latin typeface="Montserrat" panose="00000500000000000000" pitchFamily="2" charset="0"/>
              </a:rPr>
              <a:t>Look at the pay/salary ranges. </a:t>
            </a:r>
          </a:p>
          <a:p>
            <a:pPr marL="285750" indent="-285750" algn="l">
              <a:buFont typeface="Arial" panose="020B0604020202020204" pitchFamily="34" charset="0"/>
              <a:buChar char="•"/>
            </a:pPr>
            <a:r>
              <a:rPr lang="en-US" b="0" i="0" dirty="0">
                <a:solidFill>
                  <a:srgbClr val="333333"/>
                </a:solidFill>
                <a:effectLst/>
                <a:latin typeface="Montserrat" panose="00000500000000000000" pitchFamily="2" charset="0"/>
              </a:rPr>
              <a:t>Identify the mathematics courses that are most applicable. </a:t>
            </a:r>
          </a:p>
          <a:p>
            <a:pPr marL="285750" indent="-285750" algn="l">
              <a:buFont typeface="Arial" panose="020B0604020202020204" pitchFamily="34" charset="0"/>
              <a:buChar char="•"/>
            </a:pPr>
            <a:r>
              <a:rPr lang="en-US" b="0" i="0" dirty="0">
                <a:solidFill>
                  <a:srgbClr val="333333"/>
                </a:solidFill>
                <a:effectLst/>
                <a:latin typeface="Montserrat" panose="00000500000000000000" pitchFamily="2" charset="0"/>
              </a:rPr>
              <a:t>Does this career require calculus? </a:t>
            </a:r>
          </a:p>
          <a:p>
            <a:pPr marL="285750" indent="-285750" algn="l">
              <a:buFont typeface="Arial" panose="020B0604020202020204" pitchFamily="34" charset="0"/>
              <a:buChar char="•"/>
            </a:pPr>
            <a:r>
              <a:rPr lang="en-US" b="0" i="0" dirty="0">
                <a:solidFill>
                  <a:srgbClr val="333333"/>
                </a:solidFill>
                <a:effectLst/>
                <a:latin typeface="Montserrat" panose="00000500000000000000" pitchFamily="2" charset="0"/>
              </a:rPr>
              <a:t>Does this career require a college degree? </a:t>
            </a:r>
          </a:p>
          <a:p>
            <a:pPr marL="834363" lvl="1" indent="-285750" algn="l">
              <a:buFont typeface="Arial" panose="020B0604020202020204" pitchFamily="34" charset="0"/>
              <a:buChar char="•"/>
            </a:pPr>
            <a:r>
              <a:rPr lang="en-US" b="0" i="0" dirty="0">
                <a:solidFill>
                  <a:srgbClr val="333333"/>
                </a:solidFill>
                <a:effectLst/>
                <a:latin typeface="Montserrat" panose="00000500000000000000" pitchFamily="2" charset="0"/>
              </a:rPr>
              <a:t>If so, is it a 2-year? 4-year degree? Or advanced degree? </a:t>
            </a:r>
          </a:p>
          <a:p>
            <a:pPr marL="0" lvl="0" indent="0" algn="l">
              <a:buFont typeface="Arial" panose="020B0604020202020204" pitchFamily="34" charset="0"/>
              <a:buNone/>
            </a:pPr>
            <a:endParaRPr lang="en-US" b="0" i="0" dirty="0">
              <a:solidFill>
                <a:srgbClr val="333333"/>
              </a:solidFill>
              <a:effectLst/>
              <a:latin typeface="Montserrat" panose="00000500000000000000" pitchFamily="2" charset="0"/>
            </a:endParaRPr>
          </a:p>
          <a:p>
            <a:pPr marL="0" lvl="0" indent="0" algn="l">
              <a:buFont typeface="Arial" panose="020B0604020202020204" pitchFamily="34" charset="0"/>
              <a:buNone/>
            </a:pPr>
            <a:r>
              <a:rPr lang="en-US" b="0" i="0" dirty="0">
                <a:solidFill>
                  <a:srgbClr val="333333"/>
                </a:solidFill>
                <a:effectLst/>
                <a:latin typeface="Montserrat" panose="00000500000000000000" pitchFamily="2" charset="0"/>
              </a:rPr>
              <a:t>I will put these questions for you in the chat and on the screen while you explore the website. </a:t>
            </a:r>
            <a:endParaRPr lang="en-US" b="0" i="0" dirty="0">
              <a:solidFill>
                <a:srgbClr val="525051"/>
              </a:solidFill>
              <a:effectLst/>
              <a:latin typeface="Montserrat" panose="00000500000000000000" pitchFamily="2" charset="0"/>
            </a:endParaRP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54</a:t>
            </a:fld>
            <a:endParaRPr lang="en-US" dirty="0"/>
          </a:p>
        </p:txBody>
      </p:sp>
    </p:spTree>
    <p:extLst>
      <p:ext uri="{BB962C8B-B14F-4D97-AF65-F5344CB8AC3E}">
        <p14:creationId xmlns:p14="http://schemas.microsoft.com/office/powerpoint/2010/main" val="36470567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questions do you have so far? </a:t>
            </a:r>
          </a:p>
        </p:txBody>
      </p:sp>
      <p:sp>
        <p:nvSpPr>
          <p:cNvPr id="4" name="Slide Number Placeholder 3"/>
          <p:cNvSpPr>
            <a:spLocks noGrp="1"/>
          </p:cNvSpPr>
          <p:nvPr>
            <p:ph type="sldNum" sz="quarter" idx="5"/>
          </p:nvPr>
        </p:nvSpPr>
        <p:spPr/>
        <p:txBody>
          <a:bodyPr/>
          <a:lstStyle/>
          <a:p>
            <a:fld id="{7A6E335F-6B58-4BAC-AAD9-EC2E6DC7157D}" type="slidenum">
              <a:rPr lang="en-US" smtClean="0"/>
              <a:t>55</a:t>
            </a:fld>
            <a:endParaRPr lang="en-US" dirty="0"/>
          </a:p>
        </p:txBody>
      </p:sp>
    </p:spTree>
    <p:extLst>
      <p:ext uri="{BB962C8B-B14F-4D97-AF65-F5344CB8AC3E}">
        <p14:creationId xmlns:p14="http://schemas.microsoft.com/office/powerpoint/2010/main" val="2713399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all of the information and resources that we just discussed, we are going to return to the Student Decision Trees that are found on the DEW website. Earlier in this session, we used Student Decision Trees 1 &amp; 2 to get us onto the Ohio Means Jobs website. </a:t>
            </a:r>
          </a:p>
          <a:p>
            <a:endParaRPr lang="en-US" dirty="0"/>
          </a:p>
          <a:p>
            <a:r>
              <a:rPr lang="en-US" dirty="0"/>
              <a:t>This time we are going to return to the Student Decision Trees to look at Part 3. This decision tree shows alignment between majors/careers and high school math pathways courses. The information is broad and should be used for general guidance only, as alignments may vary by higher education institutions. Please check your local community colleges or four-year feeder schools and adjust the chart as necessary.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their third unit of mathematics, students may wish to explore one of their new pathway courses such as Statistics &amp; Probability, Data Science Foundations, or Computer Science/Discrete Math. However, if students decide to pursue a major within that pathway that requires Calculus, they should take Algebra 2 for their fourth unit of mathematics.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education.ohio.gov/cmsctx/pv/ID-10131609/culture/en-US/wg/42667fc7-e562-46e3-9bbe-51ce0c96a19d/h/266823795fdf0360c76653ce3f49e829c6027767adda7473b1e9a8d2bbcc6ef9/-/getattachment/Topics/Learning-in-Ohio/Mathematics/Resources-for-Mathematics/Math-Pathways/Higher-Ed-Entry-Level-Math-Pathways-Course-Descrip/Student-Decision-Tree-part3.pdf.aspx?lang=en-US&amp;uh=76a179e7a8938c1abd9dd754991ed33e92b96fed09a2a985a450a6ecefd0d8c2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56</a:t>
            </a:fld>
            <a:endParaRPr lang="en-US" dirty="0"/>
          </a:p>
        </p:txBody>
      </p:sp>
    </p:spTree>
    <p:extLst>
      <p:ext uri="{BB962C8B-B14F-4D97-AF65-F5344CB8AC3E}">
        <p14:creationId xmlns:p14="http://schemas.microsoft.com/office/powerpoint/2010/main" val="5574360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Student Decision Tree 3, there is this graphic that parents and students can use when deciding which courses to choose. A major decision in which mathematics courses a student takes is whether their college degree program or career field requires calculus. It is worth noting that while many careers require calculus, many do not. The graphic provides a starting list of common in-demand careers that will require calculus. Students that will be entering into a calculus pathway are encouraged to take Algebra 2 (or Math 3) as one of their four high school mathematics courses. Meanwhile, students that will not be entering into a calculus pathway are encouraged to take an Algebra 2 equivalent course such as Advanced Computer Science, Advanced Quantitative Reasoning, Data Science, Discrete Mathematics, or Statistics and Probability. I do want to acknowledge that a student who may choose initially to not take Algebra 2 (or Math 3) can always take Algebra 2 (or Math 3) later. Also, they can double-up on high school mathematics courses in a school year. For example, a student can take Advanced Quantitative Reasoning as their third high school mathematics credit. The following school year they can take both Algebra 2 (or Math 3) and Statistics and Probability. </a:t>
            </a:r>
          </a:p>
        </p:txBody>
      </p:sp>
      <p:sp>
        <p:nvSpPr>
          <p:cNvPr id="4" name="Slide Number Placeholder 3"/>
          <p:cNvSpPr>
            <a:spLocks noGrp="1"/>
          </p:cNvSpPr>
          <p:nvPr>
            <p:ph type="sldNum" sz="quarter" idx="5"/>
          </p:nvPr>
        </p:nvSpPr>
        <p:spPr/>
        <p:txBody>
          <a:bodyPr/>
          <a:lstStyle/>
          <a:p>
            <a:fld id="{A88EB8E9-7E05-4C60-A58D-798732DD5BFE}" type="slidenum">
              <a:rPr lang="en-US" smtClean="0"/>
              <a:t>57</a:t>
            </a:fld>
            <a:endParaRPr lang="en-US" dirty="0"/>
          </a:p>
        </p:txBody>
      </p:sp>
    </p:spTree>
    <p:extLst>
      <p:ext uri="{BB962C8B-B14F-4D97-AF65-F5344CB8AC3E}">
        <p14:creationId xmlns:p14="http://schemas.microsoft.com/office/powerpoint/2010/main" val="8624916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Included in the Student Decision Tree 3 recourse are lists of careers that each Algebra 2 equivalent course content will be helpful for. On the screen is a list of those careers that an Advanced Quantitative Reasoning course would be helpful for. </a:t>
            </a:r>
          </a:p>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58</a:t>
            </a:fld>
            <a:endParaRPr lang="en-US" dirty="0"/>
          </a:p>
        </p:txBody>
      </p:sp>
    </p:spTree>
    <p:extLst>
      <p:ext uri="{BB962C8B-B14F-4D97-AF65-F5344CB8AC3E}">
        <p14:creationId xmlns:p14="http://schemas.microsoft.com/office/powerpoint/2010/main" val="24728692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list for Algebra 2/Math 3. </a:t>
            </a:r>
          </a:p>
        </p:txBody>
      </p:sp>
      <p:sp>
        <p:nvSpPr>
          <p:cNvPr id="4" name="Slide Number Placeholder 3"/>
          <p:cNvSpPr>
            <a:spLocks noGrp="1"/>
          </p:cNvSpPr>
          <p:nvPr>
            <p:ph type="sldNum" sz="quarter" idx="5"/>
          </p:nvPr>
        </p:nvSpPr>
        <p:spPr/>
        <p:txBody>
          <a:bodyPr/>
          <a:lstStyle/>
          <a:p>
            <a:fld id="{7A6E335F-6B58-4BAC-AAD9-EC2E6DC7157D}" type="slidenum">
              <a:rPr lang="en-US" smtClean="0"/>
              <a:t>59</a:t>
            </a:fld>
            <a:endParaRPr lang="en-US" dirty="0"/>
          </a:p>
        </p:txBody>
      </p:sp>
    </p:spTree>
    <p:extLst>
      <p:ext uri="{BB962C8B-B14F-4D97-AF65-F5344CB8AC3E}">
        <p14:creationId xmlns:p14="http://schemas.microsoft.com/office/powerpoint/2010/main" val="14887570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list for Data Science. </a:t>
            </a:r>
          </a:p>
        </p:txBody>
      </p:sp>
      <p:sp>
        <p:nvSpPr>
          <p:cNvPr id="4" name="Slide Number Placeholder 3"/>
          <p:cNvSpPr>
            <a:spLocks noGrp="1"/>
          </p:cNvSpPr>
          <p:nvPr>
            <p:ph type="sldNum" sz="quarter" idx="5"/>
          </p:nvPr>
        </p:nvSpPr>
        <p:spPr/>
        <p:txBody>
          <a:bodyPr/>
          <a:lstStyle/>
          <a:p>
            <a:fld id="{7A6E335F-6B58-4BAC-AAD9-EC2E6DC7157D}" type="slidenum">
              <a:rPr lang="en-US" smtClean="0"/>
              <a:t>60</a:t>
            </a:fld>
            <a:endParaRPr lang="en-US" dirty="0"/>
          </a:p>
        </p:txBody>
      </p:sp>
    </p:spTree>
    <p:extLst>
      <p:ext uri="{BB962C8B-B14F-4D97-AF65-F5344CB8AC3E}">
        <p14:creationId xmlns:p14="http://schemas.microsoft.com/office/powerpoint/2010/main" val="35260979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list for Discrete Mathematics. </a:t>
            </a:r>
          </a:p>
        </p:txBody>
      </p:sp>
      <p:sp>
        <p:nvSpPr>
          <p:cNvPr id="4" name="Slide Number Placeholder 3"/>
          <p:cNvSpPr>
            <a:spLocks noGrp="1"/>
          </p:cNvSpPr>
          <p:nvPr>
            <p:ph type="sldNum" sz="quarter" idx="5"/>
          </p:nvPr>
        </p:nvSpPr>
        <p:spPr/>
        <p:txBody>
          <a:bodyPr/>
          <a:lstStyle/>
          <a:p>
            <a:fld id="{7A6E335F-6B58-4BAC-AAD9-EC2E6DC7157D}" type="slidenum">
              <a:rPr lang="en-US" smtClean="0"/>
              <a:t>61</a:t>
            </a:fld>
            <a:endParaRPr lang="en-US" dirty="0"/>
          </a:p>
        </p:txBody>
      </p:sp>
    </p:spTree>
    <p:extLst>
      <p:ext uri="{BB962C8B-B14F-4D97-AF65-F5344CB8AC3E}">
        <p14:creationId xmlns:p14="http://schemas.microsoft.com/office/powerpoint/2010/main" val="9599261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Statistics and Probability. </a:t>
            </a:r>
          </a:p>
          <a:p>
            <a:endParaRPr lang="en-US" dirty="0"/>
          </a:p>
        </p:txBody>
      </p:sp>
      <p:sp>
        <p:nvSpPr>
          <p:cNvPr id="4" name="Slide Number Placeholder 3"/>
          <p:cNvSpPr>
            <a:spLocks noGrp="1"/>
          </p:cNvSpPr>
          <p:nvPr>
            <p:ph type="sldNum" sz="quarter" idx="5"/>
          </p:nvPr>
        </p:nvSpPr>
        <p:spPr/>
        <p:txBody>
          <a:bodyPr/>
          <a:lstStyle/>
          <a:p>
            <a:fld id="{7A6E335F-6B58-4BAC-AAD9-EC2E6DC7157D}" type="slidenum">
              <a:rPr lang="en-US" smtClean="0"/>
              <a:t>62</a:t>
            </a:fld>
            <a:endParaRPr lang="en-US" dirty="0"/>
          </a:p>
        </p:txBody>
      </p:sp>
    </p:spTree>
    <p:extLst>
      <p:ext uri="{BB962C8B-B14F-4D97-AF65-F5344CB8AC3E}">
        <p14:creationId xmlns:p14="http://schemas.microsoft.com/office/powerpoint/2010/main" val="9930072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OHIO GUARANTEED TRANSFER PATHWAYS? </a:t>
            </a:r>
          </a:p>
          <a:p>
            <a:r>
              <a:rPr lang="en-US" dirty="0"/>
              <a:t>The Ohio Guaranteed Transfer Pathways are designed by Higher Education to provide a clearer path to degree completion for students pursuing associate degrees at Ohio’s public community colleges with plans to transfer to Ohio public universities to complete their bachelor’s degrees. The Ohio Guaranteed Transfer Pathways also constitute agreements between public community colleges and universities confirming that community college courses meet major preparation requirements and will be counted and applied toward the bachelor’s degree. Students still must meet all university program admission requirements.  Because the Ohio Guaranteed Transfer Pathways align college majors to entry-level math courses, these also are useful for school counselors when advising students about which courses to take in high school, including those students who are planning to enter directly into four-year institutions directly after graduation. Students can search transferable courses by major, academic cluster or even institution. More information can be found on the Ohio’s Transfer to Degree Guarantee webpage. </a:t>
            </a:r>
          </a:p>
        </p:txBody>
      </p:sp>
      <p:sp>
        <p:nvSpPr>
          <p:cNvPr id="4" name="Slide Number Placeholder 3"/>
          <p:cNvSpPr>
            <a:spLocks noGrp="1"/>
          </p:cNvSpPr>
          <p:nvPr>
            <p:ph type="sldNum" sz="quarter" idx="5"/>
          </p:nvPr>
        </p:nvSpPr>
        <p:spPr/>
        <p:txBody>
          <a:bodyPr/>
          <a:lstStyle/>
          <a:p>
            <a:fld id="{A88EB8E9-7E05-4C60-A58D-798732DD5BFE}" type="slidenum">
              <a:rPr lang="en-US" smtClean="0"/>
              <a:t>63</a:t>
            </a:fld>
            <a:endParaRPr lang="en-US" dirty="0"/>
          </a:p>
        </p:txBody>
      </p:sp>
    </p:spTree>
    <p:extLst>
      <p:ext uri="{BB962C8B-B14F-4D97-AF65-F5344CB8AC3E}">
        <p14:creationId xmlns:p14="http://schemas.microsoft.com/office/powerpoint/2010/main" val="2684134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809665e71f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g1809665e71f_0_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are updated annually by the U.S. Bureau of Labor Statistics. This shown is the current information on the fastest growing occupations. This 10-year outlook is important when you think about high school students potentially reaching their third or in rare cases fourth high school mathematics as early as their freshman year. This means that the 10-year outlook will encompass the timeline when many of them can be expected to enter the workforce whether that is immediately following high school or after completion of a 2-, 4-, or advanced-degree program. </a:t>
            </a:r>
            <a:endParaRPr dirty="0"/>
          </a:p>
        </p:txBody>
      </p:sp>
      <p:sp>
        <p:nvSpPr>
          <p:cNvPr id="91" name="Google Shape;91;g1809665e71f_0_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782878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cmsctx/pv/ID-10131609/culture/en-US/wg/42667fc7-e562-46e3-9bbe-51ce0c96a19d/h/266823795fdf0360c76653ce3f49e829c6027767adda7473b1e9a8d2bbcc6ef9/-/getattachment/Topics/Learning-in-Ohio/Mathematics/Resources-for-Mathematics/Math-Pathways/Higher-Ed-Entry-Level-Math-Pathways-Course-Descrip/Connecting-the-Math-Pathways-to-CCP-and-OGTP-GW-LH_LS.pdf.aspx?lang=en-US&amp;uh=4c353f6ab289d648e27bd18940c0d5892ae4e229f4e92a45e3315dc168307aba</a:t>
            </a:r>
          </a:p>
          <a:p>
            <a:endParaRPr lang="en-US" dirty="0"/>
          </a:p>
          <a:p>
            <a:r>
              <a:rPr lang="en-US" dirty="0"/>
              <a:t>In this document you will find answers to the following questions. (read the slide from here) </a:t>
            </a:r>
          </a:p>
        </p:txBody>
      </p:sp>
      <p:sp>
        <p:nvSpPr>
          <p:cNvPr id="4" name="Slide Number Placeholder 3"/>
          <p:cNvSpPr>
            <a:spLocks noGrp="1"/>
          </p:cNvSpPr>
          <p:nvPr>
            <p:ph type="sldNum" sz="quarter" idx="5"/>
          </p:nvPr>
        </p:nvSpPr>
        <p:spPr/>
        <p:txBody>
          <a:bodyPr/>
          <a:lstStyle/>
          <a:p>
            <a:fld id="{A88EB8E9-7E05-4C60-A58D-798732DD5BFE}" type="slidenum">
              <a:rPr lang="en-US" smtClean="0"/>
              <a:t>64</a:t>
            </a:fld>
            <a:endParaRPr lang="en-US" dirty="0"/>
          </a:p>
        </p:txBody>
      </p:sp>
    </p:spTree>
    <p:extLst>
      <p:ext uri="{BB962C8B-B14F-4D97-AF65-F5344CB8AC3E}">
        <p14:creationId xmlns:p14="http://schemas.microsoft.com/office/powerpoint/2010/main" val="21919701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https://education.ohio.gov/getattachment/Topics/Learning-in-Ohio/Mathematics/Resources-for-Mathematics/Math-Pathways/Higher-Ed-Entry-Level-Math-Pathways-Course-Descrip/Math-Pathways-and-ACT-SAT.pdf.aspx?lang=en-US</a:t>
            </a:r>
          </a:p>
        </p:txBody>
      </p:sp>
      <p:sp>
        <p:nvSpPr>
          <p:cNvPr id="4" name="Slide Number Placeholder 3"/>
          <p:cNvSpPr>
            <a:spLocks noGrp="1"/>
          </p:cNvSpPr>
          <p:nvPr>
            <p:ph type="sldNum" sz="quarter" idx="5"/>
          </p:nvPr>
        </p:nvSpPr>
        <p:spPr/>
        <p:txBody>
          <a:bodyPr/>
          <a:lstStyle/>
          <a:p>
            <a:fld id="{A88EB8E9-7E05-4C60-A58D-798732DD5BFE}" type="slidenum">
              <a:rPr lang="en-US" smtClean="0"/>
              <a:t>65</a:t>
            </a:fld>
            <a:endParaRPr lang="en-US" dirty="0"/>
          </a:p>
        </p:txBody>
      </p:sp>
    </p:spTree>
    <p:extLst>
      <p:ext uri="{BB962C8B-B14F-4D97-AF65-F5344CB8AC3E}">
        <p14:creationId xmlns:p14="http://schemas.microsoft.com/office/powerpoint/2010/main" val="172402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https://education.ohio.gov/getattachment/Topics/Learning-in-Ohio/Mathematics/Resources-for-Mathematics/Math-Pathways/Higher-Ed-Entry-Level-Math-Pathways-Course-Descrip/Math-Pathways-and-ACT-SAT.pdf.aspx?lang=en-US</a:t>
            </a:r>
          </a:p>
          <a:p>
            <a:endParaRPr lang="en-US" dirty="0"/>
          </a:p>
          <a:p>
            <a:r>
              <a:rPr lang="en-US" dirty="0"/>
              <a:t>More university systems are moving away from using standardized tests, such as the ACT/SAT, in admissions as there has been growing research indicating measures other than the ACT/SAT, such as grade-point average, are better predictors of student success in postsecondary institutions (Morrison, 2020). This move away from standardized testing and placement has been accelerated since the COVID-19 pandemic. Although there is movement in this direction, the Ohio Department of Education realizes the ACT and SAT still are factors for many students. This guide can help educators, parents and students navigate the ACT and SAT test blueprints and standards for Algebra 2-equivalency courses. </a:t>
            </a:r>
          </a:p>
          <a:p>
            <a:endParaRPr lang="en-US" dirty="0"/>
          </a:p>
          <a:p>
            <a:r>
              <a:rPr lang="en-US" dirty="0"/>
              <a:t>Equivalency to Algebra 2 is defined in terms of rigor not content. All the new math pathways courses promote critical thinking and analysis needed for standardized testing such as the ACT and SAT. No single course, not even Algebra 2, incorporates all tested standards. It is recommended ACT and SAT prep occur naturally in conversations throughout the lessons reviewing application of previously learned content. Analyzing the ACT College and Career Readiness Standards and ACT Blueprint and SAT Blueprint, students who have been successful in Algebra and Geometry should be able to get a remediation-free score in mathematics (ACT of 22, SAT of 530, Accuplacer NextGen 263). Students aiming for top scores on standardized tests such as the ACT and SAT will need exposure to a variety of courses, including Algebra 2 and an equivalent course that covers advanced statistics concepts. See the individual test blueprints for more information. </a:t>
            </a:r>
          </a:p>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66</a:t>
            </a:fld>
            <a:endParaRPr lang="en-US" dirty="0"/>
          </a:p>
        </p:txBody>
      </p:sp>
    </p:spTree>
    <p:extLst>
      <p:ext uri="{BB962C8B-B14F-4D97-AF65-F5344CB8AC3E}">
        <p14:creationId xmlns:p14="http://schemas.microsoft.com/office/powerpoint/2010/main" val="339475130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E366C7-1CE9-4F42-AE88-C4781F677C91}" type="slidenum">
              <a:rPr lang="en-US" smtClean="0"/>
              <a:t>67</a:t>
            </a:fld>
            <a:endParaRPr lang="en-US" dirty="0"/>
          </a:p>
        </p:txBody>
      </p:sp>
    </p:spTree>
    <p:extLst>
      <p:ext uri="{BB962C8B-B14F-4D97-AF65-F5344CB8AC3E}">
        <p14:creationId xmlns:p14="http://schemas.microsoft.com/office/powerpoint/2010/main" val="18835582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8EB8E9-7E05-4C60-A58D-798732DD5BFE}" type="slidenum">
              <a:rPr lang="en-US" smtClean="0"/>
              <a:t>68</a:t>
            </a:fld>
            <a:endParaRPr lang="en-US" dirty="0"/>
          </a:p>
        </p:txBody>
      </p:sp>
    </p:spTree>
    <p:extLst>
      <p:ext uri="{BB962C8B-B14F-4D97-AF65-F5344CB8AC3E}">
        <p14:creationId xmlns:p14="http://schemas.microsoft.com/office/powerpoint/2010/main" val="3414741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a:t>
            </a:r>
          </a:p>
        </p:txBody>
      </p:sp>
      <p:sp>
        <p:nvSpPr>
          <p:cNvPr id="4" name="Slide Number Placeholder 3"/>
          <p:cNvSpPr>
            <a:spLocks noGrp="1"/>
          </p:cNvSpPr>
          <p:nvPr>
            <p:ph type="sldNum" sz="quarter" idx="5"/>
          </p:nvPr>
        </p:nvSpPr>
        <p:spPr/>
        <p:txBody>
          <a:bodyPr/>
          <a:lstStyle/>
          <a:p>
            <a:fld id="{A88EB8E9-7E05-4C60-A58D-798732DD5BFE}" type="slidenum">
              <a:rPr lang="en-US" smtClean="0"/>
              <a:t>9</a:t>
            </a:fld>
            <a:endParaRPr lang="en-US" dirty="0"/>
          </a:p>
        </p:txBody>
      </p:sp>
    </p:spTree>
    <p:extLst>
      <p:ext uri="{BB962C8B-B14F-4D97-AF65-F5344CB8AC3E}">
        <p14:creationId xmlns:p14="http://schemas.microsoft.com/office/powerpoint/2010/main" val="1512953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https://education.ohio.gov/Topics/Learning-in-Ohio/Mathematics/Resources-for-Mathematics/Math-Pathways</a:t>
            </a:r>
          </a:p>
        </p:txBody>
      </p:sp>
      <p:sp>
        <p:nvSpPr>
          <p:cNvPr id="4" name="Slide Number Placeholder 3"/>
          <p:cNvSpPr>
            <a:spLocks noGrp="1"/>
          </p:cNvSpPr>
          <p:nvPr>
            <p:ph type="sldNum" sz="quarter" idx="5"/>
          </p:nvPr>
        </p:nvSpPr>
        <p:spPr/>
        <p:txBody>
          <a:bodyPr/>
          <a:lstStyle/>
          <a:p>
            <a:fld id="{A88EB8E9-7E05-4C60-A58D-798732DD5BFE}" type="slidenum">
              <a:rPr lang="en-US" smtClean="0"/>
              <a:t>10</a:t>
            </a:fld>
            <a:endParaRPr lang="en-US" dirty="0"/>
          </a:p>
        </p:txBody>
      </p:sp>
    </p:spTree>
    <p:extLst>
      <p:ext uri="{BB962C8B-B14F-4D97-AF65-F5344CB8AC3E}">
        <p14:creationId xmlns:p14="http://schemas.microsoft.com/office/powerpoint/2010/main" val="4017209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https://education.ohio.gov/Topics/Learning-in-Ohio/Mathematics/Resources-for-Mathematics/Math-Pathways/Higher-Ed-Entry-Level-Math-Pathways-Course-Descrip</a:t>
            </a:r>
          </a:p>
        </p:txBody>
      </p:sp>
      <p:sp>
        <p:nvSpPr>
          <p:cNvPr id="4" name="Slide Number Placeholder 3"/>
          <p:cNvSpPr>
            <a:spLocks noGrp="1"/>
          </p:cNvSpPr>
          <p:nvPr>
            <p:ph type="sldNum" sz="quarter" idx="5"/>
          </p:nvPr>
        </p:nvSpPr>
        <p:spPr/>
        <p:txBody>
          <a:bodyPr/>
          <a:lstStyle/>
          <a:p>
            <a:fld id="{A88EB8E9-7E05-4C60-A58D-798732DD5BFE}" type="slidenum">
              <a:rPr lang="en-US" smtClean="0"/>
              <a:t>11</a:t>
            </a:fld>
            <a:endParaRPr lang="en-US"/>
          </a:p>
        </p:txBody>
      </p:sp>
    </p:spTree>
    <p:extLst>
      <p:ext uri="{BB962C8B-B14F-4D97-AF65-F5344CB8AC3E}">
        <p14:creationId xmlns:p14="http://schemas.microsoft.com/office/powerpoint/2010/main" val="27893795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383969" y="709644"/>
            <a:ext cx="11424062" cy="1107996"/>
          </a:xfrm>
          <a:prstGeom prst="rect">
            <a:avLst/>
          </a:prstGeom>
          <a:noFill/>
        </p:spPr>
        <p:txBody>
          <a:bodyPr wrap="square" rtlCol="0">
            <a:spAutoFit/>
          </a:bodyPr>
          <a:lstStyle/>
          <a:p>
            <a:pPr algn="ctr"/>
            <a:r>
              <a:rPr lang="en-US" sz="6600" b="1" cap="all" baseline="0" dirty="0">
                <a:solidFill>
                  <a:srgbClr val="002060"/>
                </a:solidFill>
                <a:latin typeface="+mj-lt"/>
              </a:rPr>
              <a:t>Presentation</a:t>
            </a:r>
            <a:r>
              <a:rPr lang="en-US" sz="6600" b="1" cap="all" dirty="0">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Tree>
    <p:extLst>
      <p:ext uri="{BB962C8B-B14F-4D97-AF65-F5344CB8AC3E}">
        <p14:creationId xmlns:p14="http://schemas.microsoft.com/office/powerpoint/2010/main" val="555408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dirty="0"/>
          </a:p>
        </p:txBody>
      </p:sp>
    </p:spTree>
    <p:extLst>
      <p:ext uri="{BB962C8B-B14F-4D97-AF65-F5344CB8AC3E}">
        <p14:creationId xmlns:p14="http://schemas.microsoft.com/office/powerpoint/2010/main" val="2099470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Pro SemiBold" panose="020B06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896282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Pro" panose="020B0503030403020204" pitchFamily="34" charset="0"/>
              </a:defRPr>
            </a:lvl1pPr>
            <a:lvl2pPr>
              <a:defRPr sz="2800">
                <a:latin typeface="Source Sans Pro" panose="020B0503030403020204" pitchFamily="34" charset="0"/>
              </a:defRPr>
            </a:lvl2pPr>
            <a:lvl3pPr>
              <a:defRPr sz="2400">
                <a:latin typeface="Source Sans Pro" panose="020B0503030403020204" pitchFamily="34" charset="0"/>
              </a:defRPr>
            </a:lvl3pPr>
            <a:lvl4pPr>
              <a:defRPr sz="2000">
                <a:latin typeface="Source Sans Pro" panose="020B0503030403020204" pitchFamily="34" charset="0"/>
              </a:defRPr>
            </a:lvl4pPr>
            <a:lvl5pPr>
              <a:defRPr sz="2000">
                <a:latin typeface="Source Sans Pro"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470132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Pro SemiBold" panose="020B06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006219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819645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Pro SemiBold" panose="020B06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Pro"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mn-lt"/>
              </a:defRPr>
            </a:lvl1pPr>
          </a:lstStyle>
          <a:p>
            <a:pPr lvl="0"/>
            <a:r>
              <a:rPr lang="en-US" dirty="0"/>
              <a:t>Click to Edit Photo Caption</a:t>
            </a:r>
          </a:p>
        </p:txBody>
      </p:sp>
    </p:spTree>
    <p:extLst>
      <p:ext uri="{BB962C8B-B14F-4D97-AF65-F5344CB8AC3E}">
        <p14:creationId xmlns:p14="http://schemas.microsoft.com/office/powerpoint/2010/main" val="3504045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mn-lt"/>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mj-lt"/>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mn-lt"/>
              </a:defRPr>
            </a:lvl1pPr>
          </a:lstStyle>
          <a:p>
            <a:r>
              <a:rPr lang="en-US" dirty="0"/>
              <a:t>Click Icon to add picture</a:t>
            </a:r>
          </a:p>
        </p:txBody>
      </p:sp>
    </p:spTree>
    <p:extLst>
      <p:ext uri="{BB962C8B-B14F-4D97-AF65-F5344CB8AC3E}">
        <p14:creationId xmlns:p14="http://schemas.microsoft.com/office/powerpoint/2010/main" val="4275278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dirty="0"/>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Tree>
    <p:extLst>
      <p:ext uri="{BB962C8B-B14F-4D97-AF65-F5344CB8AC3E}">
        <p14:creationId xmlns:p14="http://schemas.microsoft.com/office/powerpoint/2010/main" val="2321316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9527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169903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Intro Slide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516582" y="5592341"/>
            <a:ext cx="2974109" cy="815755"/>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383969" y="709644"/>
            <a:ext cx="11424062" cy="1107996"/>
          </a:xfrm>
          <a:prstGeom prst="rect">
            <a:avLst/>
          </a:prstGeom>
          <a:noFill/>
        </p:spPr>
        <p:txBody>
          <a:bodyPr wrap="square" rtlCol="0">
            <a:spAutoFit/>
          </a:bodyPr>
          <a:lstStyle/>
          <a:p>
            <a:pPr algn="ctr"/>
            <a:r>
              <a:rPr lang="en-US" sz="6600" b="1" cap="all" baseline="0" dirty="0">
                <a:solidFill>
                  <a:srgbClr val="002060"/>
                </a:solidFill>
                <a:latin typeface="+mj-lt"/>
              </a:rPr>
              <a:t>Presentation</a:t>
            </a:r>
            <a:r>
              <a:rPr lang="en-US" sz="6600" b="1" cap="all" dirty="0">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Pro"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spTree>
    <p:extLst>
      <p:ext uri="{BB962C8B-B14F-4D97-AF65-F5344CB8AC3E}">
        <p14:creationId xmlns:p14="http://schemas.microsoft.com/office/powerpoint/2010/main" val="979810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42379130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38820971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Tree>
    <p:extLst>
      <p:ext uri="{BB962C8B-B14F-4D97-AF65-F5344CB8AC3E}">
        <p14:creationId xmlns:p14="http://schemas.microsoft.com/office/powerpoint/2010/main" val="1091201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s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4" y="5592194"/>
            <a:ext cx="2739695" cy="751459"/>
          </a:xfrm>
          <a:prstGeom prst="rect">
            <a:avLst/>
          </a:prstGeom>
        </p:spPr>
      </p:pic>
    </p:spTree>
    <p:extLst>
      <p:ext uri="{BB962C8B-B14F-4D97-AF65-F5344CB8AC3E}">
        <p14:creationId xmlns:p14="http://schemas.microsoft.com/office/powerpoint/2010/main" val="1839762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44334"/>
            <a:ext cx="4433026" cy="369332"/>
          </a:xfrm>
          <a:prstGeom prst="rect">
            <a:avLst/>
          </a:prstGeom>
          <a:noFill/>
        </p:spPr>
        <p:txBody>
          <a:bodyPr wrap="square" rtlCol="0">
            <a:spAutoFit/>
          </a:bodyPr>
          <a:lstStyle/>
          <a:p>
            <a:pPr algn="ctr"/>
            <a:r>
              <a:rPr lang="en-US" sz="1800" b="0" dirty="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379396"/>
            <a:ext cx="2104204" cy="1001949"/>
          </a:xfrm>
          <a:prstGeom prst="rect">
            <a:avLst/>
          </a:prstGeom>
        </p:spPr>
      </p:pic>
    </p:spTree>
    <p:extLst>
      <p:ext uri="{BB962C8B-B14F-4D97-AF65-F5344CB8AC3E}">
        <p14:creationId xmlns:p14="http://schemas.microsoft.com/office/powerpoint/2010/main" val="2323019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869265" y="5592280"/>
            <a:ext cx="2621426" cy="719019"/>
          </a:xfrm>
          <a:prstGeom prst="rect">
            <a:avLst/>
          </a:prstGeom>
        </p:spPr>
      </p:pic>
    </p:spTree>
    <p:extLst>
      <p:ext uri="{BB962C8B-B14F-4D97-AF65-F5344CB8AC3E}">
        <p14:creationId xmlns:p14="http://schemas.microsoft.com/office/powerpoint/2010/main" val="2156565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476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ening DEW">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314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Slide DEW-w URL">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a:solidFill>
                  <a:srgbClr val="0E3F75"/>
                </a:solidFill>
                <a:latin typeface="Source Sans Pro" panose="020B0503030403020204" pitchFamily="34" charset="0"/>
              </a:rPr>
              <a:t>EDUCATION.OHIO.GOV</a:t>
            </a:r>
          </a:p>
        </p:txBody>
      </p:sp>
    </p:spTree>
    <p:extLst>
      <p:ext uri="{BB962C8B-B14F-4D97-AF65-F5344CB8AC3E}">
        <p14:creationId xmlns:p14="http://schemas.microsoft.com/office/powerpoint/2010/main" val="17066858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dirty="0">
                <a:solidFill>
                  <a:srgbClr val="002060"/>
                </a:solidFill>
                <a:latin typeface="+mn-lt"/>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2839496128"/>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Pro"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Pro"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Pro"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Pro SemiBold" panose="020B06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dirty="0"/>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4112919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Pro"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Pro"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Pro SemiBold" panose="020B06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Pro"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Pro SemiBold" panose="020B06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dirty="0"/>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971060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3276244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dirty="0"/>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186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Pro SemiBold" panose="020B06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2097572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Pro" panose="020B0503030403020204" pitchFamily="34" charset="0"/>
              </a:defRPr>
            </a:lvl1pPr>
            <a:lvl2pPr>
              <a:spcBef>
                <a:spcPts val="1000"/>
              </a:spcBef>
              <a:spcAft>
                <a:spcPts val="800"/>
              </a:spcAft>
              <a:defRPr>
                <a:latin typeface="Source Sans Pro" panose="020B0503030403020204" pitchFamily="34" charset="0"/>
              </a:defRPr>
            </a:lvl2pPr>
            <a:lvl3pPr>
              <a:spcBef>
                <a:spcPts val="1000"/>
              </a:spcBef>
              <a:defRPr>
                <a:latin typeface="Source Sans Pro" panose="020B0503030403020204" pitchFamily="34" charset="0"/>
              </a:defRPr>
            </a:lvl3pPr>
            <a:lvl4pPr>
              <a:spcBef>
                <a:spcPts val="1000"/>
              </a:spcBef>
              <a:defRPr>
                <a:latin typeface="Source Sans Pro" panose="020B0503030403020204" pitchFamily="34" charset="0"/>
              </a:defRPr>
            </a:lvl4pPr>
            <a:lvl5pPr>
              <a:spcBef>
                <a:spcPts val="1000"/>
              </a:spcBef>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54238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87145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Pro SemiBold" panose="020B06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Pro SemiBold" panose="020B06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dirty="0"/>
          </a:p>
        </p:txBody>
      </p:sp>
    </p:spTree>
    <p:extLst>
      <p:ext uri="{BB962C8B-B14F-4D97-AF65-F5344CB8AC3E}">
        <p14:creationId xmlns:p14="http://schemas.microsoft.com/office/powerpoint/2010/main" val="135072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8.xml"/><Relationship Id="rId7" Type="http://schemas.openxmlformats.org/officeDocument/2006/relationships/image" Target="../media/image5.jp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theme" Target="../theme/theme2.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dirty="0"/>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42617934"/>
      </p:ext>
    </p:extLst>
  </p:cSld>
  <p:clrMap bg1="lt1" tx1="dk1" bg2="lt2" tx2="dk2" accent1="accent1" accent2="accent2" accent3="accent3" accent4="accent4" accent5="accent5" accent6="accent6" hlink="hlink" folHlink="folHlink"/>
  <p:sldLayoutIdLst>
    <p:sldLayoutId id="2147483786" r:id="rId1"/>
    <p:sldLayoutId id="2147483797" r:id="rId2"/>
    <p:sldLayoutId id="2147483784" r:id="rId3"/>
    <p:sldLayoutId id="2147483774" r:id="rId4"/>
    <p:sldLayoutId id="2147483770" r:id="rId5"/>
    <p:sldLayoutId id="2147483792" r:id="rId6"/>
    <p:sldLayoutId id="2147483769" r:id="rId7"/>
    <p:sldLayoutId id="2147483771" r:id="rId8"/>
    <p:sldLayoutId id="2147483772" r:id="rId9"/>
    <p:sldLayoutId id="2147483796" r:id="rId10"/>
    <p:sldLayoutId id="2147483773" r:id="rId11"/>
    <p:sldLayoutId id="2147483775" r:id="rId12"/>
    <p:sldLayoutId id="2147483776" r:id="rId13"/>
    <p:sldLayoutId id="2147483783" r:id="rId14"/>
    <p:sldLayoutId id="2147483788" r:id="rId15"/>
    <p:sldLayoutId id="2147483778" r:id="rId16"/>
    <p:sldLayoutId id="2147483787" r:id="rId17"/>
    <p:sldLayoutId id="2147483780" r:id="rId18"/>
    <p:sldLayoutId id="2147483779" r:id="rId19"/>
    <p:sldLayoutId id="2147483777" r:id="rId20"/>
    <p:sldLayoutId id="2147483781" r:id="rId21"/>
    <p:sldLayoutId id="2147483785" r:id="rId22"/>
    <p:sldLayoutId id="2147483793" r:id="rId23"/>
    <p:sldLayoutId id="2147483791" r:id="rId24"/>
    <p:sldLayoutId id="2147483794" r:id="rId25"/>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mj-lt"/>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mn-lt"/>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mn-lt"/>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2C0FF6-0872-B98B-BC37-6F17E855EC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3854570" y="865528"/>
            <a:ext cx="3937708" cy="4886797"/>
          </a:xfrm>
          <a:prstGeom prst="rect">
            <a:avLst/>
          </a:prstGeom>
        </p:spPr>
      </p:pic>
    </p:spTree>
    <p:extLst>
      <p:ext uri="{BB962C8B-B14F-4D97-AF65-F5344CB8AC3E}">
        <p14:creationId xmlns:p14="http://schemas.microsoft.com/office/powerpoint/2010/main" val="155424163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57" r:id="rId3"/>
    <p:sldLayoutId id="2147483756" r:id="rId4"/>
    <p:sldLayoutId id="214748379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11.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0.xml"/><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5.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hyperlink" Target="https://www.bls.gov/ooh/fastest-growing.htm"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hyperlink" Target="mailto:Annika.Moore@education.ohio.gov"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mailto:Yelena.Palayeva@education.ohio.gov" TargetMode="External"/><Relationship Id="rId4" Type="http://schemas.openxmlformats.org/officeDocument/2006/relationships/hyperlink" Target="mailto:Brian.Bickley@education.ohio.gov"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mailto:john.wiseman@education.ohio.gov" TargetMode="External"/><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hyperlink" Target="mailto:Janelle.Horton@education.ohio.gov"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hyperlink" Target="https://www.bls.gov/ooh/fastest-growing.htm"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hyperlink" Target="https://www.bls.gov/ooh/fastest-growing.ht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20A6-F805-CCE2-9670-B6A30B89947B}"/>
              </a:ext>
            </a:extLst>
          </p:cNvPr>
          <p:cNvSpPr>
            <a:spLocks noGrp="1"/>
          </p:cNvSpPr>
          <p:nvPr>
            <p:ph type="title" idx="4294967295"/>
          </p:nvPr>
        </p:nvSpPr>
        <p:spPr>
          <a:xfrm>
            <a:off x="838200" y="-1325563"/>
            <a:ext cx="10515600" cy="1325563"/>
          </a:xfrm>
          <a:prstGeom prst="rect">
            <a:avLst/>
          </a:prstGeom>
        </p:spPr>
        <p:txBody>
          <a:bodyPr anchor="b"/>
          <a:lstStyle/>
          <a:p>
            <a:r>
              <a:rPr lang="en-US" dirty="0"/>
              <a:t>Ohio Department of Education and Workforce</a:t>
            </a:r>
          </a:p>
        </p:txBody>
      </p:sp>
    </p:spTree>
    <p:extLst>
      <p:ext uri="{BB962C8B-B14F-4D97-AF65-F5344CB8AC3E}">
        <p14:creationId xmlns:p14="http://schemas.microsoft.com/office/powerpoint/2010/main" val="352481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FD9872-D161-4FD2-464B-C03C590126B9}"/>
              </a:ext>
            </a:extLst>
          </p:cNvPr>
          <p:cNvPicPr>
            <a:picLocks noChangeAspect="1"/>
          </p:cNvPicPr>
          <p:nvPr/>
        </p:nvPicPr>
        <p:blipFill>
          <a:blip r:embed="rId3"/>
          <a:stretch>
            <a:fillRect/>
          </a:stretch>
        </p:blipFill>
        <p:spPr>
          <a:xfrm>
            <a:off x="1827881" y="62319"/>
            <a:ext cx="8856683" cy="6621990"/>
          </a:xfrm>
          <a:prstGeom prst="rect">
            <a:avLst/>
          </a:prstGeom>
        </p:spPr>
      </p:pic>
      <p:sp>
        <p:nvSpPr>
          <p:cNvPr id="4" name="Slide Number Placeholder 3">
            <a:extLst>
              <a:ext uri="{FF2B5EF4-FFF2-40B4-BE49-F238E27FC236}">
                <a16:creationId xmlns:a16="http://schemas.microsoft.com/office/drawing/2014/main" id="{BF4B6F46-6328-4F9A-AFA2-FA8F4F29B34E}"/>
              </a:ext>
            </a:extLst>
          </p:cNvPr>
          <p:cNvSpPr>
            <a:spLocks noGrp="1"/>
          </p:cNvSpPr>
          <p:nvPr>
            <p:ph type="sldNum" sz="quarter" idx="12"/>
          </p:nvPr>
        </p:nvSpPr>
        <p:spPr/>
        <p:txBody>
          <a:bodyPr/>
          <a:lstStyle/>
          <a:p>
            <a:fld id="{6BA907D1-9C08-47F3-B047-6197268ACA7D}" type="slidenum">
              <a:rPr lang="en-US" smtClean="0"/>
              <a:pPr/>
              <a:t>10</a:t>
            </a:fld>
            <a:endParaRPr lang="en-US" dirty="0"/>
          </a:p>
        </p:txBody>
      </p:sp>
      <p:sp>
        <p:nvSpPr>
          <p:cNvPr id="7" name="Oval 6" descr="green oval">
            <a:extLst>
              <a:ext uri="{FF2B5EF4-FFF2-40B4-BE49-F238E27FC236}">
                <a16:creationId xmlns:a16="http://schemas.microsoft.com/office/drawing/2014/main" id="{1A31FE22-3656-4514-9F9B-CEA263A2CA3D}"/>
              </a:ext>
            </a:extLst>
          </p:cNvPr>
          <p:cNvSpPr/>
          <p:nvPr/>
        </p:nvSpPr>
        <p:spPr>
          <a:xfrm>
            <a:off x="7112594" y="5196692"/>
            <a:ext cx="3910411" cy="574763"/>
          </a:xfrm>
          <a:prstGeom prst="ellipse">
            <a:avLst/>
          </a:prstGeom>
          <a:noFill/>
          <a:ln w="76200">
            <a:solidFill>
              <a:srgbClr val="C0DB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pic>
        <p:nvPicPr>
          <p:cNvPr id="2" name="Content Placeholder 5" descr="Ohio High School Math Math pathways webpage">
            <a:extLst>
              <a:ext uri="{FF2B5EF4-FFF2-40B4-BE49-F238E27FC236}">
                <a16:creationId xmlns:a16="http://schemas.microsoft.com/office/drawing/2014/main" id="{D678AD4F-5644-0179-D4A3-6E76B53E6E09}"/>
              </a:ext>
            </a:extLst>
          </p:cNvPr>
          <p:cNvPicPr>
            <a:picLocks noChangeAspect="1"/>
          </p:cNvPicPr>
          <p:nvPr/>
        </p:nvPicPr>
        <p:blipFill rotWithShape="1">
          <a:blip r:embed="rId4"/>
          <a:srcRect l="4774" t="32154" r="3542"/>
          <a:stretch/>
        </p:blipFill>
        <p:spPr>
          <a:xfrm>
            <a:off x="-725" y="242761"/>
            <a:ext cx="9780883" cy="4615842"/>
          </a:xfrm>
        </p:spPr>
      </p:pic>
      <p:pic>
        <p:nvPicPr>
          <p:cNvPr id="9" name="Google Shape;251;p47" descr="Ohio Educational Service Center Logo ">
            <a:extLst>
              <a:ext uri="{FF2B5EF4-FFF2-40B4-BE49-F238E27FC236}">
                <a16:creationId xmlns:a16="http://schemas.microsoft.com/office/drawing/2014/main" id="{1FD2FEA4-7795-7774-824A-6FC50749EA65}"/>
              </a:ext>
            </a:extLst>
          </p:cNvPr>
          <p:cNvPicPr preferRelativeResize="0"/>
          <p:nvPr/>
        </p:nvPicPr>
        <p:blipFill>
          <a:blip r:embed="rId5">
            <a:alphaModFix/>
          </a:blip>
          <a:stretch>
            <a:fillRect/>
          </a:stretch>
        </p:blipFill>
        <p:spPr>
          <a:xfrm>
            <a:off x="871341" y="6382609"/>
            <a:ext cx="723543" cy="302545"/>
          </a:xfrm>
          <a:prstGeom prst="rect">
            <a:avLst/>
          </a:prstGeom>
          <a:noFill/>
          <a:ln>
            <a:noFill/>
          </a:ln>
        </p:spPr>
      </p:pic>
      <p:sp>
        <p:nvSpPr>
          <p:cNvPr id="5" name="Title 4">
            <a:extLst>
              <a:ext uri="{FF2B5EF4-FFF2-40B4-BE49-F238E27FC236}">
                <a16:creationId xmlns:a16="http://schemas.microsoft.com/office/drawing/2014/main" id="{9CFEA4A4-47E0-BD12-5CB6-9B8B9243DD19}"/>
              </a:ext>
            </a:extLst>
          </p:cNvPr>
          <p:cNvSpPr>
            <a:spLocks noGrp="1"/>
          </p:cNvSpPr>
          <p:nvPr>
            <p:ph type="title" idx="4294967295"/>
          </p:nvPr>
        </p:nvSpPr>
        <p:spPr>
          <a:xfrm>
            <a:off x="381000" y="-982861"/>
            <a:ext cx="11430000" cy="982861"/>
          </a:xfrm>
        </p:spPr>
        <p:txBody>
          <a:bodyPr vert="horz" lIns="91440" tIns="45720" rIns="91440" bIns="45720" rtlCol="0" anchor="b">
            <a:normAutofit fontScale="90000"/>
          </a:bodyPr>
          <a:lstStyle/>
          <a:p>
            <a:r>
              <a:rPr lang="en-US" dirty="0"/>
              <a:t>High School Math Pathways Main Page Screen Shot </a:t>
            </a:r>
          </a:p>
        </p:txBody>
      </p:sp>
    </p:spTree>
    <p:extLst>
      <p:ext uri="{BB962C8B-B14F-4D97-AF65-F5344CB8AC3E}">
        <p14:creationId xmlns:p14="http://schemas.microsoft.com/office/powerpoint/2010/main" val="3389631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29B11-E270-43F4-5785-EA5D376CA35A}"/>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E685ED5A-FA81-42A8-B4A4-8F4BF0ABAFC8}"/>
              </a:ext>
            </a:extLst>
          </p:cNvPr>
          <p:cNvSpPr>
            <a:spLocks noGrp="1"/>
          </p:cNvSpPr>
          <p:nvPr>
            <p:ph type="sldNum" sz="quarter" idx="11"/>
          </p:nvPr>
        </p:nvSpPr>
        <p:spPr/>
        <p:txBody>
          <a:bodyPr/>
          <a:lstStyle/>
          <a:p>
            <a:fld id="{6BA907D1-9C08-47F3-B047-6197268ACA7D}" type="slidenum">
              <a:rPr lang="en-US" smtClean="0"/>
              <a:pPr/>
              <a:t>11</a:t>
            </a:fld>
            <a:endParaRPr lang="en-US" dirty="0"/>
          </a:p>
        </p:txBody>
      </p:sp>
      <p:pic>
        <p:nvPicPr>
          <p:cNvPr id="6" name="Content Placeholder 5" descr="High School Math Pathways Toolkits webpage">
            <a:extLst>
              <a:ext uri="{FF2B5EF4-FFF2-40B4-BE49-F238E27FC236}">
                <a16:creationId xmlns:a16="http://schemas.microsoft.com/office/drawing/2014/main" id="{113C6503-15A3-4677-BC71-4302235F1065}"/>
              </a:ext>
            </a:extLst>
          </p:cNvPr>
          <p:cNvPicPr>
            <a:picLocks noGrp="1" noChangeAspect="1"/>
          </p:cNvPicPr>
          <p:nvPr>
            <p:ph idx="4294967295"/>
          </p:nvPr>
        </p:nvPicPr>
        <p:blipFill>
          <a:blip r:embed="rId3"/>
          <a:stretch>
            <a:fillRect/>
          </a:stretch>
        </p:blipFill>
        <p:spPr>
          <a:xfrm>
            <a:off x="0" y="0"/>
            <a:ext cx="12160250" cy="6173788"/>
          </a:xfrm>
        </p:spPr>
      </p:pic>
      <p:sp>
        <p:nvSpPr>
          <p:cNvPr id="7" name="Rectangle: Rounded Corners 6" descr="green rectangle">
            <a:extLst>
              <a:ext uri="{FF2B5EF4-FFF2-40B4-BE49-F238E27FC236}">
                <a16:creationId xmlns:a16="http://schemas.microsoft.com/office/drawing/2014/main" id="{3FBBF430-AB7C-4420-8F50-B52800F9D154}"/>
              </a:ext>
            </a:extLst>
          </p:cNvPr>
          <p:cNvSpPr/>
          <p:nvPr/>
        </p:nvSpPr>
        <p:spPr>
          <a:xfrm>
            <a:off x="4066248" y="4868709"/>
            <a:ext cx="5030549" cy="1362159"/>
          </a:xfrm>
          <a:prstGeom prst="roundRect">
            <a:avLst/>
          </a:prstGeom>
          <a:noFill/>
          <a:ln w="76200">
            <a:solidFill>
              <a:srgbClr val="C0DB3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a:p>
        </p:txBody>
      </p:sp>
      <p:pic>
        <p:nvPicPr>
          <p:cNvPr id="3" name="Google Shape;251;p47">
            <a:extLst>
              <a:ext uri="{FF2B5EF4-FFF2-40B4-BE49-F238E27FC236}">
                <a16:creationId xmlns:a16="http://schemas.microsoft.com/office/drawing/2014/main" id="{EBE3FF96-D596-CADA-7934-2DA8A17E2540}"/>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447190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9D2ACF-0E2E-64D7-0030-5E551E783A44}"/>
              </a:ext>
            </a:extLst>
          </p:cNvPr>
          <p:cNvPicPr>
            <a:picLocks noChangeAspect="1"/>
          </p:cNvPicPr>
          <p:nvPr/>
        </p:nvPicPr>
        <p:blipFill>
          <a:blip r:embed="rId3"/>
          <a:stretch>
            <a:fillRect/>
          </a:stretch>
        </p:blipFill>
        <p:spPr>
          <a:xfrm>
            <a:off x="1594884" y="1222076"/>
            <a:ext cx="9817193" cy="4562497"/>
          </a:xfrm>
          <a:prstGeom prst="rect">
            <a:avLst/>
          </a:prstGeom>
        </p:spPr>
      </p:pic>
      <p:sp>
        <p:nvSpPr>
          <p:cNvPr id="2" name="Title 1">
            <a:extLst>
              <a:ext uri="{FF2B5EF4-FFF2-40B4-BE49-F238E27FC236}">
                <a16:creationId xmlns:a16="http://schemas.microsoft.com/office/drawing/2014/main" id="{289285DE-973C-4902-8433-D7B7973263DD}"/>
              </a:ext>
            </a:extLst>
          </p:cNvPr>
          <p:cNvSpPr>
            <a:spLocks noGrp="1"/>
          </p:cNvSpPr>
          <p:nvPr>
            <p:ph type="title"/>
          </p:nvPr>
        </p:nvSpPr>
        <p:spPr/>
        <p:txBody>
          <a:bodyPr/>
          <a:lstStyle/>
          <a:p>
            <a:pPr algn="ctr"/>
            <a:r>
              <a:rPr lang="en-US" dirty="0"/>
              <a:t>Student Decision Tree Parts 1 &amp; 2</a:t>
            </a:r>
          </a:p>
        </p:txBody>
      </p:sp>
      <p:sp>
        <p:nvSpPr>
          <p:cNvPr id="4" name="Slide Number Placeholder 3">
            <a:extLst>
              <a:ext uri="{FF2B5EF4-FFF2-40B4-BE49-F238E27FC236}">
                <a16:creationId xmlns:a16="http://schemas.microsoft.com/office/drawing/2014/main" id="{DFA8090F-ABAE-4F96-B88A-8F61B0C2E8FE}"/>
              </a:ext>
            </a:extLst>
          </p:cNvPr>
          <p:cNvSpPr>
            <a:spLocks noGrp="1"/>
          </p:cNvSpPr>
          <p:nvPr>
            <p:ph type="sldNum" sz="quarter" idx="11"/>
          </p:nvPr>
        </p:nvSpPr>
        <p:spPr/>
        <p:txBody>
          <a:bodyPr/>
          <a:lstStyle/>
          <a:p>
            <a:fld id="{6BA907D1-9C08-47F3-B047-6197268ACA7D}" type="slidenum">
              <a:rPr lang="en-US" smtClean="0"/>
              <a:pPr/>
              <a:t>12</a:t>
            </a:fld>
            <a:endParaRPr lang="en-US" dirty="0"/>
          </a:p>
        </p:txBody>
      </p:sp>
      <p:sp>
        <p:nvSpPr>
          <p:cNvPr id="7" name="Rectangle: Rounded Corners 6" descr="orange rectangle">
            <a:extLst>
              <a:ext uri="{FF2B5EF4-FFF2-40B4-BE49-F238E27FC236}">
                <a16:creationId xmlns:a16="http://schemas.microsoft.com/office/drawing/2014/main" id="{3429D5B9-1742-4195-A801-BBA215824213}"/>
              </a:ext>
            </a:extLst>
          </p:cNvPr>
          <p:cNvSpPr/>
          <p:nvPr/>
        </p:nvSpPr>
        <p:spPr>
          <a:xfrm>
            <a:off x="1308916" y="2205899"/>
            <a:ext cx="6314398" cy="2446202"/>
          </a:xfrm>
          <a:prstGeom prst="roundRect">
            <a:avLst/>
          </a:prstGeom>
          <a:noFill/>
          <a:ln w="762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pic>
        <p:nvPicPr>
          <p:cNvPr id="3" name="Google Shape;251;p47" descr="Student Decision Tree-Part 1. Step 1: Take the Quiz to discover your career interests. ">
            <a:extLst>
              <a:ext uri="{FF2B5EF4-FFF2-40B4-BE49-F238E27FC236}">
                <a16:creationId xmlns:a16="http://schemas.microsoft.com/office/drawing/2014/main" id="{4058B121-B070-A00A-1CF6-CF21C2774492}"/>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692111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5911A-051B-42EF-859A-1D4DBB6BF090}"/>
              </a:ext>
            </a:extLst>
          </p:cNvPr>
          <p:cNvSpPr>
            <a:spLocks noGrp="1"/>
          </p:cNvSpPr>
          <p:nvPr>
            <p:ph type="title"/>
          </p:nvPr>
        </p:nvSpPr>
        <p:spPr>
          <a:xfrm>
            <a:off x="381000" y="365126"/>
            <a:ext cx="11430000" cy="904116"/>
          </a:xfrm>
        </p:spPr>
        <p:txBody>
          <a:bodyPr anchor="t">
            <a:normAutofit/>
          </a:bodyPr>
          <a:lstStyle/>
          <a:p>
            <a:pPr algn="ctr"/>
            <a:r>
              <a:rPr lang="en-US" dirty="0"/>
              <a:t>Career Cluster Inventory </a:t>
            </a:r>
          </a:p>
        </p:txBody>
      </p:sp>
      <p:pic>
        <p:nvPicPr>
          <p:cNvPr id="5" name="Content Placeholder 4" descr="multiple people stand in a group with different career outfits on.">
            <a:extLst>
              <a:ext uri="{FF2B5EF4-FFF2-40B4-BE49-F238E27FC236}">
                <a16:creationId xmlns:a16="http://schemas.microsoft.com/office/drawing/2014/main" id="{862EE1E1-4636-433D-A5AD-2FD6ABD08D02}"/>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599" b="910"/>
          <a:stretch/>
        </p:blipFill>
        <p:spPr>
          <a:xfrm>
            <a:off x="838200" y="1113974"/>
            <a:ext cx="10515600" cy="5424938"/>
          </a:xfrm>
          <a:prstGeom prst="rect">
            <a:avLst/>
          </a:prstGeom>
          <a:noFill/>
        </p:spPr>
      </p:pic>
      <p:sp>
        <p:nvSpPr>
          <p:cNvPr id="4" name="Slide Number Placeholder 3">
            <a:extLst>
              <a:ext uri="{FF2B5EF4-FFF2-40B4-BE49-F238E27FC236}">
                <a16:creationId xmlns:a16="http://schemas.microsoft.com/office/drawing/2014/main" id="{B991D4A9-76E9-4786-B87F-D5E84AAA10E9}"/>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6BA907D1-9C08-47F3-B047-6197268ACA7D}" type="slidenum">
              <a:rPr lang="en-US" smtClean="0"/>
              <a:pPr>
                <a:spcAft>
                  <a:spcPts val="600"/>
                </a:spcAft>
              </a:pPr>
              <a:t>13</a:t>
            </a:fld>
            <a:endParaRPr lang="en-US" dirty="0"/>
          </a:p>
        </p:txBody>
      </p:sp>
      <p:pic>
        <p:nvPicPr>
          <p:cNvPr id="3" name="Google Shape;251;p47" descr="Ohio Educational Service Center Association logo. ">
            <a:extLst>
              <a:ext uri="{FF2B5EF4-FFF2-40B4-BE49-F238E27FC236}">
                <a16:creationId xmlns:a16="http://schemas.microsoft.com/office/drawing/2014/main" id="{CACF2164-2597-20C3-7FBE-6E5EDD96EDA7}"/>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2322702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7E308D3-A439-4E76-879C-AD9ADDF6C2B9}"/>
              </a:ext>
            </a:extLst>
          </p:cNvPr>
          <p:cNvSpPr>
            <a:spLocks noGrp="1"/>
          </p:cNvSpPr>
          <p:nvPr>
            <p:ph type="title"/>
          </p:nvPr>
        </p:nvSpPr>
        <p:spPr/>
        <p:txBody>
          <a:bodyPr/>
          <a:lstStyle/>
          <a:p>
            <a:pPr algn="ctr"/>
            <a:r>
              <a:rPr lang="en-US" dirty="0"/>
              <a:t>Career Cluster Inventory</a:t>
            </a:r>
          </a:p>
        </p:txBody>
      </p:sp>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5"/>
          </p:nvPr>
        </p:nvSpPr>
        <p:spPr/>
        <p:txBody>
          <a:bodyPr/>
          <a:lstStyle/>
          <a:p>
            <a:fld id="{79463015-ABDD-44E9-850F-7B4794200E02}" type="slidenum">
              <a:rPr lang="en-US" smtClean="0"/>
              <a:pPr/>
              <a:t>14</a:t>
            </a:fld>
            <a:endParaRPr lang="en-US" dirty="0"/>
          </a:p>
        </p:txBody>
      </p:sp>
      <p:sp>
        <p:nvSpPr>
          <p:cNvPr id="5" name="Content Placeholder 2">
            <a:extLst>
              <a:ext uri="{FF2B5EF4-FFF2-40B4-BE49-F238E27FC236}">
                <a16:creationId xmlns:a16="http://schemas.microsoft.com/office/drawing/2014/main" id="{926FBD28-C134-466F-A617-FA9ED75D7DFD}"/>
              </a:ext>
            </a:extLst>
          </p:cNvPr>
          <p:cNvSpPr>
            <a:spLocks noGrp="1"/>
          </p:cNvSpPr>
          <p:nvPr>
            <p:ph idx="4294967295"/>
          </p:nvPr>
        </p:nvSpPr>
        <p:spPr>
          <a:xfrm>
            <a:off x="739545" y="4182648"/>
            <a:ext cx="2292350" cy="1452563"/>
          </a:xfrm>
        </p:spPr>
        <p:txBody>
          <a:bodyPr>
            <a:normAutofit/>
          </a:bodyPr>
          <a:lstStyle/>
          <a:p>
            <a:pPr marL="0" indent="0" algn="ctr">
              <a:buNone/>
            </a:pPr>
            <a:r>
              <a:rPr lang="en-US" sz="3200" dirty="0">
                <a:solidFill>
                  <a:srgbClr val="040284"/>
                </a:solidFill>
              </a:rPr>
              <a:t>Get started</a:t>
            </a:r>
          </a:p>
        </p:txBody>
      </p:sp>
      <p:grpSp>
        <p:nvGrpSpPr>
          <p:cNvPr id="6" name="Group 5">
            <a:extLst>
              <a:ext uri="{FF2B5EF4-FFF2-40B4-BE49-F238E27FC236}">
                <a16:creationId xmlns:a16="http://schemas.microsoft.com/office/drawing/2014/main" id="{391F06D8-262C-4D35-A950-9120E57CAA22}"/>
              </a:ext>
              <a:ext uri="{C183D7F6-B498-43B3-948B-1728B52AA6E4}">
                <adec:decorative xmlns:adec="http://schemas.microsoft.com/office/drawing/2017/decorative" val="1"/>
              </a:ext>
            </a:extLst>
          </p:cNvPr>
          <p:cNvGrpSpPr/>
          <p:nvPr/>
        </p:nvGrpSpPr>
        <p:grpSpPr>
          <a:xfrm>
            <a:off x="942258" y="1847332"/>
            <a:ext cx="2089637" cy="2089637"/>
            <a:chOff x="892773" y="0"/>
            <a:chExt cx="1836182" cy="1836182"/>
          </a:xfrm>
        </p:grpSpPr>
        <p:sp>
          <p:nvSpPr>
            <p:cNvPr id="7" name="Oval 6" descr="Circle">
              <a:extLst>
                <a:ext uri="{FF2B5EF4-FFF2-40B4-BE49-F238E27FC236}">
                  <a16:creationId xmlns:a16="http://schemas.microsoft.com/office/drawing/2014/main" id="{E0C64427-B1CF-448B-89BA-3FFF4044D029}"/>
                </a:ext>
              </a:extLst>
            </p:cNvPr>
            <p:cNvSpPr/>
            <p:nvPr/>
          </p:nvSpPr>
          <p:spPr>
            <a:xfrm>
              <a:off x="892773" y="0"/>
              <a:ext cx="1836182" cy="1836182"/>
            </a:xfrm>
            <a:prstGeom prst="ellipse">
              <a:avLst/>
            </a:prstGeom>
            <a:solidFill>
              <a:srgbClr val="73A5CC"/>
            </a:solidFill>
            <a:scene3d>
              <a:camera prst="orthographicFront"/>
              <a:lightRig rig="threePt" dir="t"/>
            </a:scene3d>
            <a:sp3d>
              <a:bevelT w="260350" h="241300" prst="softRoun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500" dirty="0"/>
            </a:p>
          </p:txBody>
        </p:sp>
        <p:sp>
          <p:nvSpPr>
            <p:cNvPr id="8" name="Oval 4">
              <a:extLst>
                <a:ext uri="{FF2B5EF4-FFF2-40B4-BE49-F238E27FC236}">
                  <a16:creationId xmlns:a16="http://schemas.microsoft.com/office/drawing/2014/main" id="{D99E4F05-877D-43A6-A0D8-52865F62F064}"/>
                </a:ext>
              </a:extLst>
            </p:cNvPr>
            <p:cNvSpPr/>
            <p:nvPr/>
          </p:nvSpPr>
          <p:spPr>
            <a:xfrm>
              <a:off x="1161676" y="268903"/>
              <a:ext cx="1298376" cy="1298376"/>
            </a:xfrm>
            <a:prstGeom prst="rect">
              <a:avLst/>
            </a:prstGeom>
            <a:scene3d>
              <a:camera prst="orthographicFront"/>
              <a:lightRig rig="threePt" dir="t"/>
            </a:scene3d>
            <a:sp3d>
              <a:bevelT w="260350" h="241300" prst="softRound"/>
            </a:sp3d>
          </p:spPr>
          <p:style>
            <a:lnRef idx="0">
              <a:scrgbClr r="0" g="0" b="0"/>
            </a:lnRef>
            <a:fillRef idx="0">
              <a:scrgbClr r="0" g="0" b="0"/>
            </a:fillRef>
            <a:effectRef idx="0">
              <a:scrgbClr r="0" g="0" b="0"/>
            </a:effectRef>
            <a:fontRef idx="minor">
              <a:schemeClr val="lt1"/>
            </a:fontRef>
          </p:style>
          <p:txBody>
            <a:bodyPr spcFirstLastPara="0" vert="horz" wrap="square" lIns="63500" tIns="63500" rIns="63500" bIns="63500" numCol="1" spcCol="127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2222411">
                <a:lnSpc>
                  <a:spcPct val="90000"/>
                </a:lnSpc>
                <a:spcBef>
                  <a:spcPct val="0"/>
                </a:spcBef>
                <a:spcAft>
                  <a:spcPct val="35000"/>
                </a:spcAft>
              </a:pPr>
              <a:r>
                <a:rPr lang="en-US" sz="1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p>
          </p:txBody>
        </p:sp>
      </p:grpSp>
      <p:grpSp>
        <p:nvGrpSpPr>
          <p:cNvPr id="9" name="Group 8">
            <a:extLst>
              <a:ext uri="{FF2B5EF4-FFF2-40B4-BE49-F238E27FC236}">
                <a16:creationId xmlns:a16="http://schemas.microsoft.com/office/drawing/2014/main" id="{134E9B43-5C55-41C8-9027-32E58FE50513}"/>
              </a:ext>
              <a:ext uri="{C183D7F6-B498-43B3-948B-1728B52AA6E4}">
                <adec:decorative xmlns:adec="http://schemas.microsoft.com/office/drawing/2017/decorative" val="1"/>
              </a:ext>
            </a:extLst>
          </p:cNvPr>
          <p:cNvGrpSpPr/>
          <p:nvPr/>
        </p:nvGrpSpPr>
        <p:grpSpPr>
          <a:xfrm>
            <a:off x="5051182" y="1845068"/>
            <a:ext cx="2089637" cy="2089637"/>
            <a:chOff x="892773" y="0"/>
            <a:chExt cx="1836182" cy="1836182"/>
          </a:xfrm>
        </p:grpSpPr>
        <p:sp>
          <p:nvSpPr>
            <p:cNvPr id="10" name="Oval 9" descr="circle 2">
              <a:extLst>
                <a:ext uri="{FF2B5EF4-FFF2-40B4-BE49-F238E27FC236}">
                  <a16:creationId xmlns:a16="http://schemas.microsoft.com/office/drawing/2014/main" id="{09624E79-1A0B-4A4C-BB47-AEF609D1CC7D}"/>
                </a:ext>
              </a:extLst>
            </p:cNvPr>
            <p:cNvSpPr/>
            <p:nvPr/>
          </p:nvSpPr>
          <p:spPr>
            <a:xfrm>
              <a:off x="892773" y="0"/>
              <a:ext cx="1836182" cy="1836182"/>
            </a:xfrm>
            <a:prstGeom prst="ellipse">
              <a:avLst/>
            </a:prstGeom>
            <a:solidFill>
              <a:srgbClr val="73A5CC"/>
            </a:solidFill>
            <a:scene3d>
              <a:camera prst="orthographicFront"/>
              <a:lightRig rig="threePt" dir="t"/>
            </a:scene3d>
            <a:sp3d>
              <a:bevelT w="260350" h="241300" prst="softRoun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500" dirty="0"/>
            </a:p>
          </p:txBody>
        </p:sp>
        <p:sp>
          <p:nvSpPr>
            <p:cNvPr id="11" name="Oval 4">
              <a:extLst>
                <a:ext uri="{FF2B5EF4-FFF2-40B4-BE49-F238E27FC236}">
                  <a16:creationId xmlns:a16="http://schemas.microsoft.com/office/drawing/2014/main" id="{E47FB917-B8DC-4C3B-887C-7140EC7991E2}"/>
                </a:ext>
              </a:extLst>
            </p:cNvPr>
            <p:cNvSpPr/>
            <p:nvPr/>
          </p:nvSpPr>
          <p:spPr>
            <a:xfrm>
              <a:off x="1161676" y="268903"/>
              <a:ext cx="1298376" cy="1298376"/>
            </a:xfrm>
            <a:prstGeom prst="rect">
              <a:avLst/>
            </a:prstGeom>
            <a:scene3d>
              <a:camera prst="orthographicFront"/>
              <a:lightRig rig="threePt" dir="t"/>
            </a:scene3d>
            <a:sp3d>
              <a:bevelT w="260350" h="241300" prst="softRound"/>
            </a:sp3d>
          </p:spPr>
          <p:style>
            <a:lnRef idx="0">
              <a:scrgbClr r="0" g="0" b="0"/>
            </a:lnRef>
            <a:fillRef idx="0">
              <a:scrgbClr r="0" g="0" b="0"/>
            </a:fillRef>
            <a:effectRef idx="0">
              <a:scrgbClr r="0" g="0" b="0"/>
            </a:effectRef>
            <a:fontRef idx="minor">
              <a:schemeClr val="lt1"/>
            </a:fontRef>
          </p:style>
          <p:txBody>
            <a:bodyPr spcFirstLastPara="0" vert="horz" wrap="square" lIns="63500" tIns="63500" rIns="63500" bIns="63500" numCol="1" spcCol="127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2222411">
                <a:lnSpc>
                  <a:spcPct val="90000"/>
                </a:lnSpc>
                <a:spcBef>
                  <a:spcPct val="0"/>
                </a:spcBef>
                <a:spcAft>
                  <a:spcPct val="35000"/>
                </a:spcAft>
              </a:pPr>
              <a:r>
                <a:rPr lang="en-US" sz="1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p>
          </p:txBody>
        </p:sp>
      </p:grpSp>
      <p:grpSp>
        <p:nvGrpSpPr>
          <p:cNvPr id="12" name="Group 11">
            <a:extLst>
              <a:ext uri="{FF2B5EF4-FFF2-40B4-BE49-F238E27FC236}">
                <a16:creationId xmlns:a16="http://schemas.microsoft.com/office/drawing/2014/main" id="{B0A26CC6-B2FB-47AC-A846-F61C2F47A182}"/>
              </a:ext>
              <a:ext uri="{C183D7F6-B498-43B3-948B-1728B52AA6E4}">
                <adec:decorative xmlns:adec="http://schemas.microsoft.com/office/drawing/2017/decorative" val="1"/>
              </a:ext>
            </a:extLst>
          </p:cNvPr>
          <p:cNvGrpSpPr/>
          <p:nvPr/>
        </p:nvGrpSpPr>
        <p:grpSpPr>
          <a:xfrm>
            <a:off x="9160105" y="1845068"/>
            <a:ext cx="2089637" cy="2089637"/>
            <a:chOff x="892773" y="0"/>
            <a:chExt cx="1836182" cy="1836182"/>
          </a:xfrm>
        </p:grpSpPr>
        <p:sp>
          <p:nvSpPr>
            <p:cNvPr id="13" name="Oval 12" descr="circle 3">
              <a:extLst>
                <a:ext uri="{FF2B5EF4-FFF2-40B4-BE49-F238E27FC236}">
                  <a16:creationId xmlns:a16="http://schemas.microsoft.com/office/drawing/2014/main" id="{BA8245D4-C232-4460-88E6-47167F16A9B5}"/>
                </a:ext>
              </a:extLst>
            </p:cNvPr>
            <p:cNvSpPr/>
            <p:nvPr/>
          </p:nvSpPr>
          <p:spPr>
            <a:xfrm>
              <a:off x="892773" y="0"/>
              <a:ext cx="1836182" cy="1836182"/>
            </a:xfrm>
            <a:prstGeom prst="ellipse">
              <a:avLst/>
            </a:prstGeom>
            <a:solidFill>
              <a:srgbClr val="73A5CC"/>
            </a:solidFill>
            <a:scene3d>
              <a:camera prst="orthographicFront"/>
              <a:lightRig rig="threePt" dir="t"/>
            </a:scene3d>
            <a:sp3d>
              <a:bevelT w="260350" h="241300" prst="softRound"/>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500" dirty="0"/>
            </a:p>
          </p:txBody>
        </p:sp>
        <p:sp>
          <p:nvSpPr>
            <p:cNvPr id="14" name="Oval 4">
              <a:extLst>
                <a:ext uri="{FF2B5EF4-FFF2-40B4-BE49-F238E27FC236}">
                  <a16:creationId xmlns:a16="http://schemas.microsoft.com/office/drawing/2014/main" id="{33872098-FA99-4021-8507-5072460E06E4}"/>
                </a:ext>
              </a:extLst>
            </p:cNvPr>
            <p:cNvSpPr/>
            <p:nvPr/>
          </p:nvSpPr>
          <p:spPr>
            <a:xfrm>
              <a:off x="1161676" y="268903"/>
              <a:ext cx="1298376" cy="1298376"/>
            </a:xfrm>
            <a:prstGeom prst="rect">
              <a:avLst/>
            </a:prstGeom>
            <a:scene3d>
              <a:camera prst="orthographicFront"/>
              <a:lightRig rig="threePt" dir="t"/>
            </a:scene3d>
            <a:sp3d>
              <a:bevelT w="260350" h="241300" prst="softRound"/>
            </a:sp3d>
          </p:spPr>
          <p:style>
            <a:lnRef idx="0">
              <a:scrgbClr r="0" g="0" b="0"/>
            </a:lnRef>
            <a:fillRef idx="0">
              <a:scrgbClr r="0" g="0" b="0"/>
            </a:fillRef>
            <a:effectRef idx="0">
              <a:scrgbClr r="0" g="0" b="0"/>
            </a:effectRef>
            <a:fontRef idx="minor">
              <a:schemeClr val="lt1"/>
            </a:fontRef>
          </p:style>
          <p:txBody>
            <a:bodyPr spcFirstLastPara="0" vert="horz" wrap="square" lIns="63500" tIns="63500" rIns="63500" bIns="63500" numCol="1" spcCol="1270" anchor="ctr" anchorCtr="0">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2222411">
                <a:lnSpc>
                  <a:spcPct val="90000"/>
                </a:lnSpc>
                <a:spcBef>
                  <a:spcPct val="0"/>
                </a:spcBef>
                <a:spcAft>
                  <a:spcPct val="35000"/>
                </a:spcAft>
              </a:pPr>
              <a:r>
                <a:rPr lang="en-US" sz="11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p>
          </p:txBody>
        </p:sp>
      </p:grpSp>
      <p:sp>
        <p:nvSpPr>
          <p:cNvPr id="15" name="Content Placeholder 2">
            <a:extLst>
              <a:ext uri="{FF2B5EF4-FFF2-40B4-BE49-F238E27FC236}">
                <a16:creationId xmlns:a16="http://schemas.microsoft.com/office/drawing/2014/main" id="{D4D5A6D9-343F-45D1-8F99-C0C6D22F2BB5}"/>
              </a:ext>
            </a:extLst>
          </p:cNvPr>
          <p:cNvSpPr txBox="1">
            <a:spLocks/>
          </p:cNvSpPr>
          <p:nvPr/>
        </p:nvSpPr>
        <p:spPr>
          <a:xfrm>
            <a:off x="4519824" y="4240726"/>
            <a:ext cx="3313814" cy="1453117"/>
          </a:xfrm>
          <a:prstGeom prst="rect">
            <a:avLst/>
          </a:prstGeom>
        </p:spPr>
        <p:txBody>
          <a:bodyPr vert="horz" lIns="0" tIns="0" rIns="0" bIns="0" rtlCol="0" anchor="t" anchorCtr="0">
            <a:noAutofit/>
          </a:bodyPr>
          <a:lst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a:buNone/>
            </a:pPr>
            <a:r>
              <a:rPr lang="en-US" sz="3200" dirty="0">
                <a:solidFill>
                  <a:srgbClr val="040284"/>
                </a:solidFill>
              </a:rPr>
              <a:t>Budget Calculator</a:t>
            </a:r>
          </a:p>
        </p:txBody>
      </p:sp>
      <p:sp>
        <p:nvSpPr>
          <p:cNvPr id="16" name="Content Placeholder 2">
            <a:extLst>
              <a:ext uri="{FF2B5EF4-FFF2-40B4-BE49-F238E27FC236}">
                <a16:creationId xmlns:a16="http://schemas.microsoft.com/office/drawing/2014/main" id="{9E848D10-4ACB-4172-9FFA-3CBA25A339F9}"/>
              </a:ext>
            </a:extLst>
          </p:cNvPr>
          <p:cNvSpPr txBox="1">
            <a:spLocks/>
          </p:cNvSpPr>
          <p:nvPr/>
        </p:nvSpPr>
        <p:spPr>
          <a:xfrm>
            <a:off x="9220034" y="4240726"/>
            <a:ext cx="2343360" cy="1453117"/>
          </a:xfrm>
          <a:prstGeom prst="rect">
            <a:avLst/>
          </a:prstGeom>
        </p:spPr>
        <p:txBody>
          <a:bodyPr vert="horz" lIns="0" tIns="0" rIns="0" bIns="0" rtlCol="0" anchor="t" anchorCtr="0">
            <a:noAutofit/>
          </a:bodyPr>
          <a:lst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a:buNone/>
            </a:pPr>
            <a:r>
              <a:rPr lang="en-US" sz="3200" dirty="0">
                <a:solidFill>
                  <a:srgbClr val="040284"/>
                </a:solidFill>
              </a:rPr>
              <a:t>Lifestyle Calculator</a:t>
            </a:r>
          </a:p>
        </p:txBody>
      </p:sp>
      <p:pic>
        <p:nvPicPr>
          <p:cNvPr id="19" name="Google Shape;251;p47" descr="Ohio Educational Service Center Association logo. ">
            <a:extLst>
              <a:ext uri="{FF2B5EF4-FFF2-40B4-BE49-F238E27FC236}">
                <a16:creationId xmlns:a16="http://schemas.microsoft.com/office/drawing/2014/main" id="{20E2A91D-0C52-0D26-84A3-2FF362466F76}"/>
              </a:ext>
            </a:extLst>
          </p:cNvPr>
          <p:cNvPicPr preferRelativeResize="0"/>
          <p:nvPr/>
        </p:nvPicPr>
        <p:blipFill>
          <a:blip r:embed="rId3">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1628984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B7288-5A4F-B305-18C7-8F53261DD385}"/>
              </a:ext>
            </a:extLst>
          </p:cNvPr>
          <p:cNvPicPr>
            <a:picLocks noChangeAspect="1"/>
          </p:cNvPicPr>
          <p:nvPr/>
        </p:nvPicPr>
        <p:blipFill>
          <a:blip r:embed="rId3"/>
          <a:stretch>
            <a:fillRect/>
          </a:stretch>
        </p:blipFill>
        <p:spPr>
          <a:xfrm>
            <a:off x="1882345" y="862782"/>
            <a:ext cx="10116962" cy="5858693"/>
          </a:xfrm>
          <a:prstGeom prst="rect">
            <a:avLst/>
          </a:prstGeom>
        </p:spPr>
      </p:pic>
      <p:sp>
        <p:nvSpPr>
          <p:cNvPr id="4" name="Slide Number Placeholder 3">
            <a:extLst>
              <a:ext uri="{FF2B5EF4-FFF2-40B4-BE49-F238E27FC236}">
                <a16:creationId xmlns:a16="http://schemas.microsoft.com/office/drawing/2014/main" id="{DFA8090F-ABAE-4F96-B88A-8F61B0C2E8FE}"/>
              </a:ext>
            </a:extLst>
          </p:cNvPr>
          <p:cNvSpPr>
            <a:spLocks noGrp="1"/>
          </p:cNvSpPr>
          <p:nvPr>
            <p:ph type="sldNum" sz="quarter" idx="11"/>
          </p:nvPr>
        </p:nvSpPr>
        <p:spPr/>
        <p:txBody>
          <a:bodyPr/>
          <a:lstStyle/>
          <a:p>
            <a:fld id="{6BA907D1-9C08-47F3-B047-6197268ACA7D}" type="slidenum">
              <a:rPr lang="en-US" smtClean="0"/>
              <a:pPr/>
              <a:t>15</a:t>
            </a:fld>
            <a:endParaRPr lang="en-US" dirty="0"/>
          </a:p>
        </p:txBody>
      </p:sp>
      <p:sp>
        <p:nvSpPr>
          <p:cNvPr id="2" name="Title 1">
            <a:extLst>
              <a:ext uri="{FF2B5EF4-FFF2-40B4-BE49-F238E27FC236}">
                <a16:creationId xmlns:a16="http://schemas.microsoft.com/office/drawing/2014/main" id="{289285DE-973C-4902-8433-D7B7973263DD}"/>
              </a:ext>
            </a:extLst>
          </p:cNvPr>
          <p:cNvSpPr>
            <a:spLocks noGrp="1"/>
          </p:cNvSpPr>
          <p:nvPr>
            <p:ph type="title" idx="4294967295"/>
          </p:nvPr>
        </p:nvSpPr>
        <p:spPr>
          <a:xfrm>
            <a:off x="2182678" y="275219"/>
            <a:ext cx="7826644" cy="784746"/>
          </a:xfrm>
        </p:spPr>
        <p:txBody>
          <a:bodyPr/>
          <a:lstStyle/>
          <a:p>
            <a:pPr algn="ctr"/>
            <a:r>
              <a:rPr lang="en-US" dirty="0"/>
              <a:t>Student Decision Tree Parts 1 &amp; 2</a:t>
            </a:r>
          </a:p>
        </p:txBody>
      </p:sp>
      <p:sp>
        <p:nvSpPr>
          <p:cNvPr id="5" name="Rectangle: Rounded Corners 4" descr="orange rectangle">
            <a:extLst>
              <a:ext uri="{FF2B5EF4-FFF2-40B4-BE49-F238E27FC236}">
                <a16:creationId xmlns:a16="http://schemas.microsoft.com/office/drawing/2014/main" id="{1CA2E9E1-EC81-4F2C-8BF9-0E3595B54D1C}"/>
              </a:ext>
            </a:extLst>
          </p:cNvPr>
          <p:cNvSpPr/>
          <p:nvPr/>
        </p:nvSpPr>
        <p:spPr>
          <a:xfrm>
            <a:off x="1882345" y="4378583"/>
            <a:ext cx="10116962" cy="2342891"/>
          </a:xfrm>
          <a:prstGeom prst="roundRect">
            <a:avLst/>
          </a:prstGeom>
          <a:noFill/>
          <a:ln w="76200">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pic>
        <p:nvPicPr>
          <p:cNvPr id="3" name="Google Shape;251;p47" descr="Ohio Educational Service Center Association logo. ">
            <a:extLst>
              <a:ext uri="{FF2B5EF4-FFF2-40B4-BE49-F238E27FC236}">
                <a16:creationId xmlns:a16="http://schemas.microsoft.com/office/drawing/2014/main" id="{84615E73-27FD-5B03-D929-5103BC3108A8}"/>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3210217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F73E3F-A912-42CD-B240-8DCB937C36CC}"/>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ctr" defTabSz="548613" rtl="0" eaLnBrk="1" latinLnBrk="0" hangingPunct="1">
              <a:spcBef>
                <a:spcPct val="0"/>
              </a:spcBef>
              <a:buNone/>
              <a:defRPr sz="5000" b="1" kern="1200">
                <a:solidFill>
                  <a:srgbClr val="C00000"/>
                </a:solidFill>
                <a:latin typeface="Arial"/>
                <a:ea typeface="+mj-ea"/>
                <a:cs typeface="Arial"/>
              </a:defRPr>
            </a:lvl1pPr>
          </a:lstStyle>
          <a:p>
            <a:pPr algn="ctr" defTabSz="457159">
              <a:lnSpc>
                <a:spcPct val="100000"/>
              </a:lnSpc>
              <a:spcBef>
                <a:spcPts val="0"/>
              </a:spcBef>
              <a:defRPr/>
            </a:pPr>
            <a:r>
              <a:rPr lang="en-US" sz="4400" dirty="0">
                <a:latin typeface="+mn-lt"/>
              </a:rPr>
              <a:t>K-12 Career clusters </a:t>
            </a:r>
            <a:endParaRPr lang="en-US" sz="4400" b="1" dirty="0">
              <a:solidFill>
                <a:srgbClr val="CD0920"/>
              </a:solidFill>
              <a:latin typeface="+mn-lt"/>
              <a:ea typeface="+mn-ea"/>
              <a:cs typeface="+mn-cs"/>
            </a:endParaRPr>
          </a:p>
        </p:txBody>
      </p:sp>
      <p:sp>
        <p:nvSpPr>
          <p:cNvPr id="4" name="Slide Number Placeholder 3">
            <a:extLst>
              <a:ext uri="{FF2B5EF4-FFF2-40B4-BE49-F238E27FC236}">
                <a16:creationId xmlns:a16="http://schemas.microsoft.com/office/drawing/2014/main" id="{E5CBA4E1-F08E-4AED-9D1B-6AB1A0789489}"/>
              </a:ext>
            </a:extLst>
          </p:cNvPr>
          <p:cNvSpPr>
            <a:spLocks noGrp="1"/>
          </p:cNvSpPr>
          <p:nvPr>
            <p:ph type="sldNum" sz="quarter" idx="11"/>
          </p:nvPr>
        </p:nvSpPr>
        <p:spPr/>
        <p:txBody>
          <a:bodyPr/>
          <a:lstStyle/>
          <a:p>
            <a:fld id="{6BA907D1-9C08-47F3-B047-6197268ACA7D}" type="slidenum">
              <a:rPr lang="en-US" smtClean="0"/>
              <a:pPr/>
              <a:t>16</a:t>
            </a:fld>
            <a:endParaRPr lang="en-US" dirty="0"/>
          </a:p>
        </p:txBody>
      </p:sp>
      <p:pic>
        <p:nvPicPr>
          <p:cNvPr id="1026" name="Picture 2" descr="OhioMeansJobs.com">
            <a:extLst>
              <a:ext uri="{FF2B5EF4-FFF2-40B4-BE49-F238E27FC236}">
                <a16:creationId xmlns:a16="http://schemas.microsoft.com/office/drawing/2014/main" id="{1F1154A6-906F-403C-9BDD-408AB84E8DCD}"/>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tretch>
            <a:fillRect/>
          </a:stretch>
        </p:blipFill>
        <p:spPr bwMode="auto">
          <a:xfrm>
            <a:off x="4394579" y="1690688"/>
            <a:ext cx="3889612" cy="4315038"/>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251;p47" descr="Ohio Educational Service Center Association logo. ">
            <a:extLst>
              <a:ext uri="{FF2B5EF4-FFF2-40B4-BE49-F238E27FC236}">
                <a16:creationId xmlns:a16="http://schemas.microsoft.com/office/drawing/2014/main" id="{F17E9C01-935E-7FEA-8A15-88974AB805FD}"/>
              </a:ext>
            </a:extLst>
          </p:cNvPr>
          <p:cNvPicPr preferRelativeResize="0"/>
          <p:nvPr/>
        </p:nvPicPr>
        <p:blipFill>
          <a:blip r:embed="rId3">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128267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782673-4C97-47B0-84C5-6DC8A5DE040D}"/>
              </a:ext>
              <a:ext uri="{C183D7F6-B498-43B3-948B-1728B52AA6E4}">
                <adec:decorative xmlns:adec="http://schemas.microsoft.com/office/drawing/2017/decorative" val="1"/>
              </a:ext>
            </a:extLst>
          </p:cNvPr>
          <p:cNvSpPr>
            <a:spLocks noGrp="1"/>
          </p:cNvSpPr>
          <p:nvPr>
            <p:ph type="sldNum" sz="quarter" idx="11"/>
          </p:nvPr>
        </p:nvSpPr>
        <p:spPr>
          <a:xfrm>
            <a:off x="9292525" y="6320029"/>
            <a:ext cx="2743200" cy="365125"/>
          </a:xfrm>
        </p:spPr>
        <p:txBody>
          <a:bodyPr/>
          <a:lstStyle/>
          <a:p>
            <a:fld id="{6BA907D1-9C08-47F3-B047-6197268ACA7D}" type="slidenum">
              <a:rPr lang="en-US" smtClean="0">
                <a:solidFill>
                  <a:srgbClr val="002060"/>
                </a:solidFill>
              </a:rPr>
              <a:pPr/>
              <a:t>17</a:t>
            </a:fld>
            <a:endParaRPr lang="en-US" dirty="0">
              <a:solidFill>
                <a:srgbClr val="002060"/>
              </a:solidFill>
            </a:endParaRPr>
          </a:p>
        </p:txBody>
      </p:sp>
      <p:pic>
        <p:nvPicPr>
          <p:cNvPr id="6" name="Content Placeholder 5" descr="Career Clusters document">
            <a:extLst>
              <a:ext uri="{FF2B5EF4-FFF2-40B4-BE49-F238E27FC236}">
                <a16:creationId xmlns:a16="http://schemas.microsoft.com/office/drawing/2014/main" id="{80EFF76A-2604-430D-A97C-AEE8162654F2}"/>
              </a:ext>
            </a:extLst>
          </p:cNvPr>
          <p:cNvPicPr>
            <a:picLocks noGrp="1" noChangeAspect="1"/>
          </p:cNvPicPr>
          <p:nvPr>
            <p:ph idx="4294967295"/>
          </p:nvPr>
        </p:nvPicPr>
        <p:blipFill>
          <a:blip r:embed="rId3"/>
          <a:stretch>
            <a:fillRect/>
          </a:stretch>
        </p:blipFill>
        <p:spPr>
          <a:xfrm>
            <a:off x="6250906" y="5604"/>
            <a:ext cx="5409063" cy="6852396"/>
          </a:xfrm>
        </p:spPr>
      </p:pic>
      <p:pic>
        <p:nvPicPr>
          <p:cNvPr id="2" name="Google Shape;251;p47" descr="Ohio Educational Service Center Association logo. ">
            <a:extLst>
              <a:ext uri="{FF2B5EF4-FFF2-40B4-BE49-F238E27FC236}">
                <a16:creationId xmlns:a16="http://schemas.microsoft.com/office/drawing/2014/main" id="{FFC3A46C-ECAD-1164-CD69-DADFDE358F79}"/>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3" name="Title 2">
            <a:extLst>
              <a:ext uri="{FF2B5EF4-FFF2-40B4-BE49-F238E27FC236}">
                <a16:creationId xmlns:a16="http://schemas.microsoft.com/office/drawing/2014/main" id="{274BA0A4-B30B-8C6A-36C4-8276E4E097FC}"/>
              </a:ext>
            </a:extLst>
          </p:cNvPr>
          <p:cNvSpPr>
            <a:spLocks noGrp="1"/>
          </p:cNvSpPr>
          <p:nvPr>
            <p:ph type="title" idx="4294967295"/>
          </p:nvPr>
        </p:nvSpPr>
        <p:spPr>
          <a:xfrm>
            <a:off x="737461" y="2937569"/>
            <a:ext cx="4555210" cy="982861"/>
          </a:xfrm>
        </p:spPr>
        <p:txBody>
          <a:bodyPr>
            <a:normAutofit fontScale="90000"/>
          </a:bodyPr>
          <a:lstStyle/>
          <a:p>
            <a:r>
              <a:rPr lang="en-US" dirty="0"/>
              <a:t>Ohio Means</a:t>
            </a:r>
            <a:r>
              <a:rPr lang="en-US" baseline="0" dirty="0"/>
              <a:t> Jobs K-12 Career Clusters</a:t>
            </a:r>
            <a:endParaRPr lang="en-US" dirty="0"/>
          </a:p>
        </p:txBody>
      </p:sp>
    </p:spTree>
    <p:extLst>
      <p:ext uri="{BB962C8B-B14F-4D97-AF65-F5344CB8AC3E}">
        <p14:creationId xmlns:p14="http://schemas.microsoft.com/office/powerpoint/2010/main" val="3785876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8BA6A-A97A-344B-CE38-F5D3CE3119A5}"/>
              </a:ext>
            </a:extLst>
          </p:cNvPr>
          <p:cNvSpPr>
            <a:spLocks noGrp="1"/>
          </p:cNvSpPr>
          <p:nvPr>
            <p:ph type="sldNum" sz="quarter" idx="11"/>
          </p:nvPr>
        </p:nvSpPr>
        <p:spPr/>
        <p:txBody>
          <a:bodyPr/>
          <a:lstStyle/>
          <a:p>
            <a:fld id="{383B7B7A-CDDA-7C44-B1B0-1F1E45567B3B}" type="slidenum">
              <a:rPr lang="en-US" smtClean="0"/>
              <a:pPr/>
              <a:t>18</a:t>
            </a:fld>
            <a:endParaRPr lang="en-US" dirty="0"/>
          </a:p>
        </p:txBody>
      </p:sp>
      <p:pic>
        <p:nvPicPr>
          <p:cNvPr id="4" name="Picture 3" descr="Screen shot of the Ohio Means Jobs main page. ">
            <a:extLst>
              <a:ext uri="{FF2B5EF4-FFF2-40B4-BE49-F238E27FC236}">
                <a16:creationId xmlns:a16="http://schemas.microsoft.com/office/drawing/2014/main" id="{0598018D-313D-810A-8F7D-A11425BC68F3}"/>
              </a:ext>
            </a:extLst>
          </p:cNvPr>
          <p:cNvPicPr>
            <a:picLocks noChangeAspect="1"/>
          </p:cNvPicPr>
          <p:nvPr/>
        </p:nvPicPr>
        <p:blipFill>
          <a:blip r:embed="rId3"/>
          <a:stretch>
            <a:fillRect/>
          </a:stretch>
        </p:blipFill>
        <p:spPr>
          <a:xfrm>
            <a:off x="1368182" y="1046873"/>
            <a:ext cx="9455636" cy="4997707"/>
          </a:xfrm>
          <a:prstGeom prst="rect">
            <a:avLst/>
          </a:prstGeom>
        </p:spPr>
      </p:pic>
      <p:pic>
        <p:nvPicPr>
          <p:cNvPr id="7" name="Google Shape;251;p47" descr="Ohio Educational Service Center Association logo. ">
            <a:extLst>
              <a:ext uri="{FF2B5EF4-FFF2-40B4-BE49-F238E27FC236}">
                <a16:creationId xmlns:a16="http://schemas.microsoft.com/office/drawing/2014/main" id="{4D878277-0D5D-0BB3-2E44-A8705D2DE1CC}"/>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3" name="Title 2">
            <a:extLst>
              <a:ext uri="{FF2B5EF4-FFF2-40B4-BE49-F238E27FC236}">
                <a16:creationId xmlns:a16="http://schemas.microsoft.com/office/drawing/2014/main" id="{2830E0BC-D83D-3E15-67AB-58AE3D5659D9}"/>
              </a:ext>
            </a:extLst>
          </p:cNvPr>
          <p:cNvSpPr>
            <a:spLocks noGrp="1"/>
          </p:cNvSpPr>
          <p:nvPr>
            <p:ph type="title" idx="4294967295"/>
          </p:nvPr>
        </p:nvSpPr>
        <p:spPr>
          <a:xfrm>
            <a:off x="473990" y="243672"/>
            <a:ext cx="11430000" cy="982861"/>
          </a:xfrm>
        </p:spPr>
        <p:txBody>
          <a:bodyPr>
            <a:normAutofit/>
          </a:bodyPr>
          <a:lstStyle/>
          <a:p>
            <a:pPr algn="ctr"/>
            <a:r>
              <a:rPr lang="en-US" dirty="0">
                <a:solidFill>
                  <a:srgbClr val="C00000"/>
                </a:solidFill>
              </a:rPr>
              <a:t>Go to: OhioMeansJobs.Ohio.Gov</a:t>
            </a:r>
            <a:endParaRPr lang="en-US" dirty="0"/>
          </a:p>
        </p:txBody>
      </p:sp>
    </p:spTree>
    <p:extLst>
      <p:ext uri="{BB962C8B-B14F-4D97-AF65-F5344CB8AC3E}">
        <p14:creationId xmlns:p14="http://schemas.microsoft.com/office/powerpoint/2010/main" val="3539434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8BA6A-A97A-344B-CE38-F5D3CE3119A5}"/>
              </a:ext>
            </a:extLst>
          </p:cNvPr>
          <p:cNvSpPr>
            <a:spLocks noGrp="1"/>
          </p:cNvSpPr>
          <p:nvPr>
            <p:ph type="sldNum" sz="quarter" idx="11"/>
          </p:nvPr>
        </p:nvSpPr>
        <p:spPr/>
        <p:txBody>
          <a:bodyPr/>
          <a:lstStyle/>
          <a:p>
            <a:fld id="{383B7B7A-CDDA-7C44-B1B0-1F1E45567B3B}" type="slidenum">
              <a:rPr lang="en-US" smtClean="0"/>
              <a:pPr/>
              <a:t>19</a:t>
            </a:fld>
            <a:endParaRPr lang="en-US" dirty="0"/>
          </a:p>
        </p:txBody>
      </p:sp>
      <p:pic>
        <p:nvPicPr>
          <p:cNvPr id="4" name="Picture 3" descr="Zoomed in screen shot of the upper right hand corner of the Ohio Means Jobs website where users will find the &quot;site search&quot; link. ">
            <a:extLst>
              <a:ext uri="{FF2B5EF4-FFF2-40B4-BE49-F238E27FC236}">
                <a16:creationId xmlns:a16="http://schemas.microsoft.com/office/drawing/2014/main" id="{0598018D-313D-810A-8F7D-A11425BC68F3}"/>
              </a:ext>
            </a:extLst>
          </p:cNvPr>
          <p:cNvPicPr>
            <a:picLocks noChangeAspect="1"/>
          </p:cNvPicPr>
          <p:nvPr/>
        </p:nvPicPr>
        <p:blipFill rotWithShape="1">
          <a:blip r:embed="rId3"/>
          <a:srcRect l="45123" t="-1" r="1" b="47080"/>
          <a:stretch/>
        </p:blipFill>
        <p:spPr>
          <a:xfrm>
            <a:off x="3544784" y="2106573"/>
            <a:ext cx="5188976" cy="26448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Arrow: Right 2">
            <a:extLst>
              <a:ext uri="{FF2B5EF4-FFF2-40B4-BE49-F238E27FC236}">
                <a16:creationId xmlns:a16="http://schemas.microsoft.com/office/drawing/2014/main" id="{A4DA52B4-FF78-C10D-E48D-F7D328958080}"/>
              </a:ext>
              <a:ext uri="{C183D7F6-B498-43B3-948B-1728B52AA6E4}">
                <adec:decorative xmlns:adec="http://schemas.microsoft.com/office/drawing/2017/decorative" val="1"/>
              </a:ext>
            </a:extLst>
          </p:cNvPr>
          <p:cNvSpPr/>
          <p:nvPr/>
        </p:nvSpPr>
        <p:spPr>
          <a:xfrm rot="20285785">
            <a:off x="2812884" y="2658050"/>
            <a:ext cx="3593796" cy="1405676"/>
          </a:xfrm>
          <a:prstGeom prst="rightArrow">
            <a:avLst>
              <a:gd name="adj1" fmla="val 51932"/>
              <a:gd name="adj2" fmla="val 50000"/>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oogle Shape;251;p47" descr="Ohio Educational Service Center Association logo. ">
            <a:extLst>
              <a:ext uri="{FF2B5EF4-FFF2-40B4-BE49-F238E27FC236}">
                <a16:creationId xmlns:a16="http://schemas.microsoft.com/office/drawing/2014/main" id="{8352D96C-B8D7-0AC3-51F1-FC88EB75EC98}"/>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7" name="Title 6">
            <a:extLst>
              <a:ext uri="{FF2B5EF4-FFF2-40B4-BE49-F238E27FC236}">
                <a16:creationId xmlns:a16="http://schemas.microsoft.com/office/drawing/2014/main" id="{F0136F63-C052-4576-2E18-A778600C663D}"/>
              </a:ext>
            </a:extLst>
          </p:cNvPr>
          <p:cNvSpPr>
            <a:spLocks noGrp="1"/>
          </p:cNvSpPr>
          <p:nvPr>
            <p:ph type="title" idx="4294967295"/>
          </p:nvPr>
        </p:nvSpPr>
        <p:spPr>
          <a:xfrm>
            <a:off x="381000" y="791328"/>
            <a:ext cx="11430000" cy="982861"/>
          </a:xfrm>
        </p:spPr>
        <p:txBody>
          <a:bodyPr>
            <a:normAutofit/>
          </a:bodyPr>
          <a:lstStyle/>
          <a:p>
            <a:pPr algn="ctr"/>
            <a:r>
              <a:rPr lang="en-US" dirty="0">
                <a:solidFill>
                  <a:srgbClr val="C00000"/>
                </a:solidFill>
              </a:rPr>
              <a:t>Search: Career Pathway</a:t>
            </a:r>
            <a:endParaRPr lang="en-US" dirty="0"/>
          </a:p>
        </p:txBody>
      </p:sp>
    </p:spTree>
    <p:extLst>
      <p:ext uri="{BB962C8B-B14F-4D97-AF65-F5344CB8AC3E}">
        <p14:creationId xmlns:p14="http://schemas.microsoft.com/office/powerpoint/2010/main" val="2870285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B17C822-F743-05AC-95DB-024FDD9F115B}"/>
              </a:ext>
            </a:extLst>
          </p:cNvPr>
          <p:cNvSpPr>
            <a:spLocks noGrp="1"/>
          </p:cNvSpPr>
          <p:nvPr>
            <p:ph type="body" sz="quarter" idx="10"/>
          </p:nvPr>
        </p:nvSpPr>
        <p:spPr>
          <a:xfrm>
            <a:off x="2338648" y="2633865"/>
            <a:ext cx="4537442" cy="1844711"/>
          </a:xfrm>
        </p:spPr>
        <p:txBody>
          <a:bodyPr/>
          <a:lstStyle/>
          <a:p>
            <a:pPr algn="l"/>
            <a:r>
              <a:rPr lang="en-US" b="1" dirty="0"/>
              <a:t>Brian Bickley</a:t>
            </a:r>
          </a:p>
          <a:p>
            <a:pPr algn="l"/>
            <a:r>
              <a:rPr lang="en-US" b="1" dirty="0"/>
              <a:t>Mathematics Consultant </a:t>
            </a:r>
          </a:p>
          <a:p>
            <a:pPr algn="l"/>
            <a:r>
              <a:rPr lang="en-US" b="1" dirty="0"/>
              <a:t>Office of Academic Success </a:t>
            </a:r>
          </a:p>
        </p:txBody>
      </p:sp>
      <p:sp>
        <p:nvSpPr>
          <p:cNvPr id="9" name="Footer Placeholder 8">
            <a:extLst>
              <a:ext uri="{FF2B5EF4-FFF2-40B4-BE49-F238E27FC236}">
                <a16:creationId xmlns:a16="http://schemas.microsoft.com/office/drawing/2014/main" id="{AAC6EB7A-6338-7290-459A-5EB257B7CE89}"/>
              </a:ext>
            </a:extLst>
          </p:cNvPr>
          <p:cNvSpPr>
            <a:spLocks noGrp="1"/>
          </p:cNvSpPr>
          <p:nvPr>
            <p:ph type="ftr" sz="quarter" idx="4294967295"/>
          </p:nvPr>
        </p:nvSpPr>
        <p:spPr>
          <a:xfrm>
            <a:off x="0" y="6356350"/>
            <a:ext cx="7934325" cy="365125"/>
          </a:xfrm>
          <a:prstGeom prst="rect">
            <a:avLst/>
          </a:prstGeom>
        </p:spPr>
        <p:txBody>
          <a:bodyPr/>
          <a:lstStyle/>
          <a:p>
            <a:r>
              <a:rPr lang="en-US" dirty="0"/>
              <a:t>      </a:t>
            </a:r>
          </a:p>
        </p:txBody>
      </p:sp>
      <p:sp>
        <p:nvSpPr>
          <p:cNvPr id="10" name="Slide Number Placeholder 9">
            <a:extLst>
              <a:ext uri="{FF2B5EF4-FFF2-40B4-BE49-F238E27FC236}">
                <a16:creationId xmlns:a16="http://schemas.microsoft.com/office/drawing/2014/main" id="{37463AFC-F395-854C-3F66-D45F892C6AD0}"/>
              </a:ext>
            </a:extLst>
          </p:cNvPr>
          <p:cNvSpPr>
            <a:spLocks noGrp="1"/>
          </p:cNvSpPr>
          <p:nvPr>
            <p:ph type="sldNum" sz="quarter" idx="4294967295"/>
          </p:nvPr>
        </p:nvSpPr>
        <p:spPr>
          <a:xfrm>
            <a:off x="0" y="0"/>
            <a:ext cx="0" cy="0"/>
          </a:xfrm>
        </p:spPr>
        <p:txBody>
          <a:bodyPr/>
          <a:lstStyle/>
          <a:p>
            <a:fld id="{383B7B7A-CDDA-7C44-B1B0-1F1E45567B3B}" type="slidenum">
              <a:rPr lang="en-US" smtClean="0"/>
              <a:pPr/>
              <a:t>2</a:t>
            </a:fld>
            <a:endParaRPr lang="en-US" dirty="0"/>
          </a:p>
        </p:txBody>
      </p:sp>
      <p:sp>
        <p:nvSpPr>
          <p:cNvPr id="13" name="Title 12">
            <a:extLst>
              <a:ext uri="{FF2B5EF4-FFF2-40B4-BE49-F238E27FC236}">
                <a16:creationId xmlns:a16="http://schemas.microsoft.com/office/drawing/2014/main" id="{896C3917-A4D9-5FA8-747C-37CF9C56F6BA}"/>
              </a:ext>
            </a:extLst>
          </p:cNvPr>
          <p:cNvSpPr txBox="1">
            <a:spLocks noGrp="1"/>
          </p:cNvSpPr>
          <p:nvPr>
            <p:ph type="title" idx="4294967295"/>
          </p:nvPr>
        </p:nvSpPr>
        <p:spPr>
          <a:xfrm>
            <a:off x="140473" y="501650"/>
            <a:ext cx="11911054" cy="1323439"/>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mn-lt"/>
                <a:ea typeface="+mn-ea"/>
                <a:cs typeface="+mn-cs"/>
              </a:rPr>
              <a:t>High School Math Pathways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mn-lt"/>
                <a:ea typeface="+mn-ea"/>
                <a:cs typeface="+mn-cs"/>
              </a:rPr>
              <a:t>School Counselor Training </a:t>
            </a:r>
          </a:p>
        </p:txBody>
      </p:sp>
      <p:pic>
        <p:nvPicPr>
          <p:cNvPr id="14" name="Picture 13" descr="A person standing in front of a crowd">
            <a:extLst>
              <a:ext uri="{FF2B5EF4-FFF2-40B4-BE49-F238E27FC236}">
                <a16:creationId xmlns:a16="http://schemas.microsoft.com/office/drawing/2014/main" id="{FE476CDE-9F35-9CC6-8336-CA5A8AA4EC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250367" y="2158517"/>
            <a:ext cx="4537442" cy="3574636"/>
          </a:xfrm>
          <a:prstGeom prst="rect">
            <a:avLst/>
          </a:prstGeom>
          <a:ln>
            <a:noFill/>
          </a:ln>
          <a:effectLst>
            <a:softEdge rad="112500"/>
          </a:effectLst>
        </p:spPr>
      </p:pic>
    </p:spTree>
    <p:extLst>
      <p:ext uri="{BB962C8B-B14F-4D97-AF65-F5344CB8AC3E}">
        <p14:creationId xmlns:p14="http://schemas.microsoft.com/office/powerpoint/2010/main" val="3319983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BBEC58-7FBC-E2A7-576A-4DB135355A94}"/>
              </a:ext>
            </a:extLst>
          </p:cNvPr>
          <p:cNvSpPr>
            <a:spLocks noGrp="1"/>
          </p:cNvSpPr>
          <p:nvPr>
            <p:ph type="sldNum" sz="quarter" idx="11"/>
          </p:nvPr>
        </p:nvSpPr>
        <p:spPr/>
        <p:txBody>
          <a:bodyPr/>
          <a:lstStyle/>
          <a:p>
            <a:fld id="{383B7B7A-CDDA-7C44-B1B0-1F1E45567B3B}" type="slidenum">
              <a:rPr lang="en-US" smtClean="0"/>
              <a:pPr/>
              <a:t>20</a:t>
            </a:fld>
            <a:endParaRPr lang="en-US" dirty="0"/>
          </a:p>
        </p:txBody>
      </p:sp>
      <p:pic>
        <p:nvPicPr>
          <p:cNvPr id="4" name="Picture 3" descr="Screen shot of the search outcome when users are searching for &quot;career pathways&quot;. ">
            <a:extLst>
              <a:ext uri="{FF2B5EF4-FFF2-40B4-BE49-F238E27FC236}">
                <a16:creationId xmlns:a16="http://schemas.microsoft.com/office/drawing/2014/main" id="{87A0869B-FEEB-D610-C082-D8CFA2A4CF02}"/>
              </a:ext>
            </a:extLst>
          </p:cNvPr>
          <p:cNvPicPr>
            <a:picLocks noChangeAspect="1"/>
          </p:cNvPicPr>
          <p:nvPr/>
        </p:nvPicPr>
        <p:blipFill>
          <a:blip r:embed="rId3"/>
          <a:stretch>
            <a:fillRect/>
          </a:stretch>
        </p:blipFill>
        <p:spPr>
          <a:xfrm>
            <a:off x="1317918" y="2119847"/>
            <a:ext cx="9449286" cy="24639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Google Shape;96;p17">
            <a:extLst>
              <a:ext uri="{FF2B5EF4-FFF2-40B4-BE49-F238E27FC236}">
                <a16:creationId xmlns:a16="http://schemas.microsoft.com/office/drawing/2014/main" id="{98183117-3630-3921-5577-13BDB23EE8B6}"/>
              </a:ext>
              <a:ext uri="{C183D7F6-B498-43B3-948B-1728B52AA6E4}">
                <adec:decorative xmlns:adec="http://schemas.microsoft.com/office/drawing/2017/decorative" val="1"/>
              </a:ext>
            </a:extLst>
          </p:cNvPr>
          <p:cNvSpPr/>
          <p:nvPr/>
        </p:nvSpPr>
        <p:spPr>
          <a:xfrm>
            <a:off x="1650670" y="3129148"/>
            <a:ext cx="9043059" cy="1282535"/>
          </a:xfrm>
          <a:prstGeom prst="rect">
            <a:avLst/>
          </a:prstGeom>
          <a:solidFill>
            <a:srgbClr val="FFFF00">
              <a:alpha val="10196"/>
            </a:srgbClr>
          </a:solidFill>
          <a:ln w="9525" cap="flat" cmpd="sng">
            <a:no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57150" tIns="28575" rIns="57150" bIns="28575" anchor="ctr" anchorCtr="0">
            <a:noAutofit/>
          </a:bodyPr>
          <a:lstStyle/>
          <a:p>
            <a:pPr algn="ctr">
              <a:buClr>
                <a:srgbClr val="000000"/>
              </a:buClr>
            </a:pPr>
            <a:endParaRPr sz="1600" kern="0" dirty="0">
              <a:solidFill>
                <a:srgbClr val="FFFFFF"/>
              </a:solidFill>
              <a:latin typeface="Calibri"/>
              <a:ea typeface="Calibri"/>
              <a:cs typeface="Calibri"/>
              <a:sym typeface="Calibri"/>
            </a:endParaRPr>
          </a:p>
        </p:txBody>
      </p:sp>
      <p:sp>
        <p:nvSpPr>
          <p:cNvPr id="3" name="Title 2">
            <a:extLst>
              <a:ext uri="{FF2B5EF4-FFF2-40B4-BE49-F238E27FC236}">
                <a16:creationId xmlns:a16="http://schemas.microsoft.com/office/drawing/2014/main" id="{E39F25E6-EDDC-7FD0-9511-FA94C1AEB0FC}"/>
              </a:ext>
            </a:extLst>
          </p:cNvPr>
          <p:cNvSpPr>
            <a:spLocks noGrp="1"/>
          </p:cNvSpPr>
          <p:nvPr>
            <p:ph type="title" idx="4294967295"/>
          </p:nvPr>
        </p:nvSpPr>
        <p:spPr/>
        <p:txBody>
          <a:bodyPr>
            <a:normAutofit/>
          </a:bodyPr>
          <a:lstStyle/>
          <a:p>
            <a:pPr algn="ctr"/>
            <a:r>
              <a:rPr lang="en-US" dirty="0">
                <a:solidFill>
                  <a:srgbClr val="C00000"/>
                </a:solidFill>
              </a:rPr>
              <a:t>Select: Career Pathway </a:t>
            </a:r>
            <a:endParaRPr lang="en-US" dirty="0"/>
          </a:p>
        </p:txBody>
      </p:sp>
    </p:spTree>
    <p:extLst>
      <p:ext uri="{BB962C8B-B14F-4D97-AF65-F5344CB8AC3E}">
        <p14:creationId xmlns:p14="http://schemas.microsoft.com/office/powerpoint/2010/main" val="151609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4A42D5-C5C2-6E08-763A-7378D3D95737}"/>
              </a:ext>
            </a:extLst>
          </p:cNvPr>
          <p:cNvSpPr>
            <a:spLocks noGrp="1"/>
          </p:cNvSpPr>
          <p:nvPr>
            <p:ph type="sldNum" sz="quarter" idx="11"/>
          </p:nvPr>
        </p:nvSpPr>
        <p:spPr/>
        <p:txBody>
          <a:bodyPr/>
          <a:lstStyle/>
          <a:p>
            <a:fld id="{383B7B7A-CDDA-7C44-B1B0-1F1E45567B3B}" type="slidenum">
              <a:rPr lang="en-US" smtClean="0"/>
              <a:pPr/>
              <a:t>21</a:t>
            </a:fld>
            <a:endParaRPr lang="en-US" dirty="0"/>
          </a:p>
        </p:txBody>
      </p:sp>
      <p:pic>
        <p:nvPicPr>
          <p:cNvPr id="4" name="Picture 3" descr="Screen shot of the Ohio Means Jobs Career Pathways webpage. ">
            <a:extLst>
              <a:ext uri="{FF2B5EF4-FFF2-40B4-BE49-F238E27FC236}">
                <a16:creationId xmlns:a16="http://schemas.microsoft.com/office/drawing/2014/main" id="{2534E5BD-A0D6-90DE-DD54-E54FAB4510C2}"/>
              </a:ext>
            </a:extLst>
          </p:cNvPr>
          <p:cNvPicPr>
            <a:picLocks noChangeAspect="1"/>
          </p:cNvPicPr>
          <p:nvPr/>
        </p:nvPicPr>
        <p:blipFill>
          <a:blip r:embed="rId3"/>
          <a:stretch>
            <a:fillRect/>
          </a:stretch>
        </p:blipFill>
        <p:spPr>
          <a:xfrm>
            <a:off x="145359" y="434348"/>
            <a:ext cx="7821296" cy="5847635"/>
          </a:xfrm>
          <a:prstGeom prst="rect">
            <a:avLst/>
          </a:prstGeom>
        </p:spPr>
      </p:pic>
      <p:sp>
        <p:nvSpPr>
          <p:cNvPr id="5" name="Arrow: Right 4">
            <a:extLst>
              <a:ext uri="{FF2B5EF4-FFF2-40B4-BE49-F238E27FC236}">
                <a16:creationId xmlns:a16="http://schemas.microsoft.com/office/drawing/2014/main" id="{F7C5CC1D-51E8-D8F3-A8A4-388F27C478CB}"/>
              </a:ext>
            </a:extLst>
          </p:cNvPr>
          <p:cNvSpPr/>
          <p:nvPr/>
        </p:nvSpPr>
        <p:spPr>
          <a:xfrm flipH="1">
            <a:off x="7966655" y="1648496"/>
            <a:ext cx="3734874" cy="12106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Click the “Launch Career Pathway Tool”</a:t>
            </a:r>
          </a:p>
        </p:txBody>
      </p:sp>
      <p:sp>
        <p:nvSpPr>
          <p:cNvPr id="3" name="Title 2">
            <a:extLst>
              <a:ext uri="{FF2B5EF4-FFF2-40B4-BE49-F238E27FC236}">
                <a16:creationId xmlns:a16="http://schemas.microsoft.com/office/drawing/2014/main" id="{A1302637-B742-85C4-FE46-C50105442567}"/>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Career Pathways webpage </a:t>
            </a:r>
          </a:p>
        </p:txBody>
      </p:sp>
    </p:spTree>
    <p:extLst>
      <p:ext uri="{BB962C8B-B14F-4D97-AF65-F5344CB8AC3E}">
        <p14:creationId xmlns:p14="http://schemas.microsoft.com/office/powerpoint/2010/main" val="2909417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285DE-973C-4902-8433-D7B7973263DD}"/>
              </a:ext>
            </a:extLst>
          </p:cNvPr>
          <p:cNvSpPr>
            <a:spLocks noGrp="1"/>
          </p:cNvSpPr>
          <p:nvPr>
            <p:ph type="title"/>
          </p:nvPr>
        </p:nvSpPr>
        <p:spPr/>
        <p:txBody>
          <a:bodyPr/>
          <a:lstStyle/>
          <a:p>
            <a:pPr algn="ctr"/>
            <a:r>
              <a:rPr lang="en-US" dirty="0"/>
              <a:t>Student Decision Tree Parts 1 &amp; 2 </a:t>
            </a:r>
            <a:br>
              <a:rPr lang="en-US" dirty="0"/>
            </a:br>
            <a:r>
              <a:rPr lang="en-US" dirty="0"/>
              <a:t>(Page 2)</a:t>
            </a:r>
          </a:p>
        </p:txBody>
      </p:sp>
      <p:sp>
        <p:nvSpPr>
          <p:cNvPr id="4" name="Slide Number Placeholder 3">
            <a:extLst>
              <a:ext uri="{FF2B5EF4-FFF2-40B4-BE49-F238E27FC236}">
                <a16:creationId xmlns:a16="http://schemas.microsoft.com/office/drawing/2014/main" id="{DFA8090F-ABAE-4F96-B88A-8F61B0C2E8FE}"/>
              </a:ext>
            </a:extLst>
          </p:cNvPr>
          <p:cNvSpPr>
            <a:spLocks noGrp="1"/>
          </p:cNvSpPr>
          <p:nvPr>
            <p:ph type="sldNum" sz="quarter" idx="11"/>
          </p:nvPr>
        </p:nvSpPr>
        <p:spPr/>
        <p:txBody>
          <a:bodyPr/>
          <a:lstStyle/>
          <a:p>
            <a:fld id="{6BA907D1-9C08-47F3-B047-6197268ACA7D}" type="slidenum">
              <a:rPr lang="en-US" smtClean="0"/>
              <a:pPr/>
              <a:t>22</a:t>
            </a:fld>
            <a:endParaRPr lang="en-US" dirty="0"/>
          </a:p>
        </p:txBody>
      </p:sp>
      <p:pic>
        <p:nvPicPr>
          <p:cNvPr id="3" name="Google Shape;251;p47" descr="Ohio Educational Service Center Association logo. ">
            <a:extLst>
              <a:ext uri="{FF2B5EF4-FFF2-40B4-BE49-F238E27FC236}">
                <a16:creationId xmlns:a16="http://schemas.microsoft.com/office/drawing/2014/main" id="{D5B05517-ED34-E96B-36BB-6D79BDF28A57}"/>
              </a:ext>
            </a:extLst>
          </p:cNvPr>
          <p:cNvPicPr preferRelativeResize="0"/>
          <p:nvPr/>
        </p:nvPicPr>
        <p:blipFill>
          <a:blip r:embed="rId3">
            <a:alphaModFix/>
          </a:blip>
          <a:stretch>
            <a:fillRect/>
          </a:stretch>
        </p:blipFill>
        <p:spPr>
          <a:xfrm>
            <a:off x="871341" y="6382609"/>
            <a:ext cx="723543" cy="302545"/>
          </a:xfrm>
          <a:prstGeom prst="rect">
            <a:avLst/>
          </a:prstGeom>
          <a:noFill/>
          <a:ln>
            <a:noFill/>
          </a:ln>
        </p:spPr>
      </p:pic>
      <p:pic>
        <p:nvPicPr>
          <p:cNvPr id="8" name="Picture 7">
            <a:extLst>
              <a:ext uri="{FF2B5EF4-FFF2-40B4-BE49-F238E27FC236}">
                <a16:creationId xmlns:a16="http://schemas.microsoft.com/office/drawing/2014/main" id="{26DD590F-B345-02D9-F935-9BC13A3DDD22}"/>
              </a:ext>
            </a:extLst>
          </p:cNvPr>
          <p:cNvPicPr>
            <a:picLocks noChangeAspect="1"/>
          </p:cNvPicPr>
          <p:nvPr/>
        </p:nvPicPr>
        <p:blipFill>
          <a:blip r:embed="rId4"/>
          <a:stretch>
            <a:fillRect/>
          </a:stretch>
        </p:blipFill>
        <p:spPr>
          <a:xfrm>
            <a:off x="380999" y="1779840"/>
            <a:ext cx="11430001" cy="2545947"/>
          </a:xfrm>
          <a:prstGeom prst="rect">
            <a:avLst/>
          </a:prstGeom>
        </p:spPr>
      </p:pic>
    </p:spTree>
    <p:extLst>
      <p:ext uri="{BB962C8B-B14F-4D97-AF65-F5344CB8AC3E}">
        <p14:creationId xmlns:p14="http://schemas.microsoft.com/office/powerpoint/2010/main" val="1334307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EB66-4E8B-4A10-BE32-0F9E52B2AAC1}"/>
              </a:ext>
            </a:extLst>
          </p:cNvPr>
          <p:cNvSpPr>
            <a:spLocks noGrp="1"/>
          </p:cNvSpPr>
          <p:nvPr>
            <p:ph type="title"/>
          </p:nvPr>
        </p:nvSpPr>
        <p:spPr/>
        <p:txBody>
          <a:bodyPr/>
          <a:lstStyle/>
          <a:p>
            <a:pPr algn="ctr"/>
            <a:r>
              <a:rPr lang="en-US" dirty="0"/>
              <a:t>Ohio Means Jobs Career Clusters </a:t>
            </a:r>
          </a:p>
        </p:txBody>
      </p:sp>
      <p:sp>
        <p:nvSpPr>
          <p:cNvPr id="3" name="Text Placeholder 2">
            <a:extLst>
              <a:ext uri="{FF2B5EF4-FFF2-40B4-BE49-F238E27FC236}">
                <a16:creationId xmlns:a16="http://schemas.microsoft.com/office/drawing/2014/main" id="{8651FD1E-2782-6B72-4F09-EDF699FDA692}"/>
              </a:ext>
            </a:extLst>
          </p:cNvPr>
          <p:cNvSpPr>
            <a:spLocks noGrp="1"/>
          </p:cNvSpPr>
          <p:nvPr>
            <p:ph type="body" sz="quarter" idx="12"/>
          </p:nvPr>
        </p:nvSpPr>
        <p:spPr/>
        <p:txBody>
          <a:bodyPr/>
          <a:lstStyle/>
          <a:p>
            <a:endParaRPr lang="en-US" dirty="0"/>
          </a:p>
        </p:txBody>
      </p:sp>
      <p:sp>
        <p:nvSpPr>
          <p:cNvPr id="4" name="Slide Number Placeholder 3">
            <a:extLst>
              <a:ext uri="{FF2B5EF4-FFF2-40B4-BE49-F238E27FC236}">
                <a16:creationId xmlns:a16="http://schemas.microsoft.com/office/drawing/2014/main" id="{CB14D6F7-C5C7-4185-809D-D3B950BA1F51}"/>
              </a:ext>
            </a:extLst>
          </p:cNvPr>
          <p:cNvSpPr>
            <a:spLocks noGrp="1"/>
          </p:cNvSpPr>
          <p:nvPr>
            <p:ph type="sldNum" sz="quarter" idx="14"/>
          </p:nvPr>
        </p:nvSpPr>
        <p:spPr/>
        <p:txBody>
          <a:bodyPr/>
          <a:lstStyle/>
          <a:p>
            <a:fld id="{6BA907D1-9C08-47F3-B047-6197268ACA7D}" type="slidenum">
              <a:rPr lang="en-US" smtClean="0"/>
              <a:pPr/>
              <a:t>23</a:t>
            </a:fld>
            <a:endParaRPr lang="en-US" dirty="0"/>
          </a:p>
        </p:txBody>
      </p:sp>
      <p:pic>
        <p:nvPicPr>
          <p:cNvPr id="6" name="Content Placeholder 5" descr="Means Jobs Career Clusters webpage">
            <a:extLst>
              <a:ext uri="{FF2B5EF4-FFF2-40B4-BE49-F238E27FC236}">
                <a16:creationId xmlns:a16="http://schemas.microsoft.com/office/drawing/2014/main" id="{24CCFD4F-26F0-4101-A1AC-4DDBE0CE8432}"/>
              </a:ext>
            </a:extLst>
          </p:cNvPr>
          <p:cNvPicPr>
            <a:picLocks noGrp="1" noChangeAspect="1"/>
          </p:cNvPicPr>
          <p:nvPr>
            <p:ph idx="4294967295"/>
          </p:nvPr>
        </p:nvPicPr>
        <p:blipFill>
          <a:blip r:embed="rId3"/>
          <a:stretch>
            <a:fillRect/>
          </a:stretch>
        </p:blipFill>
        <p:spPr>
          <a:xfrm>
            <a:off x="714541" y="1264692"/>
            <a:ext cx="10999787" cy="5175250"/>
          </a:xfrm>
        </p:spPr>
      </p:pic>
      <p:pic>
        <p:nvPicPr>
          <p:cNvPr id="5" name="Google Shape;251;p47" descr="Ohio Educational Service Center Association logo. ">
            <a:extLst>
              <a:ext uri="{FF2B5EF4-FFF2-40B4-BE49-F238E27FC236}">
                <a16:creationId xmlns:a16="http://schemas.microsoft.com/office/drawing/2014/main" id="{A839AED7-6F3B-C89D-1BD4-79D63FAFCD6F}"/>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1636482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DB8F075-7FD7-7C69-30E8-9FD9C5D1906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26256" y="3740607"/>
            <a:ext cx="2679425" cy="2798306"/>
          </a:xfrm>
          <a:prstGeom prst="rect">
            <a:avLst/>
          </a:prstGeom>
        </p:spPr>
      </p:pic>
      <p:pic>
        <p:nvPicPr>
          <p:cNvPr id="5" name="Content Placeholder 4" descr="Why is it important? ">
            <a:extLst>
              <a:ext uri="{FF2B5EF4-FFF2-40B4-BE49-F238E27FC236}">
                <a16:creationId xmlns:a16="http://schemas.microsoft.com/office/drawing/2014/main" id="{018E108D-1B64-530C-97C0-6AEC9E2DF7FD}"/>
              </a:ext>
            </a:extLst>
          </p:cNvPr>
          <p:cNvPicPr>
            <a:picLocks noGrp="1" noChangeAspect="1"/>
          </p:cNvPicPr>
          <p:nvPr>
            <p:ph idx="4294967295"/>
          </p:nvPr>
        </p:nvPicPr>
        <p:blipFill>
          <a:blip r:embed="rId4"/>
          <a:stretch>
            <a:fillRect/>
          </a:stretch>
        </p:blipFill>
        <p:spPr>
          <a:xfrm>
            <a:off x="2507074" y="1951592"/>
            <a:ext cx="6835108" cy="2331601"/>
          </a:xfrm>
          <a:prstGeom prst="rect">
            <a:avLst/>
          </a:prstGeom>
        </p:spPr>
      </p:pic>
      <p:sp>
        <p:nvSpPr>
          <p:cNvPr id="4" name="Slide Number Placeholder 3">
            <a:extLst>
              <a:ext uri="{FF2B5EF4-FFF2-40B4-BE49-F238E27FC236}">
                <a16:creationId xmlns:a16="http://schemas.microsoft.com/office/drawing/2014/main" id="{0111E5FA-E524-1C4E-4AD7-2A4743E7954A}"/>
              </a:ext>
            </a:extLst>
          </p:cNvPr>
          <p:cNvSpPr>
            <a:spLocks noGrp="1"/>
          </p:cNvSpPr>
          <p:nvPr>
            <p:ph type="sldNum" sz="quarter" idx="11"/>
          </p:nvPr>
        </p:nvSpPr>
        <p:spPr>
          <a:xfrm>
            <a:off x="105918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83B7B7A-CDDA-7C44-B1B0-1F1E45567B3B}" type="slidenum">
              <a:rPr lang="en-US" smtClean="0"/>
              <a:pPr/>
              <a:t>24</a:t>
            </a:fld>
            <a:endParaRPr lang="en-US" dirty="0"/>
          </a:p>
        </p:txBody>
      </p:sp>
      <p:pic>
        <p:nvPicPr>
          <p:cNvPr id="7" name="Picture 2">
            <a:extLst>
              <a:ext uri="{FF2B5EF4-FFF2-40B4-BE49-F238E27FC236}">
                <a16:creationId xmlns:a16="http://schemas.microsoft.com/office/drawing/2014/main" id="{D88E35FB-C4AA-DDE2-DD6E-10144E1430B5}"/>
              </a:ext>
              <a:ext uri="{C183D7F6-B498-43B3-948B-1728B52AA6E4}">
                <adec:decorative xmlns:adec="http://schemas.microsoft.com/office/drawing/2017/decorative" val="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rot="20847782">
            <a:off x="7203622" y="3836330"/>
            <a:ext cx="2334141" cy="16122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itle 9">
            <a:extLst>
              <a:ext uri="{FF2B5EF4-FFF2-40B4-BE49-F238E27FC236}">
                <a16:creationId xmlns:a16="http://schemas.microsoft.com/office/drawing/2014/main" id="{12E7D8E1-6E38-4882-DCA0-B5141F885400}"/>
              </a:ext>
            </a:extLst>
          </p:cNvPr>
          <p:cNvSpPr txBox="1">
            <a:spLocks noGrp="1"/>
          </p:cNvSpPr>
          <p:nvPr>
            <p:ph type="title" idx="4294967295"/>
          </p:nvPr>
        </p:nvSpPr>
        <p:spPr>
          <a:xfrm>
            <a:off x="899032" y="345782"/>
            <a:ext cx="1032734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mn-lt"/>
                <a:ea typeface="+mn-ea"/>
                <a:cs typeface="+mn-cs"/>
              </a:rPr>
              <a:t>Debrief</a:t>
            </a:r>
            <a:r>
              <a:rPr kumimoji="0" lang="en-US" sz="4000" b="0" i="0" u="none" strike="noStrike" kern="1200" cap="none" spc="0" normalizeH="0" baseline="0" noProof="0" dirty="0">
                <a:ln>
                  <a:noFill/>
                </a:ln>
                <a:solidFill>
                  <a:schemeClr val="tx1"/>
                </a:solidFill>
                <a:effectLst/>
                <a:uLnTx/>
                <a:uFillTx/>
                <a:latin typeface="+mn-lt"/>
                <a:ea typeface="+mn-ea"/>
                <a:cs typeface="+mn-cs"/>
              </a:rPr>
              <a:t> </a:t>
            </a:r>
          </a:p>
        </p:txBody>
      </p:sp>
    </p:spTree>
    <p:extLst>
      <p:ext uri="{BB962C8B-B14F-4D97-AF65-F5344CB8AC3E}">
        <p14:creationId xmlns:p14="http://schemas.microsoft.com/office/powerpoint/2010/main" val="3422213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2B368F-80CC-DC30-A6CB-7E7131E0A235}"/>
              </a:ext>
            </a:extLst>
          </p:cNvPr>
          <p:cNvSpPr>
            <a:spLocks noGrp="1"/>
          </p:cNvSpPr>
          <p:nvPr>
            <p:ph type="sldNum" sz="quarter" idx="4294967295"/>
          </p:nvPr>
        </p:nvSpPr>
        <p:spPr>
          <a:xfrm>
            <a:off x="9448800" y="6356350"/>
            <a:ext cx="2743200" cy="365125"/>
          </a:xfrm>
        </p:spPr>
        <p:txBody>
          <a:bodyPr/>
          <a:lstStyle/>
          <a:p>
            <a:fld id="{383B7B7A-CDDA-7C44-B1B0-1F1E45567B3B}" type="slidenum">
              <a:rPr lang="en-US" smtClean="0"/>
              <a:pPr/>
              <a:t>25</a:t>
            </a:fld>
            <a:endParaRPr lang="en-US" dirty="0"/>
          </a:p>
        </p:txBody>
      </p:sp>
      <p:pic>
        <p:nvPicPr>
          <p:cNvPr id="6" name="Picture 4" descr="A road with trees on the side">
            <a:extLst>
              <a:ext uri="{FF2B5EF4-FFF2-40B4-BE49-F238E27FC236}">
                <a16:creationId xmlns:a16="http://schemas.microsoft.com/office/drawing/2014/main" id="{723EF584-E300-1484-ABF1-3396BF37157C}"/>
              </a:ext>
            </a:extLst>
          </p:cNvPr>
          <p:cNvPicPr>
            <a:picLocks noChangeAspect="1" noChangeArrowheads="1"/>
          </p:cNvPicPr>
          <p:nvPr/>
        </p:nvPicPr>
        <p:blipFill>
          <a:blip r:embed="rId2" cstate="print"/>
          <a:srcRect/>
          <a:stretch>
            <a:fillRect/>
          </a:stretch>
        </p:blipFill>
        <p:spPr bwMode="auto">
          <a:xfrm>
            <a:off x="0" y="0"/>
            <a:ext cx="12192000" cy="6858000"/>
          </a:xfrm>
          <a:prstGeom prst="rect">
            <a:avLst/>
          </a:prstGeom>
          <a:noFill/>
        </p:spPr>
      </p:pic>
      <p:sp>
        <p:nvSpPr>
          <p:cNvPr id="7" name="Title 6">
            <a:extLst>
              <a:ext uri="{FF2B5EF4-FFF2-40B4-BE49-F238E27FC236}">
                <a16:creationId xmlns:a16="http://schemas.microsoft.com/office/drawing/2014/main" id="{8E540798-01C0-8E06-C4DB-1F459739CA04}"/>
              </a:ext>
            </a:extLst>
          </p:cNvPr>
          <p:cNvSpPr txBox="1">
            <a:spLocks noGrp="1"/>
          </p:cNvSpPr>
          <p:nvPr>
            <p:ph type="title" idx="4294967295"/>
          </p:nvPr>
        </p:nvSpPr>
        <p:spPr>
          <a:xfrm>
            <a:off x="837559" y="5648464"/>
            <a:ext cx="10516881"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mn-lt"/>
                <a:ea typeface="+mn-ea"/>
                <a:cs typeface="+mn-cs"/>
              </a:rPr>
              <a:t>Career Pathways Summary </a:t>
            </a:r>
          </a:p>
        </p:txBody>
      </p:sp>
    </p:spTree>
    <p:extLst>
      <p:ext uri="{BB962C8B-B14F-4D97-AF65-F5344CB8AC3E}">
        <p14:creationId xmlns:p14="http://schemas.microsoft.com/office/powerpoint/2010/main" val="2677966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8BA6A-A97A-344B-CE38-F5D3CE3119A5}"/>
              </a:ext>
            </a:extLst>
          </p:cNvPr>
          <p:cNvSpPr>
            <a:spLocks noGrp="1"/>
          </p:cNvSpPr>
          <p:nvPr>
            <p:ph type="sldNum" sz="quarter" idx="11"/>
          </p:nvPr>
        </p:nvSpPr>
        <p:spPr/>
        <p:txBody>
          <a:bodyPr/>
          <a:lstStyle/>
          <a:p>
            <a:fld id="{383B7B7A-CDDA-7C44-B1B0-1F1E45567B3B}" type="slidenum">
              <a:rPr lang="en-US" smtClean="0"/>
              <a:pPr/>
              <a:t>26</a:t>
            </a:fld>
            <a:endParaRPr lang="en-US" dirty="0"/>
          </a:p>
        </p:txBody>
      </p:sp>
      <p:pic>
        <p:nvPicPr>
          <p:cNvPr id="4" name="Picture 3" descr="Screen shot of the Ohio Means Jobs website. ">
            <a:extLst>
              <a:ext uri="{FF2B5EF4-FFF2-40B4-BE49-F238E27FC236}">
                <a16:creationId xmlns:a16="http://schemas.microsoft.com/office/drawing/2014/main" id="{0598018D-313D-810A-8F7D-A11425BC68F3}"/>
              </a:ext>
            </a:extLst>
          </p:cNvPr>
          <p:cNvPicPr>
            <a:picLocks noChangeAspect="1"/>
          </p:cNvPicPr>
          <p:nvPr/>
        </p:nvPicPr>
        <p:blipFill>
          <a:blip r:embed="rId3"/>
          <a:stretch>
            <a:fillRect/>
          </a:stretch>
        </p:blipFill>
        <p:spPr>
          <a:xfrm>
            <a:off x="1368182" y="1046873"/>
            <a:ext cx="9455636" cy="4997707"/>
          </a:xfrm>
          <a:prstGeom prst="rect">
            <a:avLst/>
          </a:prstGeom>
        </p:spPr>
      </p:pic>
      <p:sp>
        <p:nvSpPr>
          <p:cNvPr id="6" name="Title 5">
            <a:extLst>
              <a:ext uri="{FF2B5EF4-FFF2-40B4-BE49-F238E27FC236}">
                <a16:creationId xmlns:a16="http://schemas.microsoft.com/office/drawing/2014/main" id="{8DA2BFAB-7E8D-A495-2025-4DB31326E343}"/>
              </a:ext>
            </a:extLst>
          </p:cNvPr>
          <p:cNvSpPr txBox="1">
            <a:spLocks noGrp="1"/>
          </p:cNvSpPr>
          <p:nvPr>
            <p:ph type="title" idx="4294967295"/>
          </p:nvPr>
        </p:nvSpPr>
        <p:spPr>
          <a:xfrm>
            <a:off x="1615257" y="427086"/>
            <a:ext cx="887570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mn-lt"/>
                <a:ea typeface="+mn-ea"/>
                <a:cs typeface="+mn-cs"/>
              </a:rPr>
              <a:t>Go back to: OhioMeansJobs.Ohio.Gov</a:t>
            </a:r>
          </a:p>
        </p:txBody>
      </p:sp>
      <p:pic>
        <p:nvPicPr>
          <p:cNvPr id="7" name="Google Shape;251;p47" descr="Ohio Educational Service Center Association logo. ">
            <a:extLst>
              <a:ext uri="{FF2B5EF4-FFF2-40B4-BE49-F238E27FC236}">
                <a16:creationId xmlns:a16="http://schemas.microsoft.com/office/drawing/2014/main" id="{4D878277-0D5D-0BB3-2E44-A8705D2DE1CC}"/>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847324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E8BA6A-A97A-344B-CE38-F5D3CE3119A5}"/>
              </a:ext>
            </a:extLst>
          </p:cNvPr>
          <p:cNvSpPr>
            <a:spLocks noGrp="1"/>
          </p:cNvSpPr>
          <p:nvPr>
            <p:ph type="sldNum" sz="quarter" idx="11"/>
          </p:nvPr>
        </p:nvSpPr>
        <p:spPr/>
        <p:txBody>
          <a:bodyPr/>
          <a:lstStyle/>
          <a:p>
            <a:fld id="{383B7B7A-CDDA-7C44-B1B0-1F1E45567B3B}" type="slidenum">
              <a:rPr lang="en-US" smtClean="0"/>
              <a:pPr/>
              <a:t>27</a:t>
            </a:fld>
            <a:endParaRPr lang="en-US" dirty="0"/>
          </a:p>
        </p:txBody>
      </p:sp>
      <p:pic>
        <p:nvPicPr>
          <p:cNvPr id="4" name="Picture 3" descr="Picture of the &quot;Log In/Sign Up&quot; link for users to create an account of sign-in. ">
            <a:extLst>
              <a:ext uri="{FF2B5EF4-FFF2-40B4-BE49-F238E27FC236}">
                <a16:creationId xmlns:a16="http://schemas.microsoft.com/office/drawing/2014/main" id="{0598018D-313D-810A-8F7D-A11425BC68F3}"/>
              </a:ext>
            </a:extLst>
          </p:cNvPr>
          <p:cNvPicPr>
            <a:picLocks noChangeAspect="1"/>
          </p:cNvPicPr>
          <p:nvPr/>
        </p:nvPicPr>
        <p:blipFill rotWithShape="1">
          <a:blip r:embed="rId3"/>
          <a:srcRect l="85595" t="4275" r="2820" b="88032"/>
          <a:stretch/>
        </p:blipFill>
        <p:spPr>
          <a:xfrm>
            <a:off x="4051653" y="2875683"/>
            <a:ext cx="4088693" cy="1435060"/>
          </a:xfrm>
          <a:prstGeom prst="rect">
            <a:avLst/>
          </a:prstGeom>
        </p:spPr>
      </p:pic>
      <p:sp>
        <p:nvSpPr>
          <p:cNvPr id="6" name="Title 5">
            <a:extLst>
              <a:ext uri="{FF2B5EF4-FFF2-40B4-BE49-F238E27FC236}">
                <a16:creationId xmlns:a16="http://schemas.microsoft.com/office/drawing/2014/main" id="{8DA2BFAB-7E8D-A495-2025-4DB31326E343}"/>
              </a:ext>
            </a:extLst>
          </p:cNvPr>
          <p:cNvSpPr txBox="1">
            <a:spLocks noGrp="1"/>
          </p:cNvSpPr>
          <p:nvPr>
            <p:ph type="title" idx="4294967295"/>
          </p:nvPr>
        </p:nvSpPr>
        <p:spPr>
          <a:xfrm>
            <a:off x="1615257" y="427086"/>
            <a:ext cx="887570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mn-lt"/>
                <a:ea typeface="+mn-ea"/>
                <a:cs typeface="+mn-cs"/>
              </a:rPr>
              <a:t>Go back to: OhioMeansJobs.Ohio.Gov</a:t>
            </a:r>
          </a:p>
        </p:txBody>
      </p:sp>
      <p:pic>
        <p:nvPicPr>
          <p:cNvPr id="7" name="Google Shape;251;p47" descr="Ohio Educational Service Center Association logo. ">
            <a:extLst>
              <a:ext uri="{FF2B5EF4-FFF2-40B4-BE49-F238E27FC236}">
                <a16:creationId xmlns:a16="http://schemas.microsoft.com/office/drawing/2014/main" id="{4D878277-0D5D-0BB3-2E44-A8705D2DE1CC}"/>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3598489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lcome Job Seeker webpage that users will come to after they log in. ">
            <a:extLst>
              <a:ext uri="{FF2B5EF4-FFF2-40B4-BE49-F238E27FC236}">
                <a16:creationId xmlns:a16="http://schemas.microsoft.com/office/drawing/2014/main" id="{88F03ED4-2087-5BE3-EA09-B5FF64BCCE4F}"/>
              </a:ext>
            </a:extLst>
          </p:cNvPr>
          <p:cNvPicPr>
            <a:picLocks noChangeAspect="1"/>
          </p:cNvPicPr>
          <p:nvPr/>
        </p:nvPicPr>
        <p:blipFill>
          <a:blip r:embed="rId3"/>
          <a:stretch>
            <a:fillRect/>
          </a:stretch>
        </p:blipFill>
        <p:spPr>
          <a:xfrm>
            <a:off x="1079533" y="521931"/>
            <a:ext cx="9624326" cy="5472316"/>
          </a:xfrm>
          <a:prstGeom prst="rect">
            <a:avLst/>
          </a:prstGeom>
        </p:spPr>
      </p:pic>
      <p:pic>
        <p:nvPicPr>
          <p:cNvPr id="6" name="Google Shape;251;p47" descr="Ohio Educational Service Center Association logo. ">
            <a:extLst>
              <a:ext uri="{FF2B5EF4-FFF2-40B4-BE49-F238E27FC236}">
                <a16:creationId xmlns:a16="http://schemas.microsoft.com/office/drawing/2014/main" id="{B83C1FAE-9DA4-D740-2E20-0FDD513CDC67}"/>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7" name="Rectangle: Single Corner Rounded 6">
            <a:extLst>
              <a:ext uri="{FF2B5EF4-FFF2-40B4-BE49-F238E27FC236}">
                <a16:creationId xmlns:a16="http://schemas.microsoft.com/office/drawing/2014/main" id="{99504297-5684-BAA7-2A13-6F7193A24114}"/>
              </a:ext>
              <a:ext uri="{C183D7F6-B498-43B3-948B-1728B52AA6E4}">
                <adec:decorative xmlns:adec="http://schemas.microsoft.com/office/drawing/2017/decorative" val="1"/>
              </a:ext>
            </a:extLst>
          </p:cNvPr>
          <p:cNvSpPr/>
          <p:nvPr/>
        </p:nvSpPr>
        <p:spPr>
          <a:xfrm>
            <a:off x="2650992" y="3365607"/>
            <a:ext cx="937452" cy="238205"/>
          </a:xfrm>
          <a:prstGeom prst="round1Rect">
            <a:avLst/>
          </a:prstGeom>
          <a:solidFill>
            <a:srgbClr val="6BB8E0">
              <a:alpha val="30196"/>
            </a:srgbClr>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Up 7">
            <a:extLst>
              <a:ext uri="{FF2B5EF4-FFF2-40B4-BE49-F238E27FC236}">
                <a16:creationId xmlns:a16="http://schemas.microsoft.com/office/drawing/2014/main" id="{8ACB1A0A-7C27-F372-0852-F0244AC98932}"/>
              </a:ext>
              <a:ext uri="{C183D7F6-B498-43B3-948B-1728B52AA6E4}">
                <adec:decorative xmlns:adec="http://schemas.microsoft.com/office/drawing/2017/decorative" val="1"/>
              </a:ext>
            </a:extLst>
          </p:cNvPr>
          <p:cNvSpPr/>
          <p:nvPr/>
        </p:nvSpPr>
        <p:spPr>
          <a:xfrm rot="18415930">
            <a:off x="4090534" y="3321765"/>
            <a:ext cx="1021976" cy="2266417"/>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sz="2800" dirty="0"/>
              <a:t>Click</a:t>
            </a:r>
          </a:p>
        </p:txBody>
      </p:sp>
      <p:sp>
        <p:nvSpPr>
          <p:cNvPr id="2" name="Title 1">
            <a:extLst>
              <a:ext uri="{FF2B5EF4-FFF2-40B4-BE49-F238E27FC236}">
                <a16:creationId xmlns:a16="http://schemas.microsoft.com/office/drawing/2014/main" id="{43B11883-4C63-FE1F-43F9-B3E403E5AF5E}"/>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Welcome Job Seeker</a:t>
            </a:r>
          </a:p>
        </p:txBody>
      </p:sp>
    </p:spTree>
    <p:extLst>
      <p:ext uri="{BB962C8B-B14F-4D97-AF65-F5344CB8AC3E}">
        <p14:creationId xmlns:p14="http://schemas.microsoft.com/office/powerpoint/2010/main" val="542459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663CC1A-5C8C-2EC4-70E7-84737F8E9751}"/>
              </a:ext>
              <a:ext uri="{C183D7F6-B498-43B3-948B-1728B52AA6E4}">
                <adec:decorative xmlns:adec="http://schemas.microsoft.com/office/drawing/2017/decorative" val="1"/>
              </a:ext>
            </a:extLst>
          </p:cNvPr>
          <p:cNvSpPr>
            <a:spLocks noGrp="1"/>
          </p:cNvSpPr>
          <p:nvPr>
            <p:ph type="sldNum" sz="quarter" idx="12"/>
          </p:nvPr>
        </p:nvSpPr>
        <p:spPr/>
        <p:txBody>
          <a:bodyPr/>
          <a:lstStyle/>
          <a:p>
            <a:fld id="{383B7B7A-CDDA-7C44-B1B0-1F1E45567B3B}" type="slidenum">
              <a:rPr lang="en-US" smtClean="0"/>
              <a:pPr/>
              <a:t>29</a:t>
            </a:fld>
            <a:endParaRPr lang="en-US" dirty="0"/>
          </a:p>
        </p:txBody>
      </p:sp>
      <p:pic>
        <p:nvPicPr>
          <p:cNvPr id="5" name="Picture 4" descr="Screen shot of the sign-in page where users will sign-in. ">
            <a:extLst>
              <a:ext uri="{FF2B5EF4-FFF2-40B4-BE49-F238E27FC236}">
                <a16:creationId xmlns:a16="http://schemas.microsoft.com/office/drawing/2014/main" id="{63625D74-8A6F-DD7C-E0CC-BE363CBFE199}"/>
              </a:ext>
            </a:extLst>
          </p:cNvPr>
          <p:cNvPicPr>
            <a:picLocks noChangeAspect="1"/>
          </p:cNvPicPr>
          <p:nvPr/>
        </p:nvPicPr>
        <p:blipFill>
          <a:blip r:embed="rId3"/>
          <a:stretch>
            <a:fillRect/>
          </a:stretch>
        </p:blipFill>
        <p:spPr>
          <a:xfrm>
            <a:off x="910965" y="506562"/>
            <a:ext cx="7695152" cy="5527875"/>
          </a:xfrm>
          <a:prstGeom prst="rect">
            <a:avLst/>
          </a:prstGeom>
        </p:spPr>
      </p:pic>
      <p:sp>
        <p:nvSpPr>
          <p:cNvPr id="6" name="Rectangle: Single Corner Rounded 5">
            <a:extLst>
              <a:ext uri="{FF2B5EF4-FFF2-40B4-BE49-F238E27FC236}">
                <a16:creationId xmlns:a16="http://schemas.microsoft.com/office/drawing/2014/main" id="{CBE683E9-A6EA-5378-89B2-C9A99346B843}"/>
              </a:ext>
              <a:ext uri="{C183D7F6-B498-43B3-948B-1728B52AA6E4}">
                <adec:decorative xmlns:adec="http://schemas.microsoft.com/office/drawing/2017/decorative" val="1"/>
              </a:ext>
            </a:extLst>
          </p:cNvPr>
          <p:cNvSpPr/>
          <p:nvPr/>
        </p:nvSpPr>
        <p:spPr>
          <a:xfrm>
            <a:off x="998924" y="2243738"/>
            <a:ext cx="1767328" cy="268941"/>
          </a:xfrm>
          <a:prstGeom prst="round1Rect">
            <a:avLst/>
          </a:prstGeom>
          <a:solidFill>
            <a:srgbClr val="FFFF00">
              <a:alpha val="14902"/>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Single Corner Rounded 6">
            <a:extLst>
              <a:ext uri="{FF2B5EF4-FFF2-40B4-BE49-F238E27FC236}">
                <a16:creationId xmlns:a16="http://schemas.microsoft.com/office/drawing/2014/main" id="{72B77436-FB3B-E408-C716-3033AD6267B9}"/>
              </a:ext>
              <a:ext uri="{C183D7F6-B498-43B3-948B-1728B52AA6E4}">
                <adec:decorative xmlns:adec="http://schemas.microsoft.com/office/drawing/2017/decorative" val="1"/>
              </a:ext>
            </a:extLst>
          </p:cNvPr>
          <p:cNvSpPr/>
          <p:nvPr/>
        </p:nvSpPr>
        <p:spPr>
          <a:xfrm>
            <a:off x="910964" y="4693664"/>
            <a:ext cx="5185035" cy="446954"/>
          </a:xfrm>
          <a:prstGeom prst="round1Rect">
            <a:avLst/>
          </a:prstGeom>
          <a:solidFill>
            <a:srgbClr val="FFFF00">
              <a:alpha val="14902"/>
            </a:srgbClr>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oogle Shape;251;p47" descr="Ohio Educational Service Center Association logo. ">
            <a:extLst>
              <a:ext uri="{FF2B5EF4-FFF2-40B4-BE49-F238E27FC236}">
                <a16:creationId xmlns:a16="http://schemas.microsoft.com/office/drawing/2014/main" id="{85B51683-5DED-B55C-6251-1CBF81303CAB}"/>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2" name="Title 1">
            <a:extLst>
              <a:ext uri="{FF2B5EF4-FFF2-40B4-BE49-F238E27FC236}">
                <a16:creationId xmlns:a16="http://schemas.microsoft.com/office/drawing/2014/main" id="{474C4E46-29D2-2563-870D-1E0751703874}"/>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Welcome student</a:t>
            </a:r>
          </a:p>
        </p:txBody>
      </p:sp>
    </p:spTree>
    <p:extLst>
      <p:ext uri="{BB962C8B-B14F-4D97-AF65-F5344CB8AC3E}">
        <p14:creationId xmlns:p14="http://schemas.microsoft.com/office/powerpoint/2010/main" val="3211772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3" descr="An image of a bridge is shown."/>
          <p:cNvPicPr preferRelativeResize="0"/>
          <p:nvPr/>
        </p:nvPicPr>
        <p:blipFill>
          <a:blip r:embed="rId3">
            <a:alphaModFix/>
          </a:blip>
          <a:stretch>
            <a:fillRect/>
          </a:stretch>
        </p:blipFill>
        <p:spPr>
          <a:xfrm>
            <a:off x="0" y="-1"/>
            <a:ext cx="12192000" cy="6858001"/>
          </a:xfrm>
          <a:prstGeom prst="rect">
            <a:avLst/>
          </a:prstGeom>
          <a:noFill/>
          <a:ln>
            <a:noFill/>
          </a:ln>
        </p:spPr>
      </p:pic>
      <p:sp>
        <p:nvSpPr>
          <p:cNvPr id="61" name="Google Shape;61;p13"/>
          <p:cNvSpPr txBox="1">
            <a:spLocks noGrp="1"/>
          </p:cNvSpPr>
          <p:nvPr>
            <p:ph type="title"/>
          </p:nvPr>
        </p:nvSpPr>
        <p:spPr>
          <a:xfrm>
            <a:off x="381000" y="365125"/>
            <a:ext cx="11430000" cy="498598"/>
          </a:xfrm>
          <a:prstGeom prst="rect">
            <a:avLst/>
          </a:prstGeom>
        </p:spPr>
        <p:txBody>
          <a:bodyPr spcFirstLastPara="1" vert="horz" wrap="square" lIns="0" tIns="0" rIns="0" bIns="0" rtlCol="0" anchor="t" anchorCtr="0">
            <a:spAutoFit/>
          </a:bodyPr>
          <a:lstStyle/>
          <a:p>
            <a:pPr algn="ctr"/>
            <a:r>
              <a:rPr lang="en" dirty="0">
                <a:solidFill>
                  <a:schemeClr val="lt1"/>
                </a:solidFill>
              </a:rPr>
              <a:t>What is the Why?</a:t>
            </a:r>
            <a:endParaRPr dirty="0">
              <a:solidFill>
                <a:schemeClr val="lt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of the &quot;My Dashboard&quot; page. ">
            <a:extLst>
              <a:ext uri="{FF2B5EF4-FFF2-40B4-BE49-F238E27FC236}">
                <a16:creationId xmlns:a16="http://schemas.microsoft.com/office/drawing/2014/main" id="{5F2B0AD5-B862-DD47-4B4D-BCCD9B4AAAA6}"/>
              </a:ext>
            </a:extLst>
          </p:cNvPr>
          <p:cNvPicPr>
            <a:picLocks noChangeAspect="1"/>
          </p:cNvPicPr>
          <p:nvPr/>
        </p:nvPicPr>
        <p:blipFill>
          <a:blip r:embed="rId3"/>
          <a:stretch>
            <a:fillRect/>
          </a:stretch>
        </p:blipFill>
        <p:spPr>
          <a:xfrm>
            <a:off x="448534" y="321748"/>
            <a:ext cx="7367528" cy="5779375"/>
          </a:xfrm>
          <a:prstGeom prst="rect">
            <a:avLst/>
          </a:prstGeom>
        </p:spPr>
      </p:pic>
      <p:sp>
        <p:nvSpPr>
          <p:cNvPr id="3" name="Slide Number Placeholder 2">
            <a:extLst>
              <a:ext uri="{FF2B5EF4-FFF2-40B4-BE49-F238E27FC236}">
                <a16:creationId xmlns:a16="http://schemas.microsoft.com/office/drawing/2014/main" id="{3663CC1A-5C8C-2EC4-70E7-84737F8E9751}"/>
              </a:ext>
            </a:extLst>
          </p:cNvPr>
          <p:cNvSpPr>
            <a:spLocks noGrp="1"/>
          </p:cNvSpPr>
          <p:nvPr>
            <p:ph type="sldNum" sz="quarter" idx="12"/>
          </p:nvPr>
        </p:nvSpPr>
        <p:spPr/>
        <p:txBody>
          <a:bodyPr/>
          <a:lstStyle/>
          <a:p>
            <a:fld id="{383B7B7A-CDDA-7C44-B1B0-1F1E45567B3B}" type="slidenum">
              <a:rPr lang="en-US" smtClean="0"/>
              <a:pPr/>
              <a:t>30</a:t>
            </a:fld>
            <a:endParaRPr lang="en-US" dirty="0"/>
          </a:p>
        </p:txBody>
      </p:sp>
      <p:sp>
        <p:nvSpPr>
          <p:cNvPr id="9" name="Callout: Down Arrow 8" descr="Click the &quot;My Dashboard&quot; link. ">
            <a:extLst>
              <a:ext uri="{FF2B5EF4-FFF2-40B4-BE49-F238E27FC236}">
                <a16:creationId xmlns:a16="http://schemas.microsoft.com/office/drawing/2014/main" id="{C6E9FCB9-9AA1-90E4-FE06-4C60392CEE9A}"/>
              </a:ext>
            </a:extLst>
          </p:cNvPr>
          <p:cNvSpPr/>
          <p:nvPr/>
        </p:nvSpPr>
        <p:spPr>
          <a:xfrm>
            <a:off x="5597818" y="1713539"/>
            <a:ext cx="2082373" cy="1360074"/>
          </a:xfrm>
          <a:prstGeom prst="down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Click on </a:t>
            </a:r>
          </a:p>
          <a:p>
            <a:pPr algn="ctr"/>
            <a:r>
              <a:rPr lang="en-US" dirty="0"/>
              <a:t>“My Dashboard”</a:t>
            </a:r>
          </a:p>
        </p:txBody>
      </p:sp>
      <p:pic>
        <p:nvPicPr>
          <p:cNvPr id="10" name="Google Shape;251;p47" descr="Ohio Educational Service Center Association logo. ">
            <a:extLst>
              <a:ext uri="{FF2B5EF4-FFF2-40B4-BE49-F238E27FC236}">
                <a16:creationId xmlns:a16="http://schemas.microsoft.com/office/drawing/2014/main" id="{896DEA1B-F504-3B12-110C-E3EC3CB3A522}"/>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2" name="Title 1">
            <a:extLst>
              <a:ext uri="{FF2B5EF4-FFF2-40B4-BE49-F238E27FC236}">
                <a16:creationId xmlns:a16="http://schemas.microsoft.com/office/drawing/2014/main" id="{C5834524-DF49-0F52-F42E-A5F54471A5C7}"/>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Click on the My Dashboard link</a:t>
            </a:r>
          </a:p>
        </p:txBody>
      </p:sp>
    </p:spTree>
    <p:extLst>
      <p:ext uri="{BB962C8B-B14F-4D97-AF65-F5344CB8AC3E}">
        <p14:creationId xmlns:p14="http://schemas.microsoft.com/office/powerpoint/2010/main" val="16571776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9183FF-21B6-6AC4-F51E-A0DFDA2DC02A}"/>
              </a:ext>
              <a:ext uri="{C183D7F6-B498-43B3-948B-1728B52AA6E4}">
                <adec:decorative xmlns:adec="http://schemas.microsoft.com/office/drawing/2017/decorative" val="0"/>
              </a:ext>
            </a:extLst>
          </p:cNvPr>
          <p:cNvSpPr>
            <a:spLocks noGrp="1"/>
          </p:cNvSpPr>
          <p:nvPr>
            <p:ph type="sldNum" sz="quarter" idx="12"/>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31</a:t>
            </a:fld>
            <a:endParaRPr lang="en-US" dirty="0"/>
          </a:p>
        </p:txBody>
      </p:sp>
      <p:pic>
        <p:nvPicPr>
          <p:cNvPr id="4" name="Google Shape;251;p47" descr="Ohio Educational Service Center Association logo. ">
            <a:extLst>
              <a:ext uri="{FF2B5EF4-FFF2-40B4-BE49-F238E27FC236}">
                <a16:creationId xmlns:a16="http://schemas.microsoft.com/office/drawing/2014/main" id="{FA8BBA65-F8FA-D0AB-6986-EEF6E1F2BBD6}"/>
              </a:ext>
            </a:extLst>
          </p:cNvPr>
          <p:cNvPicPr preferRelativeResize="0"/>
          <p:nvPr/>
        </p:nvPicPr>
        <p:blipFill>
          <a:blip r:embed="rId3">
            <a:alphaModFix/>
          </a:blip>
          <a:stretch>
            <a:fillRect/>
          </a:stretch>
        </p:blipFill>
        <p:spPr>
          <a:xfrm>
            <a:off x="871341" y="6382609"/>
            <a:ext cx="723543" cy="302545"/>
          </a:xfrm>
          <a:prstGeom prst="rect">
            <a:avLst/>
          </a:prstGeom>
          <a:noFill/>
          <a:ln>
            <a:noFill/>
          </a:ln>
        </p:spPr>
      </p:pic>
      <p:pic>
        <p:nvPicPr>
          <p:cNvPr id="6" name="Picture 5" descr="Screen shot of the Job Search page. ">
            <a:extLst>
              <a:ext uri="{FF2B5EF4-FFF2-40B4-BE49-F238E27FC236}">
                <a16:creationId xmlns:a16="http://schemas.microsoft.com/office/drawing/2014/main" id="{E212B8C5-D723-93CE-509C-9DC469FAE786}"/>
              </a:ext>
            </a:extLst>
          </p:cNvPr>
          <p:cNvPicPr>
            <a:picLocks noChangeAspect="1"/>
          </p:cNvPicPr>
          <p:nvPr/>
        </p:nvPicPr>
        <p:blipFill>
          <a:blip r:embed="rId4"/>
          <a:stretch>
            <a:fillRect/>
          </a:stretch>
        </p:blipFill>
        <p:spPr>
          <a:xfrm>
            <a:off x="2075152" y="216347"/>
            <a:ext cx="8536497" cy="6505128"/>
          </a:xfrm>
          <a:prstGeom prst="rect">
            <a:avLst/>
          </a:prstGeom>
        </p:spPr>
      </p:pic>
      <p:sp>
        <p:nvSpPr>
          <p:cNvPr id="2" name="Rectangle: Single Corner Rounded 1" descr="A box is shown around the &quot;Target Income and Expenses&quot; section of the My Dashboard page. ">
            <a:extLst>
              <a:ext uri="{FF2B5EF4-FFF2-40B4-BE49-F238E27FC236}">
                <a16:creationId xmlns:a16="http://schemas.microsoft.com/office/drawing/2014/main" id="{633F459F-EB9B-C4E9-5F41-AA1655018C55}"/>
              </a:ext>
            </a:extLst>
          </p:cNvPr>
          <p:cNvSpPr/>
          <p:nvPr/>
        </p:nvSpPr>
        <p:spPr>
          <a:xfrm>
            <a:off x="2075152" y="2934019"/>
            <a:ext cx="8536497" cy="1860817"/>
          </a:xfrm>
          <a:prstGeom prst="round1Rect">
            <a:avLst>
              <a:gd name="adj" fmla="val 0"/>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5272A743-A1F2-2AC0-FF0C-E34284C85A2E}"/>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Job Search Screenshot</a:t>
            </a:r>
          </a:p>
        </p:txBody>
      </p:sp>
    </p:spTree>
    <p:extLst>
      <p:ext uri="{BB962C8B-B14F-4D97-AF65-F5344CB8AC3E}">
        <p14:creationId xmlns:p14="http://schemas.microsoft.com/office/powerpoint/2010/main" val="36090011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AE277F-D011-1FDB-3C79-0C9EAFD92279}"/>
              </a:ext>
            </a:extLst>
          </p:cNvPr>
          <p:cNvSpPr>
            <a:spLocks noGrp="1"/>
          </p:cNvSpPr>
          <p:nvPr>
            <p:ph type="sldNum" sz="quarter" idx="12"/>
          </p:nvPr>
        </p:nvSpPr>
        <p:spPr/>
        <p:txBody>
          <a:bodyPr/>
          <a:lstStyle/>
          <a:p>
            <a:fld id="{77F59FA7-9E35-E641-9260-462B0A5FC689}" type="slidenum">
              <a:rPr lang="en-US" smtClean="0"/>
              <a:pPr/>
              <a:t>32</a:t>
            </a:fld>
            <a:endParaRPr lang="en-US" dirty="0"/>
          </a:p>
        </p:txBody>
      </p:sp>
      <p:pic>
        <p:nvPicPr>
          <p:cNvPr id="7" name="Picture 6" descr="Screen shot of the &quot;Job Search&quot; page. ">
            <a:extLst>
              <a:ext uri="{FF2B5EF4-FFF2-40B4-BE49-F238E27FC236}">
                <a16:creationId xmlns:a16="http://schemas.microsoft.com/office/drawing/2014/main" id="{1AA964B9-D6D4-04EA-99C0-C1E7EA9D1815}"/>
              </a:ext>
            </a:extLst>
          </p:cNvPr>
          <p:cNvPicPr>
            <a:picLocks noChangeAspect="1"/>
          </p:cNvPicPr>
          <p:nvPr/>
        </p:nvPicPr>
        <p:blipFill>
          <a:blip r:embed="rId3"/>
          <a:stretch>
            <a:fillRect/>
          </a:stretch>
        </p:blipFill>
        <p:spPr>
          <a:xfrm>
            <a:off x="5158409" y="0"/>
            <a:ext cx="6652591" cy="6802088"/>
          </a:xfrm>
          <a:prstGeom prst="rect">
            <a:avLst/>
          </a:prstGeom>
        </p:spPr>
      </p:pic>
      <p:pic>
        <p:nvPicPr>
          <p:cNvPr id="8" name="Google Shape;251;p47" descr="Ohio Educational Service Center Association logo. ">
            <a:extLst>
              <a:ext uri="{FF2B5EF4-FFF2-40B4-BE49-F238E27FC236}">
                <a16:creationId xmlns:a16="http://schemas.microsoft.com/office/drawing/2014/main" id="{4B1259D1-6578-E7AB-4AFF-2943EFABFAFE}"/>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9" name="Arrow: Right 8" descr="Arrow pointing to the &quot;Tasks&quot; link. ">
            <a:extLst>
              <a:ext uri="{FF2B5EF4-FFF2-40B4-BE49-F238E27FC236}">
                <a16:creationId xmlns:a16="http://schemas.microsoft.com/office/drawing/2014/main" id="{FCA9014B-955F-60F2-2840-478794759AB9}"/>
              </a:ext>
            </a:extLst>
          </p:cNvPr>
          <p:cNvSpPr/>
          <p:nvPr/>
        </p:nvSpPr>
        <p:spPr>
          <a:xfrm>
            <a:off x="3723861" y="1139687"/>
            <a:ext cx="3127513" cy="111318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Tasks</a:t>
            </a:r>
          </a:p>
        </p:txBody>
      </p:sp>
      <p:sp>
        <p:nvSpPr>
          <p:cNvPr id="10" name="Arrow: Right 9">
            <a:extLst>
              <a:ext uri="{FF2B5EF4-FFF2-40B4-BE49-F238E27FC236}">
                <a16:creationId xmlns:a16="http://schemas.microsoft.com/office/drawing/2014/main" id="{F8E5B7D5-8794-3476-8647-4ED2C49F468C}"/>
              </a:ext>
              <a:ext uri="{C183D7F6-B498-43B3-948B-1728B52AA6E4}">
                <adec:decorative xmlns:adec="http://schemas.microsoft.com/office/drawing/2017/decorative" val="1"/>
              </a:ext>
            </a:extLst>
          </p:cNvPr>
          <p:cNvSpPr/>
          <p:nvPr/>
        </p:nvSpPr>
        <p:spPr>
          <a:xfrm rot="1083598">
            <a:off x="1637969" y="4449731"/>
            <a:ext cx="3670400" cy="1160787"/>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Career Pathways</a:t>
            </a:r>
          </a:p>
        </p:txBody>
      </p:sp>
      <p:sp>
        <p:nvSpPr>
          <p:cNvPr id="2" name="Title 1">
            <a:extLst>
              <a:ext uri="{FF2B5EF4-FFF2-40B4-BE49-F238E27FC236}">
                <a16:creationId xmlns:a16="http://schemas.microsoft.com/office/drawing/2014/main" id="{578C022C-32E5-F36C-B650-3EC3659B8E2C}"/>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Screenshot of the Job Search webpage</a:t>
            </a:r>
          </a:p>
        </p:txBody>
      </p:sp>
    </p:spTree>
    <p:extLst>
      <p:ext uri="{BB962C8B-B14F-4D97-AF65-F5344CB8AC3E}">
        <p14:creationId xmlns:p14="http://schemas.microsoft.com/office/powerpoint/2010/main" val="1139591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0CF8FD-5566-2684-20CE-C3B9A0E38124}"/>
              </a:ext>
            </a:extLst>
          </p:cNvPr>
          <p:cNvSpPr>
            <a:spLocks noGrp="1"/>
          </p:cNvSpPr>
          <p:nvPr>
            <p:ph type="sldNum" sz="quarter" idx="12"/>
          </p:nvPr>
        </p:nvSpPr>
        <p:spPr/>
        <p:txBody>
          <a:bodyPr/>
          <a:lstStyle/>
          <a:p>
            <a:fld id="{383B7B7A-CDDA-7C44-B1B0-1F1E45567B3B}" type="slidenum">
              <a:rPr lang="en-US" smtClean="0"/>
              <a:pPr/>
              <a:t>33</a:t>
            </a:fld>
            <a:endParaRPr lang="en-US" dirty="0"/>
          </a:p>
        </p:txBody>
      </p:sp>
      <p:pic>
        <p:nvPicPr>
          <p:cNvPr id="2050" name="Picture 7" descr="Screen shot of the Career Pathways Summary webpage. ">
            <a:extLst>
              <a:ext uri="{FF2B5EF4-FFF2-40B4-BE49-F238E27FC236}">
                <a16:creationId xmlns:a16="http://schemas.microsoft.com/office/drawing/2014/main" id="{935EE912-D2A6-BE68-F63F-FA93F67F4F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830"/>
          <a:stretch/>
        </p:blipFill>
        <p:spPr bwMode="auto">
          <a:xfrm>
            <a:off x="723542" y="2385391"/>
            <a:ext cx="10340453" cy="26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251;p47" descr="Ohio Educational Service Center Association logo. ">
            <a:extLst>
              <a:ext uri="{FF2B5EF4-FFF2-40B4-BE49-F238E27FC236}">
                <a16:creationId xmlns:a16="http://schemas.microsoft.com/office/drawing/2014/main" id="{980E20E7-6A98-EF6B-6321-5AA3FD2428B2}"/>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5" name="Title 4">
            <a:extLst>
              <a:ext uri="{FF2B5EF4-FFF2-40B4-BE49-F238E27FC236}">
                <a16:creationId xmlns:a16="http://schemas.microsoft.com/office/drawing/2014/main" id="{DF901FF7-6657-B788-B84F-C839D768397C}"/>
              </a:ext>
            </a:extLst>
          </p:cNvPr>
          <p:cNvSpPr txBox="1">
            <a:spLocks noGrp="1"/>
          </p:cNvSpPr>
          <p:nvPr>
            <p:ph type="title" idx="4294967295"/>
          </p:nvPr>
        </p:nvSpPr>
        <p:spPr>
          <a:xfrm>
            <a:off x="1934817" y="861391"/>
            <a:ext cx="809707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mn-lt"/>
                <a:ea typeface="+mn-ea"/>
                <a:cs typeface="+mn-cs"/>
              </a:rPr>
              <a:t>Career Pathways Summary </a:t>
            </a:r>
          </a:p>
        </p:txBody>
      </p:sp>
    </p:spTree>
    <p:extLst>
      <p:ext uri="{BB962C8B-B14F-4D97-AF65-F5344CB8AC3E}">
        <p14:creationId xmlns:p14="http://schemas.microsoft.com/office/powerpoint/2010/main" val="749547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31817-CA8D-F762-D708-8F9CB07C3CAE}"/>
              </a:ext>
            </a:extLst>
          </p:cNvPr>
          <p:cNvSpPr>
            <a:spLocks noGrp="1"/>
          </p:cNvSpPr>
          <p:nvPr>
            <p:ph type="sldNum" sz="quarter" idx="11"/>
          </p:nvPr>
        </p:nvSpPr>
        <p:spPr/>
        <p:txBody>
          <a:bodyPr/>
          <a:lstStyle/>
          <a:p>
            <a:fld id="{383B7B7A-CDDA-7C44-B1B0-1F1E45567B3B}" type="slidenum">
              <a:rPr lang="en-US" smtClean="0"/>
              <a:pPr/>
              <a:t>34</a:t>
            </a:fld>
            <a:endParaRPr lang="en-US" dirty="0"/>
          </a:p>
        </p:txBody>
      </p:sp>
      <p:pic>
        <p:nvPicPr>
          <p:cNvPr id="6" name="Picture 5" descr="Screen shot of the Career Pathways Summary webpage. ">
            <a:extLst>
              <a:ext uri="{FF2B5EF4-FFF2-40B4-BE49-F238E27FC236}">
                <a16:creationId xmlns:a16="http://schemas.microsoft.com/office/drawing/2014/main" id="{C31F4CAF-CA5C-406A-6D95-DD0FC85BDD5D}"/>
              </a:ext>
            </a:extLst>
          </p:cNvPr>
          <p:cNvPicPr>
            <a:picLocks noChangeAspect="1"/>
          </p:cNvPicPr>
          <p:nvPr/>
        </p:nvPicPr>
        <p:blipFill>
          <a:blip r:embed="rId3"/>
          <a:stretch>
            <a:fillRect/>
          </a:stretch>
        </p:blipFill>
        <p:spPr>
          <a:xfrm>
            <a:off x="634719" y="718947"/>
            <a:ext cx="10922561" cy="4730993"/>
          </a:xfrm>
          <a:prstGeom prst="rect">
            <a:avLst/>
          </a:prstGeom>
        </p:spPr>
      </p:pic>
      <p:pic>
        <p:nvPicPr>
          <p:cNvPr id="7" name="Google Shape;251;p47" descr="Ohio Educational Service Center Association logo. ">
            <a:extLst>
              <a:ext uri="{FF2B5EF4-FFF2-40B4-BE49-F238E27FC236}">
                <a16:creationId xmlns:a16="http://schemas.microsoft.com/office/drawing/2014/main" id="{3A0B65FC-2341-F869-2535-35D2DE9B9F10}"/>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8" name="Oval 7" descr="Oval drawn around the &quot;Finance&quot; career option shown on the webpage. ">
            <a:extLst>
              <a:ext uri="{FF2B5EF4-FFF2-40B4-BE49-F238E27FC236}">
                <a16:creationId xmlns:a16="http://schemas.microsoft.com/office/drawing/2014/main" id="{E7A76E3F-DBA7-DAEC-63E0-B7621E2457B8}"/>
              </a:ext>
            </a:extLst>
          </p:cNvPr>
          <p:cNvSpPr/>
          <p:nvPr/>
        </p:nvSpPr>
        <p:spPr>
          <a:xfrm>
            <a:off x="682668" y="1822537"/>
            <a:ext cx="1365337" cy="513567"/>
          </a:xfrm>
          <a:prstGeom prst="ellipse">
            <a:avLst/>
          </a:prstGeom>
          <a:noFill/>
          <a:ln w="76200">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1137D6CF-FA2C-A2A6-086F-47E70CEF4233}"/>
              </a:ext>
            </a:extLst>
          </p:cNvPr>
          <p:cNvSpPr>
            <a:spLocks noGrp="1"/>
          </p:cNvSpPr>
          <p:nvPr>
            <p:ph type="title"/>
          </p:nvPr>
        </p:nvSpPr>
        <p:spPr>
          <a:xfrm>
            <a:off x="381000" y="-1325563"/>
            <a:ext cx="11430000" cy="1325563"/>
          </a:xfrm>
        </p:spPr>
        <p:txBody>
          <a:bodyPr vert="horz" lIns="91440" tIns="45720" rIns="91440" bIns="45720" rtlCol="0" anchor="b">
            <a:normAutofit/>
          </a:bodyPr>
          <a:lstStyle/>
          <a:p>
            <a:r>
              <a:rPr lang="en-US" dirty="0"/>
              <a:t>Career Pathway Summary (Continued)</a:t>
            </a:r>
          </a:p>
        </p:txBody>
      </p:sp>
    </p:spTree>
    <p:extLst>
      <p:ext uri="{BB962C8B-B14F-4D97-AF65-F5344CB8AC3E}">
        <p14:creationId xmlns:p14="http://schemas.microsoft.com/office/powerpoint/2010/main" val="34871267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31817-CA8D-F762-D708-8F9CB07C3CAE}"/>
              </a:ext>
            </a:extLst>
          </p:cNvPr>
          <p:cNvSpPr>
            <a:spLocks noGrp="1"/>
          </p:cNvSpPr>
          <p:nvPr>
            <p:ph type="sldNum" sz="quarter" idx="11"/>
          </p:nvPr>
        </p:nvSpPr>
        <p:spPr/>
        <p:txBody>
          <a:bodyPr/>
          <a:lstStyle/>
          <a:p>
            <a:fld id="{383B7B7A-CDDA-7C44-B1B0-1F1E45567B3B}" type="slidenum">
              <a:rPr lang="en-US" smtClean="0"/>
              <a:pPr/>
              <a:t>35</a:t>
            </a:fld>
            <a:endParaRPr lang="en-US" dirty="0"/>
          </a:p>
        </p:txBody>
      </p:sp>
      <p:pic>
        <p:nvPicPr>
          <p:cNvPr id="6" name="Picture 5" descr="Screenshot of the &quot;Career Pathways Summary&quot; webpage. ">
            <a:extLst>
              <a:ext uri="{FF2B5EF4-FFF2-40B4-BE49-F238E27FC236}">
                <a16:creationId xmlns:a16="http://schemas.microsoft.com/office/drawing/2014/main" id="{C31F4CAF-CA5C-406A-6D95-DD0FC85BDD5D}"/>
              </a:ext>
            </a:extLst>
          </p:cNvPr>
          <p:cNvPicPr>
            <a:picLocks noChangeAspect="1"/>
          </p:cNvPicPr>
          <p:nvPr/>
        </p:nvPicPr>
        <p:blipFill>
          <a:blip r:embed="rId3"/>
          <a:stretch>
            <a:fillRect/>
          </a:stretch>
        </p:blipFill>
        <p:spPr>
          <a:xfrm>
            <a:off x="634719" y="718947"/>
            <a:ext cx="10922561" cy="4730993"/>
          </a:xfrm>
          <a:prstGeom prst="rect">
            <a:avLst/>
          </a:prstGeom>
        </p:spPr>
      </p:pic>
      <p:pic>
        <p:nvPicPr>
          <p:cNvPr id="7" name="Google Shape;251;p47" descr="Ohio Educational Service Center Association logo. ">
            <a:extLst>
              <a:ext uri="{FF2B5EF4-FFF2-40B4-BE49-F238E27FC236}">
                <a16:creationId xmlns:a16="http://schemas.microsoft.com/office/drawing/2014/main" id="{3A0B65FC-2341-F869-2535-35D2DE9B9F10}"/>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2" name="Rectangle: Rounded Corners 1" descr="A green rectangle is shown drawn around the &quot;show details&quot; link on the webpage. ">
            <a:extLst>
              <a:ext uri="{FF2B5EF4-FFF2-40B4-BE49-F238E27FC236}">
                <a16:creationId xmlns:a16="http://schemas.microsoft.com/office/drawing/2014/main" id="{CD019593-E0D5-6317-89BD-1C77F26865CC}"/>
              </a:ext>
            </a:extLst>
          </p:cNvPr>
          <p:cNvSpPr/>
          <p:nvPr/>
        </p:nvSpPr>
        <p:spPr>
          <a:xfrm>
            <a:off x="1158161" y="4565018"/>
            <a:ext cx="2105074" cy="313151"/>
          </a:xfrm>
          <a:prstGeom prst="roundRect">
            <a:avLst/>
          </a:prstGeom>
          <a:noFill/>
          <a:ln w="76200">
            <a:solidFill>
              <a:srgbClr val="99F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8FCDFC2B-B9D6-EEF0-79A6-76A2AA86A262}"/>
              </a:ext>
            </a:extLst>
          </p:cNvPr>
          <p:cNvSpPr>
            <a:spLocks noGrp="1"/>
          </p:cNvSpPr>
          <p:nvPr>
            <p:ph type="title"/>
          </p:nvPr>
        </p:nvSpPr>
        <p:spPr>
          <a:xfrm>
            <a:off x="381000" y="-1325563"/>
            <a:ext cx="11430000" cy="1325563"/>
          </a:xfrm>
        </p:spPr>
        <p:txBody>
          <a:bodyPr vert="horz" lIns="91440" tIns="45720" rIns="91440" bIns="45720" rtlCol="0" anchor="b">
            <a:normAutofit/>
          </a:bodyPr>
          <a:lstStyle/>
          <a:p>
            <a:r>
              <a:rPr lang="en-US" dirty="0"/>
              <a:t>Career pathways summary screenshot </a:t>
            </a:r>
          </a:p>
        </p:txBody>
      </p:sp>
    </p:spTree>
    <p:extLst>
      <p:ext uri="{BB962C8B-B14F-4D97-AF65-F5344CB8AC3E}">
        <p14:creationId xmlns:p14="http://schemas.microsoft.com/office/powerpoint/2010/main" val="3573609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the webpage that appears after you click 'show details' for a career as a Teller. ">
            <a:extLst>
              <a:ext uri="{FF2B5EF4-FFF2-40B4-BE49-F238E27FC236}">
                <a16:creationId xmlns:a16="http://schemas.microsoft.com/office/drawing/2014/main" id="{403F9ACA-BFA8-08A0-0778-D9C64E5FD1FF}"/>
              </a:ext>
            </a:extLst>
          </p:cNvPr>
          <p:cNvPicPr>
            <a:picLocks noChangeAspect="1"/>
          </p:cNvPicPr>
          <p:nvPr/>
        </p:nvPicPr>
        <p:blipFill>
          <a:blip r:embed="rId3"/>
          <a:stretch>
            <a:fillRect/>
          </a:stretch>
        </p:blipFill>
        <p:spPr>
          <a:xfrm>
            <a:off x="120997" y="172845"/>
            <a:ext cx="9540164" cy="6111937"/>
          </a:xfrm>
          <a:prstGeom prst="rect">
            <a:avLst/>
          </a:prstGeom>
        </p:spPr>
      </p:pic>
      <p:sp>
        <p:nvSpPr>
          <p:cNvPr id="4" name="Slide Number Placeholder 3">
            <a:extLst>
              <a:ext uri="{FF2B5EF4-FFF2-40B4-BE49-F238E27FC236}">
                <a16:creationId xmlns:a16="http://schemas.microsoft.com/office/drawing/2014/main" id="{CB14D6F7-C5C7-4185-809D-D3B950BA1F51}"/>
              </a:ext>
            </a:extLst>
          </p:cNvPr>
          <p:cNvSpPr>
            <a:spLocks noGrp="1"/>
          </p:cNvSpPr>
          <p:nvPr>
            <p:ph type="sldNum" sz="quarter" idx="11"/>
          </p:nvPr>
        </p:nvSpPr>
        <p:spPr/>
        <p:txBody>
          <a:bodyPr/>
          <a:lstStyle/>
          <a:p>
            <a:fld id="{6BA907D1-9C08-47F3-B047-6197268ACA7D}" type="slidenum">
              <a:rPr lang="en-US" smtClean="0"/>
              <a:pPr/>
              <a:t>36</a:t>
            </a:fld>
            <a:endParaRPr lang="en-US" dirty="0"/>
          </a:p>
        </p:txBody>
      </p:sp>
      <p:sp>
        <p:nvSpPr>
          <p:cNvPr id="12" name="Arrow: Left 11">
            <a:extLst>
              <a:ext uri="{FF2B5EF4-FFF2-40B4-BE49-F238E27FC236}">
                <a16:creationId xmlns:a16="http://schemas.microsoft.com/office/drawing/2014/main" id="{780F8C9B-5D16-49F7-8D11-BF7841FA5859}"/>
              </a:ext>
              <a:ext uri="{C183D7F6-B498-43B3-948B-1728B52AA6E4}">
                <adec:decorative xmlns:adec="http://schemas.microsoft.com/office/drawing/2017/decorative" val="1"/>
              </a:ext>
            </a:extLst>
          </p:cNvPr>
          <p:cNvSpPr/>
          <p:nvPr/>
        </p:nvSpPr>
        <p:spPr>
          <a:xfrm>
            <a:off x="1473660" y="50466"/>
            <a:ext cx="6007769" cy="946484"/>
          </a:xfrm>
          <a:prstGeom prst="leftArrow">
            <a:avLst/>
          </a:prstGeom>
          <a:solidFill>
            <a:srgbClr val="C0DB37"/>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tx1"/>
                </a:solidFill>
              </a:rPr>
              <a:t>Name of Career</a:t>
            </a:r>
          </a:p>
        </p:txBody>
      </p:sp>
      <p:pic>
        <p:nvPicPr>
          <p:cNvPr id="6" name="Google Shape;251;p47" descr="Ohio Educational Service Center Association logo. ">
            <a:extLst>
              <a:ext uri="{FF2B5EF4-FFF2-40B4-BE49-F238E27FC236}">
                <a16:creationId xmlns:a16="http://schemas.microsoft.com/office/drawing/2014/main" id="{9B06F321-49BE-C263-F9DB-0FC3F1D282B7}"/>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2" name="Title 1">
            <a:extLst>
              <a:ext uri="{FF2B5EF4-FFF2-40B4-BE49-F238E27FC236}">
                <a16:creationId xmlns:a16="http://schemas.microsoft.com/office/drawing/2014/main" id="{7E2F89F6-E611-BE45-CCD7-BE5A203ABC55}"/>
              </a:ext>
            </a:extLst>
          </p:cNvPr>
          <p:cNvSpPr>
            <a:spLocks noGrp="1"/>
          </p:cNvSpPr>
          <p:nvPr>
            <p:ph type="title"/>
          </p:nvPr>
        </p:nvSpPr>
        <p:spPr>
          <a:xfrm>
            <a:off x="407301" y="-1600200"/>
            <a:ext cx="4387121" cy="1600200"/>
          </a:xfrm>
        </p:spPr>
        <p:txBody>
          <a:bodyPr vert="horz" lIns="91440" tIns="45720" rIns="91440" bIns="45720" rtlCol="0" anchor="b">
            <a:normAutofit/>
          </a:bodyPr>
          <a:lstStyle/>
          <a:p>
            <a:r>
              <a:rPr lang="en-US" dirty="0"/>
              <a:t>Career as a teller </a:t>
            </a:r>
          </a:p>
        </p:txBody>
      </p:sp>
    </p:spTree>
    <p:extLst>
      <p:ext uri="{BB962C8B-B14F-4D97-AF65-F5344CB8AC3E}">
        <p14:creationId xmlns:p14="http://schemas.microsoft.com/office/powerpoint/2010/main" val="4003919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shot of the career information for a Teller. ">
            <a:extLst>
              <a:ext uri="{FF2B5EF4-FFF2-40B4-BE49-F238E27FC236}">
                <a16:creationId xmlns:a16="http://schemas.microsoft.com/office/drawing/2014/main" id="{403F9ACA-BFA8-08A0-0778-D9C64E5FD1FF}"/>
              </a:ext>
            </a:extLst>
          </p:cNvPr>
          <p:cNvPicPr>
            <a:picLocks noChangeAspect="1"/>
          </p:cNvPicPr>
          <p:nvPr/>
        </p:nvPicPr>
        <p:blipFill>
          <a:blip r:embed="rId3"/>
          <a:stretch>
            <a:fillRect/>
          </a:stretch>
        </p:blipFill>
        <p:spPr>
          <a:xfrm>
            <a:off x="120997" y="172845"/>
            <a:ext cx="9540164" cy="6111937"/>
          </a:xfrm>
          <a:prstGeom prst="rect">
            <a:avLst/>
          </a:prstGeom>
        </p:spPr>
      </p:pic>
      <p:sp>
        <p:nvSpPr>
          <p:cNvPr id="4" name="Slide Number Placeholder 3">
            <a:extLst>
              <a:ext uri="{FF2B5EF4-FFF2-40B4-BE49-F238E27FC236}">
                <a16:creationId xmlns:a16="http://schemas.microsoft.com/office/drawing/2014/main" id="{CB14D6F7-C5C7-4185-809D-D3B950BA1F51}"/>
              </a:ext>
            </a:extLst>
          </p:cNvPr>
          <p:cNvSpPr>
            <a:spLocks noGrp="1"/>
          </p:cNvSpPr>
          <p:nvPr>
            <p:ph type="sldNum" sz="quarter" idx="11"/>
          </p:nvPr>
        </p:nvSpPr>
        <p:spPr/>
        <p:txBody>
          <a:bodyPr/>
          <a:lstStyle/>
          <a:p>
            <a:fld id="{6BA907D1-9C08-47F3-B047-6197268ACA7D}" type="slidenum">
              <a:rPr lang="en-US" smtClean="0"/>
              <a:pPr/>
              <a:t>37</a:t>
            </a:fld>
            <a:endParaRPr lang="en-US" dirty="0"/>
          </a:p>
        </p:txBody>
      </p:sp>
      <p:sp>
        <p:nvSpPr>
          <p:cNvPr id="11" name="Arrow: Left 10">
            <a:extLst>
              <a:ext uri="{FF2B5EF4-FFF2-40B4-BE49-F238E27FC236}">
                <a16:creationId xmlns:a16="http://schemas.microsoft.com/office/drawing/2014/main" id="{B3497398-DF26-4BC7-8287-023421DA0780}"/>
              </a:ext>
              <a:ext uri="{C183D7F6-B498-43B3-948B-1728B52AA6E4}">
                <adec:decorative xmlns:adec="http://schemas.microsoft.com/office/drawing/2017/decorative" val="1"/>
              </a:ext>
            </a:extLst>
          </p:cNvPr>
          <p:cNvSpPr/>
          <p:nvPr/>
        </p:nvSpPr>
        <p:spPr>
          <a:xfrm>
            <a:off x="1715980" y="4398792"/>
            <a:ext cx="6007769" cy="946484"/>
          </a:xfrm>
          <a:prstGeom prst="leftArrow">
            <a:avLst/>
          </a:prstGeom>
          <a:solidFill>
            <a:srgbClr val="D9EAF2"/>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tx1"/>
                </a:solidFill>
              </a:rPr>
              <a:t>Level of Education Needed </a:t>
            </a:r>
          </a:p>
        </p:txBody>
      </p:sp>
      <p:pic>
        <p:nvPicPr>
          <p:cNvPr id="6" name="Google Shape;251;p47" descr="Ohio Educational Service Center Association logo. ">
            <a:extLst>
              <a:ext uri="{FF2B5EF4-FFF2-40B4-BE49-F238E27FC236}">
                <a16:creationId xmlns:a16="http://schemas.microsoft.com/office/drawing/2014/main" id="{9B06F321-49BE-C263-F9DB-0FC3F1D282B7}"/>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2" name="Title 1">
            <a:extLst>
              <a:ext uri="{FF2B5EF4-FFF2-40B4-BE49-F238E27FC236}">
                <a16:creationId xmlns:a16="http://schemas.microsoft.com/office/drawing/2014/main" id="{4FC5E29A-C93A-A695-102F-A3EC5213462D}"/>
              </a:ext>
            </a:extLst>
          </p:cNvPr>
          <p:cNvSpPr>
            <a:spLocks noGrp="1"/>
          </p:cNvSpPr>
          <p:nvPr>
            <p:ph type="title"/>
          </p:nvPr>
        </p:nvSpPr>
        <p:spPr>
          <a:xfrm>
            <a:off x="407301" y="-1600200"/>
            <a:ext cx="11058480" cy="1600200"/>
          </a:xfrm>
        </p:spPr>
        <p:txBody>
          <a:bodyPr vert="horz" lIns="91440" tIns="45720" rIns="91440" bIns="45720" rtlCol="0" anchor="b">
            <a:normAutofit/>
          </a:bodyPr>
          <a:lstStyle/>
          <a:p>
            <a:r>
              <a:rPr lang="en-US" dirty="0"/>
              <a:t>Typical education for a teller </a:t>
            </a:r>
          </a:p>
        </p:txBody>
      </p:sp>
    </p:spTree>
    <p:extLst>
      <p:ext uri="{BB962C8B-B14F-4D97-AF65-F5344CB8AC3E}">
        <p14:creationId xmlns:p14="http://schemas.microsoft.com/office/powerpoint/2010/main" val="25847392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DF4B9F9-E32B-F02A-CCB9-48DA61B6A2C9}"/>
              </a:ext>
              <a:ext uri="{C183D7F6-B498-43B3-948B-1728B52AA6E4}">
                <adec:decorative xmlns:adec="http://schemas.microsoft.com/office/drawing/2017/decorative" val="0"/>
              </a:ext>
            </a:extLst>
          </p:cNvPr>
          <p:cNvSpPr>
            <a:spLocks noGrp="1"/>
          </p:cNvSpPr>
          <p:nvPr>
            <p:ph type="sldNum" sz="quarter" idx="12"/>
          </p:nvPr>
        </p:nvSpPr>
        <p:spPr/>
        <p:txBody>
          <a:bodyPr/>
          <a:lstStyle/>
          <a:p>
            <a:fld id="{383B7B7A-CDDA-7C44-B1B0-1F1E45567B3B}" type="slidenum">
              <a:rPr lang="en-US" smtClean="0"/>
              <a:pPr/>
              <a:t>38</a:t>
            </a:fld>
            <a:endParaRPr lang="en-US" dirty="0"/>
          </a:p>
        </p:txBody>
      </p:sp>
      <p:pic>
        <p:nvPicPr>
          <p:cNvPr id="2" name="Google Shape;251;p47" descr="Ohio Educational Service Center Association logo. ">
            <a:extLst>
              <a:ext uri="{FF2B5EF4-FFF2-40B4-BE49-F238E27FC236}">
                <a16:creationId xmlns:a16="http://schemas.microsoft.com/office/drawing/2014/main" id="{A2C9DD1A-F693-C233-BEC6-139EBC5C7299}"/>
              </a:ext>
            </a:extLst>
          </p:cNvPr>
          <p:cNvPicPr preferRelativeResize="0"/>
          <p:nvPr/>
        </p:nvPicPr>
        <p:blipFill>
          <a:blip r:embed="rId3">
            <a:alphaModFix/>
          </a:blip>
          <a:stretch>
            <a:fillRect/>
          </a:stretch>
        </p:blipFill>
        <p:spPr>
          <a:xfrm>
            <a:off x="871341" y="6382609"/>
            <a:ext cx="723543" cy="302545"/>
          </a:xfrm>
          <a:prstGeom prst="rect">
            <a:avLst/>
          </a:prstGeom>
          <a:noFill/>
          <a:ln>
            <a:noFill/>
          </a:ln>
        </p:spPr>
      </p:pic>
      <p:pic>
        <p:nvPicPr>
          <p:cNvPr id="4" name="Picture 3" descr="Screenshot of the career information for a career as a Teller. ">
            <a:extLst>
              <a:ext uri="{FF2B5EF4-FFF2-40B4-BE49-F238E27FC236}">
                <a16:creationId xmlns:a16="http://schemas.microsoft.com/office/drawing/2014/main" id="{99114EB9-9593-05CE-35A7-0E54B51DC062}"/>
              </a:ext>
            </a:extLst>
          </p:cNvPr>
          <p:cNvPicPr>
            <a:picLocks noChangeAspect="1"/>
          </p:cNvPicPr>
          <p:nvPr/>
        </p:nvPicPr>
        <p:blipFill>
          <a:blip r:embed="rId4"/>
          <a:stretch>
            <a:fillRect/>
          </a:stretch>
        </p:blipFill>
        <p:spPr>
          <a:xfrm>
            <a:off x="142663" y="119316"/>
            <a:ext cx="9518498" cy="6133166"/>
          </a:xfrm>
          <a:prstGeom prst="rect">
            <a:avLst/>
          </a:prstGeom>
        </p:spPr>
      </p:pic>
      <p:sp>
        <p:nvSpPr>
          <p:cNvPr id="6" name="Rectangle: Rounded Corners 5" descr="A red rectangle is shown drawn around a section of the webpage with the education, work experience, and training information. ">
            <a:extLst>
              <a:ext uri="{FF2B5EF4-FFF2-40B4-BE49-F238E27FC236}">
                <a16:creationId xmlns:a16="http://schemas.microsoft.com/office/drawing/2014/main" id="{F5FD73C3-78A7-49C8-6B5D-0356D9FEB48E}"/>
              </a:ext>
            </a:extLst>
          </p:cNvPr>
          <p:cNvSpPr/>
          <p:nvPr/>
        </p:nvSpPr>
        <p:spPr>
          <a:xfrm>
            <a:off x="1866275" y="2008682"/>
            <a:ext cx="7697450" cy="92939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E012C20-18CD-29D6-40D8-57ED9ADF6CF5}"/>
              </a:ext>
            </a:extLst>
          </p:cNvPr>
          <p:cNvSpPr>
            <a:spLocks noGrp="1"/>
          </p:cNvSpPr>
          <p:nvPr>
            <p:ph type="title" idx="4294967295"/>
          </p:nvPr>
        </p:nvSpPr>
        <p:spPr>
          <a:xfrm>
            <a:off x="381000" y="-982861"/>
            <a:ext cx="11430000" cy="982861"/>
          </a:xfrm>
        </p:spPr>
        <p:txBody>
          <a:bodyPr vert="horz" lIns="91440" tIns="45720" rIns="91440" bIns="45720" rtlCol="0" anchor="b">
            <a:normAutofit fontScale="90000"/>
          </a:bodyPr>
          <a:lstStyle/>
          <a:p>
            <a:r>
              <a:rPr lang="en-US" dirty="0"/>
              <a:t>Teller’s Education, Work Experience, and Training</a:t>
            </a:r>
          </a:p>
        </p:txBody>
      </p:sp>
    </p:spTree>
    <p:extLst>
      <p:ext uri="{BB962C8B-B14F-4D97-AF65-F5344CB8AC3E}">
        <p14:creationId xmlns:p14="http://schemas.microsoft.com/office/powerpoint/2010/main" val="3085144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shot of the career information for a career as a Teller. ">
            <a:extLst>
              <a:ext uri="{FF2B5EF4-FFF2-40B4-BE49-F238E27FC236}">
                <a16:creationId xmlns:a16="http://schemas.microsoft.com/office/drawing/2014/main" id="{403F9ACA-BFA8-08A0-0778-D9C64E5FD1FF}"/>
              </a:ext>
            </a:extLst>
          </p:cNvPr>
          <p:cNvPicPr>
            <a:picLocks noChangeAspect="1"/>
          </p:cNvPicPr>
          <p:nvPr/>
        </p:nvPicPr>
        <p:blipFill>
          <a:blip r:embed="rId3"/>
          <a:stretch>
            <a:fillRect/>
          </a:stretch>
        </p:blipFill>
        <p:spPr>
          <a:xfrm>
            <a:off x="239506" y="136525"/>
            <a:ext cx="9540164" cy="6111937"/>
          </a:xfrm>
          <a:prstGeom prst="rect">
            <a:avLst/>
          </a:prstGeom>
        </p:spPr>
      </p:pic>
      <p:sp>
        <p:nvSpPr>
          <p:cNvPr id="4" name="Slide Number Placeholder 3">
            <a:extLst>
              <a:ext uri="{FF2B5EF4-FFF2-40B4-BE49-F238E27FC236}">
                <a16:creationId xmlns:a16="http://schemas.microsoft.com/office/drawing/2014/main" id="{CB14D6F7-C5C7-4185-809D-D3B950BA1F51}"/>
              </a:ext>
            </a:extLst>
          </p:cNvPr>
          <p:cNvSpPr>
            <a:spLocks noGrp="1"/>
          </p:cNvSpPr>
          <p:nvPr>
            <p:ph type="sldNum" sz="quarter" idx="11"/>
          </p:nvPr>
        </p:nvSpPr>
        <p:spPr/>
        <p:txBody>
          <a:bodyPr/>
          <a:lstStyle/>
          <a:p>
            <a:fld id="{6BA907D1-9C08-47F3-B047-6197268ACA7D}" type="slidenum">
              <a:rPr lang="en-US" smtClean="0"/>
              <a:pPr/>
              <a:t>39</a:t>
            </a:fld>
            <a:endParaRPr lang="en-US" dirty="0"/>
          </a:p>
        </p:txBody>
      </p:sp>
      <p:sp>
        <p:nvSpPr>
          <p:cNvPr id="14" name="Arrow: Left 13">
            <a:extLst>
              <a:ext uri="{FF2B5EF4-FFF2-40B4-BE49-F238E27FC236}">
                <a16:creationId xmlns:a16="http://schemas.microsoft.com/office/drawing/2014/main" id="{DA23BE1E-BA9F-4785-B260-E158664217DB}"/>
              </a:ext>
              <a:ext uri="{C183D7F6-B498-43B3-948B-1728B52AA6E4}">
                <adec:decorative xmlns:adec="http://schemas.microsoft.com/office/drawing/2017/decorative" val="1"/>
              </a:ext>
            </a:extLst>
          </p:cNvPr>
          <p:cNvSpPr/>
          <p:nvPr/>
        </p:nvSpPr>
        <p:spPr>
          <a:xfrm>
            <a:off x="1896329" y="4024266"/>
            <a:ext cx="6007769" cy="946484"/>
          </a:xfrm>
          <a:prstGeom prst="leftArrow">
            <a:avLst/>
          </a:prstGeom>
          <a:solidFill>
            <a:srgbClr val="040284"/>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bg1"/>
                </a:solidFill>
              </a:rPr>
              <a:t>Projected Openings</a:t>
            </a:r>
          </a:p>
        </p:txBody>
      </p:sp>
      <p:pic>
        <p:nvPicPr>
          <p:cNvPr id="6" name="Google Shape;251;p47" descr="Ohio Educational Service Center Association logo. ">
            <a:extLst>
              <a:ext uri="{FF2B5EF4-FFF2-40B4-BE49-F238E27FC236}">
                <a16:creationId xmlns:a16="http://schemas.microsoft.com/office/drawing/2014/main" id="{9B06F321-49BE-C263-F9DB-0FC3F1D282B7}"/>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2" name="Title 1">
            <a:extLst>
              <a:ext uri="{FF2B5EF4-FFF2-40B4-BE49-F238E27FC236}">
                <a16:creationId xmlns:a16="http://schemas.microsoft.com/office/drawing/2014/main" id="{DEB1647F-CB41-8188-88C6-118D92E4107F}"/>
              </a:ext>
            </a:extLst>
          </p:cNvPr>
          <p:cNvSpPr>
            <a:spLocks noGrp="1"/>
          </p:cNvSpPr>
          <p:nvPr>
            <p:ph type="title"/>
          </p:nvPr>
        </p:nvSpPr>
        <p:spPr>
          <a:xfrm>
            <a:off x="407301" y="-1600200"/>
            <a:ext cx="8660499" cy="1600200"/>
          </a:xfrm>
        </p:spPr>
        <p:txBody>
          <a:bodyPr vert="horz" lIns="91440" tIns="45720" rIns="91440" bIns="45720" rtlCol="0" anchor="b">
            <a:normAutofit/>
          </a:bodyPr>
          <a:lstStyle/>
          <a:p>
            <a:r>
              <a:rPr lang="en-US" dirty="0"/>
              <a:t>Ohio employment trends</a:t>
            </a:r>
          </a:p>
        </p:txBody>
      </p:sp>
    </p:spTree>
    <p:extLst>
      <p:ext uri="{BB962C8B-B14F-4D97-AF65-F5344CB8AC3E}">
        <p14:creationId xmlns:p14="http://schemas.microsoft.com/office/powerpoint/2010/main" val="27549084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8" name="Google Shape;68;p14">
            <a:extLst>
              <a:ext uri="{C183D7F6-B498-43B3-948B-1728B52AA6E4}">
                <adec:decorative xmlns:adec="http://schemas.microsoft.com/office/drawing/2017/decorative" val="1"/>
              </a:ext>
            </a:extLst>
          </p:cNvPr>
          <p:cNvPicPr preferRelativeResize="0">
            <a:picLocks noGrp="1"/>
          </p:cNvPicPr>
          <p:nvPr>
            <p:ph type="body" idx="4294967295"/>
          </p:nvPr>
        </p:nvPicPr>
        <p:blipFill rotWithShape="1">
          <a:blip r:embed="rId3">
            <a:alphaModFix/>
          </a:blip>
          <a:srcRect/>
          <a:stretch/>
        </p:blipFill>
        <p:spPr>
          <a:xfrm>
            <a:off x="0" y="0"/>
            <a:ext cx="12192000" cy="6254750"/>
          </a:xfrm>
          <a:prstGeom prst="rect">
            <a:avLst/>
          </a:prstGeom>
          <a:noFill/>
          <a:ln>
            <a:noFill/>
          </a:ln>
        </p:spPr>
      </p:pic>
      <p:sp>
        <p:nvSpPr>
          <p:cNvPr id="67" name="Google Shape;67;p14"/>
          <p:cNvSpPr txBox="1">
            <a:spLocks noGrp="1"/>
          </p:cNvSpPr>
          <p:nvPr>
            <p:ph type="title" idx="4294967295"/>
          </p:nvPr>
        </p:nvSpPr>
        <p:spPr>
          <a:xfrm>
            <a:off x="0" y="2847975"/>
            <a:ext cx="12192000" cy="498598"/>
          </a:xfrm>
          <a:prstGeom prst="rect">
            <a:avLst/>
          </a:prstGeom>
          <a:solidFill>
            <a:schemeClr val="bg1"/>
          </a:solidFill>
          <a:ln>
            <a:noFill/>
          </a:ln>
        </p:spPr>
        <p:txBody>
          <a:bodyPr spcFirstLastPara="1" vert="horz" wrap="square" lIns="0" tIns="0" rIns="0" bIns="0" rtlCol="0" anchor="t" anchorCtr="0">
            <a:spAutoFit/>
          </a:bodyPr>
          <a:lstStyle/>
          <a:p>
            <a:pPr algn="ctr">
              <a:buSzPts val="3100"/>
            </a:pPr>
            <a:r>
              <a:rPr lang="en" dirty="0"/>
              <a:t>Jobs Landscape</a:t>
            </a:r>
            <a:endParaRPr dirty="0"/>
          </a:p>
        </p:txBody>
      </p:sp>
      <p:pic>
        <p:nvPicPr>
          <p:cNvPr id="2" name="Google Shape;251;p47" descr="Ohio Educational Service Center Logo ">
            <a:extLst>
              <a:ext uri="{FF2B5EF4-FFF2-40B4-BE49-F238E27FC236}">
                <a16:creationId xmlns:a16="http://schemas.microsoft.com/office/drawing/2014/main" id="{0F02242E-1325-D179-33C4-7C85A2C6C494}"/>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F5A4E2-9C3B-03C6-EE5C-D0DAC506DF77}"/>
              </a:ext>
            </a:extLst>
          </p:cNvPr>
          <p:cNvSpPr>
            <a:spLocks noGrp="1"/>
          </p:cNvSpPr>
          <p:nvPr>
            <p:ph type="sldNum" sz="quarter" idx="12"/>
          </p:nvPr>
        </p:nvSpPr>
        <p:spPr/>
        <p:txBody>
          <a:bodyPr/>
          <a:lstStyle/>
          <a:p>
            <a:fld id="{383B7B7A-CDDA-7C44-B1B0-1F1E45567B3B}" type="slidenum">
              <a:rPr lang="en-US" smtClean="0"/>
              <a:pPr/>
              <a:t>40</a:t>
            </a:fld>
            <a:endParaRPr lang="en-US" dirty="0"/>
          </a:p>
        </p:txBody>
      </p:sp>
      <p:pic>
        <p:nvPicPr>
          <p:cNvPr id="8" name="Picture 7" descr="Screenshot of the career information for a career as a Teller. ">
            <a:extLst>
              <a:ext uri="{FF2B5EF4-FFF2-40B4-BE49-F238E27FC236}">
                <a16:creationId xmlns:a16="http://schemas.microsoft.com/office/drawing/2014/main" id="{EC6A1E9A-5AB8-0FE1-C439-E4B6B2D66C89}"/>
              </a:ext>
            </a:extLst>
          </p:cNvPr>
          <p:cNvPicPr>
            <a:picLocks noChangeAspect="1"/>
          </p:cNvPicPr>
          <p:nvPr/>
        </p:nvPicPr>
        <p:blipFill>
          <a:blip r:embed="rId3"/>
          <a:stretch>
            <a:fillRect/>
          </a:stretch>
        </p:blipFill>
        <p:spPr>
          <a:xfrm>
            <a:off x="259585" y="244984"/>
            <a:ext cx="10179815" cy="6111366"/>
          </a:xfrm>
          <a:prstGeom prst="rect">
            <a:avLst/>
          </a:prstGeom>
        </p:spPr>
      </p:pic>
      <p:sp>
        <p:nvSpPr>
          <p:cNvPr id="9" name="Callout: Left Arrow 8">
            <a:extLst>
              <a:ext uri="{FF2B5EF4-FFF2-40B4-BE49-F238E27FC236}">
                <a16:creationId xmlns:a16="http://schemas.microsoft.com/office/drawing/2014/main" id="{99F71590-7EE9-C3D7-5925-97135E175274}"/>
              </a:ext>
              <a:ext uri="{C183D7F6-B498-43B3-948B-1728B52AA6E4}">
                <adec:decorative xmlns:adec="http://schemas.microsoft.com/office/drawing/2017/decorative" val="0"/>
              </a:ext>
            </a:extLst>
          </p:cNvPr>
          <p:cNvSpPr/>
          <p:nvPr/>
        </p:nvSpPr>
        <p:spPr>
          <a:xfrm>
            <a:off x="9566100" y="1678899"/>
            <a:ext cx="2366315" cy="1439056"/>
          </a:xfrm>
          <a:prstGeom prst="leftArrowCallout">
            <a:avLst/>
          </a:prstGeom>
          <a:noFill/>
          <a:ln w="57150">
            <a:solidFill>
              <a:srgbClr val="0E3F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Currently Employed: 13,680</a:t>
            </a:r>
          </a:p>
        </p:txBody>
      </p:sp>
      <p:sp>
        <p:nvSpPr>
          <p:cNvPr id="10" name="Callout: Up Arrow 9">
            <a:extLst>
              <a:ext uri="{FF2B5EF4-FFF2-40B4-BE49-F238E27FC236}">
                <a16:creationId xmlns:a16="http://schemas.microsoft.com/office/drawing/2014/main" id="{AA973BE3-5BE3-1021-00E6-31F68B6DEF1B}"/>
              </a:ext>
            </a:extLst>
          </p:cNvPr>
          <p:cNvSpPr/>
          <p:nvPr/>
        </p:nvSpPr>
        <p:spPr>
          <a:xfrm>
            <a:off x="8169640" y="2817235"/>
            <a:ext cx="2366315" cy="2219460"/>
          </a:xfrm>
          <a:prstGeom prst="upArrowCallout">
            <a:avLst>
              <a:gd name="adj1" fmla="val 23733"/>
              <a:gd name="adj2" fmla="val 25000"/>
              <a:gd name="adj3" fmla="val 25000"/>
              <a:gd name="adj4" fmla="val 64977"/>
            </a:avLst>
          </a:prstGeom>
          <a:noFill/>
          <a:ln w="57150">
            <a:solidFill>
              <a:srgbClr val="6BB8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Yearly Projected Openings: 1,270</a:t>
            </a:r>
          </a:p>
        </p:txBody>
      </p:sp>
      <p:pic>
        <p:nvPicPr>
          <p:cNvPr id="11" name="Google Shape;251;p47" descr="Ohio Educational Service Center Association logo. ">
            <a:extLst>
              <a:ext uri="{FF2B5EF4-FFF2-40B4-BE49-F238E27FC236}">
                <a16:creationId xmlns:a16="http://schemas.microsoft.com/office/drawing/2014/main" id="{0545EAC4-1A50-CF7E-08A8-1406D791C47D}"/>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2" name="Title 1">
            <a:extLst>
              <a:ext uri="{FF2B5EF4-FFF2-40B4-BE49-F238E27FC236}">
                <a16:creationId xmlns:a16="http://schemas.microsoft.com/office/drawing/2014/main" id="{797C5D59-A332-CB0B-0E67-C049A4066352}"/>
              </a:ext>
            </a:extLst>
          </p:cNvPr>
          <p:cNvSpPr>
            <a:spLocks noGrp="1"/>
          </p:cNvSpPr>
          <p:nvPr>
            <p:ph type="title" idx="4294967295"/>
          </p:nvPr>
        </p:nvSpPr>
        <p:spPr>
          <a:xfrm>
            <a:off x="381000" y="-982861"/>
            <a:ext cx="11430000" cy="982861"/>
          </a:xfrm>
        </p:spPr>
        <p:txBody>
          <a:bodyPr vert="horz" lIns="91440" tIns="45720" rIns="91440" bIns="45720" rtlCol="0" anchor="b">
            <a:normAutofit fontScale="90000"/>
          </a:bodyPr>
          <a:lstStyle/>
          <a:p>
            <a:r>
              <a:rPr lang="en-US" dirty="0"/>
              <a:t>Currently Employed and Yearly Projections for Tellers in Ohio</a:t>
            </a:r>
          </a:p>
        </p:txBody>
      </p:sp>
    </p:spTree>
    <p:extLst>
      <p:ext uri="{BB962C8B-B14F-4D97-AF65-F5344CB8AC3E}">
        <p14:creationId xmlns:p14="http://schemas.microsoft.com/office/powerpoint/2010/main" val="2983858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shot of the career information for a career as a Teller. ">
            <a:extLst>
              <a:ext uri="{FF2B5EF4-FFF2-40B4-BE49-F238E27FC236}">
                <a16:creationId xmlns:a16="http://schemas.microsoft.com/office/drawing/2014/main" id="{403F9ACA-BFA8-08A0-0778-D9C64E5FD1FF}"/>
              </a:ext>
            </a:extLst>
          </p:cNvPr>
          <p:cNvPicPr>
            <a:picLocks noChangeAspect="1"/>
          </p:cNvPicPr>
          <p:nvPr/>
        </p:nvPicPr>
        <p:blipFill>
          <a:blip r:embed="rId3"/>
          <a:stretch>
            <a:fillRect/>
          </a:stretch>
        </p:blipFill>
        <p:spPr>
          <a:xfrm>
            <a:off x="120997" y="172845"/>
            <a:ext cx="9540164" cy="6111937"/>
          </a:xfrm>
          <a:prstGeom prst="rect">
            <a:avLst/>
          </a:prstGeom>
        </p:spPr>
      </p:pic>
      <p:sp>
        <p:nvSpPr>
          <p:cNvPr id="4" name="Slide Number Placeholder 3">
            <a:extLst>
              <a:ext uri="{FF2B5EF4-FFF2-40B4-BE49-F238E27FC236}">
                <a16:creationId xmlns:a16="http://schemas.microsoft.com/office/drawing/2014/main" id="{CB14D6F7-C5C7-4185-809D-D3B950BA1F51}"/>
              </a:ext>
            </a:extLst>
          </p:cNvPr>
          <p:cNvSpPr>
            <a:spLocks noGrp="1"/>
          </p:cNvSpPr>
          <p:nvPr>
            <p:ph type="sldNum" sz="quarter" idx="11"/>
          </p:nvPr>
        </p:nvSpPr>
        <p:spPr/>
        <p:txBody>
          <a:bodyPr/>
          <a:lstStyle/>
          <a:p>
            <a:fld id="{6BA907D1-9C08-47F3-B047-6197268ACA7D}" type="slidenum">
              <a:rPr lang="en-US" smtClean="0"/>
              <a:pPr/>
              <a:t>41</a:t>
            </a:fld>
            <a:endParaRPr lang="en-US" dirty="0"/>
          </a:p>
        </p:txBody>
      </p:sp>
      <p:sp>
        <p:nvSpPr>
          <p:cNvPr id="13" name="Arrow: Left 12">
            <a:extLst>
              <a:ext uri="{FF2B5EF4-FFF2-40B4-BE49-F238E27FC236}">
                <a16:creationId xmlns:a16="http://schemas.microsoft.com/office/drawing/2014/main" id="{8798CE90-CBE2-445D-8AB2-27E73405BAB9}"/>
              </a:ext>
              <a:ext uri="{C183D7F6-B498-43B3-948B-1728B52AA6E4}">
                <adec:decorative xmlns:adec="http://schemas.microsoft.com/office/drawing/2017/decorative" val="1"/>
              </a:ext>
            </a:extLst>
          </p:cNvPr>
          <p:cNvSpPr/>
          <p:nvPr/>
        </p:nvSpPr>
        <p:spPr>
          <a:xfrm>
            <a:off x="1447800" y="3738714"/>
            <a:ext cx="6007769" cy="946484"/>
          </a:xfrm>
          <a:prstGeom prst="leftArrow">
            <a:avLst/>
          </a:prstGeom>
          <a:solidFill>
            <a:srgbClr val="CD092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a:solidFill>
                  <a:schemeClr val="bg1"/>
                </a:solidFill>
              </a:rPr>
              <a:t>Annual Salary </a:t>
            </a:r>
          </a:p>
        </p:txBody>
      </p:sp>
      <p:pic>
        <p:nvPicPr>
          <p:cNvPr id="6" name="Google Shape;251;p47" descr="Ohio Educational Service Center Association logo. ">
            <a:extLst>
              <a:ext uri="{FF2B5EF4-FFF2-40B4-BE49-F238E27FC236}">
                <a16:creationId xmlns:a16="http://schemas.microsoft.com/office/drawing/2014/main" id="{9B06F321-49BE-C263-F9DB-0FC3F1D282B7}"/>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2" name="Title 1">
            <a:extLst>
              <a:ext uri="{FF2B5EF4-FFF2-40B4-BE49-F238E27FC236}">
                <a16:creationId xmlns:a16="http://schemas.microsoft.com/office/drawing/2014/main" id="{EFAF7F62-99FA-3026-A7B6-5FB87FFF8DF7}"/>
              </a:ext>
            </a:extLst>
          </p:cNvPr>
          <p:cNvSpPr>
            <a:spLocks noGrp="1"/>
          </p:cNvSpPr>
          <p:nvPr>
            <p:ph type="title"/>
          </p:nvPr>
        </p:nvSpPr>
        <p:spPr>
          <a:xfrm>
            <a:off x="407301" y="-1600200"/>
            <a:ext cx="4387121" cy="1600200"/>
          </a:xfrm>
        </p:spPr>
        <p:txBody>
          <a:bodyPr vert="horz" lIns="91440" tIns="45720" rIns="91440" bIns="45720" rtlCol="0" anchor="b">
            <a:normAutofit/>
          </a:bodyPr>
          <a:lstStyle/>
          <a:p>
            <a:r>
              <a:rPr lang="en-US" dirty="0"/>
              <a:t>Teller’s Annual Salary</a:t>
            </a:r>
          </a:p>
        </p:txBody>
      </p:sp>
    </p:spTree>
    <p:extLst>
      <p:ext uri="{BB962C8B-B14F-4D97-AF65-F5344CB8AC3E}">
        <p14:creationId xmlns:p14="http://schemas.microsoft.com/office/powerpoint/2010/main" val="2868275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DF4B9F9-E32B-F02A-CCB9-48DA61B6A2C9}"/>
              </a:ext>
            </a:extLst>
          </p:cNvPr>
          <p:cNvSpPr>
            <a:spLocks noGrp="1"/>
          </p:cNvSpPr>
          <p:nvPr>
            <p:ph type="sldNum" sz="quarter" idx="4294967295"/>
          </p:nvPr>
        </p:nvSpPr>
        <p:spPr>
          <a:xfrm>
            <a:off x="9448800" y="6356350"/>
            <a:ext cx="2743200" cy="365125"/>
          </a:xfrm>
        </p:spPr>
        <p:txBody>
          <a:bodyPr/>
          <a:lstStyle/>
          <a:p>
            <a:fld id="{383B7B7A-CDDA-7C44-B1B0-1F1E45567B3B}" type="slidenum">
              <a:rPr lang="en-US" smtClean="0"/>
              <a:pPr/>
              <a:t>42</a:t>
            </a:fld>
            <a:endParaRPr lang="en-US" dirty="0"/>
          </a:p>
        </p:txBody>
      </p:sp>
      <p:pic>
        <p:nvPicPr>
          <p:cNvPr id="8" name="Picture 7" descr="Pay information shown in bar graph form for a career as a Teller. ">
            <a:extLst>
              <a:ext uri="{FF2B5EF4-FFF2-40B4-BE49-F238E27FC236}">
                <a16:creationId xmlns:a16="http://schemas.microsoft.com/office/drawing/2014/main" id="{7CD687C6-7C9F-D3E5-8084-01F800C54F07}"/>
              </a:ext>
            </a:extLst>
          </p:cNvPr>
          <p:cNvPicPr>
            <a:picLocks noChangeAspect="1"/>
          </p:cNvPicPr>
          <p:nvPr/>
        </p:nvPicPr>
        <p:blipFill>
          <a:blip r:embed="rId3"/>
          <a:stretch>
            <a:fillRect/>
          </a:stretch>
        </p:blipFill>
        <p:spPr>
          <a:xfrm>
            <a:off x="0" y="0"/>
            <a:ext cx="9863528" cy="6856632"/>
          </a:xfrm>
          <a:prstGeom prst="rect">
            <a:avLst/>
          </a:prstGeom>
        </p:spPr>
      </p:pic>
      <p:sp>
        <p:nvSpPr>
          <p:cNvPr id="10" name="Rectangle 9">
            <a:extLst>
              <a:ext uri="{FF2B5EF4-FFF2-40B4-BE49-F238E27FC236}">
                <a16:creationId xmlns:a16="http://schemas.microsoft.com/office/drawing/2014/main" id="{E545EFDD-38CA-327E-D122-DCD4BE7DDAE9}"/>
              </a:ext>
            </a:extLst>
          </p:cNvPr>
          <p:cNvSpPr/>
          <p:nvPr/>
        </p:nvSpPr>
        <p:spPr>
          <a:xfrm>
            <a:off x="9152458" y="2539659"/>
            <a:ext cx="998034" cy="247659"/>
          </a:xfrm>
          <a:prstGeom prst="rect">
            <a:avLst/>
          </a:prstGeom>
          <a:noFill/>
          <a:ln>
            <a:solidFill>
              <a:srgbClr val="6BB8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$46,950</a:t>
            </a:r>
          </a:p>
        </p:txBody>
      </p:sp>
      <p:sp>
        <p:nvSpPr>
          <p:cNvPr id="13" name="Rectangle 12">
            <a:extLst>
              <a:ext uri="{FF2B5EF4-FFF2-40B4-BE49-F238E27FC236}">
                <a16:creationId xmlns:a16="http://schemas.microsoft.com/office/drawing/2014/main" id="{CCC90A12-3AC2-5C2B-3FEC-F0BBD7BE5421}"/>
              </a:ext>
            </a:extLst>
          </p:cNvPr>
          <p:cNvSpPr/>
          <p:nvPr/>
        </p:nvSpPr>
        <p:spPr>
          <a:xfrm>
            <a:off x="8938121" y="2845998"/>
            <a:ext cx="998034" cy="247660"/>
          </a:xfrm>
          <a:prstGeom prst="rect">
            <a:avLst/>
          </a:prstGeom>
          <a:noFill/>
          <a:ln>
            <a:solidFill>
              <a:srgbClr val="0E3F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$45,440</a:t>
            </a:r>
          </a:p>
        </p:txBody>
      </p:sp>
      <p:sp>
        <p:nvSpPr>
          <p:cNvPr id="14" name="Rectangle 13">
            <a:extLst>
              <a:ext uri="{FF2B5EF4-FFF2-40B4-BE49-F238E27FC236}">
                <a16:creationId xmlns:a16="http://schemas.microsoft.com/office/drawing/2014/main" id="{2DA52358-6F4B-07CD-1C55-BC9879D22654}"/>
              </a:ext>
            </a:extLst>
          </p:cNvPr>
          <p:cNvSpPr/>
          <p:nvPr/>
        </p:nvSpPr>
        <p:spPr>
          <a:xfrm>
            <a:off x="7692027" y="3472712"/>
            <a:ext cx="1055896" cy="248457"/>
          </a:xfrm>
          <a:prstGeom prst="rect">
            <a:avLst/>
          </a:prstGeom>
          <a:noFill/>
          <a:ln>
            <a:solidFill>
              <a:srgbClr val="0E3F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$37,200</a:t>
            </a:r>
          </a:p>
        </p:txBody>
      </p:sp>
      <p:sp>
        <p:nvSpPr>
          <p:cNvPr id="15" name="Rectangle 14">
            <a:extLst>
              <a:ext uri="{FF2B5EF4-FFF2-40B4-BE49-F238E27FC236}">
                <a16:creationId xmlns:a16="http://schemas.microsoft.com/office/drawing/2014/main" id="{5BDF3604-DAC8-7CE5-334A-E1873CF889BA}"/>
              </a:ext>
            </a:extLst>
          </p:cNvPr>
          <p:cNvSpPr/>
          <p:nvPr/>
        </p:nvSpPr>
        <p:spPr>
          <a:xfrm>
            <a:off x="6693993" y="4111477"/>
            <a:ext cx="998034" cy="248456"/>
          </a:xfrm>
          <a:prstGeom prst="rect">
            <a:avLst/>
          </a:prstGeom>
          <a:noFill/>
          <a:ln>
            <a:solidFill>
              <a:srgbClr val="0E3F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$30,370</a:t>
            </a:r>
          </a:p>
        </p:txBody>
      </p:sp>
      <p:sp>
        <p:nvSpPr>
          <p:cNvPr id="16" name="Rectangle 15">
            <a:extLst>
              <a:ext uri="{FF2B5EF4-FFF2-40B4-BE49-F238E27FC236}">
                <a16:creationId xmlns:a16="http://schemas.microsoft.com/office/drawing/2014/main" id="{87A1C415-0997-804F-4FFF-F6537003F083}"/>
              </a:ext>
            </a:extLst>
          </p:cNvPr>
          <p:cNvSpPr/>
          <p:nvPr/>
        </p:nvSpPr>
        <p:spPr>
          <a:xfrm>
            <a:off x="7749889" y="3153223"/>
            <a:ext cx="998034" cy="247659"/>
          </a:xfrm>
          <a:prstGeom prst="rect">
            <a:avLst/>
          </a:prstGeom>
          <a:noFill/>
          <a:ln>
            <a:solidFill>
              <a:srgbClr val="6BB8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$37,640</a:t>
            </a:r>
          </a:p>
        </p:txBody>
      </p:sp>
      <p:sp>
        <p:nvSpPr>
          <p:cNvPr id="17" name="Rectangle 16">
            <a:extLst>
              <a:ext uri="{FF2B5EF4-FFF2-40B4-BE49-F238E27FC236}">
                <a16:creationId xmlns:a16="http://schemas.microsoft.com/office/drawing/2014/main" id="{F6E11603-1B43-023E-8A57-F7743126F9AA}"/>
              </a:ext>
            </a:extLst>
          </p:cNvPr>
          <p:cNvSpPr/>
          <p:nvPr/>
        </p:nvSpPr>
        <p:spPr>
          <a:xfrm>
            <a:off x="6693993" y="3792493"/>
            <a:ext cx="998034" cy="247659"/>
          </a:xfrm>
          <a:prstGeom prst="rect">
            <a:avLst/>
          </a:prstGeom>
          <a:noFill/>
          <a:ln>
            <a:solidFill>
              <a:srgbClr val="6BB8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$29,720</a:t>
            </a:r>
          </a:p>
        </p:txBody>
      </p:sp>
      <p:sp>
        <p:nvSpPr>
          <p:cNvPr id="18" name="Rectangle 17">
            <a:extLst>
              <a:ext uri="{FF2B5EF4-FFF2-40B4-BE49-F238E27FC236}">
                <a16:creationId xmlns:a16="http://schemas.microsoft.com/office/drawing/2014/main" id="{310414FE-9C3E-C83F-7B07-1CB10DF03A84}"/>
              </a:ext>
            </a:extLst>
          </p:cNvPr>
          <p:cNvSpPr/>
          <p:nvPr/>
        </p:nvSpPr>
        <p:spPr>
          <a:xfrm>
            <a:off x="9152458" y="4907156"/>
            <a:ext cx="998034" cy="247659"/>
          </a:xfrm>
          <a:prstGeom prst="rect">
            <a:avLst/>
          </a:prstGeom>
          <a:noFill/>
          <a:ln>
            <a:solidFill>
              <a:srgbClr val="6BB8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$23</a:t>
            </a:r>
          </a:p>
        </p:txBody>
      </p:sp>
      <p:sp>
        <p:nvSpPr>
          <p:cNvPr id="19" name="Rectangle 18">
            <a:extLst>
              <a:ext uri="{FF2B5EF4-FFF2-40B4-BE49-F238E27FC236}">
                <a16:creationId xmlns:a16="http://schemas.microsoft.com/office/drawing/2014/main" id="{ED0CCB77-CA79-D4D2-1769-D514CDB08EB7}"/>
              </a:ext>
            </a:extLst>
          </p:cNvPr>
          <p:cNvSpPr/>
          <p:nvPr/>
        </p:nvSpPr>
        <p:spPr>
          <a:xfrm>
            <a:off x="7749889" y="5581954"/>
            <a:ext cx="998034" cy="247659"/>
          </a:xfrm>
          <a:prstGeom prst="rect">
            <a:avLst/>
          </a:prstGeom>
          <a:noFill/>
          <a:ln>
            <a:solidFill>
              <a:srgbClr val="6BB8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$18</a:t>
            </a:r>
          </a:p>
        </p:txBody>
      </p:sp>
      <p:sp>
        <p:nvSpPr>
          <p:cNvPr id="20" name="Rectangle 19">
            <a:extLst>
              <a:ext uri="{FF2B5EF4-FFF2-40B4-BE49-F238E27FC236}">
                <a16:creationId xmlns:a16="http://schemas.microsoft.com/office/drawing/2014/main" id="{B10C91BB-AC09-F1F5-C6C1-E59BDE5E357C}"/>
              </a:ext>
            </a:extLst>
          </p:cNvPr>
          <p:cNvSpPr/>
          <p:nvPr/>
        </p:nvSpPr>
        <p:spPr>
          <a:xfrm>
            <a:off x="6609704" y="6159043"/>
            <a:ext cx="998034" cy="247659"/>
          </a:xfrm>
          <a:prstGeom prst="rect">
            <a:avLst/>
          </a:prstGeom>
          <a:noFill/>
          <a:ln>
            <a:solidFill>
              <a:srgbClr val="6BB8E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$14</a:t>
            </a:r>
          </a:p>
        </p:txBody>
      </p:sp>
      <p:sp>
        <p:nvSpPr>
          <p:cNvPr id="21" name="Rectangle 20">
            <a:extLst>
              <a:ext uri="{FF2B5EF4-FFF2-40B4-BE49-F238E27FC236}">
                <a16:creationId xmlns:a16="http://schemas.microsoft.com/office/drawing/2014/main" id="{8E6EC24C-766F-8C8C-3818-54A40A3A62C3}"/>
              </a:ext>
            </a:extLst>
          </p:cNvPr>
          <p:cNvSpPr/>
          <p:nvPr/>
        </p:nvSpPr>
        <p:spPr>
          <a:xfrm>
            <a:off x="8949783" y="5213496"/>
            <a:ext cx="998034" cy="247660"/>
          </a:xfrm>
          <a:prstGeom prst="rect">
            <a:avLst/>
          </a:prstGeom>
          <a:noFill/>
          <a:ln>
            <a:solidFill>
              <a:srgbClr val="0E3F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$22</a:t>
            </a:r>
          </a:p>
        </p:txBody>
      </p:sp>
      <p:sp>
        <p:nvSpPr>
          <p:cNvPr id="22" name="Rectangle 21">
            <a:extLst>
              <a:ext uri="{FF2B5EF4-FFF2-40B4-BE49-F238E27FC236}">
                <a16:creationId xmlns:a16="http://schemas.microsoft.com/office/drawing/2014/main" id="{27E6F9CD-5F1E-FD4C-D5E4-38D67B227A78}"/>
              </a:ext>
            </a:extLst>
          </p:cNvPr>
          <p:cNvSpPr/>
          <p:nvPr/>
        </p:nvSpPr>
        <p:spPr>
          <a:xfrm>
            <a:off x="7692027" y="5866164"/>
            <a:ext cx="998034" cy="247660"/>
          </a:xfrm>
          <a:prstGeom prst="rect">
            <a:avLst/>
          </a:prstGeom>
          <a:noFill/>
          <a:ln>
            <a:solidFill>
              <a:srgbClr val="0E3F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$18</a:t>
            </a:r>
          </a:p>
        </p:txBody>
      </p:sp>
      <p:sp>
        <p:nvSpPr>
          <p:cNvPr id="23" name="Rectangle 22">
            <a:extLst>
              <a:ext uri="{FF2B5EF4-FFF2-40B4-BE49-F238E27FC236}">
                <a16:creationId xmlns:a16="http://schemas.microsoft.com/office/drawing/2014/main" id="{28AF3A79-16FA-DBD7-77D9-13308FBF82F3}"/>
              </a:ext>
            </a:extLst>
          </p:cNvPr>
          <p:cNvSpPr/>
          <p:nvPr/>
        </p:nvSpPr>
        <p:spPr>
          <a:xfrm>
            <a:off x="6693993" y="6443253"/>
            <a:ext cx="998034" cy="247660"/>
          </a:xfrm>
          <a:prstGeom prst="rect">
            <a:avLst/>
          </a:prstGeom>
          <a:noFill/>
          <a:ln>
            <a:solidFill>
              <a:srgbClr val="0E3F7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$15</a:t>
            </a:r>
          </a:p>
        </p:txBody>
      </p:sp>
      <p:sp>
        <p:nvSpPr>
          <p:cNvPr id="3" name="Title 2">
            <a:extLst>
              <a:ext uri="{FF2B5EF4-FFF2-40B4-BE49-F238E27FC236}">
                <a16:creationId xmlns:a16="http://schemas.microsoft.com/office/drawing/2014/main" id="{4E7D6D12-8674-F8B2-2E56-4B7D44F0D030}"/>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Graphs Showing Salary Data for Teller’s in Ohio </a:t>
            </a:r>
          </a:p>
        </p:txBody>
      </p:sp>
    </p:spTree>
    <p:extLst>
      <p:ext uri="{BB962C8B-B14F-4D97-AF65-F5344CB8AC3E}">
        <p14:creationId xmlns:p14="http://schemas.microsoft.com/office/powerpoint/2010/main" val="23385894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AE277F-D011-1FDB-3C79-0C9EAFD92279}"/>
              </a:ext>
            </a:extLst>
          </p:cNvPr>
          <p:cNvSpPr>
            <a:spLocks noGrp="1"/>
          </p:cNvSpPr>
          <p:nvPr>
            <p:ph type="sldNum" sz="quarter" idx="12"/>
          </p:nvPr>
        </p:nvSpPr>
        <p:spPr/>
        <p:txBody>
          <a:bodyPr/>
          <a:lstStyle/>
          <a:p>
            <a:fld id="{77F59FA7-9E35-E641-9260-462B0A5FC689}" type="slidenum">
              <a:rPr lang="en-US" smtClean="0"/>
              <a:pPr/>
              <a:t>43</a:t>
            </a:fld>
            <a:endParaRPr lang="en-US" dirty="0"/>
          </a:p>
        </p:txBody>
      </p:sp>
      <p:pic>
        <p:nvPicPr>
          <p:cNvPr id="7" name="Picture 6" descr="Screenshot of the Job Search information webpage. ">
            <a:extLst>
              <a:ext uri="{FF2B5EF4-FFF2-40B4-BE49-F238E27FC236}">
                <a16:creationId xmlns:a16="http://schemas.microsoft.com/office/drawing/2014/main" id="{1AA964B9-D6D4-04EA-99C0-C1E7EA9D1815}"/>
              </a:ext>
            </a:extLst>
          </p:cNvPr>
          <p:cNvPicPr>
            <a:picLocks noChangeAspect="1"/>
          </p:cNvPicPr>
          <p:nvPr/>
        </p:nvPicPr>
        <p:blipFill>
          <a:blip r:embed="rId3"/>
          <a:stretch>
            <a:fillRect/>
          </a:stretch>
        </p:blipFill>
        <p:spPr>
          <a:xfrm>
            <a:off x="5158409" y="-52783"/>
            <a:ext cx="6652591" cy="6802088"/>
          </a:xfrm>
          <a:prstGeom prst="rect">
            <a:avLst/>
          </a:prstGeom>
        </p:spPr>
      </p:pic>
      <p:pic>
        <p:nvPicPr>
          <p:cNvPr id="8" name="Google Shape;251;p47" descr="Ohio Educational Service Center Association logo. ">
            <a:extLst>
              <a:ext uri="{FF2B5EF4-FFF2-40B4-BE49-F238E27FC236}">
                <a16:creationId xmlns:a16="http://schemas.microsoft.com/office/drawing/2014/main" id="{4B1259D1-6578-E7AB-4AFF-2943EFABFAFE}"/>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9" name="Arrow: Right 8">
            <a:extLst>
              <a:ext uri="{FF2B5EF4-FFF2-40B4-BE49-F238E27FC236}">
                <a16:creationId xmlns:a16="http://schemas.microsoft.com/office/drawing/2014/main" id="{FCA9014B-955F-60F2-2840-478794759AB9}"/>
              </a:ext>
              <a:ext uri="{C183D7F6-B498-43B3-948B-1728B52AA6E4}">
                <adec:decorative xmlns:adec="http://schemas.microsoft.com/office/drawing/2017/decorative" val="1"/>
              </a:ext>
            </a:extLst>
          </p:cNvPr>
          <p:cNvSpPr/>
          <p:nvPr/>
        </p:nvSpPr>
        <p:spPr>
          <a:xfrm>
            <a:off x="3723861" y="1139687"/>
            <a:ext cx="3127513" cy="1113182"/>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Tasks</a:t>
            </a:r>
          </a:p>
        </p:txBody>
      </p:sp>
      <p:sp>
        <p:nvSpPr>
          <p:cNvPr id="10" name="Arrow: Right 9">
            <a:extLst>
              <a:ext uri="{FF2B5EF4-FFF2-40B4-BE49-F238E27FC236}">
                <a16:creationId xmlns:a16="http://schemas.microsoft.com/office/drawing/2014/main" id="{F8E5B7D5-8794-3476-8647-4ED2C49F468C}"/>
              </a:ext>
              <a:ext uri="{C183D7F6-B498-43B3-948B-1728B52AA6E4}">
                <adec:decorative xmlns:adec="http://schemas.microsoft.com/office/drawing/2017/decorative" val="1"/>
              </a:ext>
            </a:extLst>
          </p:cNvPr>
          <p:cNvSpPr/>
          <p:nvPr/>
        </p:nvSpPr>
        <p:spPr>
          <a:xfrm rot="1083598">
            <a:off x="1637969" y="4449731"/>
            <a:ext cx="3670400" cy="1160787"/>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Career Pathways</a:t>
            </a:r>
          </a:p>
        </p:txBody>
      </p:sp>
      <p:sp>
        <p:nvSpPr>
          <p:cNvPr id="2" name="Title 1">
            <a:extLst>
              <a:ext uri="{FF2B5EF4-FFF2-40B4-BE49-F238E27FC236}">
                <a16:creationId xmlns:a16="http://schemas.microsoft.com/office/drawing/2014/main" id="{F79CA19B-15F7-F8DE-C897-7A616728127B}"/>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Job Search for Career Pathways </a:t>
            </a:r>
          </a:p>
        </p:txBody>
      </p:sp>
    </p:spTree>
    <p:extLst>
      <p:ext uri="{BB962C8B-B14F-4D97-AF65-F5344CB8AC3E}">
        <p14:creationId xmlns:p14="http://schemas.microsoft.com/office/powerpoint/2010/main" val="2796905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0CF8FD-5566-2684-20CE-C3B9A0E38124}"/>
              </a:ext>
            </a:extLst>
          </p:cNvPr>
          <p:cNvSpPr>
            <a:spLocks noGrp="1"/>
          </p:cNvSpPr>
          <p:nvPr>
            <p:ph type="sldNum" sz="quarter" idx="12"/>
          </p:nvPr>
        </p:nvSpPr>
        <p:spPr/>
        <p:txBody>
          <a:bodyPr/>
          <a:lstStyle/>
          <a:p>
            <a:fld id="{383B7B7A-CDDA-7C44-B1B0-1F1E45567B3B}" type="slidenum">
              <a:rPr lang="en-US" smtClean="0"/>
              <a:pPr/>
              <a:t>44</a:t>
            </a:fld>
            <a:endParaRPr lang="en-US" dirty="0"/>
          </a:p>
        </p:txBody>
      </p:sp>
      <p:pic>
        <p:nvPicPr>
          <p:cNvPr id="2050" name="Picture 7" descr="Screenshot of the Career Pathways Summary webpage. ">
            <a:extLst>
              <a:ext uri="{FF2B5EF4-FFF2-40B4-BE49-F238E27FC236}">
                <a16:creationId xmlns:a16="http://schemas.microsoft.com/office/drawing/2014/main" id="{935EE912-D2A6-BE68-F63F-FA93F67F4F3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830"/>
          <a:stretch/>
        </p:blipFill>
        <p:spPr bwMode="auto">
          <a:xfrm>
            <a:off x="723542" y="2385391"/>
            <a:ext cx="10340453" cy="26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251;p47" descr="Ohio Educational Service Center Association logo. ">
            <a:extLst>
              <a:ext uri="{FF2B5EF4-FFF2-40B4-BE49-F238E27FC236}">
                <a16:creationId xmlns:a16="http://schemas.microsoft.com/office/drawing/2014/main" id="{980E20E7-6A98-EF6B-6321-5AA3FD2428B2}"/>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5" name="Title 4">
            <a:extLst>
              <a:ext uri="{FF2B5EF4-FFF2-40B4-BE49-F238E27FC236}">
                <a16:creationId xmlns:a16="http://schemas.microsoft.com/office/drawing/2014/main" id="{DF901FF7-6657-B788-B84F-C839D768397C}"/>
              </a:ext>
            </a:extLst>
          </p:cNvPr>
          <p:cNvSpPr txBox="1">
            <a:spLocks noGrp="1"/>
          </p:cNvSpPr>
          <p:nvPr>
            <p:ph type="title" idx="4294967295"/>
          </p:nvPr>
        </p:nvSpPr>
        <p:spPr>
          <a:xfrm>
            <a:off x="1934817" y="861391"/>
            <a:ext cx="8097079"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mn-lt"/>
                <a:ea typeface="+mn-ea"/>
                <a:cs typeface="+mn-cs"/>
              </a:rPr>
              <a:t>Career Pathways Summary </a:t>
            </a:r>
          </a:p>
        </p:txBody>
      </p:sp>
    </p:spTree>
    <p:extLst>
      <p:ext uri="{BB962C8B-B14F-4D97-AF65-F5344CB8AC3E}">
        <p14:creationId xmlns:p14="http://schemas.microsoft.com/office/powerpoint/2010/main" val="11561812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31817-CA8D-F762-D708-8F9CB07C3CAE}"/>
              </a:ext>
            </a:extLst>
          </p:cNvPr>
          <p:cNvSpPr>
            <a:spLocks noGrp="1"/>
          </p:cNvSpPr>
          <p:nvPr>
            <p:ph type="sldNum" sz="quarter" idx="11"/>
          </p:nvPr>
        </p:nvSpPr>
        <p:spPr/>
        <p:txBody>
          <a:bodyPr/>
          <a:lstStyle/>
          <a:p>
            <a:fld id="{383B7B7A-CDDA-7C44-B1B0-1F1E45567B3B}" type="slidenum">
              <a:rPr lang="en-US" smtClean="0"/>
              <a:pPr/>
              <a:t>45</a:t>
            </a:fld>
            <a:endParaRPr lang="en-US" dirty="0"/>
          </a:p>
        </p:txBody>
      </p:sp>
      <p:pic>
        <p:nvPicPr>
          <p:cNvPr id="6" name="Picture 5" descr="Screenshot of the Career Pathways Summary webpage for a Teller. ">
            <a:extLst>
              <a:ext uri="{FF2B5EF4-FFF2-40B4-BE49-F238E27FC236}">
                <a16:creationId xmlns:a16="http://schemas.microsoft.com/office/drawing/2014/main" id="{C31F4CAF-CA5C-406A-6D95-DD0FC85BDD5D}"/>
              </a:ext>
            </a:extLst>
          </p:cNvPr>
          <p:cNvPicPr>
            <a:picLocks noChangeAspect="1"/>
          </p:cNvPicPr>
          <p:nvPr/>
        </p:nvPicPr>
        <p:blipFill>
          <a:blip r:embed="rId3"/>
          <a:stretch>
            <a:fillRect/>
          </a:stretch>
        </p:blipFill>
        <p:spPr>
          <a:xfrm>
            <a:off x="634719" y="718947"/>
            <a:ext cx="10922561" cy="4730993"/>
          </a:xfrm>
          <a:prstGeom prst="rect">
            <a:avLst/>
          </a:prstGeom>
        </p:spPr>
      </p:pic>
      <p:pic>
        <p:nvPicPr>
          <p:cNvPr id="7" name="Google Shape;251;p47" descr="Ohio Educational Service Center Association logo. ">
            <a:extLst>
              <a:ext uri="{FF2B5EF4-FFF2-40B4-BE49-F238E27FC236}">
                <a16:creationId xmlns:a16="http://schemas.microsoft.com/office/drawing/2014/main" id="{3A0B65FC-2341-F869-2535-35D2DE9B9F10}"/>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8" name="Oval 7" descr="Oval drawn around the career of Finance. ">
            <a:extLst>
              <a:ext uri="{FF2B5EF4-FFF2-40B4-BE49-F238E27FC236}">
                <a16:creationId xmlns:a16="http://schemas.microsoft.com/office/drawing/2014/main" id="{E7A76E3F-DBA7-DAEC-63E0-B7621E2457B8}"/>
              </a:ext>
            </a:extLst>
          </p:cNvPr>
          <p:cNvSpPr/>
          <p:nvPr/>
        </p:nvSpPr>
        <p:spPr>
          <a:xfrm>
            <a:off x="682668" y="1822537"/>
            <a:ext cx="1365337" cy="513567"/>
          </a:xfrm>
          <a:prstGeom prst="ellipse">
            <a:avLst/>
          </a:prstGeom>
          <a:noFill/>
          <a:ln w="76200">
            <a:solidFill>
              <a:srgbClr val="FF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FE8F926-6BC2-D03A-F8ED-1FB73A8F80E8}"/>
              </a:ext>
            </a:extLst>
          </p:cNvPr>
          <p:cNvSpPr>
            <a:spLocks noGrp="1"/>
          </p:cNvSpPr>
          <p:nvPr>
            <p:ph type="title"/>
          </p:nvPr>
        </p:nvSpPr>
        <p:spPr>
          <a:xfrm>
            <a:off x="381000" y="-1325563"/>
            <a:ext cx="11430000" cy="1325563"/>
          </a:xfrm>
        </p:spPr>
        <p:txBody>
          <a:bodyPr vert="horz" lIns="91440" tIns="45720" rIns="91440" bIns="45720" rtlCol="0" anchor="b">
            <a:normAutofit/>
          </a:bodyPr>
          <a:lstStyle/>
          <a:p>
            <a:r>
              <a:rPr lang="en-US" dirty="0"/>
              <a:t>Career Pathway Summary for Finance </a:t>
            </a:r>
          </a:p>
        </p:txBody>
      </p:sp>
    </p:spTree>
    <p:extLst>
      <p:ext uri="{BB962C8B-B14F-4D97-AF65-F5344CB8AC3E}">
        <p14:creationId xmlns:p14="http://schemas.microsoft.com/office/powerpoint/2010/main" val="8814409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BC31817-CA8D-F762-D708-8F9CB07C3CAE}"/>
              </a:ext>
            </a:extLst>
          </p:cNvPr>
          <p:cNvSpPr>
            <a:spLocks noGrp="1"/>
          </p:cNvSpPr>
          <p:nvPr>
            <p:ph type="sldNum" sz="quarter" idx="11"/>
          </p:nvPr>
        </p:nvSpPr>
        <p:spPr/>
        <p:txBody>
          <a:bodyPr/>
          <a:lstStyle/>
          <a:p>
            <a:fld id="{383B7B7A-CDDA-7C44-B1B0-1F1E45567B3B}" type="slidenum">
              <a:rPr lang="en-US" smtClean="0"/>
              <a:pPr/>
              <a:t>46</a:t>
            </a:fld>
            <a:endParaRPr lang="en-US" dirty="0"/>
          </a:p>
        </p:txBody>
      </p:sp>
      <p:pic>
        <p:nvPicPr>
          <p:cNvPr id="6" name="Picture 5" descr="Screenshot of the Career Pathways Summary webpage. ">
            <a:extLst>
              <a:ext uri="{FF2B5EF4-FFF2-40B4-BE49-F238E27FC236}">
                <a16:creationId xmlns:a16="http://schemas.microsoft.com/office/drawing/2014/main" id="{C31F4CAF-CA5C-406A-6D95-DD0FC85BDD5D}"/>
              </a:ext>
            </a:extLst>
          </p:cNvPr>
          <p:cNvPicPr>
            <a:picLocks noChangeAspect="1"/>
          </p:cNvPicPr>
          <p:nvPr/>
        </p:nvPicPr>
        <p:blipFill>
          <a:blip r:embed="rId3"/>
          <a:stretch>
            <a:fillRect/>
          </a:stretch>
        </p:blipFill>
        <p:spPr>
          <a:xfrm>
            <a:off x="634719" y="718947"/>
            <a:ext cx="10922561" cy="4730993"/>
          </a:xfrm>
          <a:prstGeom prst="rect">
            <a:avLst/>
          </a:prstGeom>
        </p:spPr>
      </p:pic>
      <p:pic>
        <p:nvPicPr>
          <p:cNvPr id="7" name="Google Shape;251;p47" descr="Ohio Educational Service Center Association logo. ">
            <a:extLst>
              <a:ext uri="{FF2B5EF4-FFF2-40B4-BE49-F238E27FC236}">
                <a16:creationId xmlns:a16="http://schemas.microsoft.com/office/drawing/2014/main" id="{3A0B65FC-2341-F869-2535-35D2DE9B9F10}"/>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2" name="Rectangle: Rounded Corners 1" descr="A green rectangle is drawn around a clickable link to &quot;Show Courses&quot;. ">
            <a:extLst>
              <a:ext uri="{FF2B5EF4-FFF2-40B4-BE49-F238E27FC236}">
                <a16:creationId xmlns:a16="http://schemas.microsoft.com/office/drawing/2014/main" id="{CD019593-E0D5-6317-89BD-1C77F26865CC}"/>
              </a:ext>
            </a:extLst>
          </p:cNvPr>
          <p:cNvSpPr/>
          <p:nvPr/>
        </p:nvSpPr>
        <p:spPr>
          <a:xfrm>
            <a:off x="1233112" y="4759890"/>
            <a:ext cx="2105074" cy="313151"/>
          </a:xfrm>
          <a:prstGeom prst="roundRect">
            <a:avLst/>
          </a:prstGeom>
          <a:noFill/>
          <a:ln w="76200">
            <a:solidFill>
              <a:srgbClr val="99F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AA4CC37A-A720-06C3-B360-839F1D69D8F2}"/>
              </a:ext>
            </a:extLst>
          </p:cNvPr>
          <p:cNvSpPr>
            <a:spLocks noGrp="1"/>
          </p:cNvSpPr>
          <p:nvPr>
            <p:ph type="title"/>
          </p:nvPr>
        </p:nvSpPr>
        <p:spPr>
          <a:xfrm>
            <a:off x="381000" y="-1325563"/>
            <a:ext cx="11430000" cy="1325563"/>
          </a:xfrm>
        </p:spPr>
        <p:txBody>
          <a:bodyPr vert="horz" lIns="91440" tIns="45720" rIns="91440" bIns="45720" rtlCol="0" anchor="b">
            <a:normAutofit/>
          </a:bodyPr>
          <a:lstStyle/>
          <a:p>
            <a:r>
              <a:rPr lang="en-US" dirty="0"/>
              <a:t>Career Pathways Summary – Show Courses </a:t>
            </a:r>
          </a:p>
        </p:txBody>
      </p:sp>
    </p:spTree>
    <p:extLst>
      <p:ext uri="{BB962C8B-B14F-4D97-AF65-F5344CB8AC3E}">
        <p14:creationId xmlns:p14="http://schemas.microsoft.com/office/powerpoint/2010/main" val="2507293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Screenshot of a potential multi-year course schedule for a student looking to pursue a career in Finance. ">
            <a:extLst>
              <a:ext uri="{FF2B5EF4-FFF2-40B4-BE49-F238E27FC236}">
                <a16:creationId xmlns:a16="http://schemas.microsoft.com/office/drawing/2014/main" id="{1F205F29-E0AF-4E42-4256-09A53716F9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42" t="6756" r="8613" b="33729"/>
          <a:stretch/>
        </p:blipFill>
        <p:spPr bwMode="auto">
          <a:xfrm>
            <a:off x="0" y="0"/>
            <a:ext cx="12192000" cy="62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8ECAE0E3-6275-4F71-9F34-501CFFED5F3F}"/>
              </a:ext>
            </a:extLst>
          </p:cNvPr>
          <p:cNvSpPr>
            <a:spLocks noGrp="1"/>
          </p:cNvSpPr>
          <p:nvPr>
            <p:ph type="sldNum" sz="quarter" idx="12"/>
          </p:nvPr>
        </p:nvSpPr>
        <p:spPr/>
        <p:txBody>
          <a:bodyPr/>
          <a:lstStyle/>
          <a:p>
            <a:fld id="{6BA907D1-9C08-47F3-B047-6197268ACA7D}" type="slidenum">
              <a:rPr lang="en-US" smtClean="0"/>
              <a:pPr/>
              <a:t>47</a:t>
            </a:fld>
            <a:endParaRPr lang="en-US" dirty="0"/>
          </a:p>
        </p:txBody>
      </p:sp>
      <p:sp>
        <p:nvSpPr>
          <p:cNvPr id="7" name="Rectangle: Rounded Corners 6" descr="pink rectangle 1">
            <a:extLst>
              <a:ext uri="{FF2B5EF4-FFF2-40B4-BE49-F238E27FC236}">
                <a16:creationId xmlns:a16="http://schemas.microsoft.com/office/drawing/2014/main" id="{8E89F106-7685-48AC-BFAE-616AB4C2EB32}"/>
              </a:ext>
            </a:extLst>
          </p:cNvPr>
          <p:cNvSpPr/>
          <p:nvPr/>
        </p:nvSpPr>
        <p:spPr>
          <a:xfrm>
            <a:off x="2235937" y="2557035"/>
            <a:ext cx="1452977" cy="372288"/>
          </a:xfrm>
          <a:prstGeom prst="roundRect">
            <a:avLst/>
          </a:prstGeom>
          <a:noFill/>
          <a:ln w="76200">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9" name="Rectangle: Rounded Corners 8" descr="pink rectangle 3">
            <a:extLst>
              <a:ext uri="{FF2B5EF4-FFF2-40B4-BE49-F238E27FC236}">
                <a16:creationId xmlns:a16="http://schemas.microsoft.com/office/drawing/2014/main" id="{16029E2E-C39B-4938-885E-6FF083A89F85}"/>
              </a:ext>
            </a:extLst>
          </p:cNvPr>
          <p:cNvSpPr/>
          <p:nvPr/>
        </p:nvSpPr>
        <p:spPr>
          <a:xfrm>
            <a:off x="5015285" y="3131836"/>
            <a:ext cx="1504512" cy="341843"/>
          </a:xfrm>
          <a:prstGeom prst="roundRect">
            <a:avLst/>
          </a:prstGeom>
          <a:noFill/>
          <a:ln w="76200">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0" name="Rectangle: Rounded Corners 9" descr="pink rectangle 2">
            <a:extLst>
              <a:ext uri="{FF2B5EF4-FFF2-40B4-BE49-F238E27FC236}">
                <a16:creationId xmlns:a16="http://schemas.microsoft.com/office/drawing/2014/main" id="{D17BEFF0-1DAA-4E03-B6E3-5B9EF6D98094}"/>
              </a:ext>
            </a:extLst>
          </p:cNvPr>
          <p:cNvSpPr/>
          <p:nvPr/>
        </p:nvSpPr>
        <p:spPr>
          <a:xfrm>
            <a:off x="3620022" y="3726163"/>
            <a:ext cx="1504512" cy="468032"/>
          </a:xfrm>
          <a:prstGeom prst="roundRect">
            <a:avLst/>
          </a:prstGeom>
          <a:noFill/>
          <a:ln w="76200">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11" name="Rectangle: Rounded Corners 10" descr="pink rectangle 4">
            <a:extLst>
              <a:ext uri="{FF2B5EF4-FFF2-40B4-BE49-F238E27FC236}">
                <a16:creationId xmlns:a16="http://schemas.microsoft.com/office/drawing/2014/main" id="{AA65D9E8-B3F8-43AB-A2C3-5C485D89717D}"/>
              </a:ext>
            </a:extLst>
          </p:cNvPr>
          <p:cNvSpPr/>
          <p:nvPr/>
        </p:nvSpPr>
        <p:spPr>
          <a:xfrm>
            <a:off x="6641720" y="4402261"/>
            <a:ext cx="1100566" cy="443511"/>
          </a:xfrm>
          <a:prstGeom prst="roundRect">
            <a:avLst/>
          </a:prstGeom>
          <a:noFill/>
          <a:ln w="76200">
            <a:solidFill>
              <a:srgbClr val="FF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pic>
        <p:nvPicPr>
          <p:cNvPr id="8" name="Google Shape;251;p47" descr="Ohio Educational Service Center Association logo. ">
            <a:extLst>
              <a:ext uri="{FF2B5EF4-FFF2-40B4-BE49-F238E27FC236}">
                <a16:creationId xmlns:a16="http://schemas.microsoft.com/office/drawing/2014/main" id="{1649705A-5CA0-6990-4803-1DB6707BC7F5}"/>
              </a:ext>
            </a:extLst>
          </p:cNvPr>
          <p:cNvPicPr preferRelativeResize="0"/>
          <p:nvPr/>
        </p:nvPicPr>
        <p:blipFill>
          <a:blip r:embed="rId4">
            <a:alphaModFix/>
          </a:blip>
          <a:stretch>
            <a:fillRect/>
          </a:stretch>
        </p:blipFill>
        <p:spPr>
          <a:xfrm>
            <a:off x="850710" y="6418930"/>
            <a:ext cx="723543" cy="302545"/>
          </a:xfrm>
          <a:prstGeom prst="rect">
            <a:avLst/>
          </a:prstGeom>
          <a:noFill/>
          <a:ln>
            <a:noFill/>
          </a:ln>
        </p:spPr>
      </p:pic>
      <p:sp>
        <p:nvSpPr>
          <p:cNvPr id="2" name="Title 1">
            <a:extLst>
              <a:ext uri="{FF2B5EF4-FFF2-40B4-BE49-F238E27FC236}">
                <a16:creationId xmlns:a16="http://schemas.microsoft.com/office/drawing/2014/main" id="{185A5DAC-CF54-149F-D09C-832AB3AB0187}"/>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Potential Courses </a:t>
            </a:r>
          </a:p>
        </p:txBody>
      </p:sp>
    </p:spTree>
    <p:extLst>
      <p:ext uri="{BB962C8B-B14F-4D97-AF65-F5344CB8AC3E}">
        <p14:creationId xmlns:p14="http://schemas.microsoft.com/office/powerpoint/2010/main" val="3875022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9183FF-21B6-6AC4-F51E-A0DFDA2DC02A}"/>
              </a:ext>
            </a:extLst>
          </p:cNvPr>
          <p:cNvSpPr>
            <a:spLocks noGrp="1"/>
          </p:cNvSpPr>
          <p:nvPr>
            <p:ph type="sldNum" sz="quarter" idx="12"/>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48</a:t>
            </a:fld>
            <a:endParaRPr lang="en-US" dirty="0"/>
          </a:p>
        </p:txBody>
      </p:sp>
      <p:pic>
        <p:nvPicPr>
          <p:cNvPr id="4" name="Google Shape;251;p47" descr="Ohio Educational Service Center Association logo. ">
            <a:extLst>
              <a:ext uri="{FF2B5EF4-FFF2-40B4-BE49-F238E27FC236}">
                <a16:creationId xmlns:a16="http://schemas.microsoft.com/office/drawing/2014/main" id="{FA8BBA65-F8FA-D0AB-6986-EEF6E1F2BBD6}"/>
              </a:ext>
            </a:extLst>
          </p:cNvPr>
          <p:cNvPicPr preferRelativeResize="0"/>
          <p:nvPr/>
        </p:nvPicPr>
        <p:blipFill>
          <a:blip r:embed="rId3">
            <a:alphaModFix/>
          </a:blip>
          <a:stretch>
            <a:fillRect/>
          </a:stretch>
        </p:blipFill>
        <p:spPr>
          <a:xfrm>
            <a:off x="871341" y="6382609"/>
            <a:ext cx="723543" cy="302545"/>
          </a:xfrm>
          <a:prstGeom prst="rect">
            <a:avLst/>
          </a:prstGeom>
          <a:noFill/>
          <a:ln>
            <a:noFill/>
          </a:ln>
        </p:spPr>
      </p:pic>
      <p:pic>
        <p:nvPicPr>
          <p:cNvPr id="6" name="Picture 5" descr="Screenshot of the &quot;Job Search&quot; webpage. ">
            <a:extLst>
              <a:ext uri="{FF2B5EF4-FFF2-40B4-BE49-F238E27FC236}">
                <a16:creationId xmlns:a16="http://schemas.microsoft.com/office/drawing/2014/main" id="{E212B8C5-D723-93CE-509C-9DC469FAE786}"/>
              </a:ext>
            </a:extLst>
          </p:cNvPr>
          <p:cNvPicPr>
            <a:picLocks noChangeAspect="1"/>
          </p:cNvPicPr>
          <p:nvPr/>
        </p:nvPicPr>
        <p:blipFill>
          <a:blip r:embed="rId4"/>
          <a:stretch>
            <a:fillRect/>
          </a:stretch>
        </p:blipFill>
        <p:spPr>
          <a:xfrm>
            <a:off x="2075152" y="216347"/>
            <a:ext cx="8536497" cy="6505128"/>
          </a:xfrm>
          <a:prstGeom prst="rect">
            <a:avLst/>
          </a:prstGeom>
        </p:spPr>
      </p:pic>
      <p:sp>
        <p:nvSpPr>
          <p:cNvPr id="7" name="Callout: Down Arrow 6">
            <a:extLst>
              <a:ext uri="{FF2B5EF4-FFF2-40B4-BE49-F238E27FC236}">
                <a16:creationId xmlns:a16="http://schemas.microsoft.com/office/drawing/2014/main" id="{CB6B7074-8BA3-4C28-16AE-6A29FA2D3CD8}"/>
              </a:ext>
              <a:ext uri="{C183D7F6-B498-43B3-948B-1728B52AA6E4}">
                <adec:decorative xmlns:adec="http://schemas.microsoft.com/office/drawing/2017/decorative" val="1"/>
              </a:ext>
            </a:extLst>
          </p:cNvPr>
          <p:cNvSpPr/>
          <p:nvPr/>
        </p:nvSpPr>
        <p:spPr>
          <a:xfrm>
            <a:off x="4668050" y="799139"/>
            <a:ext cx="2082373" cy="1360074"/>
          </a:xfrm>
          <a:prstGeom prst="down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Click on </a:t>
            </a:r>
          </a:p>
          <a:p>
            <a:pPr algn="ctr"/>
            <a:r>
              <a:rPr lang="en-US" dirty="0"/>
              <a:t>“Careers”</a:t>
            </a:r>
          </a:p>
        </p:txBody>
      </p:sp>
      <p:sp>
        <p:nvSpPr>
          <p:cNvPr id="2" name="Title 1">
            <a:extLst>
              <a:ext uri="{FF2B5EF4-FFF2-40B4-BE49-F238E27FC236}">
                <a16:creationId xmlns:a16="http://schemas.microsoft.com/office/drawing/2014/main" id="{5819C865-9CC2-0C4A-4636-E005065FABAC}"/>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Job Search – Careers </a:t>
            </a:r>
          </a:p>
        </p:txBody>
      </p:sp>
    </p:spTree>
    <p:extLst>
      <p:ext uri="{BB962C8B-B14F-4D97-AF65-F5344CB8AC3E}">
        <p14:creationId xmlns:p14="http://schemas.microsoft.com/office/powerpoint/2010/main" val="1848601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9183FF-21B6-6AC4-F51E-A0DFDA2DC02A}"/>
              </a:ext>
            </a:extLst>
          </p:cNvPr>
          <p:cNvSpPr>
            <a:spLocks noGrp="1"/>
          </p:cNvSpPr>
          <p:nvPr>
            <p:ph type="sldNum" sz="quarter" idx="12"/>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49</a:t>
            </a:fld>
            <a:endParaRPr lang="en-US" dirty="0"/>
          </a:p>
        </p:txBody>
      </p:sp>
      <p:pic>
        <p:nvPicPr>
          <p:cNvPr id="4" name="Google Shape;251;p47" descr="Ohio Educational Service Center Association logo. ">
            <a:extLst>
              <a:ext uri="{FF2B5EF4-FFF2-40B4-BE49-F238E27FC236}">
                <a16:creationId xmlns:a16="http://schemas.microsoft.com/office/drawing/2014/main" id="{FA8BBA65-F8FA-D0AB-6986-EEF6E1F2BBD6}"/>
              </a:ext>
            </a:extLst>
          </p:cNvPr>
          <p:cNvPicPr preferRelativeResize="0"/>
          <p:nvPr/>
        </p:nvPicPr>
        <p:blipFill>
          <a:blip r:embed="rId3">
            <a:alphaModFix/>
          </a:blip>
          <a:stretch>
            <a:fillRect/>
          </a:stretch>
        </p:blipFill>
        <p:spPr>
          <a:xfrm>
            <a:off x="871341" y="6382609"/>
            <a:ext cx="723543" cy="302545"/>
          </a:xfrm>
          <a:prstGeom prst="rect">
            <a:avLst/>
          </a:prstGeom>
          <a:noFill/>
          <a:ln>
            <a:noFill/>
          </a:ln>
        </p:spPr>
      </p:pic>
      <p:pic>
        <p:nvPicPr>
          <p:cNvPr id="6" name="Picture 5" descr="Screenshot of the &quot;Job Search&quot; webpage. ">
            <a:extLst>
              <a:ext uri="{FF2B5EF4-FFF2-40B4-BE49-F238E27FC236}">
                <a16:creationId xmlns:a16="http://schemas.microsoft.com/office/drawing/2014/main" id="{E212B8C5-D723-93CE-509C-9DC469FAE786}"/>
              </a:ext>
            </a:extLst>
          </p:cNvPr>
          <p:cNvPicPr>
            <a:picLocks noChangeAspect="1"/>
          </p:cNvPicPr>
          <p:nvPr/>
        </p:nvPicPr>
        <p:blipFill>
          <a:blip r:embed="rId4"/>
          <a:stretch>
            <a:fillRect/>
          </a:stretch>
        </p:blipFill>
        <p:spPr>
          <a:xfrm>
            <a:off x="2075152" y="216347"/>
            <a:ext cx="8536497" cy="6505128"/>
          </a:xfrm>
          <a:prstGeom prst="rect">
            <a:avLst/>
          </a:prstGeom>
        </p:spPr>
      </p:pic>
      <p:sp>
        <p:nvSpPr>
          <p:cNvPr id="2" name="Rectangle: Single Corner Rounded 1" descr="Yellow rectangular border shown around the &quot;Career Pathways&quot; section of the &quot;Job Search&quot; webpage. ">
            <a:extLst>
              <a:ext uri="{FF2B5EF4-FFF2-40B4-BE49-F238E27FC236}">
                <a16:creationId xmlns:a16="http://schemas.microsoft.com/office/drawing/2014/main" id="{633F459F-EB9B-C4E9-5F41-AA1655018C55}"/>
              </a:ext>
            </a:extLst>
          </p:cNvPr>
          <p:cNvSpPr/>
          <p:nvPr/>
        </p:nvSpPr>
        <p:spPr>
          <a:xfrm>
            <a:off x="2075151" y="4796203"/>
            <a:ext cx="8536497" cy="1860817"/>
          </a:xfrm>
          <a:prstGeom prst="round1Rect">
            <a:avLst>
              <a:gd name="adj" fmla="val 2214"/>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E05309DB-F7C1-F82E-8A18-D555D0ED7DB3}"/>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Job Search – Career Pathways </a:t>
            </a:r>
          </a:p>
        </p:txBody>
      </p:sp>
    </p:spTree>
    <p:extLst>
      <p:ext uri="{BB962C8B-B14F-4D97-AF65-F5344CB8AC3E}">
        <p14:creationId xmlns:p14="http://schemas.microsoft.com/office/powerpoint/2010/main" val="3702416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5" descr="Image of the fastest growing occupations from 2018-2028. "/>
          <p:cNvPicPr preferRelativeResize="0"/>
          <p:nvPr/>
        </p:nvPicPr>
        <p:blipFill rotWithShape="1">
          <a:blip r:embed="rId3">
            <a:alphaModFix/>
          </a:blip>
          <a:srcRect l="774" r="3333"/>
          <a:stretch/>
        </p:blipFill>
        <p:spPr>
          <a:xfrm>
            <a:off x="2585545" y="0"/>
            <a:ext cx="9606455" cy="6858000"/>
          </a:xfrm>
          <a:prstGeom prst="rect">
            <a:avLst/>
          </a:prstGeom>
          <a:noFill/>
          <a:ln>
            <a:noFill/>
          </a:ln>
        </p:spPr>
      </p:pic>
      <p:sp>
        <p:nvSpPr>
          <p:cNvPr id="75" name="Google Shape;75;p15" descr="Highlighted the career of statisticians. "/>
          <p:cNvSpPr/>
          <p:nvPr/>
        </p:nvSpPr>
        <p:spPr>
          <a:xfrm>
            <a:off x="2711669" y="5287108"/>
            <a:ext cx="9480330" cy="372804"/>
          </a:xfrm>
          <a:prstGeom prst="rect">
            <a:avLst/>
          </a:prstGeom>
          <a:solidFill>
            <a:srgbClr val="FFFF00">
              <a:alpha val="20000"/>
            </a:srgbClr>
          </a:solidFill>
          <a:ln w="9525" cap="flat" cmpd="sng">
            <a:solidFill>
              <a:srgbClr val="6DA1C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algn="ctr">
              <a:buClr>
                <a:srgbClr val="000000"/>
              </a:buClr>
            </a:pPr>
            <a:endParaRPr sz="1600" kern="0" dirty="0">
              <a:solidFill>
                <a:srgbClr val="FFFFFF"/>
              </a:solidFill>
              <a:latin typeface="Calibri"/>
              <a:ea typeface="Calibri"/>
              <a:cs typeface="Calibri"/>
              <a:sym typeface="Calibri"/>
            </a:endParaRPr>
          </a:p>
        </p:txBody>
      </p:sp>
      <p:sp>
        <p:nvSpPr>
          <p:cNvPr id="76" name="Google Shape;76;p15" descr="Highlighted the career of information security analysts. "/>
          <p:cNvSpPr/>
          <p:nvPr/>
        </p:nvSpPr>
        <p:spPr>
          <a:xfrm>
            <a:off x="2711668" y="4501570"/>
            <a:ext cx="9480331" cy="372804"/>
          </a:xfrm>
          <a:prstGeom prst="rect">
            <a:avLst/>
          </a:prstGeom>
          <a:solidFill>
            <a:srgbClr val="FFFF00">
              <a:alpha val="20000"/>
            </a:srgbClr>
          </a:solidFill>
          <a:ln w="9525" cap="flat" cmpd="sng">
            <a:solidFill>
              <a:srgbClr val="6DA1C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algn="ctr">
              <a:buClr>
                <a:srgbClr val="000000"/>
              </a:buClr>
            </a:pPr>
            <a:endParaRPr sz="1600" kern="0" dirty="0">
              <a:solidFill>
                <a:srgbClr val="FFFFFF"/>
              </a:solidFill>
              <a:latin typeface="Calibri"/>
              <a:ea typeface="Calibri"/>
              <a:cs typeface="Calibri"/>
              <a:sym typeface="Calibri"/>
            </a:endParaRPr>
          </a:p>
        </p:txBody>
      </p:sp>
      <p:sp>
        <p:nvSpPr>
          <p:cNvPr id="77" name="Google Shape;77;p15"/>
          <p:cNvSpPr txBox="1"/>
          <p:nvPr/>
        </p:nvSpPr>
        <p:spPr>
          <a:xfrm>
            <a:off x="312116" y="3455829"/>
            <a:ext cx="2273428" cy="580928"/>
          </a:xfrm>
          <a:prstGeom prst="rect">
            <a:avLst/>
          </a:prstGeom>
          <a:noFill/>
          <a:ln>
            <a:noFill/>
          </a:ln>
        </p:spPr>
        <p:txBody>
          <a:bodyPr spcFirstLastPara="1" wrap="square" lIns="57150" tIns="28575" rIns="57150" bIns="28575" anchor="t" anchorCtr="0">
            <a:spAutoFit/>
          </a:bodyPr>
          <a:lstStyle/>
          <a:p>
            <a:pPr>
              <a:buClr>
                <a:srgbClr val="000000"/>
              </a:buClr>
            </a:pPr>
            <a:r>
              <a:rPr lang="en" sz="3400" b="1" kern="0" dirty="0">
                <a:solidFill>
                  <a:srgbClr val="CD0920"/>
                </a:solidFill>
                <a:latin typeface="+mj-lt"/>
                <a:ea typeface="Calibri"/>
                <a:cs typeface="Calibri"/>
                <a:sym typeface="Calibri"/>
              </a:rPr>
              <a:t>2018-2028</a:t>
            </a:r>
            <a:endParaRPr sz="900" kern="0" dirty="0">
              <a:solidFill>
                <a:srgbClr val="000000"/>
              </a:solidFill>
              <a:latin typeface="+mj-lt"/>
              <a:cs typeface="Arial"/>
              <a:sym typeface="Arial"/>
            </a:endParaRPr>
          </a:p>
        </p:txBody>
      </p:sp>
      <p:pic>
        <p:nvPicPr>
          <p:cNvPr id="5" name="Google Shape;251;p47" descr="Ohio Educational Service Center Logo ">
            <a:extLst>
              <a:ext uri="{FF2B5EF4-FFF2-40B4-BE49-F238E27FC236}">
                <a16:creationId xmlns:a16="http://schemas.microsoft.com/office/drawing/2014/main" id="{38105506-A88D-5BDF-0A8A-38035E86F42D}"/>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2" name="Title 1">
            <a:extLst>
              <a:ext uri="{FF2B5EF4-FFF2-40B4-BE49-F238E27FC236}">
                <a16:creationId xmlns:a16="http://schemas.microsoft.com/office/drawing/2014/main" id="{1F126309-E3EE-2FF2-8A1A-90556DF081A4}"/>
              </a:ext>
            </a:extLst>
          </p:cNvPr>
          <p:cNvSpPr>
            <a:spLocks noGrp="1"/>
          </p:cNvSpPr>
          <p:nvPr>
            <p:ph type="title"/>
          </p:nvPr>
        </p:nvSpPr>
        <p:spPr>
          <a:xfrm>
            <a:off x="407302" y="-1600200"/>
            <a:ext cx="4387120" cy="1600200"/>
          </a:xfrm>
        </p:spPr>
        <p:txBody>
          <a:bodyPr vert="horz" lIns="91440" tIns="45720" rIns="91440" bIns="45720" rtlCol="0" anchor="b">
            <a:normAutofit/>
          </a:bodyPr>
          <a:lstStyle/>
          <a:p>
            <a:r>
              <a:rPr lang="en-US" dirty="0"/>
              <a:t>Fastest growing occupations from 2018-2028</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EE9FDE-C1F4-065E-78D2-CBDF3D52AF16}"/>
              </a:ext>
            </a:extLst>
          </p:cNvPr>
          <p:cNvSpPr>
            <a:spLocks noGrp="1"/>
          </p:cNvSpPr>
          <p:nvPr>
            <p:ph type="sldNum" sz="quarter" idx="12"/>
          </p:nvPr>
        </p:nvSpPr>
        <p:spPr/>
        <p:txBody>
          <a:bodyPr/>
          <a:lstStyle/>
          <a:p>
            <a:fld id="{383B7B7A-CDDA-7C44-B1B0-1F1E45567B3B}" type="slidenum">
              <a:rPr lang="en-US" smtClean="0"/>
              <a:pPr/>
              <a:t>50</a:t>
            </a:fld>
            <a:endParaRPr lang="en-US" dirty="0"/>
          </a:p>
        </p:txBody>
      </p:sp>
      <p:pic>
        <p:nvPicPr>
          <p:cNvPr id="5" name="Picture 4" descr="Screenshot of the &quot;Career Pathways&quot; summary search page. ">
            <a:extLst>
              <a:ext uri="{FF2B5EF4-FFF2-40B4-BE49-F238E27FC236}">
                <a16:creationId xmlns:a16="http://schemas.microsoft.com/office/drawing/2014/main" id="{91612C22-8571-F4D3-B8E7-CFF446E58696}"/>
              </a:ext>
            </a:extLst>
          </p:cNvPr>
          <p:cNvPicPr>
            <a:picLocks noChangeAspect="1"/>
          </p:cNvPicPr>
          <p:nvPr/>
        </p:nvPicPr>
        <p:blipFill>
          <a:blip r:embed="rId3"/>
          <a:stretch>
            <a:fillRect/>
          </a:stretch>
        </p:blipFill>
        <p:spPr>
          <a:xfrm>
            <a:off x="451621" y="1725990"/>
            <a:ext cx="10931670" cy="3190866"/>
          </a:xfrm>
          <a:prstGeom prst="rect">
            <a:avLst/>
          </a:prstGeom>
        </p:spPr>
      </p:pic>
      <p:sp>
        <p:nvSpPr>
          <p:cNvPr id="6" name="Title 5">
            <a:extLst>
              <a:ext uri="{FF2B5EF4-FFF2-40B4-BE49-F238E27FC236}">
                <a16:creationId xmlns:a16="http://schemas.microsoft.com/office/drawing/2014/main" id="{B905384C-2786-A6B0-F2C0-6CF33D9FBBBB}"/>
              </a:ext>
            </a:extLst>
          </p:cNvPr>
          <p:cNvSpPr txBox="1">
            <a:spLocks noGrp="1"/>
          </p:cNvSpPr>
          <p:nvPr>
            <p:ph type="title" idx="4294967295"/>
          </p:nvPr>
        </p:nvSpPr>
        <p:spPr>
          <a:xfrm>
            <a:off x="1021976" y="437990"/>
            <a:ext cx="980482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Search a Career Pathway</a:t>
            </a:r>
          </a:p>
        </p:txBody>
      </p:sp>
    </p:spTree>
    <p:extLst>
      <p:ext uri="{BB962C8B-B14F-4D97-AF65-F5344CB8AC3E}">
        <p14:creationId xmlns:p14="http://schemas.microsoft.com/office/powerpoint/2010/main" val="2081904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EE9FDE-C1F4-065E-78D2-CBDF3D52AF16}"/>
              </a:ext>
            </a:extLst>
          </p:cNvPr>
          <p:cNvSpPr>
            <a:spLocks noGrp="1"/>
          </p:cNvSpPr>
          <p:nvPr>
            <p:ph type="sldNum" sz="quarter" idx="12"/>
          </p:nvPr>
        </p:nvSpPr>
        <p:spPr/>
        <p:txBody>
          <a:bodyPr/>
          <a:lstStyle/>
          <a:p>
            <a:fld id="{383B7B7A-CDDA-7C44-B1B0-1F1E45567B3B}" type="slidenum">
              <a:rPr lang="en-US" smtClean="0"/>
              <a:pPr/>
              <a:t>51</a:t>
            </a:fld>
            <a:endParaRPr lang="en-US" dirty="0"/>
          </a:p>
        </p:txBody>
      </p:sp>
      <p:sp>
        <p:nvSpPr>
          <p:cNvPr id="6" name="Title 5">
            <a:extLst>
              <a:ext uri="{FF2B5EF4-FFF2-40B4-BE49-F238E27FC236}">
                <a16:creationId xmlns:a16="http://schemas.microsoft.com/office/drawing/2014/main" id="{B905384C-2786-A6B0-F2C0-6CF33D9FBBBB}"/>
              </a:ext>
            </a:extLst>
          </p:cNvPr>
          <p:cNvSpPr txBox="1">
            <a:spLocks noGrp="1"/>
          </p:cNvSpPr>
          <p:nvPr>
            <p:ph type="title" idx="4294967295"/>
          </p:nvPr>
        </p:nvSpPr>
        <p:spPr>
          <a:xfrm>
            <a:off x="1021976" y="437990"/>
            <a:ext cx="980482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1"/>
                </a:solidFill>
                <a:effectLst/>
                <a:uLnTx/>
                <a:uFillTx/>
                <a:latin typeface="+mn-lt"/>
                <a:ea typeface="+mn-ea"/>
                <a:cs typeface="+mn-cs"/>
              </a:rPr>
              <a:t>Search a Career Pathway</a:t>
            </a:r>
          </a:p>
        </p:txBody>
      </p:sp>
      <p:pic>
        <p:nvPicPr>
          <p:cNvPr id="4" name="Picture 3" descr="Screenshot of the &quot;Job Search&quot; webpage. ">
            <a:extLst>
              <a:ext uri="{FF2B5EF4-FFF2-40B4-BE49-F238E27FC236}">
                <a16:creationId xmlns:a16="http://schemas.microsoft.com/office/drawing/2014/main" id="{C46C023D-EC10-9C95-B708-4CFA21C750A5}"/>
              </a:ext>
            </a:extLst>
          </p:cNvPr>
          <p:cNvPicPr>
            <a:picLocks noChangeAspect="1"/>
          </p:cNvPicPr>
          <p:nvPr/>
        </p:nvPicPr>
        <p:blipFill>
          <a:blip r:embed="rId3"/>
          <a:stretch>
            <a:fillRect/>
          </a:stretch>
        </p:blipFill>
        <p:spPr>
          <a:xfrm>
            <a:off x="510888" y="1819192"/>
            <a:ext cx="11170224" cy="3219615"/>
          </a:xfrm>
          <a:prstGeom prst="rect">
            <a:avLst/>
          </a:prstGeom>
        </p:spPr>
      </p:pic>
    </p:spTree>
    <p:extLst>
      <p:ext uri="{BB962C8B-B14F-4D97-AF65-F5344CB8AC3E}">
        <p14:creationId xmlns:p14="http://schemas.microsoft.com/office/powerpoint/2010/main" val="27117116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9183FF-21B6-6AC4-F51E-A0DFDA2DC02A}"/>
              </a:ext>
            </a:extLst>
          </p:cNvPr>
          <p:cNvSpPr>
            <a:spLocks noGrp="1"/>
          </p:cNvSpPr>
          <p:nvPr>
            <p:ph type="sldNum" sz="quarter" idx="12"/>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52</a:t>
            </a:fld>
            <a:endParaRPr lang="en-US" dirty="0"/>
          </a:p>
        </p:txBody>
      </p:sp>
      <p:pic>
        <p:nvPicPr>
          <p:cNvPr id="4" name="Google Shape;251;p47" descr="Ohio Educational Service Center Association logo. ">
            <a:extLst>
              <a:ext uri="{FF2B5EF4-FFF2-40B4-BE49-F238E27FC236}">
                <a16:creationId xmlns:a16="http://schemas.microsoft.com/office/drawing/2014/main" id="{FA8BBA65-F8FA-D0AB-6986-EEF6E1F2BBD6}"/>
              </a:ext>
            </a:extLst>
          </p:cNvPr>
          <p:cNvPicPr preferRelativeResize="0"/>
          <p:nvPr/>
        </p:nvPicPr>
        <p:blipFill>
          <a:blip r:embed="rId3">
            <a:alphaModFix/>
          </a:blip>
          <a:stretch>
            <a:fillRect/>
          </a:stretch>
        </p:blipFill>
        <p:spPr>
          <a:xfrm>
            <a:off x="871341" y="6382609"/>
            <a:ext cx="723543" cy="302545"/>
          </a:xfrm>
          <a:prstGeom prst="rect">
            <a:avLst/>
          </a:prstGeom>
          <a:noFill/>
          <a:ln>
            <a:noFill/>
          </a:ln>
        </p:spPr>
      </p:pic>
      <p:pic>
        <p:nvPicPr>
          <p:cNvPr id="6" name="Picture 5" descr="Screenshot of the &quot;Job Search&quot; webpage. ">
            <a:extLst>
              <a:ext uri="{FF2B5EF4-FFF2-40B4-BE49-F238E27FC236}">
                <a16:creationId xmlns:a16="http://schemas.microsoft.com/office/drawing/2014/main" id="{E212B8C5-D723-93CE-509C-9DC469FAE786}"/>
              </a:ext>
            </a:extLst>
          </p:cNvPr>
          <p:cNvPicPr>
            <a:picLocks noChangeAspect="1"/>
          </p:cNvPicPr>
          <p:nvPr/>
        </p:nvPicPr>
        <p:blipFill>
          <a:blip r:embed="rId4"/>
          <a:stretch>
            <a:fillRect/>
          </a:stretch>
        </p:blipFill>
        <p:spPr>
          <a:xfrm>
            <a:off x="2075152" y="216347"/>
            <a:ext cx="8536497" cy="6505128"/>
          </a:xfrm>
          <a:prstGeom prst="rect">
            <a:avLst/>
          </a:prstGeom>
        </p:spPr>
      </p:pic>
      <p:sp>
        <p:nvSpPr>
          <p:cNvPr id="2" name="Rectangle: Single Corner Rounded 1" descr="Yellow rectangle shown around the &quot;Career Pathways&quot; section of the webpage. ">
            <a:extLst>
              <a:ext uri="{FF2B5EF4-FFF2-40B4-BE49-F238E27FC236}">
                <a16:creationId xmlns:a16="http://schemas.microsoft.com/office/drawing/2014/main" id="{633F459F-EB9B-C4E9-5F41-AA1655018C55}"/>
              </a:ext>
            </a:extLst>
          </p:cNvPr>
          <p:cNvSpPr/>
          <p:nvPr/>
        </p:nvSpPr>
        <p:spPr>
          <a:xfrm>
            <a:off x="2075151" y="4796203"/>
            <a:ext cx="8536497" cy="1860817"/>
          </a:xfrm>
          <a:prstGeom prst="round1Rect">
            <a:avLst>
              <a:gd name="adj" fmla="val 2214"/>
            </a:avLst>
          </a:prstGeom>
          <a:no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046C3F3B-E063-7B94-A65C-BA5B87B63E96}"/>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Job Search – career Clusters </a:t>
            </a:r>
          </a:p>
        </p:txBody>
      </p:sp>
    </p:spTree>
    <p:extLst>
      <p:ext uri="{BB962C8B-B14F-4D97-AF65-F5344CB8AC3E}">
        <p14:creationId xmlns:p14="http://schemas.microsoft.com/office/powerpoint/2010/main" val="2505573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EEB66-4E8B-4A10-BE32-0F9E52B2AAC1}"/>
              </a:ext>
            </a:extLst>
          </p:cNvPr>
          <p:cNvSpPr>
            <a:spLocks noGrp="1"/>
          </p:cNvSpPr>
          <p:nvPr>
            <p:ph type="title"/>
          </p:nvPr>
        </p:nvSpPr>
        <p:spPr/>
        <p:txBody>
          <a:bodyPr/>
          <a:lstStyle/>
          <a:p>
            <a:pPr algn="ctr"/>
            <a:r>
              <a:rPr lang="en-US" dirty="0"/>
              <a:t>Ohio Means Jobs Career Clusters </a:t>
            </a:r>
          </a:p>
        </p:txBody>
      </p:sp>
      <p:sp>
        <p:nvSpPr>
          <p:cNvPr id="3" name="Text Placeholder 2">
            <a:extLst>
              <a:ext uri="{FF2B5EF4-FFF2-40B4-BE49-F238E27FC236}">
                <a16:creationId xmlns:a16="http://schemas.microsoft.com/office/drawing/2014/main" id="{8651FD1E-2782-6B72-4F09-EDF699FDA692}"/>
              </a:ext>
            </a:extLst>
          </p:cNvPr>
          <p:cNvSpPr>
            <a:spLocks noGrp="1"/>
          </p:cNvSpPr>
          <p:nvPr>
            <p:ph type="body" sz="quarter" idx="12"/>
          </p:nvPr>
        </p:nvSpPr>
        <p:spPr/>
        <p:txBody>
          <a:bodyPr/>
          <a:lstStyle/>
          <a:p>
            <a:endParaRPr lang="en-US" dirty="0"/>
          </a:p>
        </p:txBody>
      </p:sp>
      <p:sp>
        <p:nvSpPr>
          <p:cNvPr id="4" name="Slide Number Placeholder 3">
            <a:extLst>
              <a:ext uri="{FF2B5EF4-FFF2-40B4-BE49-F238E27FC236}">
                <a16:creationId xmlns:a16="http://schemas.microsoft.com/office/drawing/2014/main" id="{CB14D6F7-C5C7-4185-809D-D3B950BA1F51}"/>
              </a:ext>
            </a:extLst>
          </p:cNvPr>
          <p:cNvSpPr>
            <a:spLocks noGrp="1"/>
          </p:cNvSpPr>
          <p:nvPr>
            <p:ph type="sldNum" sz="quarter" idx="14"/>
          </p:nvPr>
        </p:nvSpPr>
        <p:spPr/>
        <p:txBody>
          <a:bodyPr/>
          <a:lstStyle/>
          <a:p>
            <a:fld id="{6BA907D1-9C08-47F3-B047-6197268ACA7D}" type="slidenum">
              <a:rPr lang="en-US" smtClean="0"/>
              <a:pPr/>
              <a:t>53</a:t>
            </a:fld>
            <a:endParaRPr lang="en-US" dirty="0"/>
          </a:p>
        </p:txBody>
      </p:sp>
      <p:pic>
        <p:nvPicPr>
          <p:cNvPr id="6" name="Content Placeholder 5" descr="Means Jobs Career Clusters webpage">
            <a:extLst>
              <a:ext uri="{FF2B5EF4-FFF2-40B4-BE49-F238E27FC236}">
                <a16:creationId xmlns:a16="http://schemas.microsoft.com/office/drawing/2014/main" id="{24CCFD4F-26F0-4101-A1AC-4DDBE0CE8432}"/>
              </a:ext>
            </a:extLst>
          </p:cNvPr>
          <p:cNvPicPr>
            <a:picLocks noGrp="1" noChangeAspect="1"/>
          </p:cNvPicPr>
          <p:nvPr>
            <p:ph idx="4294967295"/>
          </p:nvPr>
        </p:nvPicPr>
        <p:blipFill>
          <a:blip r:embed="rId3"/>
          <a:stretch>
            <a:fillRect/>
          </a:stretch>
        </p:blipFill>
        <p:spPr>
          <a:xfrm>
            <a:off x="714541" y="1264692"/>
            <a:ext cx="10999787" cy="5175250"/>
          </a:xfrm>
        </p:spPr>
      </p:pic>
      <p:pic>
        <p:nvPicPr>
          <p:cNvPr id="5" name="Google Shape;251;p47" descr="Ohio Educational Service Center Association logo. ">
            <a:extLst>
              <a:ext uri="{FF2B5EF4-FFF2-40B4-BE49-F238E27FC236}">
                <a16:creationId xmlns:a16="http://schemas.microsoft.com/office/drawing/2014/main" id="{A839AED7-6F3B-C89D-1BD4-79D63FAFCD6F}"/>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20879348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48CAB-FE17-4230-B267-363C75927360}"/>
              </a:ext>
            </a:extLst>
          </p:cNvPr>
          <p:cNvSpPr>
            <a:spLocks noGrp="1"/>
          </p:cNvSpPr>
          <p:nvPr>
            <p:ph type="title"/>
          </p:nvPr>
        </p:nvSpPr>
        <p:spPr>
          <a:xfrm>
            <a:off x="381000" y="780580"/>
            <a:ext cx="11430000" cy="762937"/>
          </a:xfrm>
        </p:spPr>
        <p:txBody>
          <a:bodyPr/>
          <a:lstStyle/>
          <a:p>
            <a:pPr algn="ctr"/>
            <a:r>
              <a:rPr lang="en-US" dirty="0"/>
              <a:t>Questions to Consider</a:t>
            </a:r>
          </a:p>
        </p:txBody>
      </p:sp>
      <p:sp>
        <p:nvSpPr>
          <p:cNvPr id="3" name="Content Placeholder 2">
            <a:extLst>
              <a:ext uri="{FF2B5EF4-FFF2-40B4-BE49-F238E27FC236}">
                <a16:creationId xmlns:a16="http://schemas.microsoft.com/office/drawing/2014/main" id="{5027017C-7034-45ED-8AF7-19663EB88677}"/>
              </a:ext>
            </a:extLst>
          </p:cNvPr>
          <p:cNvSpPr>
            <a:spLocks noGrp="1"/>
          </p:cNvSpPr>
          <p:nvPr>
            <p:ph type="body" sz="quarter" idx="12"/>
          </p:nvPr>
        </p:nvSpPr>
        <p:spPr>
          <a:xfrm>
            <a:off x="1064302" y="2008683"/>
            <a:ext cx="10746698" cy="3687268"/>
          </a:xfrm>
        </p:spPr>
        <p:txBody>
          <a:bodyPr>
            <a:normAutofit fontScale="92500"/>
          </a:bodyPr>
          <a:lstStyle/>
          <a:p>
            <a:pPr algn="l">
              <a:buFont typeface="Wingdings" panose="05000000000000000000" pitchFamily="2" charset="2"/>
              <a:buChar char="q"/>
            </a:pPr>
            <a:r>
              <a:rPr lang="en-US" sz="3000" dirty="0">
                <a:solidFill>
                  <a:srgbClr val="333333"/>
                </a:solidFill>
                <a:latin typeface="+mn-lt"/>
              </a:rPr>
              <a:t> Think about the types of careers your student may be interested in. </a:t>
            </a:r>
          </a:p>
          <a:p>
            <a:pPr algn="l">
              <a:buFont typeface="Wingdings" panose="05000000000000000000" pitchFamily="2" charset="2"/>
              <a:buChar char="q"/>
            </a:pPr>
            <a:r>
              <a:rPr lang="en-US" sz="3000" dirty="0">
                <a:solidFill>
                  <a:srgbClr val="333333"/>
                </a:solidFill>
                <a:latin typeface="+mn-lt"/>
              </a:rPr>
              <a:t> Look at the pay/salary ranges. </a:t>
            </a:r>
          </a:p>
          <a:p>
            <a:pPr algn="l">
              <a:buFont typeface="Wingdings" panose="05000000000000000000" pitchFamily="2" charset="2"/>
              <a:buChar char="q"/>
            </a:pPr>
            <a:r>
              <a:rPr lang="en-US" sz="3000" dirty="0">
                <a:solidFill>
                  <a:srgbClr val="333333"/>
                </a:solidFill>
                <a:latin typeface="+mn-lt"/>
              </a:rPr>
              <a:t> Identify the most applicable mathematics courses. </a:t>
            </a:r>
          </a:p>
          <a:p>
            <a:pPr algn="l">
              <a:buFont typeface="Wingdings" panose="05000000000000000000" pitchFamily="2" charset="2"/>
              <a:buChar char="q"/>
            </a:pPr>
            <a:r>
              <a:rPr lang="en-US" sz="3000" dirty="0">
                <a:solidFill>
                  <a:srgbClr val="333333"/>
                </a:solidFill>
                <a:latin typeface="+mn-lt"/>
              </a:rPr>
              <a:t> Does this career require calculus? </a:t>
            </a:r>
          </a:p>
          <a:p>
            <a:pPr algn="l">
              <a:buFont typeface="Wingdings" panose="05000000000000000000" pitchFamily="2" charset="2"/>
              <a:buChar char="q"/>
            </a:pPr>
            <a:r>
              <a:rPr lang="en-US" sz="3000" dirty="0">
                <a:solidFill>
                  <a:srgbClr val="333333"/>
                </a:solidFill>
                <a:latin typeface="+mn-lt"/>
              </a:rPr>
              <a:t> Does this career require a college degree? </a:t>
            </a:r>
          </a:p>
          <a:p>
            <a:pPr marL="933390" lvl="1" indent="-476231">
              <a:buFont typeface="Wingdings" panose="05000000000000000000" pitchFamily="2" charset="2"/>
              <a:buChar char="q"/>
            </a:pPr>
            <a:r>
              <a:rPr lang="en-US" sz="3000" dirty="0">
                <a:solidFill>
                  <a:srgbClr val="333333"/>
                </a:solidFill>
              </a:rPr>
              <a:t>If so, is it a 2-year? 4-year degree? Or an advanced degree? </a:t>
            </a:r>
          </a:p>
          <a:p>
            <a:pPr marL="0" indent="0">
              <a:buNone/>
            </a:pPr>
            <a:endParaRPr lang="en-US" dirty="0"/>
          </a:p>
        </p:txBody>
      </p:sp>
      <p:sp>
        <p:nvSpPr>
          <p:cNvPr id="4" name="Slide Number Placeholder 3">
            <a:extLst>
              <a:ext uri="{FF2B5EF4-FFF2-40B4-BE49-F238E27FC236}">
                <a16:creationId xmlns:a16="http://schemas.microsoft.com/office/drawing/2014/main" id="{684FC5A9-62C6-47AB-9C9E-EC499FB2DD03}"/>
              </a:ext>
            </a:extLst>
          </p:cNvPr>
          <p:cNvSpPr>
            <a:spLocks noGrp="1"/>
          </p:cNvSpPr>
          <p:nvPr>
            <p:ph type="sldNum" sz="quarter" idx="14"/>
          </p:nvPr>
        </p:nvSpPr>
        <p:spPr/>
        <p:txBody>
          <a:bodyPr/>
          <a:lstStyle/>
          <a:p>
            <a:fld id="{6BA907D1-9C08-47F3-B047-6197268ACA7D}" type="slidenum">
              <a:rPr lang="en-US" smtClean="0"/>
              <a:pPr/>
              <a:t>54</a:t>
            </a:fld>
            <a:endParaRPr lang="en-US" dirty="0"/>
          </a:p>
        </p:txBody>
      </p:sp>
      <p:pic>
        <p:nvPicPr>
          <p:cNvPr id="5" name="Google Shape;251;p47" descr="Ohio Educational Service Center Association logo. ">
            <a:extLst>
              <a:ext uri="{FF2B5EF4-FFF2-40B4-BE49-F238E27FC236}">
                <a16:creationId xmlns:a16="http://schemas.microsoft.com/office/drawing/2014/main" id="{7453C8D9-1EA3-F18D-4B33-1CF78373A875}"/>
              </a:ext>
            </a:extLst>
          </p:cNvPr>
          <p:cNvPicPr preferRelativeResize="0"/>
          <p:nvPr/>
        </p:nvPicPr>
        <p:blipFill>
          <a:blip r:embed="rId3">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3101633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people talking with speech bubbles over their heads">
            <a:extLst>
              <a:ext uri="{FF2B5EF4-FFF2-40B4-BE49-F238E27FC236}">
                <a16:creationId xmlns:a16="http://schemas.microsoft.com/office/drawing/2014/main" id="{4E7ED55B-44D6-4E1F-86A0-3A348AA4BC88}"/>
              </a:ext>
            </a:extLst>
          </p:cNvPr>
          <p:cNvPicPr>
            <a:picLocks noGrp="1" noChangeAspect="1"/>
          </p:cNvPicPr>
          <p:nvPr>
            <p:ph idx="1"/>
          </p:nvPr>
        </p:nvPicPr>
        <p:blipFill rotWithShape="1">
          <a:blip r:embed="rId3" cstate="print">
            <a:alphaModFix amt="50000"/>
            <a:extLst>
              <a:ext uri="{28A0092B-C50C-407E-A947-70E740481C1C}">
                <a14:useLocalDpi xmlns:a14="http://schemas.microsoft.com/office/drawing/2010/main" val="0"/>
              </a:ext>
            </a:extLst>
          </a:blip>
          <a:srcRect t="19304" b="5611"/>
          <a:stretch/>
        </p:blipFill>
        <p:spPr>
          <a:xfrm>
            <a:off x="0" y="0"/>
            <a:ext cx="12180735" cy="6858000"/>
          </a:xfrm>
          <a:noFill/>
        </p:spPr>
      </p:pic>
      <p:sp>
        <p:nvSpPr>
          <p:cNvPr id="4" name="Slide Number Placeholder 3">
            <a:extLst>
              <a:ext uri="{FF2B5EF4-FFF2-40B4-BE49-F238E27FC236}">
                <a16:creationId xmlns:a16="http://schemas.microsoft.com/office/drawing/2014/main" id="{6F9597A9-824B-470D-8BDE-3B43A1AEEDFD}"/>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6BA907D1-9C08-47F3-B047-6197268ACA7D}" type="slidenum">
              <a:rPr lang="en-US" smtClean="0"/>
              <a:pPr>
                <a:spcAft>
                  <a:spcPts val="600"/>
                </a:spcAft>
              </a:pPr>
              <a:t>55</a:t>
            </a:fld>
            <a:endParaRPr lang="en-US" dirty="0"/>
          </a:p>
        </p:txBody>
      </p:sp>
      <p:pic>
        <p:nvPicPr>
          <p:cNvPr id="3" name="Google Shape;251;p47" descr="Ohio Educational Service Center Association logo. ">
            <a:extLst>
              <a:ext uri="{FF2B5EF4-FFF2-40B4-BE49-F238E27FC236}">
                <a16:creationId xmlns:a16="http://schemas.microsoft.com/office/drawing/2014/main" id="{E5773C79-B2D8-A782-D5A1-55A5EE87BE00}"/>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
        <p:nvSpPr>
          <p:cNvPr id="5" name="Title 4">
            <a:extLst>
              <a:ext uri="{FF2B5EF4-FFF2-40B4-BE49-F238E27FC236}">
                <a16:creationId xmlns:a16="http://schemas.microsoft.com/office/drawing/2014/main" id="{977E00BA-BD53-7C59-14F9-E16D3A66C4F8}"/>
              </a:ext>
            </a:extLst>
          </p:cNvPr>
          <p:cNvSpPr>
            <a:spLocks noGrp="1"/>
          </p:cNvSpPr>
          <p:nvPr>
            <p:ph type="title" idx="4294967295"/>
          </p:nvPr>
        </p:nvSpPr>
        <p:spPr>
          <a:xfrm>
            <a:off x="596348" y="485030"/>
            <a:ext cx="10988702" cy="771276"/>
          </a:xfrm>
          <a:prstGeom prst="roundRect">
            <a:avLst/>
          </a:prstGeom>
          <a:solidFill>
            <a:schemeClr val="lt1"/>
          </a:solidFill>
          <a:ln w="12700" cap="flat" cmpd="sng" algn="ctr">
            <a:solidFill>
              <a:schemeClr val="accent2"/>
            </a:solidFill>
            <a:prstDash val="solid"/>
            <a:miter lim="800000"/>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dk1"/>
                </a:solidFill>
                <a:effectLst/>
                <a:uLnTx/>
                <a:uFillTx/>
                <a:latin typeface="+mn-lt"/>
                <a:ea typeface="+mn-ea"/>
                <a:cs typeface="+mn-cs"/>
              </a:rPr>
              <a:t>Debrief</a:t>
            </a:r>
          </a:p>
        </p:txBody>
      </p:sp>
    </p:spTree>
    <p:extLst>
      <p:ext uri="{BB962C8B-B14F-4D97-AF65-F5344CB8AC3E}">
        <p14:creationId xmlns:p14="http://schemas.microsoft.com/office/powerpoint/2010/main" val="29476427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picture taken with drone flying from directly above in a nice public park in Barcelona city with nice geometries and cool pattern. : Stock Photo">
            <a:extLst>
              <a:ext uri="{FF2B5EF4-FFF2-40B4-BE49-F238E27FC236}">
                <a16:creationId xmlns:a16="http://schemas.microsoft.com/office/drawing/2014/main" id="{9163B360-8EF4-A909-9D90-056C1CCCA8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12192001" cy="69120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FEC5154-65E3-4307-A5E6-BC76D0CD7D84}"/>
              </a:ext>
            </a:extLst>
          </p:cNvPr>
          <p:cNvSpPr>
            <a:spLocks noGrp="1"/>
          </p:cNvSpPr>
          <p:nvPr>
            <p:ph type="title"/>
          </p:nvPr>
        </p:nvSpPr>
        <p:spPr>
          <a:xfrm>
            <a:off x="-1" y="4268386"/>
            <a:ext cx="12192001" cy="617514"/>
          </a:xfrm>
          <a:solidFill>
            <a:schemeClr val="bg1"/>
          </a:solidFill>
        </p:spPr>
        <p:txBody>
          <a:bodyPr/>
          <a:lstStyle/>
          <a:p>
            <a:pPr algn="ctr"/>
            <a:r>
              <a:rPr lang="en-US" dirty="0">
                <a:solidFill>
                  <a:srgbClr val="040284"/>
                </a:solidFill>
              </a:rPr>
              <a:t>Student Decision Tree Part 3</a:t>
            </a:r>
          </a:p>
        </p:txBody>
      </p:sp>
      <p:sp>
        <p:nvSpPr>
          <p:cNvPr id="4" name="Slide Number Placeholder 3">
            <a:extLst>
              <a:ext uri="{FF2B5EF4-FFF2-40B4-BE49-F238E27FC236}">
                <a16:creationId xmlns:a16="http://schemas.microsoft.com/office/drawing/2014/main" id="{950588AD-331B-4757-ACB8-FC82D11711EF}"/>
              </a:ext>
            </a:extLst>
          </p:cNvPr>
          <p:cNvSpPr>
            <a:spLocks noGrp="1"/>
          </p:cNvSpPr>
          <p:nvPr>
            <p:ph type="sldNum" sz="quarter" idx="11"/>
          </p:nvPr>
        </p:nvSpPr>
        <p:spPr/>
        <p:txBody>
          <a:bodyPr/>
          <a:lstStyle/>
          <a:p>
            <a:fld id="{6BA907D1-9C08-47F3-B047-6197268ACA7D}" type="slidenum">
              <a:rPr lang="en-US" smtClean="0"/>
              <a:pPr/>
              <a:t>56</a:t>
            </a:fld>
            <a:endParaRPr lang="en-US" dirty="0"/>
          </a:p>
        </p:txBody>
      </p:sp>
    </p:spTree>
    <p:extLst>
      <p:ext uri="{BB962C8B-B14F-4D97-AF65-F5344CB8AC3E}">
        <p14:creationId xmlns:p14="http://schemas.microsoft.com/office/powerpoint/2010/main" val="1896948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udent decision tree part four&#10;&#10;A boy stands at the forefront of a pathway diagram">
            <a:extLst>
              <a:ext uri="{FF2B5EF4-FFF2-40B4-BE49-F238E27FC236}">
                <a16:creationId xmlns:a16="http://schemas.microsoft.com/office/drawing/2014/main" id="{A4929909-8567-4EC4-8BCF-4D82964EDB87}"/>
              </a:ext>
            </a:extLst>
          </p:cNvPr>
          <p:cNvPicPr>
            <a:picLocks noChangeAspect="1"/>
          </p:cNvPicPr>
          <p:nvPr/>
        </p:nvPicPr>
        <p:blipFill rotWithShape="1">
          <a:blip r:embed="rId3"/>
          <a:srcRect t="6223"/>
          <a:stretch/>
        </p:blipFill>
        <p:spPr>
          <a:xfrm>
            <a:off x="0" y="0"/>
            <a:ext cx="12103768" cy="6285398"/>
          </a:xfrm>
          <a:prstGeom prst="rect">
            <a:avLst/>
          </a:prstGeom>
        </p:spPr>
      </p:pic>
      <p:pic>
        <p:nvPicPr>
          <p:cNvPr id="4" name="Google Shape;251;p47" descr="Ohio Educational Service Center Association logo. ">
            <a:extLst>
              <a:ext uri="{FF2B5EF4-FFF2-40B4-BE49-F238E27FC236}">
                <a16:creationId xmlns:a16="http://schemas.microsoft.com/office/drawing/2014/main" id="{F6AD5E0C-15AA-B69F-B093-C4FCCB88895E}"/>
              </a:ext>
            </a:extLst>
          </p:cNvPr>
          <p:cNvPicPr preferRelativeResize="0">
            <a:picLocks noGrp="1"/>
          </p:cNvPicPr>
          <p:nvPr>
            <p:ph type="pic" sz="quarter" idx="10"/>
          </p:nvPr>
        </p:nvPicPr>
        <p:blipFill rotWithShape="1">
          <a:blip r:embed="rId4">
            <a:alphaModFix/>
          </a:blip>
          <a:srcRect l="-2049" r="-1614"/>
          <a:stretch/>
        </p:blipFill>
        <p:spPr>
          <a:xfrm>
            <a:off x="884711" y="6359236"/>
            <a:ext cx="1045029" cy="445325"/>
          </a:xfrm>
          <a:prstGeom prst="rect">
            <a:avLst/>
          </a:prstGeom>
          <a:noFill/>
          <a:ln>
            <a:noFill/>
          </a:ln>
        </p:spPr>
      </p:pic>
      <p:sp>
        <p:nvSpPr>
          <p:cNvPr id="2" name="Title 1">
            <a:extLst>
              <a:ext uri="{FF2B5EF4-FFF2-40B4-BE49-F238E27FC236}">
                <a16:creationId xmlns:a16="http://schemas.microsoft.com/office/drawing/2014/main" id="{EE6A1FD7-8417-3A37-679C-DAE871EA3546}"/>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Student decision tree </a:t>
            </a:r>
          </a:p>
        </p:txBody>
      </p:sp>
    </p:spTree>
    <p:extLst>
      <p:ext uri="{BB962C8B-B14F-4D97-AF65-F5344CB8AC3E}">
        <p14:creationId xmlns:p14="http://schemas.microsoft.com/office/powerpoint/2010/main" val="2583307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1012-C5FD-16BF-F93D-DF72859EF2B3}"/>
              </a:ext>
            </a:extLst>
          </p:cNvPr>
          <p:cNvSpPr>
            <a:spLocks noGrp="1"/>
          </p:cNvSpPr>
          <p:nvPr>
            <p:ph type="title"/>
          </p:nvPr>
        </p:nvSpPr>
        <p:spPr>
          <a:xfrm>
            <a:off x="0" y="365125"/>
            <a:ext cx="12192000" cy="1325563"/>
          </a:xfrm>
        </p:spPr>
        <p:txBody>
          <a:bodyPr>
            <a:normAutofit/>
          </a:bodyPr>
          <a:lstStyle/>
          <a:p>
            <a:pPr algn="ctr"/>
            <a:r>
              <a:rPr lang="en-US" sz="3200" dirty="0"/>
              <a:t>Career applications for Advanced quantitative reasoning </a:t>
            </a:r>
          </a:p>
        </p:txBody>
      </p:sp>
      <p:pic>
        <p:nvPicPr>
          <p:cNvPr id="6" name="Content Placeholder 5" descr="Image of the career applications for a student taking a course in Advanced Quantitative Reasoning. ">
            <a:extLst>
              <a:ext uri="{FF2B5EF4-FFF2-40B4-BE49-F238E27FC236}">
                <a16:creationId xmlns:a16="http://schemas.microsoft.com/office/drawing/2014/main" id="{D59C1DEC-6D7D-607A-5A41-DDDFBAFF006A}"/>
              </a:ext>
            </a:extLst>
          </p:cNvPr>
          <p:cNvPicPr>
            <a:picLocks noGrp="1" noChangeAspect="1"/>
          </p:cNvPicPr>
          <p:nvPr>
            <p:ph idx="1"/>
          </p:nvPr>
        </p:nvPicPr>
        <p:blipFill>
          <a:blip r:embed="rId3"/>
          <a:stretch>
            <a:fillRect/>
          </a:stretch>
        </p:blipFill>
        <p:spPr>
          <a:xfrm>
            <a:off x="1019839" y="1027906"/>
            <a:ext cx="10152321" cy="5197021"/>
          </a:xfrm>
        </p:spPr>
      </p:pic>
      <p:sp>
        <p:nvSpPr>
          <p:cNvPr id="4" name="Slide Number Placeholder 3">
            <a:extLst>
              <a:ext uri="{FF2B5EF4-FFF2-40B4-BE49-F238E27FC236}">
                <a16:creationId xmlns:a16="http://schemas.microsoft.com/office/drawing/2014/main" id="{973E4E8B-68E7-0FE6-8B8C-E53215A8A14B}"/>
              </a:ext>
            </a:extLst>
          </p:cNvPr>
          <p:cNvSpPr>
            <a:spLocks noGrp="1"/>
          </p:cNvSpPr>
          <p:nvPr>
            <p:ph type="sldNum" sz="quarter" idx="11"/>
          </p:nvPr>
        </p:nvSpPr>
        <p:spPr/>
        <p:txBody>
          <a:bodyPr/>
          <a:lstStyle/>
          <a:p>
            <a:fld id="{383B7B7A-CDDA-7C44-B1B0-1F1E45567B3B}" type="slidenum">
              <a:rPr lang="en-US" smtClean="0"/>
              <a:pPr/>
              <a:t>58</a:t>
            </a:fld>
            <a:endParaRPr lang="en-US" dirty="0"/>
          </a:p>
        </p:txBody>
      </p:sp>
      <p:pic>
        <p:nvPicPr>
          <p:cNvPr id="3" name="Google Shape;251;p47" descr="Ohio Educational Service Center Association logo. ">
            <a:extLst>
              <a:ext uri="{FF2B5EF4-FFF2-40B4-BE49-F238E27FC236}">
                <a16:creationId xmlns:a16="http://schemas.microsoft.com/office/drawing/2014/main" id="{A59175D5-F890-8006-B1C7-7629EF540F1A}"/>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27772416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2BF50EEC-1BEE-18DD-E4F7-99C15E8DA4C5}"/>
              </a:ext>
            </a:extLst>
          </p:cNvPr>
          <p:cNvSpPr>
            <a:spLocks noGrp="1"/>
          </p:cNvSpPr>
          <p:nvPr>
            <p:ph type="title"/>
          </p:nvPr>
        </p:nvSpPr>
        <p:spPr>
          <a:xfrm>
            <a:off x="381000" y="559088"/>
            <a:ext cx="11430000" cy="982861"/>
          </a:xfrm>
        </p:spPr>
        <p:txBody>
          <a:bodyPr/>
          <a:lstStyle/>
          <a:p>
            <a:pPr algn="ctr"/>
            <a:r>
              <a:rPr lang="en-US" dirty="0"/>
              <a:t>Career applications for algebra 2/math 3</a:t>
            </a:r>
          </a:p>
        </p:txBody>
      </p:sp>
      <p:sp>
        <p:nvSpPr>
          <p:cNvPr id="15" name="Text Placeholder 2">
            <a:extLst>
              <a:ext uri="{FF2B5EF4-FFF2-40B4-BE49-F238E27FC236}">
                <a16:creationId xmlns:a16="http://schemas.microsoft.com/office/drawing/2014/main" id="{E6DEDB0A-891B-7641-FE9B-A6545739D940}"/>
              </a:ext>
            </a:extLst>
          </p:cNvPr>
          <p:cNvSpPr>
            <a:spLocks noGrp="1"/>
          </p:cNvSpPr>
          <p:nvPr>
            <p:ph type="body" sz="quarter" idx="12"/>
          </p:nvPr>
        </p:nvSpPr>
        <p:spPr>
          <a:xfrm>
            <a:off x="1064302" y="2008683"/>
            <a:ext cx="9878336" cy="3687268"/>
          </a:xfrm>
        </p:spPr>
        <p:txBody>
          <a:bodyPr/>
          <a:lstStyle/>
          <a:p>
            <a:endParaRPr lang="en-US" dirty="0"/>
          </a:p>
        </p:txBody>
      </p:sp>
      <p:sp>
        <p:nvSpPr>
          <p:cNvPr id="5" name="Slide Number Placeholder 4">
            <a:extLst>
              <a:ext uri="{FF2B5EF4-FFF2-40B4-BE49-F238E27FC236}">
                <a16:creationId xmlns:a16="http://schemas.microsoft.com/office/drawing/2014/main" id="{28FBFFDD-EFE2-1B1F-EF86-578E64F27446}"/>
              </a:ext>
            </a:extLst>
          </p:cNvPr>
          <p:cNvSpPr>
            <a:spLocks noGrp="1"/>
          </p:cNvSpPr>
          <p:nvPr>
            <p:ph type="sldNum" sz="quarter" idx="14"/>
          </p:nvPr>
        </p:nvSpPr>
        <p:spPr>
          <a:xfrm>
            <a:off x="9067800" y="6356350"/>
            <a:ext cx="2743200" cy="365125"/>
          </a:xfrm>
        </p:spPr>
        <p:txBody>
          <a:bodyPr anchor="ctr">
            <a:normAutofit/>
          </a:bodyPr>
          <a:lstStyle/>
          <a:p>
            <a:pPr>
              <a:spcAft>
                <a:spcPts val="600"/>
              </a:spcAft>
            </a:pPr>
            <a:fld id="{383B7B7A-CDDA-7C44-B1B0-1F1E45567B3B}" type="slidenum">
              <a:rPr lang="en-US" smtClean="0"/>
              <a:pPr>
                <a:spcAft>
                  <a:spcPts val="600"/>
                </a:spcAft>
              </a:pPr>
              <a:t>59</a:t>
            </a:fld>
            <a:endParaRPr lang="en-US" dirty="0"/>
          </a:p>
        </p:txBody>
      </p:sp>
      <p:pic>
        <p:nvPicPr>
          <p:cNvPr id="7" name="Picture 6" descr="Image of the career applications for a student taking a course in Algebra 2/Math 3. ">
            <a:extLst>
              <a:ext uri="{FF2B5EF4-FFF2-40B4-BE49-F238E27FC236}">
                <a16:creationId xmlns:a16="http://schemas.microsoft.com/office/drawing/2014/main" id="{37EABB82-E775-C91E-E51B-A27C2ECEB2E9}"/>
              </a:ext>
            </a:extLst>
          </p:cNvPr>
          <p:cNvPicPr>
            <a:picLocks noChangeAspect="1"/>
          </p:cNvPicPr>
          <p:nvPr/>
        </p:nvPicPr>
        <p:blipFill>
          <a:blip r:embed="rId3"/>
          <a:stretch>
            <a:fillRect/>
          </a:stretch>
        </p:blipFill>
        <p:spPr>
          <a:xfrm>
            <a:off x="551121" y="1674349"/>
            <a:ext cx="10746698" cy="4083356"/>
          </a:xfrm>
          <a:prstGeom prst="rect">
            <a:avLst/>
          </a:prstGeom>
        </p:spPr>
      </p:pic>
      <p:pic>
        <p:nvPicPr>
          <p:cNvPr id="2" name="Google Shape;251;p47" descr="Ohio Educational Service Center Association logo. ">
            <a:extLst>
              <a:ext uri="{FF2B5EF4-FFF2-40B4-BE49-F238E27FC236}">
                <a16:creationId xmlns:a16="http://schemas.microsoft.com/office/drawing/2014/main" id="{38B49F5E-7DCF-6279-AE68-C7EF7EA24AF1}"/>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525392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6" descr="Continued list of the occupational outlook from 2018-2028. "/>
          <p:cNvPicPr preferRelativeResize="0"/>
          <p:nvPr/>
        </p:nvPicPr>
        <p:blipFill rotWithShape="1">
          <a:blip r:embed="rId3">
            <a:alphaModFix/>
          </a:blip>
          <a:srcRect/>
          <a:stretch/>
        </p:blipFill>
        <p:spPr>
          <a:xfrm>
            <a:off x="719338" y="1259401"/>
            <a:ext cx="10721635" cy="4446455"/>
          </a:xfrm>
          <a:prstGeom prst="rect">
            <a:avLst/>
          </a:prstGeom>
          <a:noFill/>
          <a:ln>
            <a:noFill/>
          </a:ln>
        </p:spPr>
      </p:pic>
      <p:sp>
        <p:nvSpPr>
          <p:cNvPr id="84" name="Google Shape;84;p16"/>
          <p:cNvSpPr txBox="1"/>
          <p:nvPr/>
        </p:nvSpPr>
        <p:spPr>
          <a:xfrm>
            <a:off x="2700844" y="6358751"/>
            <a:ext cx="7105624" cy="303929"/>
          </a:xfrm>
          <a:prstGeom prst="rect">
            <a:avLst/>
          </a:prstGeom>
          <a:noFill/>
          <a:ln>
            <a:noFill/>
          </a:ln>
        </p:spPr>
        <p:txBody>
          <a:bodyPr spcFirstLastPara="1" wrap="square" lIns="57150" tIns="28575" rIns="57150" bIns="28575" anchor="t" anchorCtr="0">
            <a:spAutoFit/>
          </a:bodyPr>
          <a:lstStyle/>
          <a:p>
            <a:pPr>
              <a:buClr>
                <a:srgbClr val="000000"/>
              </a:buClr>
            </a:pPr>
            <a:r>
              <a:rPr lang="en" sz="1600" kern="0" dirty="0">
                <a:solidFill>
                  <a:srgbClr val="000000"/>
                </a:solidFill>
                <a:latin typeface="Calibri"/>
                <a:ea typeface="Calibri"/>
                <a:cs typeface="Calibri"/>
                <a:sym typeface="Calibri"/>
              </a:rPr>
              <a:t>From U.S. Bureau of Labor Statistics: </a:t>
            </a:r>
            <a:r>
              <a:rPr lang="en" sz="1600" u="sng" kern="0" dirty="0">
                <a:solidFill>
                  <a:srgbClr val="0000FF"/>
                </a:solidFill>
                <a:latin typeface="Calibri"/>
                <a:ea typeface="Calibri"/>
                <a:cs typeface="Calibri"/>
                <a:sym typeface="Calibri"/>
                <a:hlinkClick r:id="rId4"/>
              </a:rPr>
              <a:t>https://www.bls.gov/ooh/fastest-growing.htm</a:t>
            </a:r>
            <a:endParaRPr sz="1600" kern="0" dirty="0">
              <a:solidFill>
                <a:srgbClr val="000000"/>
              </a:solidFill>
              <a:latin typeface="Calibri"/>
              <a:ea typeface="Calibri"/>
              <a:cs typeface="Calibri"/>
              <a:sym typeface="Calibri"/>
            </a:endParaRPr>
          </a:p>
        </p:txBody>
      </p:sp>
      <p:sp>
        <p:nvSpPr>
          <p:cNvPr id="85" name="Google Shape;85;p16" descr="Highlighted the career of software developers. "/>
          <p:cNvSpPr/>
          <p:nvPr/>
        </p:nvSpPr>
        <p:spPr>
          <a:xfrm>
            <a:off x="904210" y="2487168"/>
            <a:ext cx="9900341" cy="395021"/>
          </a:xfrm>
          <a:prstGeom prst="rect">
            <a:avLst/>
          </a:prstGeom>
          <a:solidFill>
            <a:srgbClr val="FFFF00">
              <a:alpha val="20000"/>
            </a:srgbClr>
          </a:solidFill>
          <a:ln w="9525" cap="flat" cmpd="sng">
            <a:solidFill>
              <a:srgbClr val="6DA1C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algn="ctr">
              <a:buClr>
                <a:srgbClr val="000000"/>
              </a:buClr>
            </a:pPr>
            <a:endParaRPr sz="1600" kern="0" dirty="0">
              <a:solidFill>
                <a:srgbClr val="FFFFFF"/>
              </a:solidFill>
              <a:latin typeface="Calibri"/>
              <a:ea typeface="Calibri"/>
              <a:cs typeface="Calibri"/>
              <a:sym typeface="Calibri"/>
            </a:endParaRPr>
          </a:p>
        </p:txBody>
      </p:sp>
      <p:sp>
        <p:nvSpPr>
          <p:cNvPr id="86" name="Google Shape;86;p16" descr="Highlighted the career of operations research analyst. "/>
          <p:cNvSpPr/>
          <p:nvPr/>
        </p:nvSpPr>
        <p:spPr>
          <a:xfrm>
            <a:off x="904210" y="2064261"/>
            <a:ext cx="9900341" cy="395020"/>
          </a:xfrm>
          <a:prstGeom prst="rect">
            <a:avLst/>
          </a:prstGeom>
          <a:solidFill>
            <a:srgbClr val="FFFF00">
              <a:alpha val="20000"/>
            </a:srgbClr>
          </a:solidFill>
          <a:ln w="9525" cap="flat" cmpd="sng">
            <a:solidFill>
              <a:srgbClr val="6DA1C8"/>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57150" tIns="28575" rIns="57150" bIns="28575" anchor="ctr" anchorCtr="0">
            <a:noAutofit/>
          </a:bodyPr>
          <a:lstStyle/>
          <a:p>
            <a:pPr algn="ctr">
              <a:buClr>
                <a:srgbClr val="000000"/>
              </a:buClr>
            </a:pPr>
            <a:endParaRPr sz="1600" kern="0" dirty="0">
              <a:solidFill>
                <a:srgbClr val="FFFFFF"/>
              </a:solidFill>
              <a:latin typeface="Calibri"/>
              <a:ea typeface="Calibri"/>
              <a:cs typeface="Calibri"/>
              <a:sym typeface="Calibri"/>
            </a:endParaRPr>
          </a:p>
        </p:txBody>
      </p:sp>
      <p:sp>
        <p:nvSpPr>
          <p:cNvPr id="87" name="Google Shape;87;p16" descr="Highlighted the career of mathematicians."/>
          <p:cNvSpPr/>
          <p:nvPr/>
        </p:nvSpPr>
        <p:spPr>
          <a:xfrm>
            <a:off x="904210" y="1587702"/>
            <a:ext cx="9900341" cy="395020"/>
          </a:xfrm>
          <a:prstGeom prst="rect">
            <a:avLst/>
          </a:prstGeom>
          <a:solidFill>
            <a:srgbClr val="FFFF00">
              <a:alpha val="20000"/>
            </a:srgbClr>
          </a:solidFill>
          <a:ln w="9525" cap="flat" cmpd="sng">
            <a:solidFill>
              <a:srgbClr val="6DA1C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57150" tIns="28575" rIns="57150" bIns="28575" anchor="ctr" anchorCtr="0">
            <a:noAutofit/>
          </a:bodyPr>
          <a:lstStyle/>
          <a:p>
            <a:pPr algn="ctr">
              <a:buClr>
                <a:srgbClr val="000000"/>
              </a:buClr>
            </a:pPr>
            <a:endParaRPr sz="1600" kern="0" dirty="0">
              <a:solidFill>
                <a:srgbClr val="FFFFFF"/>
              </a:solidFill>
              <a:latin typeface="Calibri"/>
              <a:ea typeface="Calibri"/>
              <a:cs typeface="Calibri"/>
              <a:sym typeface="Calibri"/>
            </a:endParaRPr>
          </a:p>
        </p:txBody>
      </p:sp>
      <p:sp>
        <p:nvSpPr>
          <p:cNvPr id="2" name="Google Shape;77;p15">
            <a:extLst>
              <a:ext uri="{FF2B5EF4-FFF2-40B4-BE49-F238E27FC236}">
                <a16:creationId xmlns:a16="http://schemas.microsoft.com/office/drawing/2014/main" id="{41605373-3F89-4504-DF97-F7445E2E138D}"/>
              </a:ext>
            </a:extLst>
          </p:cNvPr>
          <p:cNvSpPr txBox="1"/>
          <p:nvPr/>
        </p:nvSpPr>
        <p:spPr>
          <a:xfrm>
            <a:off x="4098796" y="515394"/>
            <a:ext cx="3511166" cy="580928"/>
          </a:xfrm>
          <a:prstGeom prst="rect">
            <a:avLst/>
          </a:prstGeom>
          <a:noFill/>
          <a:ln>
            <a:noFill/>
          </a:ln>
        </p:spPr>
        <p:txBody>
          <a:bodyPr spcFirstLastPara="1" wrap="square" lIns="57150" tIns="28575" rIns="57150" bIns="28575" anchor="t" anchorCtr="0">
            <a:spAutoFit/>
          </a:bodyPr>
          <a:lstStyle/>
          <a:p>
            <a:pPr>
              <a:buClr>
                <a:srgbClr val="000000"/>
              </a:buClr>
            </a:pPr>
            <a:r>
              <a:rPr lang="en" sz="3400" b="1" kern="0" dirty="0">
                <a:solidFill>
                  <a:srgbClr val="CD0920"/>
                </a:solidFill>
                <a:ea typeface="Calibri"/>
                <a:cs typeface="Calibri"/>
                <a:sym typeface="Calibri"/>
              </a:rPr>
              <a:t>2018-2028 (Cont.) </a:t>
            </a:r>
            <a:endParaRPr sz="900" kern="0" dirty="0">
              <a:solidFill>
                <a:srgbClr val="000000"/>
              </a:solidFill>
              <a:cs typeface="Arial"/>
              <a:sym typeface="Arial"/>
            </a:endParaRPr>
          </a:p>
        </p:txBody>
      </p:sp>
      <p:pic>
        <p:nvPicPr>
          <p:cNvPr id="11" name="Google Shape;251;p47" descr="Ohio Educational Service Center Logo ">
            <a:extLst>
              <a:ext uri="{FF2B5EF4-FFF2-40B4-BE49-F238E27FC236}">
                <a16:creationId xmlns:a16="http://schemas.microsoft.com/office/drawing/2014/main" id="{681871A7-799A-7B43-8E8D-1B27271294DC}"/>
              </a:ext>
            </a:extLst>
          </p:cNvPr>
          <p:cNvPicPr preferRelativeResize="0"/>
          <p:nvPr/>
        </p:nvPicPr>
        <p:blipFill>
          <a:blip r:embed="rId5">
            <a:alphaModFix/>
          </a:blip>
          <a:stretch>
            <a:fillRect/>
          </a:stretch>
        </p:blipFill>
        <p:spPr>
          <a:xfrm>
            <a:off x="871341" y="6382609"/>
            <a:ext cx="723543" cy="302545"/>
          </a:xfrm>
          <a:prstGeom prst="rect">
            <a:avLst/>
          </a:prstGeom>
          <a:noFill/>
          <a:ln>
            <a:noFill/>
          </a:ln>
        </p:spPr>
      </p:pic>
      <p:sp>
        <p:nvSpPr>
          <p:cNvPr id="3" name="Title 2">
            <a:extLst>
              <a:ext uri="{FF2B5EF4-FFF2-40B4-BE49-F238E27FC236}">
                <a16:creationId xmlns:a16="http://schemas.microsoft.com/office/drawing/2014/main" id="{294A4174-B1E0-0D3E-417A-9DDA4E680D42}"/>
              </a:ext>
            </a:extLst>
          </p:cNvPr>
          <p:cNvSpPr>
            <a:spLocks noGrp="1"/>
          </p:cNvSpPr>
          <p:nvPr>
            <p:ph type="title"/>
          </p:nvPr>
        </p:nvSpPr>
        <p:spPr>
          <a:xfrm>
            <a:off x="381000" y="-982861"/>
            <a:ext cx="11430000" cy="982861"/>
          </a:xfrm>
        </p:spPr>
        <p:txBody>
          <a:bodyPr vert="horz" lIns="91440" tIns="45720" rIns="91440" bIns="45720" rtlCol="0" anchor="b">
            <a:normAutofit fontScale="90000"/>
          </a:bodyPr>
          <a:lstStyle/>
          <a:p>
            <a:r>
              <a:rPr lang="en-US" dirty="0"/>
              <a:t>Fastest Growing Occupations from 2018-2028 (continued)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A190A-AF84-BA56-6065-512562967E63}"/>
              </a:ext>
            </a:extLst>
          </p:cNvPr>
          <p:cNvSpPr>
            <a:spLocks noGrp="1"/>
          </p:cNvSpPr>
          <p:nvPr>
            <p:ph type="title"/>
          </p:nvPr>
        </p:nvSpPr>
        <p:spPr/>
        <p:txBody>
          <a:bodyPr/>
          <a:lstStyle/>
          <a:p>
            <a:pPr algn="ctr"/>
            <a:r>
              <a:rPr lang="en-US" dirty="0"/>
              <a:t>Career applications for data science </a:t>
            </a:r>
          </a:p>
        </p:txBody>
      </p:sp>
      <p:pic>
        <p:nvPicPr>
          <p:cNvPr id="6" name="Content Placeholder 5" descr="Image of the career applications for a student taking a course in Data Science. ">
            <a:extLst>
              <a:ext uri="{FF2B5EF4-FFF2-40B4-BE49-F238E27FC236}">
                <a16:creationId xmlns:a16="http://schemas.microsoft.com/office/drawing/2014/main" id="{8501E651-F434-5E4C-9B99-93FC3CC89EB2}"/>
              </a:ext>
            </a:extLst>
          </p:cNvPr>
          <p:cNvPicPr>
            <a:picLocks noGrp="1" noChangeAspect="1"/>
          </p:cNvPicPr>
          <p:nvPr>
            <p:ph idx="1"/>
          </p:nvPr>
        </p:nvPicPr>
        <p:blipFill>
          <a:blip r:embed="rId3"/>
          <a:stretch>
            <a:fillRect/>
          </a:stretch>
        </p:blipFill>
        <p:spPr>
          <a:xfrm>
            <a:off x="786469" y="1084612"/>
            <a:ext cx="10619062" cy="5027279"/>
          </a:xfrm>
        </p:spPr>
      </p:pic>
      <p:sp>
        <p:nvSpPr>
          <p:cNvPr id="4" name="Slide Number Placeholder 3">
            <a:extLst>
              <a:ext uri="{FF2B5EF4-FFF2-40B4-BE49-F238E27FC236}">
                <a16:creationId xmlns:a16="http://schemas.microsoft.com/office/drawing/2014/main" id="{82B88867-9526-0BC4-6FC8-80069D27886E}"/>
              </a:ext>
            </a:extLst>
          </p:cNvPr>
          <p:cNvSpPr>
            <a:spLocks noGrp="1"/>
          </p:cNvSpPr>
          <p:nvPr>
            <p:ph type="sldNum" sz="quarter" idx="11"/>
          </p:nvPr>
        </p:nvSpPr>
        <p:spPr/>
        <p:txBody>
          <a:bodyPr/>
          <a:lstStyle/>
          <a:p>
            <a:fld id="{383B7B7A-CDDA-7C44-B1B0-1F1E45567B3B}" type="slidenum">
              <a:rPr lang="en-US" smtClean="0"/>
              <a:pPr/>
              <a:t>60</a:t>
            </a:fld>
            <a:endParaRPr lang="en-US" dirty="0"/>
          </a:p>
        </p:txBody>
      </p:sp>
      <p:pic>
        <p:nvPicPr>
          <p:cNvPr id="3" name="Google Shape;251;p47" descr="Ohio Educational Service Center Association logo. ">
            <a:extLst>
              <a:ext uri="{FF2B5EF4-FFF2-40B4-BE49-F238E27FC236}">
                <a16:creationId xmlns:a16="http://schemas.microsoft.com/office/drawing/2014/main" id="{DB6DFF08-64B8-278C-F2D1-EB647FCF47DF}"/>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21806379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E883ED-A427-60DD-63D2-F580F02CE81A}"/>
              </a:ext>
            </a:extLst>
          </p:cNvPr>
          <p:cNvSpPr>
            <a:spLocks noGrp="1"/>
          </p:cNvSpPr>
          <p:nvPr>
            <p:ph type="title"/>
          </p:nvPr>
        </p:nvSpPr>
        <p:spPr/>
        <p:txBody>
          <a:bodyPr/>
          <a:lstStyle/>
          <a:p>
            <a:pPr algn="ctr"/>
            <a:r>
              <a:rPr lang="en-US" dirty="0"/>
              <a:t>Career applications for discrete mathematics </a:t>
            </a:r>
          </a:p>
        </p:txBody>
      </p:sp>
      <p:sp>
        <p:nvSpPr>
          <p:cNvPr id="6" name="Text Placeholder 5">
            <a:extLst>
              <a:ext uri="{FF2B5EF4-FFF2-40B4-BE49-F238E27FC236}">
                <a16:creationId xmlns:a16="http://schemas.microsoft.com/office/drawing/2014/main" id="{6C707723-B46F-D4AF-5D6F-7317BA43C77E}"/>
              </a:ext>
            </a:extLst>
          </p:cNvPr>
          <p:cNvSpPr>
            <a:spLocks noGrp="1"/>
          </p:cNvSpPr>
          <p:nvPr>
            <p:ph type="body" sz="quarter" idx="12"/>
          </p:nvPr>
        </p:nvSpPr>
        <p:spPr/>
        <p:txBody>
          <a:bodyPr/>
          <a:lstStyle/>
          <a:p>
            <a:endParaRPr lang="en-US" dirty="0"/>
          </a:p>
        </p:txBody>
      </p:sp>
      <p:sp>
        <p:nvSpPr>
          <p:cNvPr id="2" name="Slide Number Placeholder 1">
            <a:extLst>
              <a:ext uri="{FF2B5EF4-FFF2-40B4-BE49-F238E27FC236}">
                <a16:creationId xmlns:a16="http://schemas.microsoft.com/office/drawing/2014/main" id="{D8950288-EDA6-77BF-F713-7A004E250ED4}"/>
              </a:ext>
            </a:extLst>
          </p:cNvPr>
          <p:cNvSpPr>
            <a:spLocks noGrp="1"/>
          </p:cNvSpPr>
          <p:nvPr>
            <p:ph type="sldNum" sz="quarter" idx="14"/>
          </p:nvPr>
        </p:nvSpPr>
        <p:spPr/>
        <p:txBody>
          <a:bodyPr/>
          <a:lstStyle/>
          <a:p>
            <a:fld id="{383B7B7A-CDDA-7C44-B1B0-1F1E45567B3B}" type="slidenum">
              <a:rPr lang="en-US" smtClean="0"/>
              <a:pPr/>
              <a:t>61</a:t>
            </a:fld>
            <a:endParaRPr lang="en-US" dirty="0"/>
          </a:p>
        </p:txBody>
      </p:sp>
      <p:pic>
        <p:nvPicPr>
          <p:cNvPr id="8" name="Picture 7" descr="Image of the career applications for a student taking a course in Discrete Mathematics. ">
            <a:extLst>
              <a:ext uri="{FF2B5EF4-FFF2-40B4-BE49-F238E27FC236}">
                <a16:creationId xmlns:a16="http://schemas.microsoft.com/office/drawing/2014/main" id="{28CDA4C4-EA67-C74D-D362-25A785887542}"/>
              </a:ext>
            </a:extLst>
          </p:cNvPr>
          <p:cNvPicPr>
            <a:picLocks noChangeAspect="1"/>
          </p:cNvPicPr>
          <p:nvPr/>
        </p:nvPicPr>
        <p:blipFill rotWithShape="1">
          <a:blip r:embed="rId3"/>
          <a:srcRect b="-949"/>
          <a:stretch/>
        </p:blipFill>
        <p:spPr>
          <a:xfrm>
            <a:off x="666719" y="1352215"/>
            <a:ext cx="10631100" cy="4670779"/>
          </a:xfrm>
          <a:prstGeom prst="rect">
            <a:avLst/>
          </a:prstGeom>
        </p:spPr>
      </p:pic>
      <p:pic>
        <p:nvPicPr>
          <p:cNvPr id="3" name="Google Shape;251;p47" descr="Ohio Educational Service Center Association logo. ">
            <a:extLst>
              <a:ext uri="{FF2B5EF4-FFF2-40B4-BE49-F238E27FC236}">
                <a16:creationId xmlns:a16="http://schemas.microsoft.com/office/drawing/2014/main" id="{0DB7C537-FB13-8114-EF9F-859539755BA8}"/>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693332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D8D0-6177-6649-7610-76E42AC9CA07}"/>
              </a:ext>
            </a:extLst>
          </p:cNvPr>
          <p:cNvSpPr>
            <a:spLocks noGrp="1"/>
          </p:cNvSpPr>
          <p:nvPr>
            <p:ph type="title"/>
          </p:nvPr>
        </p:nvSpPr>
        <p:spPr/>
        <p:txBody>
          <a:bodyPr/>
          <a:lstStyle/>
          <a:p>
            <a:r>
              <a:rPr lang="en-US" dirty="0"/>
              <a:t>Career applications for statistics &amp; probability </a:t>
            </a:r>
          </a:p>
        </p:txBody>
      </p:sp>
      <p:sp>
        <p:nvSpPr>
          <p:cNvPr id="4" name="Slide Number Placeholder 3">
            <a:extLst>
              <a:ext uri="{FF2B5EF4-FFF2-40B4-BE49-F238E27FC236}">
                <a16:creationId xmlns:a16="http://schemas.microsoft.com/office/drawing/2014/main" id="{7800E48E-B1D2-26B2-D052-E14AA239098A}"/>
              </a:ext>
            </a:extLst>
          </p:cNvPr>
          <p:cNvSpPr>
            <a:spLocks noGrp="1"/>
          </p:cNvSpPr>
          <p:nvPr>
            <p:ph type="sldNum" sz="quarter" idx="11"/>
          </p:nvPr>
        </p:nvSpPr>
        <p:spPr/>
        <p:txBody>
          <a:bodyPr/>
          <a:lstStyle/>
          <a:p>
            <a:fld id="{77F59FA7-9E35-E641-9260-462B0A5FC689}" type="slidenum">
              <a:rPr lang="en-US" smtClean="0"/>
              <a:pPr/>
              <a:t>62</a:t>
            </a:fld>
            <a:endParaRPr lang="en-US" dirty="0"/>
          </a:p>
        </p:txBody>
      </p:sp>
      <p:pic>
        <p:nvPicPr>
          <p:cNvPr id="6" name="Picture 5" descr="Image of the career applications for a student taking a course in Statistics and Probability. ">
            <a:extLst>
              <a:ext uri="{FF2B5EF4-FFF2-40B4-BE49-F238E27FC236}">
                <a16:creationId xmlns:a16="http://schemas.microsoft.com/office/drawing/2014/main" id="{6F868272-5DD3-2BBA-1610-FEA09E365604}"/>
              </a:ext>
            </a:extLst>
          </p:cNvPr>
          <p:cNvPicPr>
            <a:picLocks noChangeAspect="1"/>
          </p:cNvPicPr>
          <p:nvPr/>
        </p:nvPicPr>
        <p:blipFill>
          <a:blip r:embed="rId3"/>
          <a:stretch>
            <a:fillRect/>
          </a:stretch>
        </p:blipFill>
        <p:spPr>
          <a:xfrm>
            <a:off x="1594884" y="1027906"/>
            <a:ext cx="9381462" cy="5299973"/>
          </a:xfrm>
          <a:prstGeom prst="rect">
            <a:avLst/>
          </a:prstGeom>
        </p:spPr>
      </p:pic>
      <p:pic>
        <p:nvPicPr>
          <p:cNvPr id="3" name="Google Shape;251;p47" descr="Ohio Educational Service Center Association logo. ">
            <a:extLst>
              <a:ext uri="{FF2B5EF4-FFF2-40B4-BE49-F238E27FC236}">
                <a16:creationId xmlns:a16="http://schemas.microsoft.com/office/drawing/2014/main" id="{053A16CC-8C79-3705-4CB7-951F976C5FDD}"/>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3815470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8BC807-F62C-CF93-22FA-2253357C90EF}"/>
              </a:ext>
            </a:extLst>
          </p:cNvPr>
          <p:cNvSpPr>
            <a:spLocks noGrp="1"/>
          </p:cNvSpPr>
          <p:nvPr>
            <p:ph type="title"/>
          </p:nvPr>
        </p:nvSpPr>
        <p:spPr>
          <a:xfrm>
            <a:off x="381000" y="365125"/>
            <a:ext cx="11430000" cy="1325563"/>
          </a:xfrm>
        </p:spPr>
        <p:txBody>
          <a:bodyPr anchor="t">
            <a:normAutofit/>
          </a:bodyPr>
          <a:lstStyle/>
          <a:p>
            <a:r>
              <a:rPr lang="en-US" sz="2800" dirty="0"/>
              <a:t>Connecting the High School Math Pathways to College Credit Plus (CCP) and the Ohio Guaranteed Transfer Pathways</a:t>
            </a:r>
          </a:p>
        </p:txBody>
      </p:sp>
      <p:pic>
        <p:nvPicPr>
          <p:cNvPr id="9" name="Picture 8" descr="university">
            <a:extLst>
              <a:ext uri="{FF2B5EF4-FFF2-40B4-BE49-F238E27FC236}">
                <a16:creationId xmlns:a16="http://schemas.microsoft.com/office/drawing/2014/main" id="{20561C84-76DA-40C9-A111-5A0220E40CA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604" b="22650"/>
          <a:stretch/>
        </p:blipFill>
        <p:spPr>
          <a:xfrm>
            <a:off x="381000" y="1463040"/>
            <a:ext cx="11430000" cy="4480103"/>
          </a:xfrm>
          <a:prstGeom prst="rect">
            <a:avLst/>
          </a:prstGeom>
          <a:noFill/>
        </p:spPr>
      </p:pic>
      <p:sp>
        <p:nvSpPr>
          <p:cNvPr id="4" name="Slide Number Placeholder 3">
            <a:extLst>
              <a:ext uri="{FF2B5EF4-FFF2-40B4-BE49-F238E27FC236}">
                <a16:creationId xmlns:a16="http://schemas.microsoft.com/office/drawing/2014/main" id="{3AA6B0C8-A178-4664-A002-7F0F71089B45}"/>
              </a:ext>
            </a:extLst>
          </p:cNvPr>
          <p:cNvSpPr>
            <a:spLocks noGrp="1"/>
          </p:cNvSpPr>
          <p:nvPr>
            <p:ph type="sldNum" sz="quarter" idx="11"/>
          </p:nvPr>
        </p:nvSpPr>
        <p:spPr>
          <a:xfrm>
            <a:off x="9067800" y="6356350"/>
            <a:ext cx="2743200" cy="365125"/>
          </a:xfrm>
        </p:spPr>
        <p:txBody>
          <a:bodyPr vert="horz" lIns="76200" tIns="38100" rIns="76200" bIns="38100" rtlCol="0" anchor="ctr">
            <a:normAutofit/>
          </a:bodyPr>
          <a:lstStyle/>
          <a:p>
            <a:pPr defTabSz="761970">
              <a:spcAft>
                <a:spcPts val="500"/>
              </a:spcAft>
              <a:defRPr/>
            </a:pPr>
            <a:fld id="{6BA907D1-9C08-47F3-B047-6197268ACA7D}" type="slidenum">
              <a:rPr lang="en-US"/>
              <a:pPr defTabSz="761970">
                <a:spcAft>
                  <a:spcPts val="500"/>
                </a:spcAft>
                <a:defRPr/>
              </a:pPr>
              <a:t>63</a:t>
            </a:fld>
            <a:endParaRPr lang="en-US" dirty="0"/>
          </a:p>
        </p:txBody>
      </p:sp>
      <p:pic>
        <p:nvPicPr>
          <p:cNvPr id="8" name="Google Shape;251;p47" descr="Ohio Educational Service Center Association logo. ">
            <a:extLst>
              <a:ext uri="{FF2B5EF4-FFF2-40B4-BE49-F238E27FC236}">
                <a16:creationId xmlns:a16="http://schemas.microsoft.com/office/drawing/2014/main" id="{F992907F-93C5-6ACB-C821-365B86A7DCDF}"/>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36612870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6530BDB-0EB7-4763-8D32-3B253FA5F414}"/>
              </a:ext>
            </a:extLst>
          </p:cNvPr>
          <p:cNvSpPr>
            <a:spLocks noGrp="1"/>
          </p:cNvSpPr>
          <p:nvPr>
            <p:ph sz="half" idx="1"/>
          </p:nvPr>
        </p:nvSpPr>
        <p:spPr/>
        <p:txBody>
          <a:bodyPr anchor="ctr"/>
          <a:lstStyle/>
          <a:p>
            <a:pPr marL="0" indent="0">
              <a:buNone/>
            </a:pPr>
            <a:r>
              <a:rPr lang="en-US" sz="2333" b="1" dirty="0">
                <a:solidFill>
                  <a:schemeClr val="bg1"/>
                </a:solidFill>
              </a:rPr>
              <a:t>WHAT ARE THE OHIO GUARANTEED TRANSFER PATHWAYS?</a:t>
            </a:r>
          </a:p>
        </p:txBody>
      </p:sp>
      <p:sp>
        <p:nvSpPr>
          <p:cNvPr id="15" name="Content Placeholder 14">
            <a:extLst>
              <a:ext uri="{FF2B5EF4-FFF2-40B4-BE49-F238E27FC236}">
                <a16:creationId xmlns:a16="http://schemas.microsoft.com/office/drawing/2014/main" id="{A8D41473-07E6-7605-4B64-015B254C73BB}"/>
              </a:ext>
            </a:extLst>
          </p:cNvPr>
          <p:cNvSpPr>
            <a:spLocks noGrp="1"/>
          </p:cNvSpPr>
          <p:nvPr>
            <p:ph sz="half" idx="2"/>
          </p:nvPr>
        </p:nvSpPr>
        <p:spPr/>
        <p:txBody>
          <a:bodyPr/>
          <a:lstStyle/>
          <a:p>
            <a:endParaRPr lang="en-US" dirty="0"/>
          </a:p>
        </p:txBody>
      </p:sp>
      <p:sp>
        <p:nvSpPr>
          <p:cNvPr id="4" name="Slide Number Placeholder 3">
            <a:extLst>
              <a:ext uri="{FF2B5EF4-FFF2-40B4-BE49-F238E27FC236}">
                <a16:creationId xmlns:a16="http://schemas.microsoft.com/office/drawing/2014/main" id="{9846D317-31B5-409A-A9A5-448493E0A5FB}"/>
              </a:ext>
            </a:extLst>
          </p:cNvPr>
          <p:cNvSpPr>
            <a:spLocks noGrp="1"/>
          </p:cNvSpPr>
          <p:nvPr>
            <p:ph type="sldNum" sz="quarter" idx="11"/>
          </p:nvPr>
        </p:nvSpPr>
        <p:spPr/>
        <p:txBody>
          <a:bodyPr/>
          <a:lstStyle/>
          <a:p>
            <a:fld id="{79463015-ABDD-44E9-850F-7B4794200E02}" type="slidenum">
              <a:rPr lang="en-US" smtClean="0"/>
              <a:pPr/>
              <a:t>64</a:t>
            </a:fld>
            <a:endParaRPr lang="en-US" dirty="0"/>
          </a:p>
        </p:txBody>
      </p:sp>
      <p:sp>
        <p:nvSpPr>
          <p:cNvPr id="6" name="Rectangle 5" descr="blue box">
            <a:extLst>
              <a:ext uri="{FF2B5EF4-FFF2-40B4-BE49-F238E27FC236}">
                <a16:creationId xmlns:a16="http://schemas.microsoft.com/office/drawing/2014/main" id="{D952BFCB-C33D-49CB-A3A6-95C3E4B6A7D5}"/>
              </a:ext>
            </a:extLst>
          </p:cNvPr>
          <p:cNvSpPr/>
          <p:nvPr/>
        </p:nvSpPr>
        <p:spPr>
          <a:xfrm>
            <a:off x="5341182" y="1345139"/>
            <a:ext cx="6858001" cy="4945028"/>
          </a:xfrm>
          <a:prstGeom prst="rect">
            <a:avLst/>
          </a:prstGeom>
          <a:solidFill>
            <a:srgbClr val="77AB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00" dirty="0"/>
          </a:p>
        </p:txBody>
      </p:sp>
      <p:sp>
        <p:nvSpPr>
          <p:cNvPr id="9" name="Content Placeholder 2">
            <a:extLst>
              <a:ext uri="{FF2B5EF4-FFF2-40B4-BE49-F238E27FC236}">
                <a16:creationId xmlns:a16="http://schemas.microsoft.com/office/drawing/2014/main" id="{33F8E655-AF63-44A3-A657-9EC2D37B6651}"/>
              </a:ext>
            </a:extLst>
          </p:cNvPr>
          <p:cNvSpPr txBox="1">
            <a:spLocks/>
          </p:cNvSpPr>
          <p:nvPr/>
        </p:nvSpPr>
        <p:spPr>
          <a:xfrm>
            <a:off x="5611999" y="1911799"/>
            <a:ext cx="6118118" cy="662631"/>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solidFill>
                  <a:schemeClr val="bg1"/>
                </a:solidFill>
                <a:latin typeface="+mn-lt"/>
              </a:rPr>
              <a:t>HOW CAN COLLEGE CREDIT PLUS SUPPORT A STUDENT’S PATHWAY TO GRADUATION?</a:t>
            </a:r>
          </a:p>
        </p:txBody>
      </p:sp>
      <p:sp>
        <p:nvSpPr>
          <p:cNvPr id="10" name="Content Placeholder 2">
            <a:extLst>
              <a:ext uri="{FF2B5EF4-FFF2-40B4-BE49-F238E27FC236}">
                <a16:creationId xmlns:a16="http://schemas.microsoft.com/office/drawing/2014/main" id="{607935E3-0FA0-497F-ABB1-6A2506C75212}"/>
              </a:ext>
            </a:extLst>
          </p:cNvPr>
          <p:cNvSpPr txBox="1">
            <a:spLocks/>
          </p:cNvSpPr>
          <p:nvPr/>
        </p:nvSpPr>
        <p:spPr>
          <a:xfrm>
            <a:off x="5611998" y="3419497"/>
            <a:ext cx="6118118" cy="702919"/>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solidFill>
                  <a:schemeClr val="bg1"/>
                </a:solidFill>
                <a:latin typeface="+mn-lt"/>
              </a:rPr>
              <a:t>HOW CAN THE OHIO GUARANTEED TRANSFER PATHWAYS HELP COLLEGE CREDIT PLUS STUDENTS?</a:t>
            </a:r>
          </a:p>
        </p:txBody>
      </p:sp>
      <p:sp>
        <p:nvSpPr>
          <p:cNvPr id="11" name="Content Placeholder 2">
            <a:extLst>
              <a:ext uri="{FF2B5EF4-FFF2-40B4-BE49-F238E27FC236}">
                <a16:creationId xmlns:a16="http://schemas.microsoft.com/office/drawing/2014/main" id="{B362CCFF-3EB1-44DA-979B-F6D5D8695294}"/>
              </a:ext>
            </a:extLst>
          </p:cNvPr>
          <p:cNvSpPr txBox="1">
            <a:spLocks/>
          </p:cNvSpPr>
          <p:nvPr/>
        </p:nvSpPr>
        <p:spPr>
          <a:xfrm>
            <a:off x="5611998" y="5318615"/>
            <a:ext cx="6587185" cy="524645"/>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b="1" dirty="0">
                <a:solidFill>
                  <a:schemeClr val="bg1"/>
                </a:solidFill>
                <a:latin typeface="+mn-lt"/>
              </a:rPr>
              <a:t>WHAT ARE APPROPRIATE COLLEGE CREDIT PLUS MATH COURSES FOR STUDENTS TO TAKE BASED ON THE ALGEBRA 2 EQUIVALENCY COURSE?</a:t>
            </a:r>
          </a:p>
        </p:txBody>
      </p:sp>
      <p:cxnSp>
        <p:nvCxnSpPr>
          <p:cNvPr id="13" name="Straight Connector 12" descr="white line 2">
            <a:extLst>
              <a:ext uri="{FF2B5EF4-FFF2-40B4-BE49-F238E27FC236}">
                <a16:creationId xmlns:a16="http://schemas.microsoft.com/office/drawing/2014/main" id="{5120656A-A98F-4C2F-BDC7-3E1C51697C32}"/>
              </a:ext>
            </a:extLst>
          </p:cNvPr>
          <p:cNvCxnSpPr>
            <a:cxnSpLocks/>
          </p:cNvCxnSpPr>
          <p:nvPr/>
        </p:nvCxnSpPr>
        <p:spPr>
          <a:xfrm>
            <a:off x="6103183" y="2979824"/>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descr="white line 2">
            <a:extLst>
              <a:ext uri="{FF2B5EF4-FFF2-40B4-BE49-F238E27FC236}">
                <a16:creationId xmlns:a16="http://schemas.microsoft.com/office/drawing/2014/main" id="{6C5446F4-95D6-401D-B588-8052D39B2C23}"/>
              </a:ext>
            </a:extLst>
          </p:cNvPr>
          <p:cNvCxnSpPr>
            <a:cxnSpLocks/>
          </p:cNvCxnSpPr>
          <p:nvPr/>
        </p:nvCxnSpPr>
        <p:spPr>
          <a:xfrm>
            <a:off x="6064250" y="4605370"/>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descr="white line 4">
            <a:extLst>
              <a:ext uri="{FF2B5EF4-FFF2-40B4-BE49-F238E27FC236}">
                <a16:creationId xmlns:a16="http://schemas.microsoft.com/office/drawing/2014/main" id="{716F91BE-2A6F-4322-ACEF-A939959E7FEE}"/>
              </a:ext>
            </a:extLst>
          </p:cNvPr>
          <p:cNvCxnSpPr>
            <a:cxnSpLocks/>
          </p:cNvCxnSpPr>
          <p:nvPr/>
        </p:nvCxnSpPr>
        <p:spPr>
          <a:xfrm>
            <a:off x="6096001" y="6323258"/>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9" name="Google Shape;251;p47" descr="Ohio Educational Service Center Association logo. ">
            <a:extLst>
              <a:ext uri="{FF2B5EF4-FFF2-40B4-BE49-F238E27FC236}">
                <a16:creationId xmlns:a16="http://schemas.microsoft.com/office/drawing/2014/main" id="{CD353B13-CAFC-2157-B721-C636E2548910}"/>
              </a:ext>
            </a:extLst>
          </p:cNvPr>
          <p:cNvPicPr preferRelativeResize="0"/>
          <p:nvPr/>
        </p:nvPicPr>
        <p:blipFill>
          <a:blip r:embed="rId3">
            <a:alphaModFix/>
          </a:blip>
          <a:stretch>
            <a:fillRect/>
          </a:stretch>
        </p:blipFill>
        <p:spPr>
          <a:xfrm>
            <a:off x="871341" y="6382609"/>
            <a:ext cx="723543" cy="302545"/>
          </a:xfrm>
          <a:prstGeom prst="rect">
            <a:avLst/>
          </a:prstGeom>
          <a:noFill/>
          <a:ln>
            <a:noFill/>
          </a:ln>
        </p:spPr>
      </p:pic>
      <p:sp>
        <p:nvSpPr>
          <p:cNvPr id="2" name="Title 1">
            <a:extLst>
              <a:ext uri="{FF2B5EF4-FFF2-40B4-BE49-F238E27FC236}">
                <a16:creationId xmlns:a16="http://schemas.microsoft.com/office/drawing/2014/main" id="{DB5F8E14-EAF2-4D45-B7A3-8A6711D4A01A}"/>
              </a:ext>
            </a:extLst>
          </p:cNvPr>
          <p:cNvSpPr>
            <a:spLocks noGrp="1"/>
          </p:cNvSpPr>
          <p:nvPr>
            <p:ph type="title"/>
          </p:nvPr>
        </p:nvSpPr>
        <p:spPr>
          <a:xfrm>
            <a:off x="381000" y="-1325563"/>
            <a:ext cx="11430000" cy="1325563"/>
          </a:xfrm>
        </p:spPr>
        <p:txBody>
          <a:bodyPr vert="horz" lIns="91440" tIns="45720" rIns="91440" bIns="45720" rtlCol="0" anchor="b">
            <a:normAutofit/>
          </a:bodyPr>
          <a:lstStyle/>
          <a:p>
            <a:r>
              <a:rPr lang="en-US" dirty="0"/>
              <a:t>Connecting the High school math pathways to CCP and the Ohio Guaranteed transfer pathways </a:t>
            </a:r>
          </a:p>
        </p:txBody>
      </p:sp>
      <p:pic>
        <p:nvPicPr>
          <p:cNvPr id="5" name="Picture 4">
            <a:extLst>
              <a:ext uri="{FF2B5EF4-FFF2-40B4-BE49-F238E27FC236}">
                <a16:creationId xmlns:a16="http://schemas.microsoft.com/office/drawing/2014/main" id="{0A7C7F89-DD1C-4E4B-93CA-28ADCAD40100}"/>
              </a:ext>
            </a:extLst>
          </p:cNvPr>
          <p:cNvPicPr>
            <a:picLocks noChangeAspect="1"/>
          </p:cNvPicPr>
          <p:nvPr/>
        </p:nvPicPr>
        <p:blipFill>
          <a:blip r:embed="rId4"/>
          <a:stretch>
            <a:fillRect/>
          </a:stretch>
        </p:blipFill>
        <p:spPr>
          <a:xfrm>
            <a:off x="461883" y="172846"/>
            <a:ext cx="4262336" cy="58863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753543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tudents at desks, taking a test">
            <a:extLst>
              <a:ext uri="{FF2B5EF4-FFF2-40B4-BE49-F238E27FC236}">
                <a16:creationId xmlns:a16="http://schemas.microsoft.com/office/drawing/2014/main" id="{B0F4B06A-A9C6-42AF-B8D8-1A8F71C80D2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759225" y="1228949"/>
            <a:ext cx="8673549" cy="487887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4481394-1BCD-4EA7-BCB3-5484CDF8B8F2}"/>
              </a:ext>
            </a:extLst>
          </p:cNvPr>
          <p:cNvSpPr>
            <a:spLocks noGrp="1"/>
          </p:cNvSpPr>
          <p:nvPr>
            <p:ph type="sldNum" sz="quarter" idx="11"/>
          </p:nvPr>
        </p:nvSpPr>
        <p:spPr/>
        <p:txBody>
          <a:bodyPr/>
          <a:lstStyle/>
          <a:p>
            <a:fld id="{6BA907D1-9C08-47F3-B047-6197268ACA7D}" type="slidenum">
              <a:rPr lang="en-US" smtClean="0"/>
              <a:pPr/>
              <a:t>65</a:t>
            </a:fld>
            <a:endParaRPr lang="en-US" dirty="0"/>
          </a:p>
        </p:txBody>
      </p:sp>
      <p:sp>
        <p:nvSpPr>
          <p:cNvPr id="3" name="Title 2">
            <a:extLst>
              <a:ext uri="{FF2B5EF4-FFF2-40B4-BE49-F238E27FC236}">
                <a16:creationId xmlns:a16="http://schemas.microsoft.com/office/drawing/2014/main" id="{6A8AA411-E58C-E806-8317-36C2223A0C2B}"/>
              </a:ext>
            </a:extLst>
          </p:cNvPr>
          <p:cNvSpPr txBox="1">
            <a:spLocks noGrp="1"/>
          </p:cNvSpPr>
          <p:nvPr>
            <p:ph type="title" idx="4294967295"/>
          </p:nvPr>
        </p:nvSpPr>
        <p:spPr>
          <a:xfrm>
            <a:off x="0" y="457200"/>
            <a:ext cx="12192000" cy="523220"/>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mn-lt"/>
                <a:ea typeface="+mn-ea"/>
                <a:cs typeface="+mn-cs"/>
              </a:rPr>
              <a:t>Algebra 2-Equivalent Courses and the ACT/SAT</a:t>
            </a:r>
          </a:p>
        </p:txBody>
      </p:sp>
    </p:spTree>
    <p:extLst>
      <p:ext uri="{BB962C8B-B14F-4D97-AF65-F5344CB8AC3E}">
        <p14:creationId xmlns:p14="http://schemas.microsoft.com/office/powerpoint/2010/main" val="38039034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1C288-3479-4AD7-9DB1-F95A82CEE19A}"/>
              </a:ext>
            </a:extLst>
          </p:cNvPr>
          <p:cNvSpPr>
            <a:spLocks noGrp="1"/>
          </p:cNvSpPr>
          <p:nvPr>
            <p:ph type="title"/>
          </p:nvPr>
        </p:nvSpPr>
        <p:spPr>
          <a:xfrm>
            <a:off x="356216" y="2962174"/>
            <a:ext cx="5503995" cy="933652"/>
          </a:xfrm>
        </p:spPr>
        <p:txBody>
          <a:bodyPr anchor="t">
            <a:normAutofit/>
          </a:bodyPr>
          <a:lstStyle/>
          <a:p>
            <a:r>
              <a:rPr lang="en-US" dirty="0"/>
              <a:t>Algebra 2-Equivalent Courses and the ACT/SAT</a:t>
            </a:r>
          </a:p>
        </p:txBody>
      </p:sp>
      <p:sp>
        <p:nvSpPr>
          <p:cNvPr id="4" name="Slide Number Placeholder 3">
            <a:extLst>
              <a:ext uri="{FF2B5EF4-FFF2-40B4-BE49-F238E27FC236}">
                <a16:creationId xmlns:a16="http://schemas.microsoft.com/office/drawing/2014/main" id="{C4481394-1BCD-4EA7-BCB3-5484CDF8B8F2}"/>
              </a:ext>
            </a:extLst>
          </p:cNvPr>
          <p:cNvSpPr>
            <a:spLocks noGrp="1"/>
          </p:cNvSpPr>
          <p:nvPr>
            <p:ph type="sldNum" sz="quarter" idx="11"/>
          </p:nvPr>
        </p:nvSpPr>
        <p:spPr>
          <a:xfrm>
            <a:off x="9067800" y="6356350"/>
            <a:ext cx="2743200" cy="365125"/>
          </a:xfrm>
        </p:spPr>
        <p:txBody>
          <a:bodyPr anchor="ctr">
            <a:normAutofit/>
          </a:bodyPr>
          <a:lstStyle/>
          <a:p>
            <a:pPr>
              <a:spcAft>
                <a:spcPts val="600"/>
              </a:spcAft>
            </a:pPr>
            <a:fld id="{6BA907D1-9C08-47F3-B047-6197268ACA7D}" type="slidenum">
              <a:rPr lang="en-US" smtClean="0"/>
              <a:pPr>
                <a:spcAft>
                  <a:spcPts val="600"/>
                </a:spcAft>
              </a:pPr>
              <a:t>66</a:t>
            </a:fld>
            <a:endParaRPr lang="en-US" dirty="0"/>
          </a:p>
        </p:txBody>
      </p:sp>
      <p:pic>
        <p:nvPicPr>
          <p:cNvPr id="5" name="Google Shape;251;p47" descr="Ohio Educational Service Center Association logo. ">
            <a:extLst>
              <a:ext uri="{FF2B5EF4-FFF2-40B4-BE49-F238E27FC236}">
                <a16:creationId xmlns:a16="http://schemas.microsoft.com/office/drawing/2014/main" id="{99F69D8D-56E4-3BBA-42AE-38EFE4F99730}"/>
              </a:ext>
            </a:extLst>
          </p:cNvPr>
          <p:cNvPicPr preferRelativeResize="0"/>
          <p:nvPr/>
        </p:nvPicPr>
        <p:blipFill>
          <a:blip r:embed="rId3">
            <a:alphaModFix/>
          </a:blip>
          <a:stretch>
            <a:fillRect/>
          </a:stretch>
        </p:blipFill>
        <p:spPr>
          <a:xfrm>
            <a:off x="871341" y="6382609"/>
            <a:ext cx="723543" cy="302545"/>
          </a:xfrm>
          <a:prstGeom prst="rect">
            <a:avLst/>
          </a:prstGeom>
          <a:noFill/>
          <a:ln>
            <a:noFill/>
          </a:ln>
        </p:spPr>
      </p:pic>
      <p:pic>
        <p:nvPicPr>
          <p:cNvPr id="9" name="Picture 8">
            <a:extLst>
              <a:ext uri="{FF2B5EF4-FFF2-40B4-BE49-F238E27FC236}">
                <a16:creationId xmlns:a16="http://schemas.microsoft.com/office/drawing/2014/main" id="{850DFE02-B56A-012F-3F1A-73A8ED96FCF2}"/>
              </a:ext>
            </a:extLst>
          </p:cNvPr>
          <p:cNvPicPr>
            <a:picLocks noChangeAspect="1"/>
          </p:cNvPicPr>
          <p:nvPr/>
        </p:nvPicPr>
        <p:blipFill>
          <a:blip r:embed="rId4"/>
          <a:stretch>
            <a:fillRect/>
          </a:stretch>
        </p:blipFill>
        <p:spPr>
          <a:xfrm>
            <a:off x="6530503" y="136525"/>
            <a:ext cx="4858966" cy="6641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691350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126"/>
            <a:ext cx="11430000" cy="820738"/>
          </a:xfrm>
        </p:spPr>
        <p:txBody>
          <a:bodyPr anchor="t">
            <a:normAutofit/>
          </a:bodyPr>
          <a:lstStyle/>
          <a:p>
            <a:pPr algn="ctr"/>
            <a:r>
              <a:rPr lang="en-US" dirty="0">
                <a:solidFill>
                  <a:srgbClr val="0070C0"/>
                </a:solidFill>
              </a:rPr>
              <a:t>Contact Information</a:t>
            </a:r>
          </a:p>
        </p:txBody>
      </p:sp>
      <p:sp>
        <p:nvSpPr>
          <p:cNvPr id="9" name="Slide Number Placeholder 3">
            <a:extLst>
              <a:ext uri="{FF2B5EF4-FFF2-40B4-BE49-F238E27FC236}">
                <a16:creationId xmlns:a16="http://schemas.microsoft.com/office/drawing/2014/main" id="{0EED8BFE-B13A-035F-849F-8BB6FEAA5C5C}"/>
              </a:ext>
            </a:extLst>
          </p:cNvPr>
          <p:cNvSpPr>
            <a:spLocks noGrp="1"/>
          </p:cNvSpPr>
          <p:nvPr>
            <p:ph type="sldNum" sz="quarter" idx="11"/>
          </p:nvPr>
        </p:nvSpPr>
        <p:spPr>
          <a:xfrm>
            <a:off x="9067800" y="6356350"/>
            <a:ext cx="2743200" cy="365125"/>
          </a:xfrm>
        </p:spPr>
        <p:txBody>
          <a:bodyPr/>
          <a:lstStyle/>
          <a:p>
            <a:pPr>
              <a:spcAft>
                <a:spcPts val="600"/>
              </a:spcAft>
            </a:pPr>
            <a:fld id="{383B7B7A-CDDA-7C44-B1B0-1F1E45567B3B}" type="slidenum">
              <a:rPr lang="en-US" smtClean="0"/>
              <a:pPr>
                <a:spcAft>
                  <a:spcPts val="600"/>
                </a:spcAft>
              </a:pPr>
              <a:t>67</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526848493"/>
              </p:ext>
            </p:extLst>
          </p:nvPr>
        </p:nvGraphicFramePr>
        <p:xfrm>
          <a:off x="838199" y="1679062"/>
          <a:ext cx="10515601" cy="3256908"/>
        </p:xfrm>
        <a:graphic>
          <a:graphicData uri="http://schemas.openxmlformats.org/drawingml/2006/table">
            <a:tbl>
              <a:tblPr firstRow="1" bandRow="1">
                <a:solidFill>
                  <a:schemeClr val="bg1"/>
                </a:solidFill>
                <a:tableStyleId>{5C22544A-7EE6-4342-B048-85BDC9FD1C3A}</a:tableStyleId>
              </a:tblPr>
              <a:tblGrid>
                <a:gridCol w="2381421">
                  <a:extLst>
                    <a:ext uri="{9D8B030D-6E8A-4147-A177-3AD203B41FA5}">
                      <a16:colId xmlns:a16="http://schemas.microsoft.com/office/drawing/2014/main" val="263890022"/>
                    </a:ext>
                  </a:extLst>
                </a:gridCol>
                <a:gridCol w="2477137">
                  <a:extLst>
                    <a:ext uri="{9D8B030D-6E8A-4147-A177-3AD203B41FA5}">
                      <a16:colId xmlns:a16="http://schemas.microsoft.com/office/drawing/2014/main" val="2777877157"/>
                    </a:ext>
                  </a:extLst>
                </a:gridCol>
                <a:gridCol w="5657043">
                  <a:extLst>
                    <a:ext uri="{9D8B030D-6E8A-4147-A177-3AD203B41FA5}">
                      <a16:colId xmlns:a16="http://schemas.microsoft.com/office/drawing/2014/main" val="2749002459"/>
                    </a:ext>
                  </a:extLst>
                </a:gridCol>
              </a:tblGrid>
              <a:tr h="724892">
                <a:tc>
                  <a:txBody>
                    <a:bodyPr/>
                    <a:lstStyle/>
                    <a:p>
                      <a:pPr algn="ctr"/>
                      <a:r>
                        <a:rPr lang="en-US" sz="2300" b="0" cap="none" spc="0" dirty="0">
                          <a:solidFill>
                            <a:schemeClr val="bg1"/>
                          </a:solidFill>
                          <a:latin typeface="+mn-lt"/>
                          <a:cs typeface="Arial" panose="020B0604020202020204" pitchFamily="34" charset="0"/>
                        </a:rPr>
                        <a:t>Name</a:t>
                      </a:r>
                    </a:p>
                  </a:txBody>
                  <a:tcPr marL="199090" marR="153146" marT="153146" marB="153146"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gn="ctr"/>
                      <a:r>
                        <a:rPr lang="en-US" sz="2300" b="0" cap="none" spc="0" dirty="0">
                          <a:solidFill>
                            <a:schemeClr val="bg1"/>
                          </a:solidFill>
                          <a:latin typeface="+mn-lt"/>
                          <a:cs typeface="Arial" panose="020B0604020202020204" pitchFamily="34" charset="0"/>
                        </a:rPr>
                        <a:t>Phone</a:t>
                      </a:r>
                    </a:p>
                  </a:txBody>
                  <a:tcPr marL="199090" marR="153146" marT="153146" marB="153146" anchor="ctr">
                    <a:lnL w="12700" cmpd="sng">
                      <a:noFill/>
                    </a:lnL>
                    <a:lnR w="12700" cmpd="sng">
                      <a:noFill/>
                    </a:lnR>
                    <a:lnT w="19050" cap="flat" cmpd="sng" algn="ctr">
                      <a:solidFill>
                        <a:schemeClr val="tx1"/>
                      </a:solidFill>
                      <a:prstDash val="solid"/>
                    </a:lnT>
                    <a:lnB w="38100" cmpd="sng">
                      <a:noFill/>
                    </a:lnB>
                    <a:solidFill>
                      <a:schemeClr val="tx1"/>
                    </a:solidFill>
                  </a:tcPr>
                </a:tc>
                <a:tc>
                  <a:txBody>
                    <a:bodyPr/>
                    <a:lstStyle/>
                    <a:p>
                      <a:pPr algn="ctr"/>
                      <a:r>
                        <a:rPr lang="en-US" sz="2300" b="0" cap="none" spc="0" dirty="0">
                          <a:solidFill>
                            <a:schemeClr val="bg1"/>
                          </a:solidFill>
                          <a:latin typeface="+mn-lt"/>
                          <a:cs typeface="Arial" panose="020B0604020202020204" pitchFamily="34" charset="0"/>
                        </a:rPr>
                        <a:t>Email</a:t>
                      </a:r>
                    </a:p>
                  </a:txBody>
                  <a:tcPr marL="199090" marR="153146" marT="153146" marB="153146"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694499051"/>
                  </a:ext>
                </a:extLst>
              </a:tr>
              <a:tr h="724892">
                <a:tc>
                  <a:txBody>
                    <a:bodyPr/>
                    <a:lstStyle/>
                    <a:p>
                      <a:pPr algn="ctr"/>
                      <a:r>
                        <a:rPr lang="en-US" sz="2300" cap="none" spc="0" dirty="0">
                          <a:solidFill>
                            <a:schemeClr val="tx1"/>
                          </a:solidFill>
                          <a:latin typeface="+mn-lt"/>
                          <a:cs typeface="Arial" panose="020B0604020202020204" pitchFamily="34" charset="0"/>
                        </a:rPr>
                        <a:t>Annika Moore</a:t>
                      </a:r>
                    </a:p>
                  </a:txBody>
                  <a:tcPr marL="199090" marR="153146" marT="153146" marB="153146"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a:r>
                        <a:rPr lang="en-US" sz="2300" cap="none" spc="0" dirty="0">
                          <a:solidFill>
                            <a:schemeClr val="tx1"/>
                          </a:solidFill>
                          <a:latin typeface="+mn-lt"/>
                          <a:cs typeface="Arial" panose="020B0604020202020204" pitchFamily="34" charset="0"/>
                        </a:rPr>
                        <a:t>614-728-2373 </a:t>
                      </a:r>
                    </a:p>
                  </a:txBody>
                  <a:tcPr marL="199090" marR="153146" marT="153146" marB="153146"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tc>
                  <a:txBody>
                    <a:bodyPr/>
                    <a:lstStyle/>
                    <a:p>
                      <a:pPr algn="ctr"/>
                      <a:r>
                        <a:rPr lang="en-US" sz="2300" cap="none" spc="0" dirty="0">
                          <a:solidFill>
                            <a:srgbClr val="0070C0"/>
                          </a:solidFill>
                          <a:latin typeface="+mn-lt"/>
                          <a:cs typeface="Arial" panose="020B0604020202020204" pitchFamily="34" charset="0"/>
                          <a:hlinkClick r:id="rId3">
                            <a:extLst>
                              <a:ext uri="{A12FA001-AC4F-418D-AE19-62706E023703}">
                                <ahyp:hlinkClr xmlns:ahyp="http://schemas.microsoft.com/office/drawing/2018/hyperlinkcolor" val="tx"/>
                              </a:ext>
                            </a:extLst>
                          </a:hlinkClick>
                        </a:rPr>
                        <a:t>Annika.Moore@education.ohio.gov</a:t>
                      </a:r>
                      <a:endParaRPr lang="en-US" sz="2300" cap="none" spc="0" dirty="0">
                        <a:solidFill>
                          <a:srgbClr val="0070C0"/>
                        </a:solidFill>
                        <a:latin typeface="+mn-lt"/>
                        <a:cs typeface="Arial" panose="020B0604020202020204" pitchFamily="34" charset="0"/>
                      </a:endParaRPr>
                    </a:p>
                  </a:txBody>
                  <a:tcPr marL="199090" marR="153146" marT="153146" marB="153146" anchor="ctr">
                    <a:lnL w="19050" cap="flat" cmpd="sng" algn="ctr">
                      <a:solidFill>
                        <a:schemeClr val="tx1"/>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3943635685"/>
                  </a:ext>
                </a:extLst>
              </a:tr>
              <a:tr h="724892">
                <a:tc>
                  <a:txBody>
                    <a:bodyPr/>
                    <a:lstStyle/>
                    <a:p>
                      <a:pPr algn="ctr"/>
                      <a:r>
                        <a:rPr lang="en-US" sz="2300" cap="none" spc="0" dirty="0">
                          <a:solidFill>
                            <a:schemeClr val="tx1"/>
                          </a:solidFill>
                          <a:latin typeface="+mn-lt"/>
                          <a:cs typeface="Arial" panose="020B0604020202020204" pitchFamily="34" charset="0"/>
                        </a:rPr>
                        <a:t>Brian Bickley</a:t>
                      </a:r>
                    </a:p>
                  </a:txBody>
                  <a:tcPr marL="199090" marR="153146" marT="153146" marB="153146"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2300" cap="none" spc="0" dirty="0">
                          <a:solidFill>
                            <a:schemeClr val="tx1"/>
                          </a:solidFill>
                          <a:latin typeface="+mn-lt"/>
                          <a:cs typeface="Arial" panose="020B0604020202020204" pitchFamily="34" charset="0"/>
                        </a:rPr>
                        <a:t>614-644-6814</a:t>
                      </a:r>
                    </a:p>
                  </a:txBody>
                  <a:tcPr marL="199090" marR="153146" marT="153146" marB="153146" anchor="ctr">
                    <a:lnL w="19050" cap="flat" cmpd="sng" algn="ctr">
                      <a:solidFill>
                        <a:schemeClr val="tx1"/>
                      </a:solidFill>
                      <a:prstDash val="solid"/>
                    </a:lnL>
                    <a:lnR w="19050" cap="flat" cmpd="sng" algn="ctr">
                      <a:solidFill>
                        <a:schemeClr val="tx1"/>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pPr algn="ctr"/>
                      <a:r>
                        <a:rPr lang="en-US" sz="2300" cap="none" spc="0" dirty="0">
                          <a:solidFill>
                            <a:srgbClr val="0070C0"/>
                          </a:solidFill>
                          <a:latin typeface="+mn-lt"/>
                          <a:cs typeface="Arial" panose="020B0604020202020204" pitchFamily="34" charset="0"/>
                          <a:hlinkClick r:id="rId4">
                            <a:extLst>
                              <a:ext uri="{A12FA001-AC4F-418D-AE19-62706E023703}">
                                <ahyp:hlinkClr xmlns:ahyp="http://schemas.microsoft.com/office/drawing/2018/hyperlinkcolor" val="tx"/>
                              </a:ext>
                            </a:extLst>
                          </a:hlinkClick>
                        </a:rPr>
                        <a:t>Brian.Bickley@education.ohio.gov</a:t>
                      </a:r>
                      <a:r>
                        <a:rPr lang="en-US" sz="2300" cap="none" spc="0" dirty="0">
                          <a:solidFill>
                            <a:srgbClr val="0070C0"/>
                          </a:solidFill>
                          <a:latin typeface="+mn-lt"/>
                          <a:cs typeface="Arial" panose="020B0604020202020204" pitchFamily="34" charset="0"/>
                        </a:rPr>
                        <a:t> </a:t>
                      </a:r>
                    </a:p>
                  </a:txBody>
                  <a:tcPr marL="199090" marR="153146" marT="153146" marB="153146" anchor="ctr">
                    <a:lnL w="19050" cap="flat" cmpd="sng" algn="ctr">
                      <a:solidFill>
                        <a:schemeClr val="tx1"/>
                      </a:solidFill>
                      <a:prstDash val="solid"/>
                    </a:lnL>
                    <a:lnR w="12700" cap="flat" cmpd="sng" algn="ctr">
                      <a:solidFill>
                        <a:schemeClr val="tx1"/>
                      </a:solidFill>
                      <a:prstDash val="solid"/>
                      <a:round/>
                      <a:headEnd type="none" w="med" len="med"/>
                      <a:tailEnd type="none" w="med" len="me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2634484516"/>
                  </a:ext>
                </a:extLst>
              </a:tr>
              <a:tr h="1082232">
                <a:tc>
                  <a:txBody>
                    <a:bodyPr/>
                    <a:lstStyle/>
                    <a:p>
                      <a:pPr algn="ctr"/>
                      <a:r>
                        <a:rPr lang="en-US" sz="2300" cap="none" spc="0" dirty="0">
                          <a:solidFill>
                            <a:schemeClr val="tx1"/>
                          </a:solidFill>
                          <a:latin typeface="+mn-lt"/>
                          <a:cs typeface="Arial" panose="020B0604020202020204" pitchFamily="34" charset="0"/>
                        </a:rPr>
                        <a:t>Yelena Palayeva </a:t>
                      </a:r>
                    </a:p>
                  </a:txBody>
                  <a:tcPr marL="199090" marR="153146" marT="153146" marB="153146" anchor="ctr">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pPr algn="ctr"/>
                      <a:r>
                        <a:rPr lang="en-US" sz="2300" cap="none" spc="0" dirty="0">
                          <a:solidFill>
                            <a:schemeClr val="tx1"/>
                          </a:solidFill>
                          <a:latin typeface="+mn-lt"/>
                          <a:cs typeface="Arial" panose="020B0604020202020204" pitchFamily="34" charset="0"/>
                        </a:rPr>
                        <a:t>614-387-7561</a:t>
                      </a:r>
                    </a:p>
                  </a:txBody>
                  <a:tcPr marL="199090" marR="153146" marT="153146" marB="153146" anchor="ctr">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tc>
                  <a:txBody>
                    <a:bodyPr/>
                    <a:lstStyle/>
                    <a:p>
                      <a:pPr algn="ctr"/>
                      <a:r>
                        <a:rPr lang="en-US" sz="2300" cap="none" spc="0" dirty="0">
                          <a:solidFill>
                            <a:srgbClr val="0070C0"/>
                          </a:solidFill>
                          <a:latin typeface="+mn-lt"/>
                          <a:cs typeface="Arial" panose="020B0604020202020204" pitchFamily="34" charset="0"/>
                          <a:hlinkClick r:id="rId5">
                            <a:extLst>
                              <a:ext uri="{A12FA001-AC4F-418D-AE19-62706E023703}">
                                <ahyp:hlinkClr xmlns:ahyp="http://schemas.microsoft.com/office/drawing/2018/hyperlinkcolor" val="tx"/>
                              </a:ext>
                            </a:extLst>
                          </a:hlinkClick>
                        </a:rPr>
                        <a:t>Yelena.Palayeva@education.ohio.gov</a:t>
                      </a:r>
                      <a:r>
                        <a:rPr lang="en-US" sz="2300" cap="none" spc="0" baseline="0" dirty="0">
                          <a:solidFill>
                            <a:srgbClr val="0070C0"/>
                          </a:solidFill>
                          <a:latin typeface="+mn-lt"/>
                          <a:cs typeface="Arial" panose="020B0604020202020204" pitchFamily="34" charset="0"/>
                        </a:rPr>
                        <a:t> </a:t>
                      </a:r>
                      <a:endParaRPr lang="en-US" sz="2300" cap="none" spc="0" dirty="0">
                        <a:solidFill>
                          <a:srgbClr val="0070C0"/>
                        </a:solidFill>
                        <a:latin typeface="+mn-lt"/>
                        <a:cs typeface="Arial" panose="020B0604020202020204" pitchFamily="34" charset="0"/>
                      </a:endParaRPr>
                    </a:p>
                  </a:txBody>
                  <a:tcPr marL="199090" marR="153146" marT="153146" marB="153146" anchor="ctr">
                    <a:lnL w="19050" cap="flat" cmpd="sng" algn="ctr">
                      <a:solidFill>
                        <a:schemeClr val="tx1"/>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1196645375"/>
                  </a:ext>
                </a:extLst>
              </a:tr>
            </a:tbl>
          </a:graphicData>
        </a:graphic>
      </p:graphicFrame>
      <p:pic>
        <p:nvPicPr>
          <p:cNvPr id="5" name="Google Shape;251;p47" descr="Ohio Educational Service Center Association logo. ">
            <a:extLst>
              <a:ext uri="{FF2B5EF4-FFF2-40B4-BE49-F238E27FC236}">
                <a16:creationId xmlns:a16="http://schemas.microsoft.com/office/drawing/2014/main" id="{02FF1716-05E7-D1B8-AF9D-EAC4706658D9}"/>
              </a:ext>
            </a:extLst>
          </p:cNvPr>
          <p:cNvPicPr preferRelativeResize="0"/>
          <p:nvPr/>
        </p:nvPicPr>
        <p:blipFill>
          <a:blip r:embed="rId6">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37442767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772BE-69BD-49A7-ABCF-6979716CD118}"/>
              </a:ext>
            </a:extLst>
          </p:cNvPr>
          <p:cNvSpPr>
            <a:spLocks noGrp="1"/>
          </p:cNvSpPr>
          <p:nvPr>
            <p:ph type="title"/>
          </p:nvPr>
        </p:nvSpPr>
        <p:spPr/>
        <p:txBody>
          <a:bodyPr>
            <a:normAutofit fontScale="90000"/>
          </a:bodyPr>
          <a:lstStyle/>
          <a:p>
            <a:r>
              <a:rPr lang="en-US" dirty="0"/>
              <a:t>Computer Science Questions? </a:t>
            </a:r>
          </a:p>
        </p:txBody>
      </p:sp>
      <p:sp>
        <p:nvSpPr>
          <p:cNvPr id="3" name="Content Placeholder 2">
            <a:extLst>
              <a:ext uri="{FF2B5EF4-FFF2-40B4-BE49-F238E27FC236}">
                <a16:creationId xmlns:a16="http://schemas.microsoft.com/office/drawing/2014/main" id="{21B52F1D-E947-441E-8339-6394BCF9DF2D}"/>
              </a:ext>
            </a:extLst>
          </p:cNvPr>
          <p:cNvSpPr>
            <a:spLocks noGrp="1"/>
          </p:cNvSpPr>
          <p:nvPr>
            <p:ph type="body" idx="1"/>
          </p:nvPr>
        </p:nvSpPr>
        <p:spPr>
          <a:xfrm>
            <a:off x="0" y="2230132"/>
            <a:ext cx="12128740" cy="3523609"/>
          </a:xfrm>
        </p:spPr>
        <p:txBody>
          <a:bodyPr>
            <a:normAutofit/>
          </a:bodyPr>
          <a:lstStyle/>
          <a:p>
            <a:pPr marL="0" indent="0" algn="ctr">
              <a:buNone/>
            </a:pPr>
            <a:r>
              <a:rPr lang="en-US" sz="3200" b="1" dirty="0"/>
              <a:t>John Wiseman </a:t>
            </a:r>
            <a:br>
              <a:rPr lang="en-US" sz="3200" b="1" dirty="0"/>
            </a:br>
            <a:r>
              <a:rPr lang="en-US" sz="3200" b="1" dirty="0">
                <a:hlinkClick r:id="rId3"/>
              </a:rPr>
              <a:t>John.Wiseman@education.ohio.gov</a:t>
            </a:r>
          </a:p>
          <a:p>
            <a:pPr marL="0" indent="0" algn="ctr">
              <a:buNone/>
            </a:pPr>
            <a:r>
              <a:rPr lang="en-US" sz="3200" b="1" dirty="0"/>
              <a:t>And</a:t>
            </a:r>
          </a:p>
        </p:txBody>
      </p:sp>
      <p:sp>
        <p:nvSpPr>
          <p:cNvPr id="5" name="Content Placeholder 2">
            <a:extLst>
              <a:ext uri="{FF2B5EF4-FFF2-40B4-BE49-F238E27FC236}">
                <a16:creationId xmlns:a16="http://schemas.microsoft.com/office/drawing/2014/main" id="{210AE7F4-F65A-4245-8E4D-97173F83F6EB}"/>
              </a:ext>
            </a:extLst>
          </p:cNvPr>
          <p:cNvSpPr txBox="1">
            <a:spLocks/>
          </p:cNvSpPr>
          <p:nvPr/>
        </p:nvSpPr>
        <p:spPr>
          <a:xfrm>
            <a:off x="0" y="3991936"/>
            <a:ext cx="12192000" cy="1444752"/>
          </a:xfrm>
          <a:prstGeom prst="rect">
            <a:avLst/>
          </a:prstGeom>
        </p:spPr>
        <p:txBody>
          <a:bodyPr vert="horz" lIns="0" tIns="0" rIns="0" bIns="0" rtlCol="0" anchor="t" anchorCtr="0">
            <a:noAutofit/>
          </a:bodyPr>
          <a:lstStyle>
            <a:lvl1pPr marL="272402" indent="-272402" algn="l" defTabSz="548613" rtl="0" eaLnBrk="1" latinLnBrk="0" hangingPunct="1">
              <a:spcBef>
                <a:spcPct val="20000"/>
              </a:spcBef>
              <a:buFont typeface="Arial"/>
              <a:buChar char="•"/>
              <a:defRPr sz="3900" kern="1200">
                <a:solidFill>
                  <a:schemeClr val="tx1"/>
                </a:solidFill>
                <a:latin typeface="Arial"/>
                <a:ea typeface="+mn-ea"/>
                <a:cs typeface="Arial"/>
              </a:defRPr>
            </a:lvl1pPr>
            <a:lvl2pPr marL="685766" indent="-270496" algn="l" defTabSz="548613" rtl="0" eaLnBrk="1" latinLnBrk="0" hangingPunct="1">
              <a:spcBef>
                <a:spcPct val="20000"/>
              </a:spcBef>
              <a:buFont typeface="Arial"/>
              <a:buChar char="–"/>
              <a:defRPr sz="3900" kern="1200">
                <a:solidFill>
                  <a:schemeClr val="tx1"/>
                </a:solidFill>
                <a:latin typeface="Arial"/>
                <a:ea typeface="+mn-ea"/>
                <a:cs typeface="Arial"/>
              </a:defRPr>
            </a:lvl2pPr>
            <a:lvl3pPr marL="1230568" indent="-274306" algn="l" defTabSz="548613" rtl="0" eaLnBrk="1" latinLnBrk="0" hangingPunct="1">
              <a:spcBef>
                <a:spcPct val="20000"/>
              </a:spcBef>
              <a:buFont typeface="Arial"/>
              <a:buChar char="•"/>
              <a:defRPr sz="3900" kern="1200">
                <a:solidFill>
                  <a:schemeClr val="tx1"/>
                </a:solidFill>
                <a:latin typeface="Arial"/>
                <a:ea typeface="+mn-ea"/>
                <a:cs typeface="Arial"/>
              </a:defRPr>
            </a:lvl3pPr>
            <a:lvl4pPr marL="1788706" indent="-274306" algn="l" defTabSz="548613" rtl="0" eaLnBrk="1" latinLnBrk="0" hangingPunct="1">
              <a:spcBef>
                <a:spcPct val="20000"/>
              </a:spcBef>
              <a:buFont typeface="Arial"/>
              <a:buChar char="–"/>
              <a:defRPr sz="3900" kern="1200">
                <a:solidFill>
                  <a:schemeClr val="tx1"/>
                </a:solidFill>
                <a:latin typeface="Arial"/>
                <a:ea typeface="+mn-ea"/>
                <a:cs typeface="Arial"/>
              </a:defRPr>
            </a:lvl4pPr>
            <a:lvl5pPr marL="2337319" indent="-274306" algn="l" defTabSz="548613" rtl="0" eaLnBrk="1" latinLnBrk="0" hangingPunct="1">
              <a:spcBef>
                <a:spcPct val="20000"/>
              </a:spcBef>
              <a:buFont typeface="Arial"/>
              <a:buChar char="»"/>
              <a:defRPr sz="3900" kern="1200">
                <a:solidFill>
                  <a:schemeClr val="tx1"/>
                </a:solidFill>
                <a:latin typeface="Arial"/>
                <a:ea typeface="+mn-ea"/>
                <a:cs typeface="Arial"/>
              </a:defRPr>
            </a:lvl5pPr>
            <a:lvl6pPr marL="3017369" indent="-274306" algn="l" defTabSz="548613" rtl="0" eaLnBrk="1" latinLnBrk="0" hangingPunct="1">
              <a:spcBef>
                <a:spcPct val="20000"/>
              </a:spcBef>
              <a:buFont typeface="Arial"/>
              <a:buChar char="•"/>
              <a:defRPr sz="2400" kern="1200">
                <a:solidFill>
                  <a:schemeClr val="tx1"/>
                </a:solidFill>
                <a:latin typeface="+mn-lt"/>
                <a:ea typeface="+mn-ea"/>
                <a:cs typeface="+mn-cs"/>
              </a:defRPr>
            </a:lvl6pPr>
            <a:lvl7pPr marL="3565982" indent="-274306" algn="l" defTabSz="548613" rtl="0" eaLnBrk="1" latinLnBrk="0" hangingPunct="1">
              <a:spcBef>
                <a:spcPct val="20000"/>
              </a:spcBef>
              <a:buFont typeface="Arial"/>
              <a:buChar char="•"/>
              <a:defRPr sz="2400" kern="1200">
                <a:solidFill>
                  <a:schemeClr val="tx1"/>
                </a:solidFill>
                <a:latin typeface="+mn-lt"/>
                <a:ea typeface="+mn-ea"/>
                <a:cs typeface="+mn-cs"/>
              </a:defRPr>
            </a:lvl7pPr>
            <a:lvl8pPr marL="4114594" indent="-274306" algn="l" defTabSz="548613" rtl="0" eaLnBrk="1" latinLnBrk="0" hangingPunct="1">
              <a:spcBef>
                <a:spcPct val="20000"/>
              </a:spcBef>
              <a:buFont typeface="Arial"/>
              <a:buChar char="•"/>
              <a:defRPr sz="2400" kern="1200">
                <a:solidFill>
                  <a:schemeClr val="tx1"/>
                </a:solidFill>
                <a:latin typeface="+mn-lt"/>
                <a:ea typeface="+mn-ea"/>
                <a:cs typeface="+mn-cs"/>
              </a:defRPr>
            </a:lvl8pPr>
            <a:lvl9pPr marL="4663207" indent="-274306" algn="l" defTabSz="548613" rtl="0" eaLnBrk="1" latinLnBrk="0" hangingPunct="1">
              <a:spcBef>
                <a:spcPct val="20000"/>
              </a:spcBef>
              <a:buFont typeface="Arial"/>
              <a:buChar char="•"/>
              <a:defRPr sz="2400" kern="1200">
                <a:solidFill>
                  <a:schemeClr val="tx1"/>
                </a:solidFill>
                <a:latin typeface="+mn-lt"/>
                <a:ea typeface="+mn-ea"/>
                <a:cs typeface="+mn-cs"/>
              </a:defRPr>
            </a:lvl9pPr>
          </a:lstStyle>
          <a:p>
            <a:pPr marL="0" indent="0" algn="ctr">
              <a:buNone/>
            </a:pPr>
            <a:endParaRPr lang="en-US" sz="2438" b="1" dirty="0"/>
          </a:p>
          <a:p>
            <a:pPr marL="0" indent="0" algn="ctr">
              <a:buNone/>
            </a:pPr>
            <a:r>
              <a:rPr lang="en-US" sz="3200" b="1" dirty="0">
                <a:latin typeface="+mn-lt"/>
              </a:rPr>
              <a:t>Janelle Horton</a:t>
            </a:r>
            <a:endParaRPr lang="en-US" sz="3200" dirty="0">
              <a:latin typeface="+mn-lt"/>
            </a:endParaRPr>
          </a:p>
          <a:p>
            <a:pPr marL="0" indent="0" algn="ctr">
              <a:buNone/>
            </a:pPr>
            <a:r>
              <a:rPr lang="en-US" sz="3200" b="1" dirty="0">
                <a:latin typeface="+mn-lt"/>
                <a:hlinkClick r:id="rId4"/>
              </a:rPr>
              <a:t>Janelle.Horton@education.ohio.gov</a:t>
            </a:r>
            <a:r>
              <a:rPr lang="en-US" sz="3200" b="1" dirty="0">
                <a:latin typeface="+mn-lt"/>
              </a:rPr>
              <a:t> </a:t>
            </a:r>
          </a:p>
          <a:p>
            <a:pPr marL="0" indent="0" algn="ctr">
              <a:buNone/>
            </a:pPr>
            <a:endParaRPr lang="en-US" sz="2438" dirty="0"/>
          </a:p>
          <a:p>
            <a:pPr marL="0" indent="0" algn="ctr">
              <a:buNone/>
            </a:pPr>
            <a:endParaRPr lang="en-US" sz="2438" dirty="0"/>
          </a:p>
          <a:p>
            <a:pPr marL="0" indent="0" algn="ctr">
              <a:buNone/>
            </a:pPr>
            <a:endParaRPr lang="en-US" sz="2438" dirty="0"/>
          </a:p>
        </p:txBody>
      </p:sp>
      <p:pic>
        <p:nvPicPr>
          <p:cNvPr id="4" name="Google Shape;251;p47" descr="Ohio Educational Service Center Association logo. ">
            <a:extLst>
              <a:ext uri="{FF2B5EF4-FFF2-40B4-BE49-F238E27FC236}">
                <a16:creationId xmlns:a16="http://schemas.microsoft.com/office/drawing/2014/main" id="{125A58DB-5460-51B5-335E-39AB0DBECAA4}"/>
              </a:ext>
            </a:extLst>
          </p:cNvPr>
          <p:cNvPicPr preferRelativeResize="0"/>
          <p:nvPr/>
        </p:nvPicPr>
        <p:blipFill>
          <a:blip r:embed="rId5">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22607828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6F47F-0017-4772-57E8-2F6656749FB4}"/>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Questions? </a:t>
            </a:r>
          </a:p>
        </p:txBody>
      </p:sp>
    </p:spTree>
    <p:extLst>
      <p:ext uri="{BB962C8B-B14F-4D97-AF65-F5344CB8AC3E}">
        <p14:creationId xmlns:p14="http://schemas.microsoft.com/office/powerpoint/2010/main" val="2715006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p:nvPr/>
        </p:nvSpPr>
        <p:spPr>
          <a:xfrm>
            <a:off x="1686300" y="6461736"/>
            <a:ext cx="8819400" cy="273152"/>
          </a:xfrm>
          <a:prstGeom prst="rect">
            <a:avLst/>
          </a:prstGeom>
          <a:noFill/>
          <a:ln>
            <a:noFill/>
          </a:ln>
        </p:spPr>
        <p:txBody>
          <a:bodyPr spcFirstLastPara="1" wrap="square" lIns="57150" tIns="28575" rIns="57150" bIns="28575" anchor="t" anchorCtr="0">
            <a:spAutoFit/>
          </a:bodyPr>
          <a:lstStyle/>
          <a:p>
            <a:pPr algn="ctr">
              <a:buClr>
                <a:srgbClr val="000000"/>
              </a:buClr>
            </a:pPr>
            <a:r>
              <a:rPr lang="en" sz="1400" kern="0" dirty="0">
                <a:solidFill>
                  <a:srgbClr val="000000"/>
                </a:solidFill>
                <a:latin typeface="Calibri"/>
                <a:ea typeface="Calibri"/>
                <a:cs typeface="Calibri"/>
                <a:sym typeface="Calibri"/>
              </a:rPr>
              <a:t>From U.S. Bureau of Labor Statistics: </a:t>
            </a:r>
            <a:r>
              <a:rPr lang="en" sz="1400" u="sng" kern="0" dirty="0">
                <a:solidFill>
                  <a:srgbClr val="0000FF"/>
                </a:solidFill>
                <a:latin typeface="Calibri"/>
                <a:ea typeface="Calibri"/>
                <a:cs typeface="Calibri"/>
                <a:sym typeface="Calibri"/>
                <a:hlinkClick r:id="rId3"/>
              </a:rPr>
              <a:t>https://www.bls.gov/ooh/fastest-growing.htm</a:t>
            </a:r>
            <a:endParaRPr sz="1400" kern="0" dirty="0">
              <a:solidFill>
                <a:srgbClr val="000000"/>
              </a:solidFill>
              <a:latin typeface="Calibri"/>
              <a:ea typeface="Calibri"/>
              <a:cs typeface="Calibri"/>
              <a:sym typeface="Calibri"/>
            </a:endParaRPr>
          </a:p>
        </p:txBody>
      </p:sp>
      <p:pic>
        <p:nvPicPr>
          <p:cNvPr id="94" name="Google Shape;94;p17" descr="Fastest growing occupations from 2021-2031. "/>
          <p:cNvPicPr preferRelativeResize="0"/>
          <p:nvPr/>
        </p:nvPicPr>
        <p:blipFill rotWithShape="1">
          <a:blip r:embed="rId4">
            <a:alphaModFix/>
          </a:blip>
          <a:srcRect t="13778"/>
          <a:stretch/>
        </p:blipFill>
        <p:spPr>
          <a:xfrm>
            <a:off x="2506717" y="68713"/>
            <a:ext cx="9563363" cy="6237494"/>
          </a:xfrm>
          <a:prstGeom prst="rect">
            <a:avLst/>
          </a:prstGeom>
          <a:noFill/>
          <a:ln>
            <a:noFill/>
          </a:ln>
        </p:spPr>
      </p:pic>
      <p:sp>
        <p:nvSpPr>
          <p:cNvPr id="95" name="Google Shape;95;p17"/>
          <p:cNvSpPr txBox="1"/>
          <p:nvPr/>
        </p:nvSpPr>
        <p:spPr>
          <a:xfrm>
            <a:off x="0" y="3374582"/>
            <a:ext cx="2430300" cy="677078"/>
          </a:xfrm>
          <a:prstGeom prst="rect">
            <a:avLst/>
          </a:prstGeom>
          <a:noFill/>
          <a:ln>
            <a:noFill/>
          </a:ln>
        </p:spPr>
        <p:txBody>
          <a:bodyPr spcFirstLastPara="1" wrap="square" lIns="91425" tIns="91425" rIns="91425" bIns="91425" anchor="t" anchorCtr="0">
            <a:spAutoFit/>
          </a:bodyPr>
          <a:lstStyle/>
          <a:p>
            <a:pPr algn="ctr">
              <a:buClr>
                <a:srgbClr val="000000"/>
              </a:buClr>
            </a:pPr>
            <a:r>
              <a:rPr lang="en" sz="3200" b="1" kern="0" dirty="0">
                <a:solidFill>
                  <a:srgbClr val="CD0920"/>
                </a:solidFill>
                <a:ea typeface="Calibri"/>
                <a:cs typeface="Calibri"/>
                <a:sym typeface="Calibri"/>
              </a:rPr>
              <a:t>2021-2031</a:t>
            </a:r>
            <a:endParaRPr sz="3200" b="1" kern="0" dirty="0">
              <a:solidFill>
                <a:srgbClr val="CD0920"/>
              </a:solidFill>
              <a:ea typeface="Calibri"/>
              <a:cs typeface="Calibri"/>
              <a:sym typeface="Calibri"/>
            </a:endParaRPr>
          </a:p>
        </p:txBody>
      </p:sp>
      <p:sp>
        <p:nvSpPr>
          <p:cNvPr id="96" name="Google Shape;96;p17" descr="Highlighted the career of data scientists. "/>
          <p:cNvSpPr/>
          <p:nvPr/>
        </p:nvSpPr>
        <p:spPr>
          <a:xfrm>
            <a:off x="2663469" y="3497861"/>
            <a:ext cx="9184379" cy="332700"/>
          </a:xfrm>
          <a:prstGeom prst="rect">
            <a:avLst/>
          </a:prstGeom>
          <a:solidFill>
            <a:srgbClr val="FFFF00">
              <a:alpha val="20000"/>
            </a:srgbClr>
          </a:solidFill>
          <a:ln w="9525" cap="flat" cmpd="sng">
            <a:solidFill>
              <a:srgbClr val="6DA1C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57150" tIns="28575" rIns="57150" bIns="28575" anchor="ctr" anchorCtr="0">
            <a:noAutofit/>
          </a:bodyPr>
          <a:lstStyle/>
          <a:p>
            <a:pPr algn="ctr">
              <a:buClr>
                <a:srgbClr val="000000"/>
              </a:buClr>
            </a:pPr>
            <a:endParaRPr sz="1600" kern="0" dirty="0">
              <a:solidFill>
                <a:srgbClr val="FFFFFF"/>
              </a:solidFill>
              <a:latin typeface="Calibri"/>
              <a:ea typeface="Calibri"/>
              <a:cs typeface="Calibri"/>
              <a:sym typeface="Calibri"/>
            </a:endParaRPr>
          </a:p>
        </p:txBody>
      </p:sp>
      <p:sp>
        <p:nvSpPr>
          <p:cNvPr id="97" name="Google Shape;97;p17" descr="Highlighted the career of information security analysts. "/>
          <p:cNvSpPr/>
          <p:nvPr/>
        </p:nvSpPr>
        <p:spPr>
          <a:xfrm>
            <a:off x="2663470" y="4234783"/>
            <a:ext cx="9184379" cy="332699"/>
          </a:xfrm>
          <a:prstGeom prst="rect">
            <a:avLst/>
          </a:prstGeom>
          <a:solidFill>
            <a:srgbClr val="FFFF00">
              <a:alpha val="20000"/>
            </a:srgbClr>
          </a:solidFill>
          <a:ln w="9525" cap="flat" cmpd="sng">
            <a:solidFill>
              <a:srgbClr val="6DA1C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57150" tIns="28575" rIns="57150" bIns="28575" anchor="ctr" anchorCtr="0">
            <a:noAutofit/>
          </a:bodyPr>
          <a:lstStyle/>
          <a:p>
            <a:pPr algn="ctr">
              <a:buClr>
                <a:srgbClr val="000000"/>
              </a:buClr>
            </a:pPr>
            <a:endParaRPr sz="1600" kern="0" dirty="0">
              <a:solidFill>
                <a:srgbClr val="FFFFFF"/>
              </a:solidFill>
              <a:latin typeface="Calibri"/>
              <a:ea typeface="Calibri"/>
              <a:cs typeface="Calibri"/>
              <a:sym typeface="Calibri"/>
            </a:endParaRPr>
          </a:p>
        </p:txBody>
      </p:sp>
      <p:sp>
        <p:nvSpPr>
          <p:cNvPr id="98" name="Google Shape;98;p17" descr="Highlighted the career of statisticians. "/>
          <p:cNvSpPr/>
          <p:nvPr/>
        </p:nvSpPr>
        <p:spPr>
          <a:xfrm>
            <a:off x="2663471" y="4682944"/>
            <a:ext cx="9184378" cy="262732"/>
          </a:xfrm>
          <a:prstGeom prst="rect">
            <a:avLst/>
          </a:prstGeom>
          <a:solidFill>
            <a:srgbClr val="FFFF00">
              <a:alpha val="20000"/>
            </a:srgbClr>
          </a:solidFill>
          <a:ln w="9525" cap="flat" cmpd="sng">
            <a:solidFill>
              <a:srgbClr val="6DA1C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57150" tIns="28575" rIns="57150" bIns="28575" anchor="ctr" anchorCtr="0">
            <a:noAutofit/>
          </a:bodyPr>
          <a:lstStyle/>
          <a:p>
            <a:pPr algn="ctr">
              <a:buClr>
                <a:srgbClr val="000000"/>
              </a:buClr>
            </a:pPr>
            <a:endParaRPr sz="1600" kern="0" dirty="0">
              <a:solidFill>
                <a:srgbClr val="FFFFFF"/>
              </a:solidFill>
              <a:latin typeface="Calibri"/>
              <a:ea typeface="Calibri"/>
              <a:cs typeface="Calibri"/>
              <a:sym typeface="Calibri"/>
            </a:endParaRPr>
          </a:p>
        </p:txBody>
      </p:sp>
      <p:sp>
        <p:nvSpPr>
          <p:cNvPr id="99" name="Google Shape;99;p17" descr="Highlighted the career of web developers. "/>
          <p:cNvSpPr/>
          <p:nvPr/>
        </p:nvSpPr>
        <p:spPr>
          <a:xfrm>
            <a:off x="2572194" y="5596945"/>
            <a:ext cx="9275654" cy="332699"/>
          </a:xfrm>
          <a:prstGeom prst="rect">
            <a:avLst/>
          </a:prstGeom>
          <a:solidFill>
            <a:srgbClr val="FFFF00">
              <a:alpha val="20000"/>
            </a:srgbClr>
          </a:solidFill>
          <a:ln w="9525" cap="flat" cmpd="sng">
            <a:solidFill>
              <a:srgbClr val="6DA1C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57150" tIns="28575" rIns="57150" bIns="28575" anchor="ctr" anchorCtr="0">
            <a:noAutofit/>
          </a:bodyPr>
          <a:lstStyle/>
          <a:p>
            <a:pPr algn="ctr">
              <a:buClr>
                <a:srgbClr val="000000"/>
              </a:buClr>
            </a:pPr>
            <a:endParaRPr sz="1600" kern="0" dirty="0">
              <a:solidFill>
                <a:srgbClr val="FFFFFF"/>
              </a:solidFill>
              <a:latin typeface="Calibri"/>
              <a:ea typeface="Calibri"/>
              <a:cs typeface="Calibri"/>
              <a:sym typeface="Calibri"/>
            </a:endParaRPr>
          </a:p>
        </p:txBody>
      </p:sp>
      <p:pic>
        <p:nvPicPr>
          <p:cNvPr id="5" name="Google Shape;251;p47" descr="Ohio Educational Service Center Logo ">
            <a:extLst>
              <a:ext uri="{FF2B5EF4-FFF2-40B4-BE49-F238E27FC236}">
                <a16:creationId xmlns:a16="http://schemas.microsoft.com/office/drawing/2014/main" id="{1AA2D020-7E27-B9BB-4076-540D07637863}"/>
              </a:ext>
            </a:extLst>
          </p:cNvPr>
          <p:cNvPicPr preferRelativeResize="0"/>
          <p:nvPr/>
        </p:nvPicPr>
        <p:blipFill>
          <a:blip r:embed="rId5">
            <a:alphaModFix/>
          </a:blip>
          <a:stretch>
            <a:fillRect/>
          </a:stretch>
        </p:blipFill>
        <p:spPr>
          <a:xfrm>
            <a:off x="871341" y="6382609"/>
            <a:ext cx="723543" cy="302545"/>
          </a:xfrm>
          <a:prstGeom prst="rect">
            <a:avLst/>
          </a:prstGeom>
          <a:noFill/>
          <a:ln>
            <a:noFill/>
          </a:ln>
        </p:spPr>
      </p:pic>
      <p:sp>
        <p:nvSpPr>
          <p:cNvPr id="2" name="Title 1">
            <a:extLst>
              <a:ext uri="{FF2B5EF4-FFF2-40B4-BE49-F238E27FC236}">
                <a16:creationId xmlns:a16="http://schemas.microsoft.com/office/drawing/2014/main" id="{50116FC2-5408-1AD1-D1B2-04C7C15B01AC}"/>
              </a:ext>
            </a:extLst>
          </p:cNvPr>
          <p:cNvSpPr>
            <a:spLocks noGrp="1"/>
          </p:cNvSpPr>
          <p:nvPr>
            <p:ph type="title"/>
          </p:nvPr>
        </p:nvSpPr>
        <p:spPr>
          <a:xfrm>
            <a:off x="407301" y="-1600200"/>
            <a:ext cx="11662779" cy="1600200"/>
          </a:xfrm>
        </p:spPr>
        <p:txBody>
          <a:bodyPr vert="horz" lIns="91440" tIns="45720" rIns="91440" bIns="45720" rtlCol="0" anchor="b">
            <a:normAutofit/>
          </a:bodyPr>
          <a:lstStyle/>
          <a:p>
            <a:r>
              <a:rPr lang="en-US" dirty="0"/>
              <a:t>Fastest growing occupations from 2021-2031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CE7976-8696-A38D-DF3C-E02464D91A9A}"/>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Questions?</a:t>
            </a:r>
          </a:p>
        </p:txBody>
      </p:sp>
    </p:spTree>
    <p:extLst>
      <p:ext uri="{BB962C8B-B14F-4D97-AF65-F5344CB8AC3E}">
        <p14:creationId xmlns:p14="http://schemas.microsoft.com/office/powerpoint/2010/main" val="150652892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C8C0-67AA-D98C-9DCE-93F3371483F0}"/>
              </a:ext>
            </a:extLst>
          </p:cNvPr>
          <p:cNvSpPr>
            <a:spLocks noGrp="1"/>
          </p:cNvSpPr>
          <p:nvPr>
            <p:ph type="title" idx="4294967295"/>
          </p:nvPr>
        </p:nvSpPr>
        <p:spPr>
          <a:xfrm>
            <a:off x="838200" y="-1325563"/>
            <a:ext cx="10515600" cy="1325563"/>
          </a:xfrm>
          <a:prstGeom prst="rect">
            <a:avLst/>
          </a:prstGeom>
        </p:spPr>
        <p:txBody>
          <a:bodyPr anchor="b"/>
          <a:lstStyle/>
          <a:p>
            <a:r>
              <a:rPr lang="en-US" dirty="0"/>
              <a:t>Ohio The Heart of It All. </a:t>
            </a:r>
          </a:p>
        </p:txBody>
      </p:sp>
    </p:spTree>
    <p:extLst>
      <p:ext uri="{BB962C8B-B14F-4D97-AF65-F5344CB8AC3E}">
        <p14:creationId xmlns:p14="http://schemas.microsoft.com/office/powerpoint/2010/main" val="41141004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5B7397-F568-F14D-6806-97213F5F54A6}"/>
              </a:ext>
            </a:extLst>
          </p:cNvPr>
          <p:cNvSpPr>
            <a:spLocks noGrp="1"/>
          </p:cNvSpPr>
          <p:nvPr>
            <p:ph type="title" idx="4294967295"/>
          </p:nvPr>
        </p:nvSpPr>
        <p:spPr>
          <a:xfrm>
            <a:off x="838200" y="-1325563"/>
            <a:ext cx="10515600" cy="1325563"/>
          </a:xfrm>
          <a:prstGeom prst="rect">
            <a:avLst/>
          </a:prstGeom>
        </p:spPr>
        <p:txBody>
          <a:bodyPr anchor="b"/>
          <a:lstStyle/>
          <a:p>
            <a:r>
              <a:rPr lang="en-US" dirty="0"/>
              <a:t>Ohio Department of Education and Workforce</a:t>
            </a:r>
          </a:p>
        </p:txBody>
      </p:sp>
    </p:spTree>
    <p:extLst>
      <p:ext uri="{BB962C8B-B14F-4D97-AF65-F5344CB8AC3E}">
        <p14:creationId xmlns:p14="http://schemas.microsoft.com/office/powerpoint/2010/main" val="38898923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7" name="Picture 6" descr="Fastest growing occupations from 2022-2032. ">
            <a:extLst>
              <a:ext uri="{FF2B5EF4-FFF2-40B4-BE49-F238E27FC236}">
                <a16:creationId xmlns:a16="http://schemas.microsoft.com/office/drawing/2014/main" id="{011F6D9D-8DFA-07D3-4D5F-E8FDBFF5AFFC}"/>
              </a:ext>
            </a:extLst>
          </p:cNvPr>
          <p:cNvPicPr>
            <a:picLocks noChangeAspect="1"/>
          </p:cNvPicPr>
          <p:nvPr/>
        </p:nvPicPr>
        <p:blipFill rotWithShape="1">
          <a:blip r:embed="rId3"/>
          <a:srcRect b="27380"/>
          <a:stretch/>
        </p:blipFill>
        <p:spPr>
          <a:xfrm>
            <a:off x="3039402" y="20123"/>
            <a:ext cx="8462036" cy="6360121"/>
          </a:xfrm>
          <a:prstGeom prst="rect">
            <a:avLst/>
          </a:prstGeom>
        </p:spPr>
      </p:pic>
      <p:sp>
        <p:nvSpPr>
          <p:cNvPr id="93" name="Google Shape;93;p17"/>
          <p:cNvSpPr txBox="1"/>
          <p:nvPr/>
        </p:nvSpPr>
        <p:spPr>
          <a:xfrm>
            <a:off x="3560153" y="6517618"/>
            <a:ext cx="5314581" cy="204863"/>
          </a:xfrm>
          <a:prstGeom prst="rect">
            <a:avLst/>
          </a:prstGeom>
          <a:noFill/>
          <a:ln>
            <a:noFill/>
          </a:ln>
        </p:spPr>
        <p:txBody>
          <a:bodyPr spcFirstLastPara="1" wrap="square" lIns="42863" tIns="21431" rIns="42863" bIns="21431" anchor="t" anchorCtr="0">
            <a:spAutoFit/>
          </a:bodyPr>
          <a:lstStyle/>
          <a:p>
            <a:pPr algn="ctr">
              <a:buClr>
                <a:srgbClr val="000000"/>
              </a:buClr>
            </a:pPr>
            <a:r>
              <a:rPr lang="en" sz="1050" kern="0" dirty="0">
                <a:solidFill>
                  <a:srgbClr val="000000"/>
                </a:solidFill>
                <a:latin typeface="Arial"/>
                <a:ea typeface="Calibri"/>
                <a:cs typeface="Calibri"/>
                <a:sym typeface="Calibri"/>
              </a:rPr>
              <a:t>From U.S. Bureau of Labor Statistics: </a:t>
            </a:r>
            <a:r>
              <a:rPr lang="en" sz="1050" u="sng" kern="0" dirty="0">
                <a:solidFill>
                  <a:srgbClr val="0000FF"/>
                </a:solidFill>
                <a:latin typeface="Arial"/>
                <a:ea typeface="Calibri"/>
                <a:cs typeface="Calibri"/>
                <a:sym typeface="Calibri"/>
                <a:hlinkClick r:id="rId4"/>
              </a:rPr>
              <a:t>https://www.bls.gov/ooh/fastest-growing.htm</a:t>
            </a:r>
            <a:endParaRPr sz="1050" kern="0" dirty="0">
              <a:solidFill>
                <a:srgbClr val="000000"/>
              </a:solidFill>
              <a:latin typeface="Arial"/>
              <a:ea typeface="Calibri"/>
              <a:cs typeface="Calibri"/>
              <a:sym typeface="Calibri"/>
            </a:endParaRPr>
          </a:p>
        </p:txBody>
      </p:sp>
      <p:sp>
        <p:nvSpPr>
          <p:cNvPr id="95" name="Google Shape;95;p17"/>
          <p:cNvSpPr txBox="1"/>
          <p:nvPr/>
        </p:nvSpPr>
        <p:spPr>
          <a:xfrm>
            <a:off x="315311" y="2989583"/>
            <a:ext cx="2295466" cy="700169"/>
          </a:xfrm>
          <a:prstGeom prst="rect">
            <a:avLst/>
          </a:prstGeom>
          <a:noFill/>
          <a:ln>
            <a:noFill/>
          </a:ln>
        </p:spPr>
        <p:txBody>
          <a:bodyPr spcFirstLastPara="1" wrap="square" lIns="68569" tIns="68569" rIns="68569" bIns="68569" anchor="t" anchorCtr="0">
            <a:spAutoFit/>
          </a:bodyPr>
          <a:lstStyle/>
          <a:p>
            <a:pPr algn="ctr">
              <a:buClr>
                <a:srgbClr val="000000"/>
              </a:buClr>
            </a:pPr>
            <a:r>
              <a:rPr lang="en" sz="2550" b="1" kern="0" dirty="0">
                <a:solidFill>
                  <a:srgbClr val="CD0920"/>
                </a:solidFill>
                <a:ea typeface="Calibri"/>
                <a:cs typeface="Calibri"/>
                <a:sym typeface="Calibri"/>
              </a:rPr>
              <a:t>2022-203</a:t>
            </a:r>
            <a:r>
              <a:rPr lang="en-US" sz="2550" b="1" kern="0" dirty="0">
                <a:solidFill>
                  <a:srgbClr val="CD0920"/>
                </a:solidFill>
                <a:ea typeface="Calibri"/>
                <a:cs typeface="Calibri"/>
                <a:sym typeface="Calibri"/>
              </a:rPr>
              <a:t>2</a:t>
            </a:r>
            <a:endParaRPr sz="2550" b="1" kern="0" dirty="0">
              <a:solidFill>
                <a:srgbClr val="CD0920"/>
              </a:solidFill>
              <a:ea typeface="Calibri"/>
              <a:cs typeface="Calibri"/>
              <a:sym typeface="Calibri"/>
            </a:endParaRPr>
          </a:p>
          <a:p>
            <a:pPr algn="ctr">
              <a:buClr>
                <a:srgbClr val="000000"/>
              </a:buClr>
            </a:pPr>
            <a:r>
              <a:rPr lang="en" sz="1100" b="1" kern="0" dirty="0">
                <a:solidFill>
                  <a:srgbClr val="000000"/>
                </a:solidFill>
                <a:ea typeface="Calibri"/>
                <a:cs typeface="Calibri"/>
                <a:sym typeface="Calibri"/>
              </a:rPr>
              <a:t>(Projections Updated April 2024)</a:t>
            </a:r>
            <a:endParaRPr sz="1100" b="1" kern="0" dirty="0">
              <a:solidFill>
                <a:srgbClr val="000000"/>
              </a:solidFill>
              <a:ea typeface="Calibri"/>
              <a:cs typeface="Calibri"/>
              <a:sym typeface="Calibri"/>
            </a:endParaRPr>
          </a:p>
        </p:txBody>
      </p:sp>
      <p:sp>
        <p:nvSpPr>
          <p:cNvPr id="96" name="Google Shape;96;p17" descr="Highlighted the career of data scientists. "/>
          <p:cNvSpPr/>
          <p:nvPr/>
        </p:nvSpPr>
        <p:spPr>
          <a:xfrm>
            <a:off x="3164680" y="1893499"/>
            <a:ext cx="8243886" cy="331620"/>
          </a:xfrm>
          <a:prstGeom prst="rect">
            <a:avLst/>
          </a:prstGeom>
          <a:solidFill>
            <a:srgbClr val="FFFF00">
              <a:alpha val="20000"/>
            </a:srgbClr>
          </a:solidFill>
          <a:ln w="9525" cap="flat" cmpd="sng">
            <a:solidFill>
              <a:srgbClr val="6DA1C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42863" tIns="21431" rIns="42863" bIns="21431" anchor="ctr" anchorCtr="0">
            <a:noAutofit/>
          </a:bodyPr>
          <a:lstStyle/>
          <a:p>
            <a:pPr algn="ctr">
              <a:buClr>
                <a:srgbClr val="000000"/>
              </a:buClr>
            </a:pPr>
            <a:endParaRPr sz="1200" kern="0" dirty="0">
              <a:solidFill>
                <a:srgbClr val="FFFFFF"/>
              </a:solidFill>
              <a:latin typeface="Calibri"/>
              <a:ea typeface="Calibri"/>
              <a:cs typeface="Calibri"/>
              <a:sym typeface="Calibri"/>
            </a:endParaRPr>
          </a:p>
        </p:txBody>
      </p:sp>
      <p:sp>
        <p:nvSpPr>
          <p:cNvPr id="97" name="Google Shape;97;p17" descr="Highlighted the career of statisticians. "/>
          <p:cNvSpPr/>
          <p:nvPr/>
        </p:nvSpPr>
        <p:spPr>
          <a:xfrm>
            <a:off x="3164680" y="2225120"/>
            <a:ext cx="8243887" cy="338015"/>
          </a:xfrm>
          <a:prstGeom prst="rect">
            <a:avLst/>
          </a:prstGeom>
          <a:solidFill>
            <a:srgbClr val="FFFF00">
              <a:alpha val="20000"/>
            </a:srgbClr>
          </a:solidFill>
          <a:ln w="9525" cap="flat" cmpd="sng">
            <a:solidFill>
              <a:srgbClr val="6DA1C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42863" tIns="21431" rIns="42863" bIns="21431" anchor="ctr" anchorCtr="0">
            <a:noAutofit/>
          </a:bodyPr>
          <a:lstStyle/>
          <a:p>
            <a:pPr algn="ctr">
              <a:buClr>
                <a:srgbClr val="000000"/>
              </a:buClr>
            </a:pPr>
            <a:endParaRPr sz="1200" kern="0" dirty="0">
              <a:solidFill>
                <a:srgbClr val="FFFFFF"/>
              </a:solidFill>
              <a:latin typeface="Calibri"/>
              <a:ea typeface="Calibri"/>
              <a:cs typeface="Calibri"/>
              <a:sym typeface="Calibri"/>
            </a:endParaRPr>
          </a:p>
        </p:txBody>
      </p:sp>
      <p:sp>
        <p:nvSpPr>
          <p:cNvPr id="98" name="Google Shape;98;p17" descr="Highlighted the career of information analysts. "/>
          <p:cNvSpPr/>
          <p:nvPr/>
        </p:nvSpPr>
        <p:spPr>
          <a:xfrm>
            <a:off x="3164681" y="2563136"/>
            <a:ext cx="8243888" cy="331620"/>
          </a:xfrm>
          <a:prstGeom prst="rect">
            <a:avLst/>
          </a:prstGeom>
          <a:solidFill>
            <a:srgbClr val="FFFF00">
              <a:alpha val="20000"/>
            </a:srgbClr>
          </a:solidFill>
          <a:ln w="9525" cap="flat" cmpd="sng">
            <a:solidFill>
              <a:srgbClr val="6DA1C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42863" tIns="21431" rIns="42863" bIns="21431" anchor="ctr" anchorCtr="0">
            <a:noAutofit/>
          </a:bodyPr>
          <a:lstStyle/>
          <a:p>
            <a:pPr algn="ctr">
              <a:buClr>
                <a:srgbClr val="000000"/>
              </a:buClr>
            </a:pPr>
            <a:endParaRPr sz="1200" kern="0" dirty="0">
              <a:solidFill>
                <a:srgbClr val="FFFFFF"/>
              </a:solidFill>
              <a:latin typeface="Calibri"/>
              <a:ea typeface="Calibri"/>
              <a:cs typeface="Calibri"/>
              <a:sym typeface="Calibri"/>
            </a:endParaRPr>
          </a:p>
        </p:txBody>
      </p:sp>
      <p:sp>
        <p:nvSpPr>
          <p:cNvPr id="99" name="Google Shape;99;p17" descr="Highlighted the career of software developers. "/>
          <p:cNvSpPr/>
          <p:nvPr/>
        </p:nvSpPr>
        <p:spPr>
          <a:xfrm>
            <a:off x="3164681" y="4236891"/>
            <a:ext cx="8243888" cy="331620"/>
          </a:xfrm>
          <a:prstGeom prst="rect">
            <a:avLst/>
          </a:prstGeom>
          <a:solidFill>
            <a:srgbClr val="FFFF00">
              <a:alpha val="20000"/>
            </a:srgbClr>
          </a:solidFill>
          <a:ln w="9525" cap="flat" cmpd="sng">
            <a:solidFill>
              <a:srgbClr val="6DA1C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42863" tIns="21431" rIns="42863" bIns="21431" anchor="ctr" anchorCtr="0">
            <a:noAutofit/>
          </a:bodyPr>
          <a:lstStyle/>
          <a:p>
            <a:pPr algn="ctr">
              <a:buClr>
                <a:srgbClr val="000000"/>
              </a:buClr>
            </a:pPr>
            <a:endParaRPr sz="1200" kern="0" dirty="0">
              <a:solidFill>
                <a:srgbClr val="FFFFFF"/>
              </a:solidFill>
              <a:latin typeface="Calibri"/>
              <a:ea typeface="Calibri"/>
              <a:cs typeface="Calibri"/>
              <a:sym typeface="Calibri"/>
            </a:endParaRPr>
          </a:p>
        </p:txBody>
      </p:sp>
      <p:sp>
        <p:nvSpPr>
          <p:cNvPr id="4" name="Google Shape;99;p17" descr="Highlighted the career of computer and information research analysts. ">
            <a:extLst>
              <a:ext uri="{FF2B5EF4-FFF2-40B4-BE49-F238E27FC236}">
                <a16:creationId xmlns:a16="http://schemas.microsoft.com/office/drawing/2014/main" id="{FE511693-2A38-9238-3DBF-C551645327B3}"/>
              </a:ext>
            </a:extLst>
          </p:cNvPr>
          <p:cNvSpPr/>
          <p:nvPr/>
        </p:nvSpPr>
        <p:spPr>
          <a:xfrm>
            <a:off x="3164682" y="5303609"/>
            <a:ext cx="8243888" cy="468994"/>
          </a:xfrm>
          <a:prstGeom prst="rect">
            <a:avLst/>
          </a:prstGeom>
          <a:solidFill>
            <a:srgbClr val="FFFF00">
              <a:alpha val="20000"/>
            </a:srgbClr>
          </a:solidFill>
          <a:ln w="9525" cap="flat" cmpd="sng">
            <a:solidFill>
              <a:srgbClr val="6DA1C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42863" tIns="21431" rIns="42863" bIns="21431" anchor="ctr" anchorCtr="0">
            <a:noAutofit/>
          </a:bodyPr>
          <a:lstStyle/>
          <a:p>
            <a:pPr algn="ctr">
              <a:buClr>
                <a:srgbClr val="000000"/>
              </a:buClr>
            </a:pPr>
            <a:endParaRPr sz="1200" kern="0" dirty="0">
              <a:solidFill>
                <a:srgbClr val="FFFFFF"/>
              </a:solidFill>
              <a:latin typeface="Calibri"/>
              <a:ea typeface="Calibri"/>
              <a:cs typeface="Calibri"/>
              <a:sym typeface="Calibri"/>
            </a:endParaRPr>
          </a:p>
        </p:txBody>
      </p:sp>
      <p:sp>
        <p:nvSpPr>
          <p:cNvPr id="5" name="Google Shape;99;p17" descr="Highlighted the career of operations research analysts. ">
            <a:extLst>
              <a:ext uri="{FF2B5EF4-FFF2-40B4-BE49-F238E27FC236}">
                <a16:creationId xmlns:a16="http://schemas.microsoft.com/office/drawing/2014/main" id="{7357EA91-DB16-D590-2A71-5C3456C52DFA}"/>
              </a:ext>
            </a:extLst>
          </p:cNvPr>
          <p:cNvSpPr/>
          <p:nvPr/>
        </p:nvSpPr>
        <p:spPr>
          <a:xfrm>
            <a:off x="3164682" y="5772603"/>
            <a:ext cx="8243888" cy="331620"/>
          </a:xfrm>
          <a:prstGeom prst="rect">
            <a:avLst/>
          </a:prstGeom>
          <a:solidFill>
            <a:srgbClr val="FFFF00">
              <a:alpha val="20000"/>
            </a:srgbClr>
          </a:solidFill>
          <a:ln w="9525" cap="flat" cmpd="sng">
            <a:solidFill>
              <a:srgbClr val="6DA1C8"/>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42863" tIns="21431" rIns="42863" bIns="21431" anchor="ctr" anchorCtr="0">
            <a:noAutofit/>
          </a:bodyPr>
          <a:lstStyle/>
          <a:p>
            <a:pPr algn="ctr">
              <a:buClr>
                <a:srgbClr val="000000"/>
              </a:buClr>
            </a:pPr>
            <a:endParaRPr sz="1200" kern="0" dirty="0">
              <a:solidFill>
                <a:srgbClr val="FFFFFF"/>
              </a:solidFill>
              <a:latin typeface="Calibri"/>
              <a:ea typeface="Calibri"/>
              <a:cs typeface="Calibri"/>
              <a:sym typeface="Calibri"/>
            </a:endParaRPr>
          </a:p>
        </p:txBody>
      </p:sp>
      <p:pic>
        <p:nvPicPr>
          <p:cNvPr id="2" name="Google Shape;251;p47" descr="Ohio Educational Service Center Logo ">
            <a:extLst>
              <a:ext uri="{FF2B5EF4-FFF2-40B4-BE49-F238E27FC236}">
                <a16:creationId xmlns:a16="http://schemas.microsoft.com/office/drawing/2014/main" id="{7C887235-11E1-D54A-ACF4-ADD75B16CC88}"/>
              </a:ext>
            </a:extLst>
          </p:cNvPr>
          <p:cNvPicPr preferRelativeResize="0"/>
          <p:nvPr/>
        </p:nvPicPr>
        <p:blipFill>
          <a:blip r:embed="rId5">
            <a:alphaModFix/>
          </a:blip>
          <a:stretch>
            <a:fillRect/>
          </a:stretch>
        </p:blipFill>
        <p:spPr>
          <a:xfrm>
            <a:off x="871341" y="6382609"/>
            <a:ext cx="723543" cy="302545"/>
          </a:xfrm>
          <a:prstGeom prst="rect">
            <a:avLst/>
          </a:prstGeom>
          <a:noFill/>
          <a:ln>
            <a:noFill/>
          </a:ln>
        </p:spPr>
      </p:pic>
      <p:sp>
        <p:nvSpPr>
          <p:cNvPr id="3" name="Title 2">
            <a:extLst>
              <a:ext uri="{FF2B5EF4-FFF2-40B4-BE49-F238E27FC236}">
                <a16:creationId xmlns:a16="http://schemas.microsoft.com/office/drawing/2014/main" id="{CAC03C80-ADFF-9D8D-9E2D-8DE8B95D9E35}"/>
              </a:ext>
            </a:extLst>
          </p:cNvPr>
          <p:cNvSpPr>
            <a:spLocks noGrp="1"/>
          </p:cNvSpPr>
          <p:nvPr>
            <p:ph type="title" idx="4294967295"/>
          </p:nvPr>
        </p:nvSpPr>
        <p:spPr>
          <a:xfrm>
            <a:off x="381000" y="-982861"/>
            <a:ext cx="11430000" cy="982861"/>
          </a:xfrm>
        </p:spPr>
        <p:txBody>
          <a:bodyPr vert="horz" lIns="91440" tIns="45720" rIns="91440" bIns="45720" rtlCol="0" anchor="b">
            <a:normAutofit/>
          </a:bodyPr>
          <a:lstStyle/>
          <a:p>
            <a:r>
              <a:rPr lang="en-US" dirty="0"/>
              <a:t>Fastest growing occupations from 2022-2032</a:t>
            </a:r>
          </a:p>
        </p:txBody>
      </p:sp>
    </p:spTree>
    <p:extLst>
      <p:ext uri="{BB962C8B-B14F-4D97-AF65-F5344CB8AC3E}">
        <p14:creationId xmlns:p14="http://schemas.microsoft.com/office/powerpoint/2010/main" val="1501713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43E2C-0300-48EC-8B2B-D5D4E653D1EC}"/>
              </a:ext>
            </a:extLst>
          </p:cNvPr>
          <p:cNvSpPr>
            <a:spLocks noGrp="1"/>
          </p:cNvSpPr>
          <p:nvPr>
            <p:ph type="title"/>
          </p:nvPr>
        </p:nvSpPr>
        <p:spPr/>
        <p:txBody>
          <a:bodyPr/>
          <a:lstStyle/>
          <a:p>
            <a:pPr algn="ctr"/>
            <a:r>
              <a:rPr lang="en-US" dirty="0"/>
              <a:t>Education.ohio.gov </a:t>
            </a:r>
          </a:p>
        </p:txBody>
      </p:sp>
      <p:sp>
        <p:nvSpPr>
          <p:cNvPr id="4" name="Slide Number Placeholder 3">
            <a:extLst>
              <a:ext uri="{FF2B5EF4-FFF2-40B4-BE49-F238E27FC236}">
                <a16:creationId xmlns:a16="http://schemas.microsoft.com/office/drawing/2014/main" id="{8A4B78FC-B860-430A-9E12-B491038643CC}"/>
              </a:ext>
            </a:extLst>
          </p:cNvPr>
          <p:cNvSpPr>
            <a:spLocks noGrp="1"/>
          </p:cNvSpPr>
          <p:nvPr>
            <p:ph type="sldNum" sz="quarter" idx="11"/>
          </p:nvPr>
        </p:nvSpPr>
        <p:spPr/>
        <p:txBody>
          <a:bodyPr/>
          <a:lstStyle/>
          <a:p>
            <a:fld id="{6BA907D1-9C08-47F3-B047-6197268ACA7D}" type="slidenum">
              <a:rPr lang="en-US" smtClean="0"/>
              <a:pPr/>
              <a:t>9</a:t>
            </a:fld>
            <a:endParaRPr lang="en-US" dirty="0"/>
          </a:p>
        </p:txBody>
      </p:sp>
      <p:sp>
        <p:nvSpPr>
          <p:cNvPr id="7" name="TextBox 6">
            <a:extLst>
              <a:ext uri="{FF2B5EF4-FFF2-40B4-BE49-F238E27FC236}">
                <a16:creationId xmlns:a16="http://schemas.microsoft.com/office/drawing/2014/main" id="{CB7475DE-E520-43AE-B124-A587E543808F}"/>
              </a:ext>
            </a:extLst>
          </p:cNvPr>
          <p:cNvSpPr txBox="1"/>
          <p:nvPr/>
        </p:nvSpPr>
        <p:spPr>
          <a:xfrm>
            <a:off x="7883534" y="2943402"/>
            <a:ext cx="3726383" cy="1569660"/>
          </a:xfrm>
          <a:prstGeom prst="rect">
            <a:avLst/>
          </a:prstGeom>
          <a:noFill/>
        </p:spPr>
        <p:txBody>
          <a:bodyPr wrap="square" rtlCol="0">
            <a:spAutoFit/>
          </a:bodyPr>
          <a:lstStyle/>
          <a:p>
            <a:pPr algn="ctr"/>
            <a:r>
              <a:rPr lang="en-US" sz="3200" b="1" dirty="0">
                <a:solidFill>
                  <a:srgbClr val="040284"/>
                </a:solidFill>
              </a:rPr>
              <a:t>Search: </a:t>
            </a:r>
          </a:p>
          <a:p>
            <a:pPr algn="ctr"/>
            <a:r>
              <a:rPr lang="en-US" sz="3200" b="1" dirty="0">
                <a:solidFill>
                  <a:srgbClr val="040284"/>
                </a:solidFill>
              </a:rPr>
              <a:t>High School Math Pathways</a:t>
            </a:r>
          </a:p>
        </p:txBody>
      </p:sp>
      <p:pic>
        <p:nvPicPr>
          <p:cNvPr id="5" name="Picture 4" descr="Screenshot of the Ohio Department of Education and Workforce's main page. ">
            <a:extLst>
              <a:ext uri="{FF2B5EF4-FFF2-40B4-BE49-F238E27FC236}">
                <a16:creationId xmlns:a16="http://schemas.microsoft.com/office/drawing/2014/main" id="{CD0AE717-FF7C-8AEA-D166-CC3988EB535B}"/>
              </a:ext>
            </a:extLst>
          </p:cNvPr>
          <p:cNvPicPr>
            <a:picLocks noChangeAspect="1"/>
          </p:cNvPicPr>
          <p:nvPr/>
        </p:nvPicPr>
        <p:blipFill>
          <a:blip r:embed="rId3"/>
          <a:stretch>
            <a:fillRect/>
          </a:stretch>
        </p:blipFill>
        <p:spPr>
          <a:xfrm>
            <a:off x="609600" y="1373906"/>
            <a:ext cx="7056967" cy="43785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Google Shape;251;p47" descr="Ohio Educational Service Center Logo ">
            <a:extLst>
              <a:ext uri="{FF2B5EF4-FFF2-40B4-BE49-F238E27FC236}">
                <a16:creationId xmlns:a16="http://schemas.microsoft.com/office/drawing/2014/main" id="{6B8A45B4-7CE8-3CEA-8703-E2914CCCA27E}"/>
              </a:ext>
            </a:extLst>
          </p:cNvPr>
          <p:cNvPicPr preferRelativeResize="0"/>
          <p:nvPr/>
        </p:nvPicPr>
        <p:blipFill>
          <a:blip r:embed="rId4">
            <a:alphaModFix/>
          </a:blip>
          <a:stretch>
            <a:fillRect/>
          </a:stretch>
        </p:blipFill>
        <p:spPr>
          <a:xfrm>
            <a:off x="871341" y="6382609"/>
            <a:ext cx="723543" cy="302545"/>
          </a:xfrm>
          <a:prstGeom prst="rect">
            <a:avLst/>
          </a:prstGeom>
          <a:noFill/>
          <a:ln>
            <a:noFill/>
          </a:ln>
        </p:spPr>
      </p:pic>
    </p:spTree>
    <p:extLst>
      <p:ext uri="{BB962C8B-B14F-4D97-AF65-F5344CB8AC3E}">
        <p14:creationId xmlns:p14="http://schemas.microsoft.com/office/powerpoint/2010/main" val="2142081593"/>
      </p:ext>
    </p:extLst>
  </p:cSld>
  <p:clrMapOvr>
    <a:masterClrMapping/>
  </p:clrMapOvr>
</p:sld>
</file>

<file path=ppt/theme/theme1.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6a0b0f5-ab3f-4382-8730-459fb424e421" xsi:nil="true"/>
    <lcf76f155ced4ddcb4097134ff3c332f xmlns="e862e6cc-25a7-48db-9a41-d7bf78120c8c">
      <Terms xmlns="http://schemas.microsoft.com/office/infopath/2007/PartnerControls"/>
    </lcf76f155ced4ddcb4097134ff3c332f>
    <SharedWithUsers xmlns="3f139343-0308-4228-91b0-b729914d92b9">
      <UserInfo>
        <DisplayName/>
        <AccountId xsi:nil="true"/>
        <AccountType/>
      </UserInfo>
    </SharedWithUsers>
    <MediaLengthInSeconds xmlns="e862e6cc-25a7-48db-9a41-d7bf78120c8c" xsi:nil="true"/>
    <_dlc_DocId xmlns="3f139343-0308-4228-91b0-b729914d92b9">YHKNPFA7K4PW-264960624-40748</_dlc_DocId>
    <_dlc_DocIdUrl xmlns="3f139343-0308-4228-91b0-b729914d92b9">
      <Url>https://ohiodas.sharepoint.com/sites/EDUOLIS472/_layouts/15/DocIdRedir.aspx?ID=YHKNPFA7K4PW-264960624-40748</Url>
      <Description>YHKNPFA7K4PW-264960624-40748</Description>
    </_dlc_DocIdUrl>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96338B202DF9D7408EE4E989603ED3F1" ma:contentTypeVersion="23" ma:contentTypeDescription="Create a new document." ma:contentTypeScope="" ma:versionID="e0f5f939e665af56ed5a702b48c42fc5">
  <xsd:schema xmlns:xsd="http://www.w3.org/2001/XMLSchema" xmlns:xs="http://www.w3.org/2001/XMLSchema" xmlns:p="http://schemas.microsoft.com/office/2006/metadata/properties" xmlns:ns2="e862e6cc-25a7-48db-9a41-d7bf78120c8c" xmlns:ns3="3f139343-0308-4228-91b0-b729914d92b9" xmlns:ns4="06a0b0f5-ab3f-4382-8730-459fb424e421" targetNamespace="http://schemas.microsoft.com/office/2006/metadata/properties" ma:root="true" ma:fieldsID="83d20016dbf4402e1c0a5cd413b3f5f7" ns2:_="" ns3:_="" ns4:_="">
    <xsd:import namespace="e862e6cc-25a7-48db-9a41-d7bf78120c8c"/>
    <xsd:import namespace="3f139343-0308-4228-91b0-b729914d92b9"/>
    <xsd:import namespace="06a0b0f5-ab3f-4382-8730-459fb424e42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62e6cc-25a7-48db-9a41-d7bf78120c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f139343-0308-4228-91b0-b729914d92b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06a0b0f5-ab3f-4382-8730-459fb424e421"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7f2f22f7-2aff-4e7d-a5b2-0f4a34e2cc13}" ma:internalName="TaxCatchAll" ma:showField="CatchAllData" ma:web="3f139343-0308-4228-91b0-b729914d9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D9A5A5-F2E9-4CCE-8265-BB5AD6F98AD3}">
  <ds:schemaRefs>
    <ds:schemaRef ds:uri="http://schemas.microsoft.com/sharepoint/events"/>
  </ds:schemaRefs>
</ds:datastoreItem>
</file>

<file path=customXml/itemProps2.xml><?xml version="1.0" encoding="utf-8"?>
<ds:datastoreItem xmlns:ds="http://schemas.openxmlformats.org/officeDocument/2006/customXml" ds:itemID="{B90DAD6C-1051-4513-9E33-E43E70A0D27E}">
  <ds:schemaRefs>
    <ds:schemaRef ds:uri="http://schemas.microsoft.com/sharepoint/v3/contenttype/forms"/>
  </ds:schemaRefs>
</ds:datastoreItem>
</file>

<file path=customXml/itemProps3.xml><?xml version="1.0" encoding="utf-8"?>
<ds:datastoreItem xmlns:ds="http://schemas.openxmlformats.org/officeDocument/2006/customXml" ds:itemID="{4D3D8776-44EE-406F-B8E4-DAADBB687DD1}">
  <ds:schemaRefs>
    <ds:schemaRef ds:uri="http://www.w3.org/XML/1998/namespace"/>
    <ds:schemaRef ds:uri="06a0b0f5-ab3f-4382-8730-459fb424e421"/>
    <ds:schemaRef ds:uri="http://purl.org/dc/dcmitype/"/>
    <ds:schemaRef ds:uri="http://schemas.microsoft.com/office/2006/metadata/properties"/>
    <ds:schemaRef ds:uri="http://purl.org/dc/elements/1.1/"/>
    <ds:schemaRef ds:uri="3f139343-0308-4228-91b0-b729914d92b9"/>
    <ds:schemaRef ds:uri="http://schemas.microsoft.com/office/2006/documentManagement/types"/>
    <ds:schemaRef ds:uri="http://schemas.openxmlformats.org/package/2006/metadata/core-properties"/>
    <ds:schemaRef ds:uri="http://schemas.microsoft.com/office/infopath/2007/PartnerControls"/>
    <ds:schemaRef ds:uri="e862e6cc-25a7-48db-9a41-d7bf78120c8c"/>
    <ds:schemaRef ds:uri="http://purl.org/dc/terms/"/>
  </ds:schemaRefs>
</ds:datastoreItem>
</file>

<file path=customXml/itemProps4.xml><?xml version="1.0" encoding="utf-8"?>
<ds:datastoreItem xmlns:ds="http://schemas.openxmlformats.org/officeDocument/2006/customXml" ds:itemID="{7F9F0ED3-8102-4492-B328-E95F5BD7B4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62e6cc-25a7-48db-9a41-d7bf78120c8c"/>
    <ds:schemaRef ds:uri="3f139343-0308-4228-91b0-b729914d92b9"/>
    <ds:schemaRef ds:uri="06a0b0f5-ab3f-4382-8730-459fb424e4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5716</TotalTime>
  <Words>5207</Words>
  <Application>Microsoft Office PowerPoint</Application>
  <PresentationFormat>Widescreen</PresentationFormat>
  <Paragraphs>380</Paragraphs>
  <Slides>72</Slides>
  <Notes>64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72</vt:i4>
      </vt:variant>
    </vt:vector>
  </HeadingPairs>
  <TitlesOfParts>
    <vt:vector size="81" baseType="lpstr">
      <vt:lpstr>Wingdings</vt:lpstr>
      <vt:lpstr>Source Sans Pro SemiBold</vt:lpstr>
      <vt:lpstr>Calibri</vt:lpstr>
      <vt:lpstr>Open Sans</vt:lpstr>
      <vt:lpstr>Source Sans Pro</vt:lpstr>
      <vt:lpstr>Montserrat</vt:lpstr>
      <vt:lpstr>Arial</vt:lpstr>
      <vt:lpstr>Heart of it All Deck</vt:lpstr>
      <vt:lpstr>Opening and Closing Slides</vt:lpstr>
      <vt:lpstr>Ohio Department of Education and Workforce</vt:lpstr>
      <vt:lpstr>High School Math Pathways  School Counselor Training </vt:lpstr>
      <vt:lpstr>What is the Why?</vt:lpstr>
      <vt:lpstr>Jobs Landscape</vt:lpstr>
      <vt:lpstr>Fastest growing occupations from 2018-2028</vt:lpstr>
      <vt:lpstr>Fastest Growing Occupations from 2018-2028 (continued)</vt:lpstr>
      <vt:lpstr>Fastest growing occupations from 2021-2031</vt:lpstr>
      <vt:lpstr>Fastest growing occupations from 2022-2032</vt:lpstr>
      <vt:lpstr>Education.ohio.gov </vt:lpstr>
      <vt:lpstr>High School Math Pathways Main Page Screen Shot </vt:lpstr>
      <vt:lpstr>PowerPoint Presentation</vt:lpstr>
      <vt:lpstr>Student Decision Tree Parts 1 &amp; 2</vt:lpstr>
      <vt:lpstr>Career Cluster Inventory </vt:lpstr>
      <vt:lpstr>Career Cluster Inventory</vt:lpstr>
      <vt:lpstr>Student Decision Tree Parts 1 &amp; 2</vt:lpstr>
      <vt:lpstr>K-12 Career clusters </vt:lpstr>
      <vt:lpstr>Ohio Means Jobs K-12 Career Clusters</vt:lpstr>
      <vt:lpstr>Go to: OhioMeansJobs.Ohio.Gov</vt:lpstr>
      <vt:lpstr>Search: Career Pathway</vt:lpstr>
      <vt:lpstr>Select: Career Pathway </vt:lpstr>
      <vt:lpstr>Career Pathways webpage </vt:lpstr>
      <vt:lpstr>Student Decision Tree Parts 1 &amp; 2  (Page 2)</vt:lpstr>
      <vt:lpstr>Ohio Means Jobs Career Clusters </vt:lpstr>
      <vt:lpstr>Debrief </vt:lpstr>
      <vt:lpstr>Career Pathways Summary </vt:lpstr>
      <vt:lpstr>Go back to: OhioMeansJobs.Ohio.Gov</vt:lpstr>
      <vt:lpstr>Go back to: OhioMeansJobs.Ohio.Gov</vt:lpstr>
      <vt:lpstr>Welcome Job Seeker</vt:lpstr>
      <vt:lpstr>Welcome student</vt:lpstr>
      <vt:lpstr>Click on the My Dashboard link</vt:lpstr>
      <vt:lpstr>Job Search Screenshot</vt:lpstr>
      <vt:lpstr>Screenshot of the Job Search webpage</vt:lpstr>
      <vt:lpstr>Career Pathways Summary </vt:lpstr>
      <vt:lpstr>Career Pathway Summary (Continued)</vt:lpstr>
      <vt:lpstr>Career pathways summary screenshot </vt:lpstr>
      <vt:lpstr>Career as a teller </vt:lpstr>
      <vt:lpstr>Typical education for a teller </vt:lpstr>
      <vt:lpstr>Teller’s Education, Work Experience, and Training</vt:lpstr>
      <vt:lpstr>Ohio employment trends</vt:lpstr>
      <vt:lpstr>Currently Employed and Yearly Projections for Tellers in Ohio</vt:lpstr>
      <vt:lpstr>Teller’s Annual Salary</vt:lpstr>
      <vt:lpstr>Graphs Showing Salary Data for Teller’s in Ohio </vt:lpstr>
      <vt:lpstr>Job Search for Career Pathways </vt:lpstr>
      <vt:lpstr>Career Pathways Summary </vt:lpstr>
      <vt:lpstr>Career Pathway Summary for Finance </vt:lpstr>
      <vt:lpstr>Career Pathways Summary – Show Courses </vt:lpstr>
      <vt:lpstr>Potential Courses </vt:lpstr>
      <vt:lpstr>Job Search – Careers </vt:lpstr>
      <vt:lpstr>Job Search – Career Pathways </vt:lpstr>
      <vt:lpstr>Search a Career Pathway</vt:lpstr>
      <vt:lpstr>Search a Career Pathway</vt:lpstr>
      <vt:lpstr>Job Search – career Clusters </vt:lpstr>
      <vt:lpstr>Ohio Means Jobs Career Clusters </vt:lpstr>
      <vt:lpstr>Questions to Consider</vt:lpstr>
      <vt:lpstr>Debrief</vt:lpstr>
      <vt:lpstr>Student Decision Tree Part 3</vt:lpstr>
      <vt:lpstr>Student decision tree </vt:lpstr>
      <vt:lpstr>Career applications for Advanced quantitative reasoning </vt:lpstr>
      <vt:lpstr>Career applications for algebra 2/math 3</vt:lpstr>
      <vt:lpstr>Career applications for data science </vt:lpstr>
      <vt:lpstr>Career applications for discrete mathematics </vt:lpstr>
      <vt:lpstr>Career applications for statistics &amp; probability </vt:lpstr>
      <vt:lpstr>Connecting the High School Math Pathways to College Credit Plus (CCP) and the Ohio Guaranteed Transfer Pathways</vt:lpstr>
      <vt:lpstr>Connecting the High school math pathways to CCP and the Ohio Guaranteed transfer pathways </vt:lpstr>
      <vt:lpstr>Algebra 2-Equivalent Courses and the ACT/SAT</vt:lpstr>
      <vt:lpstr>Algebra 2-Equivalent Courses and the ACT/SAT</vt:lpstr>
      <vt:lpstr>Contact Information</vt:lpstr>
      <vt:lpstr>Computer Science Questions? </vt:lpstr>
      <vt:lpstr>Questions? </vt:lpstr>
      <vt:lpstr>Questions?</vt:lpstr>
      <vt:lpstr>Ohio The Heart of It All. </vt:lpstr>
      <vt:lpstr>Ohio Department of Education and Workforce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Ohio Department of Education and Workforce</dc:creator>
  <cp:keywords/>
  <dc:description/>
  <cp:lastModifiedBy>Bickley, Brian</cp:lastModifiedBy>
  <cp:revision>7</cp:revision>
  <cp:lastPrinted>2023-06-01T12:39:21Z</cp:lastPrinted>
  <dcterms:created xsi:type="dcterms:W3CDTF">2019-10-25T18:01:05Z</dcterms:created>
  <dcterms:modified xsi:type="dcterms:W3CDTF">2024-11-13T17:16:50Z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0x01010096338B202DF9D7408EE4E989603ED3F1</vt:lpwstr>
  </property>
  <property fmtid="{D5CDD505-2E9C-101B-9397-08002B2CF9AE}" pid="3" name="Order">
    <vt:r8>3778400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dlc_DocIdItemGuid">
    <vt:lpwstr>0a4eb09c-bb55-447e-a0ec-f8dc720df353</vt:lpwstr>
  </property>
</Properties>
</file>