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F0E4E-0CC8-485C-8D33-61E9E34E8D57}" v="1413" dt="2021-11-10T18:51:21.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62"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d96633c0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d96633c0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Angela</a:t>
            </a:r>
            <a:endParaRPr/>
          </a:p>
          <a:p>
            <a:pPr marL="0" lvl="0" indent="0" algn="l" rtl="0">
              <a:spcBef>
                <a:spcPts val="0"/>
              </a:spcBef>
              <a:spcAft>
                <a:spcPts val="0"/>
              </a:spcAft>
              <a:buNone/>
            </a:pPr>
            <a:endParaRPr/>
          </a:p>
          <a:p>
            <a:pPr marL="0" lvl="0" indent="0" algn="l" rtl="0">
              <a:spcBef>
                <a:spcPts val="0"/>
              </a:spcBef>
              <a:spcAft>
                <a:spcPts val="0"/>
              </a:spcAft>
              <a:buNone/>
            </a:pPr>
            <a:r>
              <a:rPr lang="en"/>
              <a:t>Calculus-based Physics as seniors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fd96633c0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fd96633c0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Angela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Get data on #’s in each section &amp; #’s in subsequent courses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00a171cbb5_0_8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00a171cbb5_0_8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06400" algn="l" rtl="0">
              <a:lnSpc>
                <a:spcPct val="115000"/>
              </a:lnSpc>
              <a:spcBef>
                <a:spcPts val="0"/>
              </a:spcBef>
              <a:spcAft>
                <a:spcPts val="0"/>
              </a:spcAft>
              <a:buClr>
                <a:srgbClr val="595959"/>
              </a:buClr>
              <a:buSzPts val="2800"/>
              <a:buChar char="●"/>
            </a:pPr>
            <a:r>
              <a:rPr lang="en" sz="2800">
                <a:solidFill>
                  <a:srgbClr val="595959"/>
                </a:solidFill>
              </a:rPr>
              <a:t>Opening Problem/Brainteaser</a:t>
            </a:r>
            <a:endParaRPr sz="2800">
              <a:solidFill>
                <a:srgbClr val="595959"/>
              </a:solidFill>
            </a:endParaRPr>
          </a:p>
          <a:p>
            <a:pPr marL="457200" lvl="0" indent="-406400" algn="l" rtl="0">
              <a:lnSpc>
                <a:spcPct val="115000"/>
              </a:lnSpc>
              <a:spcBef>
                <a:spcPts val="0"/>
              </a:spcBef>
              <a:spcAft>
                <a:spcPts val="0"/>
              </a:spcAft>
              <a:buClr>
                <a:srgbClr val="595959"/>
              </a:buClr>
              <a:buSzPts val="2800"/>
              <a:buChar char="●"/>
            </a:pPr>
            <a:r>
              <a:rPr lang="en" sz="2800">
                <a:solidFill>
                  <a:srgbClr val="595959"/>
                </a:solidFill>
              </a:rPr>
              <a:t>Whiteboard Homework</a:t>
            </a:r>
            <a:endParaRPr sz="2800">
              <a:solidFill>
                <a:srgbClr val="595959"/>
              </a:solidFill>
            </a:endParaRPr>
          </a:p>
          <a:p>
            <a:pPr marL="457200" lvl="0" indent="-406400" algn="l" rtl="0">
              <a:lnSpc>
                <a:spcPct val="115000"/>
              </a:lnSpc>
              <a:spcBef>
                <a:spcPts val="0"/>
              </a:spcBef>
              <a:spcAft>
                <a:spcPts val="0"/>
              </a:spcAft>
              <a:buClr>
                <a:srgbClr val="595959"/>
              </a:buClr>
              <a:buSzPts val="2800"/>
              <a:buChar char="●"/>
            </a:pPr>
            <a:r>
              <a:rPr lang="en" sz="2800">
                <a:solidFill>
                  <a:srgbClr val="595959"/>
                </a:solidFill>
              </a:rPr>
              <a:t>Lab/Investigation</a:t>
            </a:r>
            <a:endParaRPr sz="2800">
              <a:solidFill>
                <a:srgbClr val="595959"/>
              </a:solidFill>
            </a:endParaRPr>
          </a:p>
          <a:p>
            <a:pPr marL="457200" lvl="0" indent="-406400" algn="l" rtl="0">
              <a:lnSpc>
                <a:spcPct val="115000"/>
              </a:lnSpc>
              <a:spcBef>
                <a:spcPts val="0"/>
              </a:spcBef>
              <a:spcAft>
                <a:spcPts val="0"/>
              </a:spcAft>
              <a:buClr>
                <a:srgbClr val="595959"/>
              </a:buClr>
              <a:buSzPts val="2800"/>
              <a:buChar char="●"/>
            </a:pPr>
            <a:r>
              <a:rPr lang="en" sz="2800">
                <a:solidFill>
                  <a:srgbClr val="595959"/>
                </a:solidFill>
              </a:rPr>
              <a:t>Task</a:t>
            </a:r>
            <a:endParaRPr sz="2800">
              <a:solidFill>
                <a:srgbClr val="595959"/>
              </a:solidFill>
            </a:endParaRPr>
          </a:p>
          <a:p>
            <a:pPr marL="457200" lvl="0" indent="-406400" algn="l" rtl="0">
              <a:lnSpc>
                <a:spcPct val="115000"/>
              </a:lnSpc>
              <a:spcBef>
                <a:spcPts val="0"/>
              </a:spcBef>
              <a:spcAft>
                <a:spcPts val="0"/>
              </a:spcAft>
              <a:buClr>
                <a:srgbClr val="595959"/>
              </a:buClr>
              <a:buSzPts val="2800"/>
              <a:buChar char="●"/>
            </a:pPr>
            <a:r>
              <a:rPr lang="en" sz="2800">
                <a:solidFill>
                  <a:srgbClr val="595959"/>
                </a:solidFill>
              </a:rPr>
              <a:t>Activity</a:t>
            </a:r>
            <a:endParaRPr sz="2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00a171cbb5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00a171cbb5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406400" algn="l" rtl="0">
              <a:lnSpc>
                <a:spcPct val="115000"/>
              </a:lnSpc>
              <a:spcBef>
                <a:spcPts val="0"/>
              </a:spcBef>
              <a:spcAft>
                <a:spcPts val="0"/>
              </a:spcAft>
              <a:buClr>
                <a:srgbClr val="595959"/>
              </a:buClr>
              <a:buSzPts val="2800"/>
              <a:buChar char="●"/>
            </a:pPr>
            <a:r>
              <a:rPr lang="en" sz="2800">
                <a:solidFill>
                  <a:srgbClr val="595959"/>
                </a:solidFill>
              </a:rPr>
              <a:t>Student Focused</a:t>
            </a:r>
            <a:endParaRPr sz="2800">
              <a:solidFill>
                <a:srgbClr val="595959"/>
              </a:solidFill>
            </a:endParaRPr>
          </a:p>
          <a:p>
            <a:pPr marL="457200" lvl="0" indent="-406400" algn="l" rtl="0">
              <a:lnSpc>
                <a:spcPct val="115000"/>
              </a:lnSpc>
              <a:spcBef>
                <a:spcPts val="0"/>
              </a:spcBef>
              <a:spcAft>
                <a:spcPts val="0"/>
              </a:spcAft>
              <a:buClr>
                <a:srgbClr val="595959"/>
              </a:buClr>
              <a:buSzPts val="2800"/>
              <a:buChar char="●"/>
            </a:pPr>
            <a:r>
              <a:rPr lang="en" sz="2800">
                <a:solidFill>
                  <a:srgbClr val="595959"/>
                </a:solidFill>
              </a:rPr>
              <a:t>Collaborative</a:t>
            </a:r>
            <a:endParaRPr sz="2800">
              <a:solidFill>
                <a:srgbClr val="595959"/>
              </a:solidFill>
            </a:endParaRPr>
          </a:p>
          <a:p>
            <a:pPr marL="457200" lvl="0" indent="-406400" algn="l" rtl="0">
              <a:lnSpc>
                <a:spcPct val="115000"/>
              </a:lnSpc>
              <a:spcBef>
                <a:spcPts val="0"/>
              </a:spcBef>
              <a:spcAft>
                <a:spcPts val="0"/>
              </a:spcAft>
              <a:buClr>
                <a:srgbClr val="595959"/>
              </a:buClr>
              <a:buSzPts val="2800"/>
              <a:buChar char="●"/>
            </a:pPr>
            <a:r>
              <a:rPr lang="en" sz="2800">
                <a:solidFill>
                  <a:srgbClr val="595959"/>
                </a:solidFill>
              </a:rPr>
              <a:t>Random Groups of 3</a:t>
            </a:r>
            <a:endParaRPr sz="2800">
              <a:solidFill>
                <a:srgbClr val="595959"/>
              </a:solidFill>
            </a:endParaRPr>
          </a:p>
          <a:p>
            <a:pPr marL="457200" lvl="0" indent="-406400" algn="l" rtl="0">
              <a:lnSpc>
                <a:spcPct val="115000"/>
              </a:lnSpc>
              <a:spcBef>
                <a:spcPts val="0"/>
              </a:spcBef>
              <a:spcAft>
                <a:spcPts val="0"/>
              </a:spcAft>
              <a:buClr>
                <a:srgbClr val="595959"/>
              </a:buClr>
              <a:buSzPts val="2800"/>
              <a:buChar char="●"/>
            </a:pPr>
            <a:r>
              <a:rPr lang="en" sz="2800">
                <a:solidFill>
                  <a:srgbClr val="595959"/>
                </a:solidFill>
              </a:rPr>
              <a:t>Math 360/Vertical Whiteboards</a:t>
            </a:r>
            <a:endParaRPr sz="2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0a171cbb5_0_9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00a171cbb5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Quotes on this slide</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0a171cbb5_0_5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00a171cbb5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00a7741ac5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00a7741ac5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fd96633c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fd96633c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Bob</a:t>
            </a:r>
            <a:endParaRPr>
              <a:solidFill>
                <a:schemeClr val="dk1"/>
              </a:solidFill>
            </a:endParaRPr>
          </a:p>
          <a:p>
            <a:pPr marL="914400" lvl="3" indent="-298450" algn="l" rtl="0">
              <a:lnSpc>
                <a:spcPct val="115000"/>
              </a:lnSpc>
              <a:spcBef>
                <a:spcPts val="0"/>
              </a:spcBef>
              <a:spcAft>
                <a:spcPts val="0"/>
              </a:spcAft>
              <a:buClr>
                <a:schemeClr val="dk1"/>
              </a:buClr>
              <a:buSzPts val="1100"/>
              <a:buAutoNum type="arabicPeriod"/>
            </a:pPr>
            <a:r>
              <a:rPr lang="en">
                <a:solidFill>
                  <a:schemeClr val="dk1"/>
                </a:solidFill>
              </a:rPr>
              <a:t>Makes sense - physics foundation of all sciences</a:t>
            </a:r>
            <a:endParaRPr>
              <a:solidFill>
                <a:schemeClr val="dk1"/>
              </a:solidFill>
            </a:endParaRPr>
          </a:p>
          <a:p>
            <a:pPr marL="914400" lvl="3" indent="-298450" algn="l" rtl="0">
              <a:lnSpc>
                <a:spcPct val="115000"/>
              </a:lnSpc>
              <a:spcBef>
                <a:spcPts val="0"/>
              </a:spcBef>
              <a:spcAft>
                <a:spcPts val="0"/>
              </a:spcAft>
              <a:buClr>
                <a:schemeClr val="dk1"/>
              </a:buClr>
              <a:buSzPts val="1100"/>
              <a:buAutoNum type="arabicPeriod"/>
            </a:pPr>
            <a:r>
              <a:rPr lang="en">
                <a:solidFill>
                  <a:schemeClr val="dk1"/>
                </a:solidFill>
              </a:rPr>
              <a:t>Make science something that students do rather than memorize</a:t>
            </a:r>
            <a:endParaRPr>
              <a:solidFill>
                <a:schemeClr val="dk1"/>
              </a:solidFill>
            </a:endParaRPr>
          </a:p>
          <a:p>
            <a:pPr marL="914400" lvl="3" indent="-298450" algn="l" rtl="0">
              <a:lnSpc>
                <a:spcPct val="115000"/>
              </a:lnSpc>
              <a:spcBef>
                <a:spcPts val="0"/>
              </a:spcBef>
              <a:spcAft>
                <a:spcPts val="0"/>
              </a:spcAft>
              <a:buClr>
                <a:schemeClr val="dk1"/>
              </a:buClr>
              <a:buSzPts val="1100"/>
              <a:buAutoNum type="arabicPeriod"/>
            </a:pPr>
            <a:r>
              <a:rPr lang="en">
                <a:solidFill>
                  <a:schemeClr val="dk1"/>
                </a:solidFill>
              </a:rPr>
              <a:t>Foster interest in STEM</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fd96633c0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fd96633c0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000"/>
              </a:lnSpc>
              <a:spcBef>
                <a:spcPts val="0"/>
              </a:spcBef>
              <a:spcAft>
                <a:spcPts val="0"/>
              </a:spcAft>
              <a:buClr>
                <a:schemeClr val="dk1"/>
              </a:buClr>
              <a:buSzPts val="2100"/>
              <a:buFont typeface="Arial"/>
              <a:buNone/>
            </a:pPr>
            <a:r>
              <a:rPr lang="en" sz="2000"/>
              <a:t>Angela</a:t>
            </a:r>
            <a:endParaRPr sz="2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fd96633c0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fd96633c0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SzPts val="523"/>
              <a:buFont typeface="Arial"/>
              <a:buNone/>
            </a:pPr>
            <a:r>
              <a:rPr lang="en" sz="1400">
                <a:solidFill>
                  <a:srgbClr val="595959"/>
                </a:solidFill>
              </a:rPr>
              <a:t>Bob </a:t>
            </a:r>
            <a:endParaRPr sz="1400">
              <a:solidFill>
                <a:srgbClr val="595959"/>
              </a:solidFill>
            </a:endParaRPr>
          </a:p>
          <a:p>
            <a:pPr marL="457200" lvl="0" indent="-317500" algn="l" rtl="0">
              <a:lnSpc>
                <a:spcPct val="105000"/>
              </a:lnSpc>
              <a:spcBef>
                <a:spcPts val="1200"/>
              </a:spcBef>
              <a:spcAft>
                <a:spcPts val="0"/>
              </a:spcAft>
              <a:buClr>
                <a:srgbClr val="595959"/>
              </a:buClr>
              <a:buSzPts val="1400"/>
              <a:buChar char="●"/>
            </a:pPr>
            <a:r>
              <a:rPr lang="en" sz="1400">
                <a:solidFill>
                  <a:srgbClr val="595959"/>
                </a:solidFill>
              </a:rPr>
              <a:t>Math is the language of science -  why be in separate silos?</a:t>
            </a:r>
            <a:endParaRPr sz="1400">
              <a:solidFill>
                <a:srgbClr val="595959"/>
              </a:solidFill>
            </a:endParaRPr>
          </a:p>
          <a:p>
            <a:pPr marL="457200" lvl="0" indent="-317500" algn="l" rtl="0">
              <a:lnSpc>
                <a:spcPct val="105000"/>
              </a:lnSpc>
              <a:spcBef>
                <a:spcPts val="0"/>
              </a:spcBef>
              <a:spcAft>
                <a:spcPts val="0"/>
              </a:spcAft>
              <a:buClr>
                <a:srgbClr val="595959"/>
              </a:buClr>
              <a:buSzPts val="1400"/>
              <a:buChar char="●"/>
            </a:pPr>
            <a:r>
              <a:rPr lang="en" sz="1400">
                <a:solidFill>
                  <a:srgbClr val="595959"/>
                </a:solidFill>
              </a:rPr>
              <a:t>After learning about a tool why not build something with it?</a:t>
            </a:r>
            <a:endParaRPr sz="1400">
              <a:solidFill>
                <a:srgbClr val="FFAB40"/>
              </a:solidFill>
            </a:endParaRPr>
          </a:p>
          <a:p>
            <a:pPr marL="457200" lvl="0" indent="-317500" algn="l" rtl="0">
              <a:lnSpc>
                <a:spcPct val="105000"/>
              </a:lnSpc>
              <a:spcBef>
                <a:spcPts val="0"/>
              </a:spcBef>
              <a:spcAft>
                <a:spcPts val="0"/>
              </a:spcAft>
              <a:buClr>
                <a:srgbClr val="595959"/>
              </a:buClr>
              <a:buSzPts val="1400"/>
              <a:buChar char="●"/>
            </a:pPr>
            <a:r>
              <a:rPr lang="en" sz="1400">
                <a:solidFill>
                  <a:srgbClr val="595959"/>
                </a:solidFill>
              </a:rPr>
              <a:t>Available Physics First curriculums are math “lite”</a:t>
            </a:r>
            <a:endParaRPr sz="1400">
              <a:solidFill>
                <a:srgbClr val="595959"/>
              </a:solidFill>
            </a:endParaRPr>
          </a:p>
          <a:p>
            <a:pPr marL="457200" lvl="0" indent="-317500" algn="l" rtl="0">
              <a:lnSpc>
                <a:spcPct val="105000"/>
              </a:lnSpc>
              <a:spcBef>
                <a:spcPts val="0"/>
              </a:spcBef>
              <a:spcAft>
                <a:spcPts val="0"/>
              </a:spcAft>
              <a:buClr>
                <a:srgbClr val="595959"/>
              </a:buClr>
              <a:buSzPts val="1400"/>
              <a:buChar char="●"/>
            </a:pPr>
            <a:r>
              <a:rPr lang="en" sz="1400">
                <a:solidFill>
                  <a:srgbClr val="595959"/>
                </a:solidFill>
              </a:rPr>
              <a:t>Physics teachers spend a lot of time teaching math</a:t>
            </a:r>
            <a:endParaRPr sz="1400">
              <a:solidFill>
                <a:srgbClr val="595959"/>
              </a:solidFill>
            </a:endParaRPr>
          </a:p>
          <a:p>
            <a:pPr marL="177800" lvl="0" indent="0" algn="l" rtl="0">
              <a:lnSpc>
                <a:spcPct val="107000"/>
              </a:lnSpc>
              <a:spcBef>
                <a:spcPts val="1200"/>
              </a:spcBef>
              <a:spcAft>
                <a:spcPts val="0"/>
              </a:spcAft>
              <a:buNone/>
            </a:pPr>
            <a:endParaRPr sz="1400">
              <a:solidFill>
                <a:schemeClr val="dk1"/>
              </a:solidFill>
            </a:endParaRPr>
          </a:p>
          <a:p>
            <a:pPr marL="0" lvl="0" indent="0" algn="l" rtl="0">
              <a:lnSpc>
                <a:spcPct val="107000"/>
              </a:lnSpc>
              <a:spcBef>
                <a:spcPts val="0"/>
              </a:spcBef>
              <a:spcAft>
                <a:spcPts val="0"/>
              </a:spcAft>
              <a:buNone/>
            </a:pPr>
            <a:r>
              <a:rPr lang="en" sz="1400">
                <a:solidFill>
                  <a:schemeClr val="dk1"/>
                </a:solidFill>
              </a:rPr>
              <a:t>Angela</a:t>
            </a:r>
            <a:endParaRPr sz="1400">
              <a:solidFill>
                <a:schemeClr val="dk1"/>
              </a:solidFill>
            </a:endParaRPr>
          </a:p>
          <a:p>
            <a:pPr marL="177800" lvl="0" indent="0" algn="l" rtl="0">
              <a:lnSpc>
                <a:spcPct val="107000"/>
              </a:lnSpc>
              <a:spcBef>
                <a:spcPts val="0"/>
              </a:spcBef>
              <a:spcAft>
                <a:spcPts val="0"/>
              </a:spcAft>
              <a:buNone/>
            </a:pPr>
            <a:endParaRPr sz="1400">
              <a:solidFill>
                <a:schemeClr val="dk1"/>
              </a:solidFill>
            </a:endParaRPr>
          </a:p>
          <a:p>
            <a:pPr marL="177800" lvl="0" indent="0" algn="l" rtl="0">
              <a:lnSpc>
                <a:spcPct val="107000"/>
              </a:lnSpc>
              <a:spcBef>
                <a:spcPts val="0"/>
              </a:spcBef>
              <a:spcAft>
                <a:spcPts val="0"/>
              </a:spcAft>
              <a:buNone/>
            </a:pPr>
            <a:r>
              <a:rPr lang="en" sz="1400">
                <a:solidFill>
                  <a:schemeClr val="dk1"/>
                </a:solidFill>
              </a:rPr>
              <a:t>“Students use mathematical language to communicate effectively and to describe their work with clarity and precision. Students demonstrate how, when, and why their procedure works and why it is appropriate. Students can answer the question, ‘How do we know?’”</a:t>
            </a:r>
            <a:endParaRPr sz="1400">
              <a:solidFill>
                <a:schemeClr val="dk1"/>
              </a:solidFill>
            </a:endParaRPr>
          </a:p>
          <a:p>
            <a:pPr marL="0" lvl="0" indent="0" algn="l" rtl="0">
              <a:lnSpc>
                <a:spcPct val="105000"/>
              </a:lnSpc>
              <a:spcBef>
                <a:spcPts val="0"/>
              </a:spcBef>
              <a:spcAft>
                <a:spcPts val="0"/>
              </a:spcAft>
              <a:buNone/>
            </a:pPr>
            <a:endParaRPr sz="1400">
              <a:solidFill>
                <a:srgbClr val="595959"/>
              </a:solidFill>
            </a:endParaRPr>
          </a:p>
          <a:p>
            <a:pPr marL="0" lvl="0" indent="0" algn="l" rtl="0">
              <a:lnSpc>
                <a:spcPct val="105000"/>
              </a:lnSpc>
              <a:spcBef>
                <a:spcPts val="1200"/>
              </a:spcBef>
              <a:spcAft>
                <a:spcPts val="0"/>
              </a:spcAft>
              <a:buNone/>
            </a:pPr>
            <a:r>
              <a:rPr lang="en" sz="1400">
                <a:solidFill>
                  <a:srgbClr val="595959"/>
                </a:solidFill>
              </a:rPr>
              <a:t>Math Teacher’s Perspective</a:t>
            </a:r>
            <a:endParaRPr sz="1400">
              <a:solidFill>
                <a:srgbClr val="595959"/>
              </a:solidFill>
            </a:endParaRPr>
          </a:p>
          <a:p>
            <a:pPr marL="457200" lvl="0" indent="-317500" algn="l" rtl="0">
              <a:lnSpc>
                <a:spcPct val="105000"/>
              </a:lnSpc>
              <a:spcBef>
                <a:spcPts val="1200"/>
              </a:spcBef>
              <a:spcAft>
                <a:spcPts val="0"/>
              </a:spcAft>
              <a:buClr>
                <a:srgbClr val="595959"/>
              </a:buClr>
              <a:buSzPts val="1400"/>
              <a:buChar char="●"/>
            </a:pPr>
            <a:r>
              <a:rPr lang="en" sz="1400">
                <a:solidFill>
                  <a:srgbClr val="595959"/>
                </a:solidFill>
              </a:rPr>
              <a:t>Need for realistics &amp; relatable context</a:t>
            </a:r>
            <a:endParaRPr sz="1400">
              <a:solidFill>
                <a:srgbClr val="595959"/>
              </a:solidFill>
            </a:endParaRPr>
          </a:p>
          <a:p>
            <a:pPr marL="457200" lvl="0" indent="-317500" algn="l" rtl="0">
              <a:lnSpc>
                <a:spcPct val="105000"/>
              </a:lnSpc>
              <a:spcBef>
                <a:spcPts val="0"/>
              </a:spcBef>
              <a:spcAft>
                <a:spcPts val="0"/>
              </a:spcAft>
              <a:buClr>
                <a:srgbClr val="595959"/>
              </a:buClr>
              <a:buSzPts val="1400"/>
              <a:buChar char="●"/>
            </a:pPr>
            <a:r>
              <a:rPr lang="en" sz="1400">
                <a:solidFill>
                  <a:srgbClr val="595959"/>
                </a:solidFill>
              </a:rPr>
              <a:t>Deep connections aid in retention</a:t>
            </a:r>
            <a:endParaRPr sz="1400">
              <a:solidFill>
                <a:srgbClr val="595959"/>
              </a:solidFill>
            </a:endParaRPr>
          </a:p>
          <a:p>
            <a:pPr marL="457200" lvl="0" indent="-317500" algn="l" rtl="0">
              <a:lnSpc>
                <a:spcPct val="105000"/>
              </a:lnSpc>
              <a:spcBef>
                <a:spcPts val="0"/>
              </a:spcBef>
              <a:spcAft>
                <a:spcPts val="0"/>
              </a:spcAft>
              <a:buClr>
                <a:srgbClr val="595959"/>
              </a:buClr>
              <a:buSzPts val="1400"/>
              <a:buChar char="●"/>
            </a:pPr>
            <a:r>
              <a:rPr lang="en" sz="1400">
                <a:solidFill>
                  <a:srgbClr val="595959"/>
                </a:solidFill>
              </a:rPr>
              <a:t>Why are we learning this?</a:t>
            </a:r>
            <a:endParaRPr sz="1400">
              <a:solidFill>
                <a:srgbClr val="595959"/>
              </a:solidFill>
            </a:endParaRPr>
          </a:p>
          <a:p>
            <a:pPr marL="457200" lvl="0" indent="-317500" algn="l" rtl="0">
              <a:lnSpc>
                <a:spcPct val="105000"/>
              </a:lnSpc>
              <a:spcBef>
                <a:spcPts val="0"/>
              </a:spcBef>
              <a:spcAft>
                <a:spcPts val="0"/>
              </a:spcAft>
              <a:buClr>
                <a:srgbClr val="595959"/>
              </a:buClr>
              <a:buSzPts val="1400"/>
              <a:buChar char="●"/>
            </a:pPr>
            <a:r>
              <a:rPr lang="en" sz="1400">
                <a:solidFill>
                  <a:srgbClr val="595959"/>
                </a:solidFill>
              </a:rPr>
              <a:t>Rigor</a:t>
            </a:r>
            <a:endParaRPr sz="1400">
              <a:solidFill>
                <a:schemeClr val="dk1"/>
              </a:solidFill>
            </a:endParaRPr>
          </a:p>
          <a:p>
            <a:pPr marL="0" lvl="0" indent="0" algn="l" rtl="0">
              <a:lnSpc>
                <a:spcPct val="105000"/>
              </a:lnSpc>
              <a:spcBef>
                <a:spcPts val="1200"/>
              </a:spcBef>
              <a:spcAft>
                <a:spcPts val="0"/>
              </a:spcAft>
              <a:buNone/>
            </a:pPr>
            <a:endParaRPr>
              <a:solidFill>
                <a:srgbClr val="595959"/>
              </a:solidFill>
            </a:endParaRPr>
          </a:p>
          <a:p>
            <a:pPr marL="177800" lvl="0" indent="0" algn="ctr" rtl="0">
              <a:lnSpc>
                <a:spcPct val="107000"/>
              </a:lnSpc>
              <a:spcBef>
                <a:spcPts val="1200"/>
              </a:spcBef>
              <a:spcAft>
                <a:spcPts val="0"/>
              </a:spcAft>
              <a:buClr>
                <a:schemeClr val="dk1"/>
              </a:buClr>
              <a:buSzPts val="1100"/>
              <a:buFont typeface="Arial"/>
              <a:buNone/>
            </a:pPr>
            <a:endParaRPr sz="13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f8995522c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f8995522c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202020"/>
                </a:solidFill>
                <a:highlight>
                  <a:srgbClr val="FFFFFF"/>
                </a:highlight>
              </a:rPr>
              <a:t>Angela</a:t>
            </a:r>
            <a:endParaRPr sz="1200">
              <a:solidFill>
                <a:srgbClr val="202020"/>
              </a:solidFill>
              <a:highlight>
                <a:srgbClr val="FFFFFF"/>
              </a:highlight>
            </a:endParaRPr>
          </a:p>
          <a:p>
            <a:pPr marL="0" lvl="0" indent="0" algn="l" rtl="0">
              <a:spcBef>
                <a:spcPts val="0"/>
              </a:spcBef>
              <a:spcAft>
                <a:spcPts val="0"/>
              </a:spcAft>
              <a:buClr>
                <a:schemeClr val="dk1"/>
              </a:buClr>
              <a:buSzPts val="1100"/>
              <a:buFont typeface="Arial"/>
              <a:buNone/>
            </a:pPr>
            <a:endParaRPr sz="1200">
              <a:solidFill>
                <a:srgbClr val="202020"/>
              </a:solidFill>
              <a:highlight>
                <a:srgbClr val="FFFFFF"/>
              </a:highlight>
            </a:endParaRPr>
          </a:p>
          <a:p>
            <a:pPr marL="0" lvl="0" indent="0" algn="l" rtl="0">
              <a:spcBef>
                <a:spcPts val="0"/>
              </a:spcBef>
              <a:spcAft>
                <a:spcPts val="0"/>
              </a:spcAft>
              <a:buClr>
                <a:schemeClr val="dk1"/>
              </a:buClr>
              <a:buSzPts val="1100"/>
              <a:buFont typeface="Arial"/>
              <a:buNone/>
            </a:pPr>
            <a:r>
              <a:rPr lang="en" sz="1200">
                <a:solidFill>
                  <a:srgbClr val="202020"/>
                </a:solidFill>
                <a:highlight>
                  <a:srgbClr val="FFFFFF"/>
                </a:highlight>
              </a:rPr>
              <a:t>When students think about mathematics in relatable and interesting contexts, they develop the intuition behind the principles and formulas of mathematics. </a:t>
            </a:r>
            <a:endParaRPr sz="1200">
              <a:solidFill>
                <a:srgbClr val="202020"/>
              </a:solidFill>
              <a:highlight>
                <a:srgbClr val="FFFFFF"/>
              </a:highlight>
            </a:endParaRPr>
          </a:p>
          <a:p>
            <a:pPr marL="0" lvl="0" indent="0" algn="l" rtl="0">
              <a:spcBef>
                <a:spcPts val="0"/>
              </a:spcBef>
              <a:spcAft>
                <a:spcPts val="0"/>
              </a:spcAft>
              <a:buClr>
                <a:schemeClr val="dk1"/>
              </a:buClr>
              <a:buSzPts val="1100"/>
              <a:buFont typeface="Arial"/>
              <a:buNone/>
            </a:pPr>
            <a:endParaRPr sz="1200">
              <a:solidFill>
                <a:srgbClr val="202020"/>
              </a:solidFill>
              <a:highlight>
                <a:srgbClr val="FFFFFF"/>
              </a:highlight>
            </a:endParaRPr>
          </a:p>
          <a:p>
            <a:pPr marL="0" lvl="0" indent="0" algn="l" rtl="0">
              <a:spcBef>
                <a:spcPts val="0"/>
              </a:spcBef>
              <a:spcAft>
                <a:spcPts val="0"/>
              </a:spcAft>
              <a:buClr>
                <a:schemeClr val="dk1"/>
              </a:buClr>
              <a:buSzPts val="1100"/>
              <a:buFont typeface="Arial"/>
              <a:buNone/>
            </a:pPr>
            <a:r>
              <a:rPr lang="en" sz="1200">
                <a:solidFill>
                  <a:srgbClr val="202020"/>
                </a:solidFill>
                <a:highlight>
                  <a:srgbClr val="FFFFFF"/>
                </a:highlight>
              </a:rPr>
              <a:t>This intuition then allows them to apply their thinking to problem-solve in new and unique situations.</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fd96633c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fd96633c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Bob</a:t>
            </a:r>
            <a:endParaRPr/>
          </a:p>
          <a:p>
            <a:pPr marL="0" lvl="0" indent="0" algn="l" rtl="0">
              <a:spcBef>
                <a:spcPts val="0"/>
              </a:spcBef>
              <a:spcAft>
                <a:spcPts val="0"/>
              </a:spcAft>
              <a:buNone/>
            </a:pPr>
            <a:endParaRPr/>
          </a:p>
          <a:p>
            <a:pPr marL="0" lvl="0" indent="0" algn="l" rtl="0">
              <a:spcBef>
                <a:spcPts val="0"/>
              </a:spcBef>
              <a:spcAft>
                <a:spcPts val="0"/>
              </a:spcAft>
              <a:buNone/>
            </a:pPr>
            <a:r>
              <a:rPr lang="en"/>
              <a:t>Started with Physics </a:t>
            </a:r>
            <a:r>
              <a:rPr lang="en">
                <a:solidFill>
                  <a:schemeClr val="dk1"/>
                </a:solidFill>
              </a:rPr>
              <a:t>Modeling Instruction™</a:t>
            </a:r>
            <a:r>
              <a:rPr lang="en"/>
              <a:t> curriculum and matched to state standards</a:t>
            </a:r>
            <a:endParaRPr/>
          </a:p>
          <a:p>
            <a:pPr marL="0" lvl="0" indent="0" algn="l" rtl="0">
              <a:spcBef>
                <a:spcPts val="0"/>
              </a:spcBef>
              <a:spcAft>
                <a:spcPts val="0"/>
              </a:spcAft>
              <a:buNone/>
            </a:pPr>
            <a:r>
              <a:rPr lang="en"/>
              <a:t>Analyzed  math standards and content to see where they overlapped &amp; supported the physics content </a:t>
            </a:r>
            <a:endParaRPr/>
          </a:p>
          <a:p>
            <a:pPr marL="0" lvl="0" indent="0" algn="l" rtl="0">
              <a:spcBef>
                <a:spcPts val="0"/>
              </a:spcBef>
              <a:spcAft>
                <a:spcPts val="0"/>
              </a:spcAft>
              <a:buNone/>
            </a:pPr>
            <a:r>
              <a:rPr lang="en">
                <a:solidFill>
                  <a:schemeClr val="dk1"/>
                </a:solidFill>
              </a:rPr>
              <a:t>Modified/added Modeling Instruction™  curriculum to physics to include as much Algebra 2 content as possible</a:t>
            </a:r>
            <a:endParaRPr>
              <a:solidFill>
                <a:schemeClr val="dk1"/>
              </a:solidFill>
            </a:endParaRPr>
          </a:p>
          <a:p>
            <a:pPr marL="0" lvl="0" indent="0" algn="l" rtl="0">
              <a:spcBef>
                <a:spcPts val="0"/>
              </a:spcBef>
              <a:spcAft>
                <a:spcPts val="0"/>
              </a:spcAft>
              <a:buNone/>
            </a:pPr>
            <a:r>
              <a:rPr lang="en">
                <a:solidFill>
                  <a:schemeClr val="dk1"/>
                </a:solidFill>
              </a:rPr>
              <a:t>When Algebra 2 content did not have matching physics content we created stand alone math units</a:t>
            </a:r>
            <a:endParaRPr>
              <a:solidFill>
                <a:schemeClr val="dk1"/>
              </a:solidFill>
            </a:endParaRPr>
          </a:p>
          <a:p>
            <a:pPr marL="0" lvl="0" indent="0" algn="l" rtl="0">
              <a:spcBef>
                <a:spcPts val="0"/>
              </a:spcBef>
              <a:spcAft>
                <a:spcPts val="0"/>
              </a:spcAft>
              <a:buNone/>
            </a:pPr>
            <a:r>
              <a:rPr lang="en">
                <a:solidFill>
                  <a:schemeClr val="dk1"/>
                </a:solidFill>
              </a:rPr>
              <a:t>Used MMR/Advanced Quantitative Reasoning Pilot to improve math lessons</a:t>
            </a:r>
            <a:endParaRPr>
              <a:solidFill>
                <a:schemeClr val="dk1"/>
              </a:solidFill>
            </a:endParaRPr>
          </a:p>
          <a:p>
            <a:pPr marL="457200" lvl="0" indent="0" algn="l" rtl="0">
              <a:lnSpc>
                <a:spcPct val="115000"/>
              </a:lnSpc>
              <a:spcBef>
                <a:spcPts val="0"/>
              </a:spcBef>
              <a:spcAft>
                <a:spcPts val="0"/>
              </a:spcAft>
              <a:buNone/>
            </a:pPr>
            <a:endParaRPr sz="1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d96633c0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fd96633c0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d96633c04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d96633c0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Angela</a:t>
            </a:r>
            <a:endParaRPr/>
          </a:p>
          <a:p>
            <a:pPr marL="0" lvl="0" indent="0" algn="l" rtl="0">
              <a:spcBef>
                <a:spcPts val="0"/>
              </a:spcBef>
              <a:spcAft>
                <a:spcPts val="0"/>
              </a:spcAft>
              <a:buNone/>
            </a:pPr>
            <a:endParaRPr/>
          </a:p>
          <a:p>
            <a:pPr marL="0" lvl="0" indent="0" algn="l" rtl="0">
              <a:spcBef>
                <a:spcPts val="0"/>
              </a:spcBef>
              <a:spcAft>
                <a:spcPts val="0"/>
              </a:spcAft>
              <a:buNone/>
            </a:pPr>
            <a:r>
              <a:rPr lang="en"/>
              <a:t>Maroon colored units are stand alone math</a:t>
            </a:r>
            <a:endParaRPr/>
          </a:p>
          <a:p>
            <a:pPr marL="0" lvl="0" indent="0" algn="l" rtl="0">
              <a:spcBef>
                <a:spcPts val="0"/>
              </a:spcBef>
              <a:spcAft>
                <a:spcPts val="0"/>
              </a:spcAft>
              <a:buNone/>
            </a:pPr>
            <a:r>
              <a:rPr lang="en"/>
              <a:t>Green  are combined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d96633c0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d96633c0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Bob -</a:t>
            </a:r>
            <a:endParaRPr/>
          </a:p>
          <a:p>
            <a:pPr marL="0" lvl="0" indent="0" algn="l" rtl="0">
              <a:spcBef>
                <a:spcPts val="0"/>
              </a:spcBef>
              <a:spcAft>
                <a:spcPts val="0"/>
              </a:spcAft>
              <a:buNone/>
            </a:pPr>
            <a:endParaRPr/>
          </a:p>
          <a:p>
            <a:pPr marL="0" lvl="0" indent="0" algn="l" rtl="0">
              <a:spcBef>
                <a:spcPts val="0"/>
              </a:spcBef>
              <a:spcAft>
                <a:spcPts val="0"/>
              </a:spcAft>
              <a:buNone/>
            </a:pPr>
            <a:r>
              <a:rPr lang="en"/>
              <a:t>Learned about 1d vectors in kinematics/motion</a:t>
            </a:r>
            <a:endParaRPr/>
          </a:p>
          <a:p>
            <a:pPr marL="0" lvl="0" indent="0" algn="l" rtl="0">
              <a:spcBef>
                <a:spcPts val="0"/>
              </a:spcBef>
              <a:spcAft>
                <a:spcPts val="0"/>
              </a:spcAft>
              <a:buNone/>
            </a:pPr>
            <a:r>
              <a:rPr lang="en"/>
              <a:t>Learned to distinguish distance and displacement </a:t>
            </a:r>
            <a:endParaRPr/>
          </a:p>
          <a:p>
            <a:pPr marL="0" lvl="0" indent="0" algn="l" rtl="0">
              <a:spcBef>
                <a:spcPts val="0"/>
              </a:spcBef>
              <a:spcAft>
                <a:spcPts val="0"/>
              </a:spcAft>
              <a:buNone/>
            </a:pPr>
            <a:r>
              <a:rPr lang="en"/>
              <a:t>Now what if we can move in 2 dimensions?</a:t>
            </a:r>
            <a:endParaRPr/>
          </a:p>
          <a:p>
            <a:pPr marL="0" lvl="0" indent="0" algn="l" rtl="0">
              <a:spcBef>
                <a:spcPts val="0"/>
              </a:spcBef>
              <a:spcAft>
                <a:spcPts val="0"/>
              </a:spcAft>
              <a:buNone/>
            </a:pPr>
            <a:r>
              <a:rPr lang="en"/>
              <a:t>Learn head to tail addition, start graphically using graph paper, rulers and protractors</a:t>
            </a:r>
            <a:endParaRPr/>
          </a:p>
          <a:p>
            <a:pPr marL="0" lvl="0" indent="0" algn="l" rtl="0">
              <a:spcBef>
                <a:spcPts val="0"/>
              </a:spcBef>
              <a:spcAft>
                <a:spcPts val="0"/>
              </a:spcAft>
              <a:buNone/>
            </a:pPr>
            <a:r>
              <a:rPr lang="en"/>
              <a:t>Is there an easier, more accurate way to find side lengths and angles?</a:t>
            </a:r>
            <a:endParaRPr/>
          </a:p>
          <a:p>
            <a:pPr marL="0" lvl="0" indent="0" algn="l" rtl="0">
              <a:spcBef>
                <a:spcPts val="0"/>
              </a:spcBef>
              <a:spcAft>
                <a:spcPts val="0"/>
              </a:spcAft>
              <a:buNone/>
            </a:pPr>
            <a:r>
              <a:rPr lang="en"/>
              <a:t>See that we can find length of legs using pythagorean theorem, what about angles?</a:t>
            </a:r>
            <a:endParaRPr/>
          </a:p>
          <a:p>
            <a:pPr marL="0" lvl="0" indent="0" algn="l" rtl="0">
              <a:spcBef>
                <a:spcPts val="0"/>
              </a:spcBef>
              <a:spcAft>
                <a:spcPts val="0"/>
              </a:spcAft>
              <a:buNone/>
            </a:pPr>
            <a:r>
              <a:rPr lang="en"/>
              <a:t>Let students discover patterns of relationships between acute angles to side length ratios in similar right triangles and use this to make predictions</a:t>
            </a:r>
            <a:endParaRPr/>
          </a:p>
          <a:p>
            <a:pPr marL="0" lvl="0" indent="0" algn="l" rtl="0">
              <a:spcBef>
                <a:spcPts val="0"/>
              </a:spcBef>
              <a:spcAft>
                <a:spcPts val="0"/>
              </a:spcAft>
              <a:buNone/>
            </a:pPr>
            <a:r>
              <a:rPr lang="en"/>
              <a:t>Introduce names of acute angle to triangle leg length ratios as sine, cosine, tangent and how we can use them to find unknown lengths/angles</a:t>
            </a:r>
            <a:endParaRPr/>
          </a:p>
          <a:p>
            <a:pPr marL="0" lvl="0" indent="0" algn="l" rtl="0">
              <a:spcBef>
                <a:spcPts val="0"/>
              </a:spcBef>
              <a:spcAft>
                <a:spcPts val="0"/>
              </a:spcAft>
              <a:buNone/>
            </a:pPr>
            <a:r>
              <a:rPr lang="en"/>
              <a:t>Introduce balanced forces at 90° and determine net forces (vector sum = 0)</a:t>
            </a:r>
            <a:endParaRPr/>
          </a:p>
          <a:p>
            <a:pPr marL="0" lvl="0" indent="0" algn="l" rtl="0">
              <a:spcBef>
                <a:spcPts val="0"/>
              </a:spcBef>
              <a:spcAft>
                <a:spcPts val="0"/>
              </a:spcAft>
              <a:buNone/>
            </a:pPr>
            <a:r>
              <a:rPr lang="en"/>
              <a:t>Introduce balanced forces at angles </a:t>
            </a:r>
            <a:r>
              <a:rPr lang="en">
                <a:solidFill>
                  <a:schemeClr val="dk1"/>
                </a:solidFill>
              </a:rPr>
              <a:t>and ask students to determine net forces (vector sum = 0) using what they know about right triangles</a:t>
            </a:r>
            <a:endParaRPr>
              <a:solidFill>
                <a:schemeClr val="dk1"/>
              </a:solidFill>
            </a:endParaRPr>
          </a:p>
          <a:p>
            <a:pPr marL="0" lvl="0" indent="0" algn="l" rtl="0">
              <a:spcBef>
                <a:spcPts val="0"/>
              </a:spcBef>
              <a:spcAft>
                <a:spcPts val="0"/>
              </a:spcAft>
              <a:buNone/>
            </a:pPr>
            <a:r>
              <a:rPr lang="en">
                <a:solidFill>
                  <a:schemeClr val="dk1"/>
                </a:solidFill>
              </a:rPr>
              <a:t>Use interactive simulations such as PhET to visualize 2D vector addition</a:t>
            </a:r>
            <a:endParaRPr>
              <a:solidFill>
                <a:schemeClr val="dk1"/>
              </a:solidFill>
            </a:endParaRPr>
          </a:p>
          <a:p>
            <a:pPr marL="0" lvl="0" indent="0" algn="l" rtl="0">
              <a:spcBef>
                <a:spcPts val="0"/>
              </a:spcBef>
              <a:spcAft>
                <a:spcPts val="0"/>
              </a:spcAft>
              <a:buNone/>
            </a:pPr>
            <a:r>
              <a:rPr lang="en">
                <a:solidFill>
                  <a:schemeClr val="dk1"/>
                </a:solidFill>
              </a:rPr>
              <a:t>Vector components are introduced in the following unit once students have firm grasp on vector addition and when vector sum is non-zero.</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drive.google.com/file/d/1GpiNJJPLrimhNCEcAbaxaa8vTCQoW7C9/view" TargetMode="External"/><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asanor@stvm.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1736875" y="3443725"/>
            <a:ext cx="5780400" cy="1146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3700"/>
              <a:t>Mr. Robert Engels </a:t>
            </a:r>
            <a:endParaRPr sz="3700"/>
          </a:p>
          <a:p>
            <a:pPr marL="0" lvl="0" indent="0" algn="ctr" rtl="0">
              <a:lnSpc>
                <a:spcPct val="80000"/>
              </a:lnSpc>
              <a:spcBef>
                <a:spcPts val="0"/>
              </a:spcBef>
              <a:spcAft>
                <a:spcPts val="0"/>
              </a:spcAft>
              <a:buNone/>
            </a:pPr>
            <a:r>
              <a:rPr lang="en" sz="3700"/>
              <a:t>&amp; Ms. Angela Sanor</a:t>
            </a:r>
            <a:endParaRPr sz="3700"/>
          </a:p>
          <a:p>
            <a:pPr marL="0" lvl="0" indent="0" algn="ctr" rtl="0">
              <a:lnSpc>
                <a:spcPct val="80000"/>
              </a:lnSpc>
              <a:spcBef>
                <a:spcPts val="0"/>
              </a:spcBef>
              <a:spcAft>
                <a:spcPts val="0"/>
              </a:spcAft>
              <a:buNone/>
            </a:pPr>
            <a:endParaRPr sz="1600"/>
          </a:p>
          <a:p>
            <a:pPr marL="0" lvl="0" indent="0" algn="ctr" rtl="0">
              <a:lnSpc>
                <a:spcPct val="80000"/>
              </a:lnSpc>
              <a:spcBef>
                <a:spcPts val="0"/>
              </a:spcBef>
              <a:spcAft>
                <a:spcPts val="0"/>
              </a:spcAft>
              <a:buNone/>
            </a:pPr>
            <a:r>
              <a:rPr lang="en" sz="2432"/>
              <a:t>St. Vincent-St. Mary High School</a:t>
            </a:r>
            <a:endParaRPr sz="2432"/>
          </a:p>
        </p:txBody>
      </p:sp>
      <p:sp>
        <p:nvSpPr>
          <p:cNvPr id="55" name="Google Shape;55;p13"/>
          <p:cNvSpPr/>
          <p:nvPr/>
        </p:nvSpPr>
        <p:spPr>
          <a:xfrm>
            <a:off x="1038150" y="342125"/>
            <a:ext cx="7019224" cy="2756950"/>
          </a:xfrm>
          <a:prstGeom prst="rect">
            <a:avLst/>
          </a:prstGeom>
        </p:spPr>
        <p:txBody>
          <a:bodyPr>
            <a:prstTxWarp prst="textPlain">
              <a:avLst/>
            </a:prstTxWarp>
          </a:bodyPr>
          <a:lstStyle/>
          <a:p>
            <a:pPr lvl="0" algn="ctr"/>
            <a:r>
              <a:rPr b="0" i="0" dirty="0">
                <a:ln w="9525" cap="flat" cmpd="sng">
                  <a:solidFill>
                    <a:srgbClr val="7F6000"/>
                  </a:solidFill>
                  <a:prstDash val="solid"/>
                  <a:round/>
                  <a:headEnd type="none" w="sm" len="sm"/>
                  <a:tailEnd type="none" w="sm" len="sm"/>
                </a:ln>
                <a:solidFill>
                  <a:srgbClr val="274E13"/>
                </a:solidFill>
                <a:latin typeface="Arial"/>
              </a:rPr>
              <a:t>Honors Algebra 2 </a:t>
            </a:r>
            <a:br>
              <a:rPr b="0" i="0" dirty="0">
                <a:ln w="9525" cap="flat" cmpd="sng">
                  <a:solidFill>
                    <a:srgbClr val="7F6000"/>
                  </a:solidFill>
                  <a:prstDash val="solid"/>
                  <a:round/>
                  <a:headEnd type="none" w="sm" len="sm"/>
                  <a:tailEnd type="none" w="sm" len="sm"/>
                </a:ln>
                <a:solidFill>
                  <a:srgbClr val="274E13"/>
                </a:solidFill>
                <a:latin typeface="Arial"/>
              </a:rPr>
            </a:br>
            <a:r>
              <a:rPr b="0" i="0" dirty="0">
                <a:ln w="9525" cap="flat" cmpd="sng">
                  <a:solidFill>
                    <a:srgbClr val="7F6000"/>
                  </a:solidFill>
                  <a:prstDash val="solid"/>
                  <a:round/>
                  <a:headEnd type="none" w="sm" len="sm"/>
                  <a:tailEnd type="none" w="sm" len="sm"/>
                </a:ln>
                <a:solidFill>
                  <a:srgbClr val="274E13"/>
                </a:solidFill>
                <a:latin typeface="Arial"/>
              </a:rPr>
              <a:t>&amp; Physics (HAPS)</a:t>
            </a:r>
          </a:p>
        </p:txBody>
      </p:sp>
      <p:pic>
        <p:nvPicPr>
          <p:cNvPr id="56" name="Google Shape;56;p13" descr="St. Vincent-St. Mary Crest"/>
          <p:cNvPicPr preferRelativeResize="0"/>
          <p:nvPr/>
        </p:nvPicPr>
        <p:blipFill>
          <a:blip r:embed="rId3">
            <a:alphaModFix/>
          </a:blip>
          <a:stretch>
            <a:fillRect/>
          </a:stretch>
        </p:blipFill>
        <p:spPr>
          <a:xfrm>
            <a:off x="7943765" y="3916100"/>
            <a:ext cx="1200235" cy="1227400"/>
          </a:xfrm>
          <a:prstGeom prst="rect">
            <a:avLst/>
          </a:prstGeom>
          <a:noFill/>
          <a:ln>
            <a:noFill/>
          </a:ln>
        </p:spPr>
      </p:pic>
      <p:pic>
        <p:nvPicPr>
          <p:cNvPr id="57" name="Google Shape;57;p13" descr="St. Vincent-St. Mary Crest logo"/>
          <p:cNvPicPr preferRelativeResize="0"/>
          <p:nvPr/>
        </p:nvPicPr>
        <p:blipFill>
          <a:blip r:embed="rId4">
            <a:alphaModFix/>
          </a:blip>
          <a:stretch>
            <a:fillRect/>
          </a:stretch>
        </p:blipFill>
        <p:spPr>
          <a:xfrm>
            <a:off x="60775" y="3789758"/>
            <a:ext cx="1200223" cy="12729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p:nvPr/>
        </p:nvSpPr>
        <p:spPr>
          <a:xfrm>
            <a:off x="263099" y="211249"/>
            <a:ext cx="8677034" cy="801526"/>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C00000"/>
                </a:solidFill>
                <a:latin typeface="Arial"/>
              </a:rPr>
              <a:t>Pathways after HAPS</a:t>
            </a:r>
          </a:p>
        </p:txBody>
      </p:sp>
      <p:sp>
        <p:nvSpPr>
          <p:cNvPr id="126" name="Google Shape;126;p22"/>
          <p:cNvSpPr txBox="1"/>
          <p:nvPr/>
        </p:nvSpPr>
        <p:spPr>
          <a:xfrm>
            <a:off x="1223400" y="1193625"/>
            <a:ext cx="6465000" cy="3401700"/>
          </a:xfrm>
          <a:prstGeom prst="rect">
            <a:avLst/>
          </a:prstGeom>
          <a:noFill/>
          <a:ln>
            <a:noFill/>
          </a:ln>
        </p:spPr>
        <p:txBody>
          <a:bodyPr spcFirstLastPara="1" wrap="square" lIns="91425" tIns="91425" rIns="91425" bIns="91425" anchor="t" anchorCtr="0">
            <a:spAutoFit/>
          </a:bodyPr>
          <a:lstStyle/>
          <a:p>
            <a:pPr marL="227012" lvl="0" indent="-246062" algn="ctr" rtl="0">
              <a:spcBef>
                <a:spcPts val="0"/>
              </a:spcBef>
              <a:spcAft>
                <a:spcPts val="0"/>
              </a:spcAft>
              <a:buClr>
                <a:schemeClr val="dk1"/>
              </a:buClr>
              <a:buSzPts val="2700"/>
              <a:buChar char="❏"/>
            </a:pPr>
            <a:r>
              <a:rPr lang="en" sz="2700" dirty="0">
                <a:solidFill>
                  <a:schemeClr val="dk1"/>
                </a:solidFill>
              </a:rPr>
              <a:t>Honors Geometry</a:t>
            </a:r>
            <a:endParaRPr sz="2700" dirty="0">
              <a:solidFill>
                <a:schemeClr val="dk1"/>
              </a:solidFill>
            </a:endParaRPr>
          </a:p>
          <a:p>
            <a:pPr marL="227012" lvl="0" indent="-246062" algn="ctr" rtl="0">
              <a:spcBef>
                <a:spcPts val="0"/>
              </a:spcBef>
              <a:spcAft>
                <a:spcPts val="0"/>
              </a:spcAft>
              <a:buClr>
                <a:schemeClr val="dk1"/>
              </a:buClr>
              <a:buSzPts val="2700"/>
              <a:buChar char="❏"/>
            </a:pPr>
            <a:r>
              <a:rPr lang="en" sz="2700" dirty="0">
                <a:solidFill>
                  <a:schemeClr val="dk1"/>
                </a:solidFill>
              </a:rPr>
              <a:t>Honors Pre-Calculus </a:t>
            </a:r>
            <a:endParaRPr sz="3500" dirty="0">
              <a:solidFill>
                <a:schemeClr val="dk1"/>
              </a:solidFill>
            </a:endParaRPr>
          </a:p>
          <a:p>
            <a:pPr marL="227012" lvl="0" indent="-246062" algn="ctr" rtl="0">
              <a:spcBef>
                <a:spcPts val="480"/>
              </a:spcBef>
              <a:spcAft>
                <a:spcPts val="0"/>
              </a:spcAft>
              <a:buClr>
                <a:schemeClr val="dk1"/>
              </a:buClr>
              <a:buSzPts val="2700"/>
              <a:buChar char="❏"/>
            </a:pPr>
            <a:r>
              <a:rPr lang="en" sz="2700" dirty="0">
                <a:solidFill>
                  <a:schemeClr val="dk1"/>
                </a:solidFill>
              </a:rPr>
              <a:t>Honors or AP Calculus</a:t>
            </a:r>
            <a:endParaRPr sz="2700" dirty="0">
              <a:solidFill>
                <a:schemeClr val="dk1"/>
              </a:solidFill>
            </a:endParaRPr>
          </a:p>
          <a:p>
            <a:pPr marL="227012" lvl="0" indent="-246062" algn="ctr" rtl="0">
              <a:spcBef>
                <a:spcPts val="480"/>
              </a:spcBef>
              <a:spcAft>
                <a:spcPts val="0"/>
              </a:spcAft>
              <a:buClr>
                <a:schemeClr val="dk1"/>
              </a:buClr>
              <a:buSzPts val="2700"/>
              <a:buChar char="❏"/>
            </a:pPr>
            <a:r>
              <a:rPr lang="en" sz="2700" dirty="0">
                <a:solidFill>
                  <a:schemeClr val="dk1"/>
                </a:solidFill>
              </a:rPr>
              <a:t>AP Statistics</a:t>
            </a:r>
            <a:endParaRPr sz="2700" dirty="0">
              <a:solidFill>
                <a:schemeClr val="dk1"/>
              </a:solidFill>
            </a:endParaRPr>
          </a:p>
          <a:p>
            <a:pPr marL="227012" lvl="0" indent="-246062" algn="ctr" rtl="0">
              <a:spcBef>
                <a:spcPts val="480"/>
              </a:spcBef>
              <a:spcAft>
                <a:spcPts val="0"/>
              </a:spcAft>
              <a:buClr>
                <a:schemeClr val="dk1"/>
              </a:buClr>
              <a:buSzPts val="2700"/>
              <a:buChar char="❏"/>
            </a:pPr>
            <a:r>
              <a:rPr lang="en" sz="2700" dirty="0">
                <a:solidFill>
                  <a:schemeClr val="dk1"/>
                </a:solidFill>
              </a:rPr>
              <a:t>CCP Trigonometry</a:t>
            </a:r>
            <a:endParaRPr sz="3500" dirty="0">
              <a:solidFill>
                <a:schemeClr val="dk1"/>
              </a:solidFill>
            </a:endParaRPr>
          </a:p>
          <a:p>
            <a:pPr marL="227012" lvl="0" indent="-246062" algn="ctr" rtl="0">
              <a:spcBef>
                <a:spcPts val="480"/>
              </a:spcBef>
              <a:spcAft>
                <a:spcPts val="0"/>
              </a:spcAft>
              <a:buClr>
                <a:schemeClr val="dk1"/>
              </a:buClr>
              <a:buSzPts val="2700"/>
              <a:buChar char="❏"/>
            </a:pPr>
            <a:r>
              <a:rPr lang="en" sz="2700" dirty="0">
                <a:solidFill>
                  <a:schemeClr val="dk1"/>
                </a:solidFill>
              </a:rPr>
              <a:t>Other CCP Math Courses</a:t>
            </a:r>
            <a:endParaRPr sz="2700" dirty="0">
              <a:solidFill>
                <a:schemeClr val="dk1"/>
              </a:solidFill>
            </a:endParaRPr>
          </a:p>
          <a:p>
            <a:pPr marL="227012" lvl="0" indent="-246062" algn="ctr" rtl="0">
              <a:spcBef>
                <a:spcPts val="480"/>
              </a:spcBef>
              <a:spcAft>
                <a:spcPts val="0"/>
              </a:spcAft>
              <a:buClr>
                <a:schemeClr val="dk1"/>
              </a:buClr>
              <a:buSzPts val="2700"/>
              <a:buChar char="❏"/>
            </a:pPr>
            <a:r>
              <a:rPr lang="en" sz="2700" dirty="0">
                <a:solidFill>
                  <a:schemeClr val="dk1"/>
                </a:solidFill>
              </a:rPr>
              <a:t>Other Algebra 2 equivalency course</a:t>
            </a:r>
            <a:endParaRPr sz="3500"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41" name="Google Shape;141;p23" title="Points scored"/>
          <p:cNvPicPr preferRelativeResize="0"/>
          <p:nvPr/>
        </p:nvPicPr>
        <p:blipFill>
          <a:blip r:embed="rId3">
            <a:alphaModFix/>
          </a:blip>
          <a:stretch>
            <a:fillRect/>
          </a:stretch>
        </p:blipFill>
        <p:spPr>
          <a:xfrm>
            <a:off x="897275" y="769300"/>
            <a:ext cx="6968550" cy="4308876"/>
          </a:xfrm>
          <a:prstGeom prst="rect">
            <a:avLst/>
          </a:prstGeom>
          <a:noFill/>
          <a:ln>
            <a:noFill/>
          </a:ln>
        </p:spPr>
      </p:pic>
      <p:pic>
        <p:nvPicPr>
          <p:cNvPr id="5" name="Picture 4" descr="timeline and total">
            <a:extLst>
              <a:ext uri="{FF2B5EF4-FFF2-40B4-BE49-F238E27FC236}">
                <a16:creationId xmlns:a16="http://schemas.microsoft.com/office/drawing/2014/main" id="{21FBB77D-1065-474D-B42D-097DDDD29446}"/>
              </a:ext>
            </a:extLst>
          </p:cNvPr>
          <p:cNvPicPr>
            <a:picLocks noChangeAspect="1"/>
          </p:cNvPicPr>
          <p:nvPr/>
        </p:nvPicPr>
        <p:blipFill>
          <a:blip r:embed="rId4"/>
          <a:stretch>
            <a:fillRect/>
          </a:stretch>
        </p:blipFill>
        <p:spPr>
          <a:xfrm>
            <a:off x="0" y="-1"/>
            <a:ext cx="8863781" cy="7934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p:nvPr/>
        </p:nvSpPr>
        <p:spPr>
          <a:xfrm>
            <a:off x="309250" y="220850"/>
            <a:ext cx="4704392" cy="47730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Pendulum Lab</a:t>
            </a:r>
          </a:p>
        </p:txBody>
      </p:sp>
      <p:pic>
        <p:nvPicPr>
          <p:cNvPr id="147" name="Google Shape;147;p24" descr="students loitering in a school yard"/>
          <p:cNvPicPr preferRelativeResize="0"/>
          <p:nvPr/>
        </p:nvPicPr>
        <p:blipFill>
          <a:blip r:embed="rId3">
            <a:alphaModFix/>
          </a:blip>
          <a:stretch>
            <a:fillRect/>
          </a:stretch>
        </p:blipFill>
        <p:spPr>
          <a:xfrm rot="-270027">
            <a:off x="3600088" y="659314"/>
            <a:ext cx="5135275" cy="3851426"/>
          </a:xfrm>
          <a:prstGeom prst="rect">
            <a:avLst/>
          </a:prstGeom>
          <a:noFill/>
          <a:ln>
            <a:noFill/>
          </a:ln>
          <a:effectLst>
            <a:outerShdw blurRad="214313" dist="19050" dir="5400000" algn="bl" rotWithShape="0">
              <a:srgbClr val="000000">
                <a:alpha val="50000"/>
              </a:srgbClr>
            </a:outerShdw>
          </a:effectLst>
        </p:spPr>
      </p:pic>
      <p:pic>
        <p:nvPicPr>
          <p:cNvPr id="148" name="Google Shape;148;p24" descr="Student creating a pendulum"/>
          <p:cNvPicPr preferRelativeResize="0"/>
          <p:nvPr/>
        </p:nvPicPr>
        <p:blipFill rotWithShape="1">
          <a:blip r:embed="rId4">
            <a:alphaModFix/>
          </a:blip>
          <a:srcRect t="32079" r="38049"/>
          <a:stretch/>
        </p:blipFill>
        <p:spPr>
          <a:xfrm>
            <a:off x="304800" y="1009475"/>
            <a:ext cx="3986002" cy="3277551"/>
          </a:xfrm>
          <a:prstGeom prst="rect">
            <a:avLst/>
          </a:prstGeom>
          <a:noFill/>
          <a:ln>
            <a:noFill/>
          </a:ln>
          <a:effectLst>
            <a:outerShdw blurRad="214313" dist="19050" dir="5400000" algn="bl" rotWithShape="0">
              <a:srgbClr val="000000">
                <a:alpha val="50000"/>
              </a:srgbClr>
            </a:outerShdw>
          </a:effectLst>
        </p:spPr>
      </p:pic>
      <p:pic>
        <p:nvPicPr>
          <p:cNvPr id="149" name="Google Shape;149;p24" descr="students testing a pendulum"/>
          <p:cNvPicPr preferRelativeResize="0"/>
          <p:nvPr/>
        </p:nvPicPr>
        <p:blipFill rotWithShape="1">
          <a:blip r:embed="rId5">
            <a:alphaModFix/>
          </a:blip>
          <a:srcRect l="20729" t="16361" b="19097"/>
          <a:stretch/>
        </p:blipFill>
        <p:spPr>
          <a:xfrm>
            <a:off x="5907425" y="132975"/>
            <a:ext cx="3159572" cy="2050149"/>
          </a:xfrm>
          <a:prstGeom prst="rect">
            <a:avLst/>
          </a:prstGeom>
          <a:noFill/>
          <a:ln>
            <a:noFill/>
          </a:ln>
          <a:effectLst>
            <a:outerShdw blurRad="214313" dist="19050" dir="5400000" algn="bl" rotWithShape="0">
              <a:srgbClr val="000000">
                <a:alpha val="50000"/>
              </a:srgbClr>
            </a:outerShdw>
          </a:effectLst>
        </p:spPr>
      </p:pic>
      <p:sp>
        <p:nvSpPr>
          <p:cNvPr id="150" name="Google Shape;150;p24" descr="text with shadow"/>
          <p:cNvSpPr txBox="1"/>
          <p:nvPr/>
        </p:nvSpPr>
        <p:spPr>
          <a:xfrm>
            <a:off x="521200" y="4451600"/>
            <a:ext cx="8545800" cy="800400"/>
          </a:xfrm>
          <a:prstGeom prst="rect">
            <a:avLst/>
          </a:prstGeom>
          <a:noFill/>
          <a:ln>
            <a:noFill/>
          </a:ln>
          <a:effectLst>
            <a:outerShdw blurRad="185738"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chemeClr val="dk2"/>
                </a:solidFill>
              </a:rPr>
              <a:t>Ever tried. Ever failed. </a:t>
            </a:r>
            <a:r>
              <a:rPr lang="en" sz="2000" b="1" dirty="0">
                <a:solidFill>
                  <a:srgbClr val="980000"/>
                </a:solidFill>
              </a:rPr>
              <a:t>No matter. Try again. </a:t>
            </a:r>
            <a:r>
              <a:rPr lang="en" sz="2000" b="1" dirty="0">
                <a:solidFill>
                  <a:schemeClr val="dk2"/>
                </a:solidFill>
              </a:rPr>
              <a:t>Fail </a:t>
            </a:r>
            <a:r>
              <a:rPr lang="en" sz="2000" b="1">
                <a:solidFill>
                  <a:schemeClr val="dk2"/>
                </a:solidFill>
              </a:rPr>
              <a:t>again. Fail </a:t>
            </a:r>
            <a:r>
              <a:rPr lang="en" sz="2000" b="1" dirty="0">
                <a:solidFill>
                  <a:schemeClr val="dk2"/>
                </a:solidFill>
              </a:rPr>
              <a:t>better.  </a:t>
            </a:r>
            <a:endParaRPr sz="2000" b="1" dirty="0">
              <a:solidFill>
                <a:schemeClr val="dk2"/>
              </a:solidFill>
            </a:endParaRPr>
          </a:p>
          <a:p>
            <a:pPr marL="5943600" lvl="0" indent="0" algn="l" rtl="0">
              <a:spcBef>
                <a:spcPts val="0"/>
              </a:spcBef>
              <a:spcAft>
                <a:spcPts val="0"/>
              </a:spcAft>
              <a:buNone/>
            </a:pPr>
            <a:r>
              <a:rPr lang="en" sz="2000" b="1" dirty="0">
                <a:solidFill>
                  <a:schemeClr val="dk2"/>
                </a:solidFill>
              </a:rPr>
              <a:t>- Samuel Beckett</a:t>
            </a:r>
            <a:endParaRPr sz="2000" b="1" dirty="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5" descr="Students holding a sign in a school gym"/>
          <p:cNvPicPr preferRelativeResize="0"/>
          <p:nvPr/>
        </p:nvPicPr>
        <p:blipFill>
          <a:blip r:embed="rId3">
            <a:alphaModFix/>
          </a:blip>
          <a:stretch>
            <a:fillRect/>
          </a:stretch>
        </p:blipFill>
        <p:spPr>
          <a:xfrm>
            <a:off x="3563750" y="2497400"/>
            <a:ext cx="3544627" cy="2420924"/>
          </a:xfrm>
          <a:prstGeom prst="rect">
            <a:avLst/>
          </a:prstGeom>
          <a:noFill/>
          <a:ln>
            <a:noFill/>
          </a:ln>
          <a:effectLst>
            <a:outerShdw blurRad="157163" dist="19050" dir="5400000" algn="bl" rotWithShape="0">
              <a:srgbClr val="000000">
                <a:alpha val="50000"/>
              </a:srgbClr>
            </a:outerShdw>
          </a:effectLst>
        </p:spPr>
      </p:pic>
      <p:pic>
        <p:nvPicPr>
          <p:cNvPr id="156" name="Google Shape;156;p25" descr="students in school gym making signs"/>
          <p:cNvPicPr preferRelativeResize="0"/>
          <p:nvPr/>
        </p:nvPicPr>
        <p:blipFill>
          <a:blip r:embed="rId4">
            <a:alphaModFix/>
          </a:blip>
          <a:stretch>
            <a:fillRect/>
          </a:stretch>
        </p:blipFill>
        <p:spPr>
          <a:xfrm>
            <a:off x="191052" y="2557650"/>
            <a:ext cx="3814077" cy="2604948"/>
          </a:xfrm>
          <a:prstGeom prst="rect">
            <a:avLst/>
          </a:prstGeom>
          <a:noFill/>
          <a:ln>
            <a:noFill/>
          </a:ln>
          <a:effectLst>
            <a:outerShdw blurRad="157163" dist="19050" dir="5400000" algn="bl" rotWithShape="0">
              <a:srgbClr val="000000">
                <a:alpha val="50000"/>
              </a:srgbClr>
            </a:outerShdw>
          </a:effectLst>
        </p:spPr>
      </p:pic>
      <p:pic>
        <p:nvPicPr>
          <p:cNvPr id="157" name="Google Shape;157;p25" descr="Students working on a sign full of math equations"/>
          <p:cNvPicPr preferRelativeResize="0"/>
          <p:nvPr/>
        </p:nvPicPr>
        <p:blipFill>
          <a:blip r:embed="rId5">
            <a:alphaModFix/>
          </a:blip>
          <a:stretch>
            <a:fillRect/>
          </a:stretch>
        </p:blipFill>
        <p:spPr>
          <a:xfrm rot="-774405">
            <a:off x="2397917" y="225791"/>
            <a:ext cx="3419315" cy="2564495"/>
          </a:xfrm>
          <a:prstGeom prst="rect">
            <a:avLst/>
          </a:prstGeom>
          <a:noFill/>
          <a:ln>
            <a:noFill/>
          </a:ln>
          <a:effectLst>
            <a:outerShdw blurRad="157163" dist="19050" dir="5400000" algn="bl" rotWithShape="0">
              <a:srgbClr val="000000">
                <a:alpha val="50000"/>
              </a:srgbClr>
            </a:outerShdw>
          </a:effectLst>
        </p:spPr>
      </p:pic>
      <p:sp>
        <p:nvSpPr>
          <p:cNvPr id="158" name="Google Shape;158;p25"/>
          <p:cNvSpPr/>
          <p:nvPr/>
        </p:nvSpPr>
        <p:spPr>
          <a:xfrm>
            <a:off x="5774975" y="197775"/>
            <a:ext cx="3236572" cy="13225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Paw Patrol </a:t>
            </a:r>
            <a:br>
              <a:rPr b="0" i="0">
                <a:ln w="9525" cap="flat" cmpd="sng">
                  <a:solidFill>
                    <a:schemeClr val="dk2"/>
                  </a:solidFill>
                  <a:prstDash val="solid"/>
                  <a:round/>
                  <a:headEnd type="none" w="sm" len="sm"/>
                  <a:tailEnd type="none" w="sm" len="sm"/>
                </a:ln>
                <a:solidFill>
                  <a:srgbClr val="C00000"/>
                </a:solidFill>
                <a:latin typeface="Arial"/>
              </a:rPr>
            </a:br>
            <a:r>
              <a:rPr b="0" i="0">
                <a:ln w="9525" cap="flat" cmpd="sng">
                  <a:solidFill>
                    <a:schemeClr val="dk2"/>
                  </a:solidFill>
                  <a:prstDash val="solid"/>
                  <a:round/>
                  <a:headEnd type="none" w="sm" len="sm"/>
                  <a:tailEnd type="none" w="sm" len="sm"/>
                </a:ln>
                <a:solidFill>
                  <a:srgbClr val="C00000"/>
                </a:solidFill>
                <a:latin typeface="Arial"/>
              </a:rPr>
              <a:t>Drop</a:t>
            </a:r>
          </a:p>
        </p:txBody>
      </p:sp>
      <p:pic>
        <p:nvPicPr>
          <p:cNvPr id="159" name="Google Shape;159;p25" descr="video">
            <a:hlinkClick r:id="rId6"/>
          </p:cNvPr>
          <p:cNvPicPr preferRelativeResize="0"/>
          <p:nvPr/>
        </p:nvPicPr>
        <p:blipFill>
          <a:blip r:embed="rId7">
            <a:alphaModFix/>
          </a:blip>
          <a:stretch>
            <a:fillRect/>
          </a:stretch>
        </p:blipFill>
        <p:spPr>
          <a:xfrm>
            <a:off x="7180500" y="2693450"/>
            <a:ext cx="1908850" cy="2301075"/>
          </a:xfrm>
          <a:prstGeom prst="rect">
            <a:avLst/>
          </a:prstGeom>
          <a:noFill/>
          <a:ln>
            <a:noFill/>
          </a:ln>
          <a:effectLst>
            <a:outerShdw blurRad="157163" dist="19050" dir="5400000" algn="bl" rotWithShape="0">
              <a:srgbClr val="000000">
                <a:alpha val="50000"/>
              </a:srgbClr>
            </a:outerShdw>
          </a:effectLst>
        </p:spPr>
      </p:pic>
      <p:pic>
        <p:nvPicPr>
          <p:cNvPr id="160" name="Google Shape;160;p25" descr="Students standing and listening to the teacher who is kneeling down next to a project"/>
          <p:cNvPicPr preferRelativeResize="0"/>
          <p:nvPr/>
        </p:nvPicPr>
        <p:blipFill>
          <a:blip r:embed="rId8">
            <a:alphaModFix/>
          </a:blip>
          <a:stretch>
            <a:fillRect/>
          </a:stretch>
        </p:blipFill>
        <p:spPr>
          <a:xfrm>
            <a:off x="435250" y="67675"/>
            <a:ext cx="2384552" cy="2895299"/>
          </a:xfrm>
          <a:prstGeom prst="rect">
            <a:avLst/>
          </a:prstGeom>
          <a:noFill/>
          <a:ln>
            <a:noFill/>
          </a:ln>
          <a:effectLst>
            <a:outerShdw blurRad="157163" dist="19050" dir="5400000" algn="bl" rotWithShape="0">
              <a:srgbClr val="000000">
                <a:alpha val="50000"/>
              </a:srgbClr>
            </a:outerShdw>
          </a:effectLst>
        </p:spPr>
      </p:pic>
      <p:pic>
        <p:nvPicPr>
          <p:cNvPr id="161" name="Google Shape;161;p25" descr="toys"/>
          <p:cNvPicPr preferRelativeResize="0"/>
          <p:nvPr/>
        </p:nvPicPr>
        <p:blipFill>
          <a:blip r:embed="rId9">
            <a:alphaModFix/>
          </a:blip>
          <a:stretch>
            <a:fillRect/>
          </a:stretch>
        </p:blipFill>
        <p:spPr>
          <a:xfrm>
            <a:off x="6250006" y="1523337"/>
            <a:ext cx="2487719" cy="10995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p:nvPr/>
        </p:nvSpPr>
        <p:spPr>
          <a:xfrm>
            <a:off x="799474" y="155924"/>
            <a:ext cx="7760484" cy="8015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Students' Thoughts</a:t>
            </a:r>
          </a:p>
        </p:txBody>
      </p:sp>
      <p:sp>
        <p:nvSpPr>
          <p:cNvPr id="167" name="Google Shape;167;p26"/>
          <p:cNvSpPr txBox="1"/>
          <p:nvPr/>
        </p:nvSpPr>
        <p:spPr>
          <a:xfrm>
            <a:off x="279800" y="1118450"/>
            <a:ext cx="3561600" cy="22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202124"/>
                </a:solidFill>
                <a:highlight>
                  <a:srgbClr val="F8F9FA"/>
                </a:highlight>
                <a:latin typeface="Roboto"/>
                <a:ea typeface="Roboto"/>
                <a:cs typeface="Roboto"/>
                <a:sym typeface="Roboto"/>
              </a:rPr>
              <a:t>“The HAPs class was very different than other science and math classes because it gave us more practical and realistic applications of the math we were learning by showing, through physics, how it was applicable in real life, thus reinforcing both the math and physics material. Other science and math courses I have taken have been largely theoretically based and while you can still learn the material fairly well, when the more engaging approach of hands on learning and a more comprehensive and inclusive course that was manifested in HAPs, students are more engaged and are able to better understand the subject matter.”</a:t>
            </a:r>
            <a:endParaRPr sz="1050">
              <a:solidFill>
                <a:srgbClr val="202124"/>
              </a:solidFill>
              <a:highlight>
                <a:srgbClr val="F8F9FA"/>
              </a:highlight>
              <a:latin typeface="Roboto"/>
              <a:ea typeface="Roboto"/>
              <a:cs typeface="Roboto"/>
              <a:sym typeface="Roboto"/>
            </a:endParaRPr>
          </a:p>
          <a:p>
            <a:pPr marL="0" lvl="0" indent="0" algn="l" rtl="0">
              <a:spcBef>
                <a:spcPts val="0"/>
              </a:spcBef>
              <a:spcAft>
                <a:spcPts val="0"/>
              </a:spcAft>
              <a:buNone/>
            </a:pPr>
            <a:endParaRPr sz="1050">
              <a:solidFill>
                <a:srgbClr val="202124"/>
              </a:solidFill>
              <a:highlight>
                <a:srgbClr val="F8F9FA"/>
              </a:highlight>
              <a:latin typeface="Roboto"/>
              <a:ea typeface="Roboto"/>
              <a:cs typeface="Roboto"/>
              <a:sym typeface="Roboto"/>
            </a:endParaRPr>
          </a:p>
        </p:txBody>
      </p:sp>
      <p:sp>
        <p:nvSpPr>
          <p:cNvPr id="168" name="Google Shape;168;p26"/>
          <p:cNvSpPr txBox="1"/>
          <p:nvPr/>
        </p:nvSpPr>
        <p:spPr>
          <a:xfrm rot="-423237">
            <a:off x="487677" y="3710387"/>
            <a:ext cx="2999906" cy="9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202124"/>
                </a:solidFill>
                <a:highlight>
                  <a:srgbClr val="F8F9FA"/>
                </a:highlight>
                <a:latin typeface="Roboto"/>
                <a:ea typeface="Roboto"/>
                <a:cs typeface="Roboto"/>
                <a:sym typeface="Roboto"/>
              </a:rPr>
              <a:t>“I really loved the HAPS class because it gave me a nice challenge, especially for freshman year. It taught me to always keep up with my work, to always work my hardest, and accept failures in order to find success.”</a:t>
            </a:r>
            <a:endParaRPr/>
          </a:p>
        </p:txBody>
      </p:sp>
      <p:sp>
        <p:nvSpPr>
          <p:cNvPr id="169" name="Google Shape;169;p26"/>
          <p:cNvSpPr txBox="1"/>
          <p:nvPr/>
        </p:nvSpPr>
        <p:spPr>
          <a:xfrm rot="400102">
            <a:off x="4526674" y="1299288"/>
            <a:ext cx="4285995" cy="6696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202124"/>
                </a:solidFill>
                <a:highlight>
                  <a:srgbClr val="F8F9FA"/>
                </a:highlight>
                <a:latin typeface="Roboto"/>
                <a:ea typeface="Roboto"/>
                <a:cs typeface="Roboto"/>
                <a:sym typeface="Roboto"/>
              </a:rPr>
              <a:t>“The class was challenging, but the challenge really pushed me to new limits and helped me to think. I'm glad I took this class as a freshman so it could set me up for the rest of high school.”</a:t>
            </a:r>
            <a:endParaRPr/>
          </a:p>
        </p:txBody>
      </p:sp>
      <p:sp>
        <p:nvSpPr>
          <p:cNvPr id="170" name="Google Shape;170;p26"/>
          <p:cNvSpPr txBox="1"/>
          <p:nvPr/>
        </p:nvSpPr>
        <p:spPr>
          <a:xfrm>
            <a:off x="4162925" y="3467975"/>
            <a:ext cx="4768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202124"/>
                </a:solidFill>
                <a:highlight>
                  <a:srgbClr val="F8F9FA"/>
                </a:highlight>
                <a:latin typeface="Roboto"/>
                <a:ea typeface="Roboto"/>
                <a:cs typeface="Roboto"/>
                <a:sym typeface="Roboto"/>
              </a:rPr>
              <a:t>“Before I took the class, I didn't realise how much I enjoyed math. HAPS brought a new level of interest in mathematics and physics. The class was challenging, however what they taught us has fully been absorbed and comprehended. I found after taking the class I would begin to apply some of the things into my daily thought process. After going through HAPS, I feel much more confident in my mathematical capabilities and have found that I really enjoy math. I also really enjoyed the fun experiments in physics which helped connect the concepts to daily life.”</a:t>
            </a:r>
            <a:endParaRPr/>
          </a:p>
        </p:txBody>
      </p:sp>
      <p:sp>
        <p:nvSpPr>
          <p:cNvPr id="171" name="Google Shape;171;p26"/>
          <p:cNvSpPr txBox="1"/>
          <p:nvPr/>
        </p:nvSpPr>
        <p:spPr>
          <a:xfrm>
            <a:off x="3900000" y="2275600"/>
            <a:ext cx="5107500" cy="9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202124"/>
                </a:solidFill>
                <a:highlight>
                  <a:srgbClr val="F8F9FA"/>
                </a:highlight>
                <a:latin typeface="Roboto"/>
                <a:ea typeface="Roboto"/>
                <a:cs typeface="Roboto"/>
                <a:sym typeface="Roboto"/>
              </a:rPr>
              <a:t>“I definitely gained a greater appreciation for math and science after taking HAPS and enjoy STEM activities more. It also helped me take classes such as Precalculus and Ap Calculus AB earlier than I would have. The class was challenging and it pushed me to learn and give it my all, not just for that class but future classes as well.”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p:nvPr/>
        </p:nvSpPr>
        <p:spPr>
          <a:xfrm>
            <a:off x="2276549" y="223174"/>
            <a:ext cx="4368703" cy="7921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Next Steps</a:t>
            </a:r>
          </a:p>
        </p:txBody>
      </p:sp>
      <p:sp>
        <p:nvSpPr>
          <p:cNvPr id="177" name="Google Shape;177;p27"/>
          <p:cNvSpPr txBox="1">
            <a:spLocks noGrp="1"/>
          </p:cNvSpPr>
          <p:nvPr>
            <p:ph type="body" idx="1"/>
          </p:nvPr>
        </p:nvSpPr>
        <p:spPr>
          <a:xfrm>
            <a:off x="311700" y="1152475"/>
            <a:ext cx="8520600" cy="3416400"/>
          </a:xfrm>
          <a:prstGeom prst="rect">
            <a:avLst/>
          </a:prstGeom>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Char char="➔"/>
            </a:pPr>
            <a:r>
              <a:rPr lang="en" sz="3000"/>
              <a:t>Physics for all College Prep level freshmen</a:t>
            </a:r>
            <a:endParaRPr sz="3000"/>
          </a:p>
          <a:p>
            <a:pPr marL="457200" lvl="0" indent="-419100" algn="l" rtl="0">
              <a:spcBef>
                <a:spcPts val="0"/>
              </a:spcBef>
              <a:spcAft>
                <a:spcPts val="0"/>
              </a:spcAft>
              <a:buSzPts val="3000"/>
              <a:buChar char="➔"/>
            </a:pPr>
            <a:r>
              <a:rPr lang="en" sz="3000"/>
              <a:t>Collaboration between Algebra 1 &amp; Physics teachers.</a:t>
            </a:r>
            <a:endParaRPr sz="3000"/>
          </a:p>
          <a:p>
            <a:pPr marL="457200" lvl="0" indent="-419100" algn="l" rtl="0">
              <a:spcBef>
                <a:spcPts val="0"/>
              </a:spcBef>
              <a:spcAft>
                <a:spcPts val="0"/>
              </a:spcAft>
              <a:buSzPts val="3000"/>
              <a:buChar char="➔"/>
            </a:pPr>
            <a:r>
              <a:rPr lang="en" sz="3000"/>
              <a:t>Calculus-based Physics C Mechanics &amp; Electricity/Magnetism</a:t>
            </a:r>
            <a:endParaRPr sz="3000"/>
          </a:p>
          <a:p>
            <a:pPr marL="0" lvl="0" indent="0" algn="l" rtl="0">
              <a:spcBef>
                <a:spcPts val="0"/>
              </a:spcBef>
              <a:spcAft>
                <a:spcPts val="1200"/>
              </a:spcAft>
              <a:buNone/>
            </a:pPr>
            <a:endParaRPr sz="3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3300" dirty="0"/>
          </a:p>
          <a:p>
            <a:pPr marL="0" lvl="0" indent="0" algn="ctr" rtl="0">
              <a:spcBef>
                <a:spcPts val="1200"/>
              </a:spcBef>
              <a:spcAft>
                <a:spcPts val="0"/>
              </a:spcAft>
              <a:buNone/>
            </a:pPr>
            <a:r>
              <a:rPr lang="en" sz="3300" dirty="0"/>
              <a:t>Bob Engels </a:t>
            </a:r>
            <a:r>
              <a:rPr lang="en-US" sz="3300" u="sng" dirty="0">
                <a:solidFill>
                  <a:schemeClr val="hlink"/>
                </a:solidFill>
              </a:rPr>
              <a:t>rengels@stvm.com</a:t>
            </a:r>
            <a:endParaRPr sz="3300" dirty="0"/>
          </a:p>
          <a:p>
            <a:pPr marL="0" lvl="0" indent="0" algn="ctr" rtl="0">
              <a:spcBef>
                <a:spcPts val="1200"/>
              </a:spcBef>
              <a:spcAft>
                <a:spcPts val="0"/>
              </a:spcAft>
              <a:buNone/>
            </a:pPr>
            <a:r>
              <a:rPr lang="en" sz="3300" dirty="0"/>
              <a:t>Angela Sanor </a:t>
            </a:r>
            <a:r>
              <a:rPr lang="en" sz="3300" u="sng" dirty="0">
                <a:solidFill>
                  <a:schemeClr val="hlink"/>
                </a:solidFill>
                <a:hlinkClick r:id="rId3"/>
              </a:rPr>
              <a:t>asanor@stvm.com</a:t>
            </a:r>
            <a:endParaRPr sz="3300" dirty="0"/>
          </a:p>
          <a:p>
            <a:pPr marL="0" lvl="0" indent="0" algn="l" rtl="0">
              <a:spcBef>
                <a:spcPts val="1200"/>
              </a:spcBef>
              <a:spcAft>
                <a:spcPts val="1200"/>
              </a:spcAft>
              <a:buNone/>
            </a:pPr>
            <a:endParaRPr dirty="0"/>
          </a:p>
        </p:txBody>
      </p:sp>
      <p:sp>
        <p:nvSpPr>
          <p:cNvPr id="183" name="Google Shape;183;p28"/>
          <p:cNvSpPr/>
          <p:nvPr/>
        </p:nvSpPr>
        <p:spPr>
          <a:xfrm>
            <a:off x="676349" y="756574"/>
            <a:ext cx="7873910" cy="632334"/>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C00000"/>
                </a:solidFill>
                <a:latin typeface="Arial"/>
              </a:rPr>
              <a:t>Contact Information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p:nvPr/>
        </p:nvSpPr>
        <p:spPr>
          <a:xfrm>
            <a:off x="720299" y="211249"/>
            <a:ext cx="7718407" cy="8015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Why Physics First?</a:t>
            </a:r>
          </a:p>
        </p:txBody>
      </p:sp>
      <p:pic>
        <p:nvPicPr>
          <p:cNvPr id="63" name="Google Shape;63;p14" descr="Diagram"/>
          <p:cNvPicPr preferRelativeResize="0"/>
          <p:nvPr/>
        </p:nvPicPr>
        <p:blipFill>
          <a:blip r:embed="rId3">
            <a:alphaModFix/>
          </a:blip>
          <a:stretch>
            <a:fillRect/>
          </a:stretch>
        </p:blipFill>
        <p:spPr>
          <a:xfrm>
            <a:off x="1998138" y="1061750"/>
            <a:ext cx="5147728" cy="38259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body" idx="1"/>
          </p:nvPr>
        </p:nvSpPr>
        <p:spPr>
          <a:xfrm>
            <a:off x="311700" y="1533475"/>
            <a:ext cx="35814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Honors level students as our “guinea pigs”</a:t>
            </a:r>
            <a:endParaRPr sz="2000"/>
          </a:p>
          <a:p>
            <a:pPr marL="457200" lvl="0" indent="-355600" algn="l" rtl="0">
              <a:spcBef>
                <a:spcPts val="0"/>
              </a:spcBef>
              <a:spcAft>
                <a:spcPts val="0"/>
              </a:spcAft>
              <a:buSzPts val="2000"/>
              <a:buChar char="➔"/>
            </a:pPr>
            <a:r>
              <a:rPr lang="en" sz="2000"/>
              <a:t>Have taken algebra 1 in middle school</a:t>
            </a:r>
            <a:endParaRPr sz="2000"/>
          </a:p>
          <a:p>
            <a:pPr marL="457200" lvl="0" indent="-355600" algn="l" rtl="0">
              <a:spcBef>
                <a:spcPts val="0"/>
              </a:spcBef>
              <a:spcAft>
                <a:spcPts val="0"/>
              </a:spcAft>
              <a:buSzPts val="2000"/>
              <a:buChar char="➔"/>
            </a:pPr>
            <a:r>
              <a:rPr lang="en" sz="2000"/>
              <a:t>Most likely interested in STEM careers</a:t>
            </a:r>
            <a:endParaRPr sz="2000"/>
          </a:p>
          <a:p>
            <a:pPr marL="457200" lvl="0" indent="-355600" algn="l" rtl="0">
              <a:spcBef>
                <a:spcPts val="0"/>
              </a:spcBef>
              <a:spcAft>
                <a:spcPts val="0"/>
              </a:spcAft>
              <a:buSzPts val="2000"/>
              <a:buChar char="➔"/>
            </a:pPr>
            <a:r>
              <a:rPr lang="en" sz="2000"/>
              <a:t>Content mobility between Precalculus &amp; Algebra 2</a:t>
            </a:r>
            <a:endParaRPr sz="2000"/>
          </a:p>
        </p:txBody>
      </p:sp>
      <p:pic>
        <p:nvPicPr>
          <p:cNvPr id="69" name="Google Shape;69;p15" descr="colorful pictures that make up the word STEM which stands for Science Technology Engineering Mathematics"/>
          <p:cNvPicPr preferRelativeResize="0"/>
          <p:nvPr/>
        </p:nvPicPr>
        <p:blipFill rotWithShape="1">
          <a:blip r:embed="rId3">
            <a:alphaModFix/>
          </a:blip>
          <a:srcRect l="1480" t="1970" r="-1480" b="-1969"/>
          <a:stretch/>
        </p:blipFill>
        <p:spPr>
          <a:xfrm>
            <a:off x="3991967" y="1088975"/>
            <a:ext cx="5304434" cy="3978326"/>
          </a:xfrm>
          <a:prstGeom prst="rect">
            <a:avLst/>
          </a:prstGeom>
          <a:noFill/>
          <a:ln>
            <a:noFill/>
          </a:ln>
        </p:spPr>
      </p:pic>
      <p:sp>
        <p:nvSpPr>
          <p:cNvPr id="70" name="Google Shape;70;p15"/>
          <p:cNvSpPr/>
          <p:nvPr/>
        </p:nvSpPr>
        <p:spPr>
          <a:xfrm>
            <a:off x="1329899" y="211249"/>
            <a:ext cx="6400296" cy="8015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Why Algebra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p:nvPr/>
        </p:nvSpPr>
        <p:spPr>
          <a:xfrm>
            <a:off x="1558499" y="211249"/>
            <a:ext cx="6195399" cy="8015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Why Combine?</a:t>
            </a:r>
          </a:p>
        </p:txBody>
      </p:sp>
      <p:pic>
        <p:nvPicPr>
          <p:cNvPr id="76" name="Google Shape;76;p16" descr="Silo"/>
          <p:cNvPicPr preferRelativeResize="0"/>
          <p:nvPr/>
        </p:nvPicPr>
        <p:blipFill>
          <a:blip r:embed="rId3">
            <a:alphaModFix/>
          </a:blip>
          <a:stretch>
            <a:fillRect/>
          </a:stretch>
        </p:blipFill>
        <p:spPr>
          <a:xfrm>
            <a:off x="1171175" y="1200775"/>
            <a:ext cx="6801645" cy="3825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2" name="Google Shape;82;p17" descr="Diagram&#10;Clockwise from the top the outer circle of the diagram reads Creativity and innovation, communication and collaboration, research and information, digital citizenship, research and information. The center circle reads twenty-first century skills."/>
          <p:cNvPicPr preferRelativeResize="0"/>
          <p:nvPr/>
        </p:nvPicPr>
        <p:blipFill>
          <a:blip r:embed="rId3">
            <a:alphaModFix/>
          </a:blip>
          <a:stretch>
            <a:fillRect/>
          </a:stretch>
        </p:blipFill>
        <p:spPr>
          <a:xfrm>
            <a:off x="4078225" y="962825"/>
            <a:ext cx="4704575" cy="4140025"/>
          </a:xfrm>
          <a:prstGeom prst="rect">
            <a:avLst/>
          </a:prstGeom>
          <a:noFill/>
          <a:ln>
            <a:noFill/>
          </a:ln>
        </p:spPr>
      </p:pic>
      <p:pic>
        <p:nvPicPr>
          <p:cNvPr id="83" name="Google Shape;83;p17" descr="Standards for mathematical practice"/>
          <p:cNvPicPr preferRelativeResize="0"/>
          <p:nvPr/>
        </p:nvPicPr>
        <p:blipFill>
          <a:blip r:embed="rId4">
            <a:alphaModFix/>
          </a:blip>
          <a:stretch>
            <a:fillRect/>
          </a:stretch>
        </p:blipFill>
        <p:spPr>
          <a:xfrm>
            <a:off x="740775" y="1178850"/>
            <a:ext cx="3000450" cy="3847800"/>
          </a:xfrm>
          <a:prstGeom prst="rect">
            <a:avLst/>
          </a:prstGeom>
          <a:noFill/>
          <a:ln>
            <a:noFill/>
          </a:ln>
        </p:spPr>
      </p:pic>
      <p:sp>
        <p:nvSpPr>
          <p:cNvPr id="84" name="Google Shape;84;p17"/>
          <p:cNvSpPr/>
          <p:nvPr/>
        </p:nvSpPr>
        <p:spPr>
          <a:xfrm>
            <a:off x="491699" y="211249"/>
            <a:ext cx="8216015" cy="79127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Developing Thinkers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descr="construction zone"/>
          <p:cNvPicPr preferRelativeResize="0"/>
          <p:nvPr/>
        </p:nvPicPr>
        <p:blipFill>
          <a:blip r:embed="rId3">
            <a:alphaModFix/>
          </a:blip>
          <a:stretch>
            <a:fillRect/>
          </a:stretch>
        </p:blipFill>
        <p:spPr>
          <a:xfrm>
            <a:off x="3805084" y="2003290"/>
            <a:ext cx="4639802" cy="2995585"/>
          </a:xfrm>
          <a:prstGeom prst="rect">
            <a:avLst/>
          </a:prstGeom>
          <a:noFill/>
          <a:ln>
            <a:noFill/>
          </a:ln>
        </p:spPr>
      </p:pic>
      <p:sp>
        <p:nvSpPr>
          <p:cNvPr id="90" name="Google Shape;90;p18"/>
          <p:cNvSpPr/>
          <p:nvPr/>
        </p:nvSpPr>
        <p:spPr>
          <a:xfrm>
            <a:off x="311700" y="211250"/>
            <a:ext cx="6220303" cy="179204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Constructing the </a:t>
            </a:r>
            <a:br>
              <a:rPr b="0" i="0">
                <a:ln w="9525" cap="flat" cmpd="sng">
                  <a:solidFill>
                    <a:schemeClr val="dk2"/>
                  </a:solidFill>
                  <a:prstDash val="solid"/>
                  <a:round/>
                  <a:headEnd type="none" w="sm" len="sm"/>
                  <a:tailEnd type="none" w="sm" len="sm"/>
                </a:ln>
                <a:solidFill>
                  <a:srgbClr val="C00000"/>
                </a:solidFill>
                <a:latin typeface="Arial"/>
              </a:rPr>
            </a:br>
            <a:r>
              <a:rPr b="0" i="0">
                <a:ln w="9525" cap="flat" cmpd="sng">
                  <a:solidFill>
                    <a:schemeClr val="dk2"/>
                  </a:solidFill>
                  <a:prstDash val="solid"/>
                  <a:round/>
                  <a:headEnd type="none" w="sm" len="sm"/>
                  <a:tailEnd type="none" w="sm" len="sm"/>
                </a:ln>
                <a:solidFill>
                  <a:srgbClr val="C00000"/>
                </a:solidFill>
                <a:latin typeface="Arial"/>
              </a:rPr>
              <a:t>Curriculum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9" descr="math silo"/>
          <p:cNvPicPr preferRelativeResize="0"/>
          <p:nvPr/>
        </p:nvPicPr>
        <p:blipFill>
          <a:blip r:embed="rId3">
            <a:alphaModFix/>
          </a:blip>
          <a:stretch>
            <a:fillRect/>
          </a:stretch>
        </p:blipFill>
        <p:spPr>
          <a:xfrm>
            <a:off x="436550" y="923875"/>
            <a:ext cx="2881375" cy="4125100"/>
          </a:xfrm>
          <a:prstGeom prst="rect">
            <a:avLst/>
          </a:prstGeom>
          <a:noFill/>
          <a:ln>
            <a:noFill/>
          </a:ln>
        </p:spPr>
      </p:pic>
      <p:pic>
        <p:nvPicPr>
          <p:cNvPr id="96" name="Google Shape;96;p19" descr="science silo"/>
          <p:cNvPicPr preferRelativeResize="0"/>
          <p:nvPr/>
        </p:nvPicPr>
        <p:blipFill>
          <a:blip r:embed="rId3">
            <a:alphaModFix/>
          </a:blip>
          <a:stretch>
            <a:fillRect/>
          </a:stretch>
        </p:blipFill>
        <p:spPr>
          <a:xfrm>
            <a:off x="5876475" y="860700"/>
            <a:ext cx="2881375" cy="4125100"/>
          </a:xfrm>
          <a:prstGeom prst="rect">
            <a:avLst/>
          </a:prstGeom>
          <a:noFill/>
          <a:ln>
            <a:noFill/>
          </a:ln>
        </p:spPr>
      </p:pic>
      <p:sp>
        <p:nvSpPr>
          <p:cNvPr id="97" name="Google Shape;97;p19"/>
          <p:cNvSpPr txBox="1">
            <a:spLocks noGrp="1"/>
          </p:cNvSpPr>
          <p:nvPr>
            <p:ph type="body" idx="1"/>
          </p:nvPr>
        </p:nvSpPr>
        <p:spPr>
          <a:xfrm>
            <a:off x="3449100" y="1152475"/>
            <a:ext cx="2296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Language science vs. math </a:t>
            </a:r>
            <a:endParaRPr>
              <a:solidFill>
                <a:schemeClr val="accent4"/>
              </a:solidFill>
            </a:endParaRPr>
          </a:p>
          <a:p>
            <a:pPr marL="0" lvl="0" indent="0" algn="l" rtl="0">
              <a:spcBef>
                <a:spcPts val="1200"/>
              </a:spcBef>
              <a:spcAft>
                <a:spcPts val="0"/>
              </a:spcAft>
              <a:buNone/>
            </a:pPr>
            <a:r>
              <a:rPr lang="en"/>
              <a:t>Gotta let go some</a:t>
            </a:r>
            <a:endParaRPr/>
          </a:p>
          <a:p>
            <a:pPr marL="0" lvl="0" indent="0" algn="l" rtl="0">
              <a:spcBef>
                <a:spcPts val="1200"/>
              </a:spcBef>
              <a:spcAft>
                <a:spcPts val="0"/>
              </a:spcAft>
              <a:buNone/>
            </a:pPr>
            <a:r>
              <a:rPr lang="en"/>
              <a:t>Finding time to meet</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98" name="Google Shape;98;p19"/>
          <p:cNvSpPr txBox="1"/>
          <p:nvPr/>
        </p:nvSpPr>
        <p:spPr>
          <a:xfrm>
            <a:off x="1111775" y="923875"/>
            <a:ext cx="1357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dk1"/>
                </a:solidFill>
              </a:rPr>
              <a:t>Math</a:t>
            </a:r>
            <a:endParaRPr sz="3000" b="1">
              <a:solidFill>
                <a:schemeClr val="dk1"/>
              </a:solidFill>
            </a:endParaRPr>
          </a:p>
        </p:txBody>
      </p:sp>
      <p:sp>
        <p:nvSpPr>
          <p:cNvPr id="99" name="Google Shape;99;p19"/>
          <p:cNvSpPr txBox="1"/>
          <p:nvPr/>
        </p:nvSpPr>
        <p:spPr>
          <a:xfrm>
            <a:off x="6313800" y="923875"/>
            <a:ext cx="17832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dk1"/>
                </a:solidFill>
              </a:rPr>
              <a:t>Science</a:t>
            </a:r>
            <a:endParaRPr sz="3000" b="1">
              <a:solidFill>
                <a:schemeClr val="dk1"/>
              </a:solidFill>
            </a:endParaRPr>
          </a:p>
        </p:txBody>
      </p:sp>
      <p:sp>
        <p:nvSpPr>
          <p:cNvPr id="100" name="Google Shape;100;p19"/>
          <p:cNvSpPr/>
          <p:nvPr/>
        </p:nvSpPr>
        <p:spPr>
          <a:xfrm>
            <a:off x="5557875" y="333925"/>
            <a:ext cx="3452141" cy="352024"/>
          </a:xfrm>
          <a:prstGeom prst="rect">
            <a:avLst/>
          </a:prstGeom>
        </p:spPr>
        <p:txBody>
          <a:bodyPr>
            <a:prstTxWarp prst="textPlain">
              <a:avLst/>
            </a:prstTxWarp>
          </a:bodyPr>
          <a:lstStyle/>
          <a:p>
            <a:pPr lvl="0" algn="ctr"/>
            <a:r>
              <a:rPr b="0" i="0">
                <a:ln w="9525" cap="flat" cmpd="sng">
                  <a:solidFill>
                    <a:srgbClr val="888888"/>
                  </a:solidFill>
                  <a:prstDash val="solid"/>
                  <a:round/>
                  <a:headEnd type="none" w="sm" len="sm"/>
                  <a:tailEnd type="none" w="sm" len="sm"/>
                </a:ln>
                <a:solidFill>
                  <a:srgbClr val="888888"/>
                </a:solidFill>
                <a:latin typeface="Arial"/>
              </a:rPr>
              <a:t>(A Learning Experience of Its Own)</a:t>
            </a:r>
          </a:p>
        </p:txBody>
      </p:sp>
      <p:sp>
        <p:nvSpPr>
          <p:cNvPr id="101" name="Google Shape;101;p19"/>
          <p:cNvSpPr/>
          <p:nvPr/>
        </p:nvSpPr>
        <p:spPr>
          <a:xfrm>
            <a:off x="110699" y="135049"/>
            <a:ext cx="5281593" cy="63233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Collaboration</a:t>
            </a:r>
          </a:p>
        </p:txBody>
      </p:sp>
      <p:sp>
        <p:nvSpPr>
          <p:cNvPr id="102" name="Google Shape;102;p19"/>
          <p:cNvSpPr txBox="1"/>
          <p:nvPr/>
        </p:nvSpPr>
        <p:spPr>
          <a:xfrm>
            <a:off x="6812950" y="2123875"/>
            <a:ext cx="1783200" cy="212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Numbers as measurements</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a:solidFill>
                  <a:schemeClr val="dk1"/>
                </a:solidFill>
              </a:rPr>
              <a:t>Units on slopes?</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a:solidFill>
                  <a:schemeClr val="dk1"/>
                </a:solidFill>
              </a:rPr>
              <a:t>Using variables other than x &amp; y due to context?</a:t>
            </a:r>
            <a:endParaRPr>
              <a:solidFill>
                <a:schemeClr val="dk1"/>
              </a:solidFill>
            </a:endParaRPr>
          </a:p>
          <a:p>
            <a:pPr marL="0" lvl="0" indent="0" algn="ctr" rtl="0">
              <a:spcBef>
                <a:spcPts val="0"/>
              </a:spcBef>
              <a:spcAft>
                <a:spcPts val="0"/>
              </a:spcAft>
              <a:buNone/>
            </a:pPr>
            <a:endParaRPr>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body" idx="1"/>
          </p:nvPr>
        </p:nvSpPr>
        <p:spPr>
          <a:xfrm>
            <a:off x="186200" y="1152475"/>
            <a:ext cx="4565100" cy="3914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 – </a:t>
            </a:r>
            <a:r>
              <a:rPr lang="en" sz="2000">
                <a:solidFill>
                  <a:srgbClr val="38761D"/>
                </a:solidFill>
                <a:latin typeface="Calibri"/>
                <a:ea typeface="Calibri"/>
                <a:cs typeface="Calibri"/>
                <a:sym typeface="Calibri"/>
              </a:rPr>
              <a:t>Experimental Thinking and Model Building</a:t>
            </a:r>
            <a:endParaRPr sz="2000">
              <a:solidFill>
                <a:srgbClr val="38761D"/>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2 – </a:t>
            </a:r>
            <a:r>
              <a:rPr lang="en" sz="2000">
                <a:solidFill>
                  <a:srgbClr val="38761D"/>
                </a:solidFill>
                <a:latin typeface="Calibri"/>
                <a:ea typeface="Calibri"/>
                <a:cs typeface="Calibri"/>
                <a:sym typeface="Calibri"/>
              </a:rPr>
              <a:t>Qualitative Introduction to Energy</a:t>
            </a:r>
            <a:endParaRPr sz="2000">
              <a:solidFill>
                <a:srgbClr val="38761D"/>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3 – </a:t>
            </a:r>
            <a:r>
              <a:rPr lang="en" sz="2000">
                <a:solidFill>
                  <a:srgbClr val="38761D"/>
                </a:solidFill>
                <a:latin typeface="Calibri"/>
                <a:ea typeface="Calibri"/>
                <a:cs typeface="Calibri"/>
                <a:sym typeface="Calibri"/>
              </a:rPr>
              <a:t>Constant Velocity and Momentum</a:t>
            </a:r>
            <a:endParaRPr sz="2000">
              <a:solidFill>
                <a:srgbClr val="98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4 – </a:t>
            </a:r>
            <a:r>
              <a:rPr lang="en" sz="2000">
                <a:solidFill>
                  <a:srgbClr val="38761D"/>
                </a:solidFill>
                <a:latin typeface="Calibri"/>
                <a:ea typeface="Calibri"/>
                <a:cs typeface="Calibri"/>
                <a:sym typeface="Calibri"/>
              </a:rPr>
              <a:t>Constant Acceleration</a:t>
            </a:r>
            <a:endParaRPr sz="2000">
              <a:solidFill>
                <a:srgbClr val="38761D"/>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5 – </a:t>
            </a:r>
            <a:r>
              <a:rPr lang="en" sz="2000">
                <a:solidFill>
                  <a:srgbClr val="38761D"/>
                </a:solidFill>
                <a:latin typeface="Calibri"/>
                <a:ea typeface="Calibri"/>
                <a:cs typeface="Calibri"/>
                <a:sym typeface="Calibri"/>
              </a:rPr>
              <a:t>Balanced Forces &amp; Fields</a:t>
            </a:r>
            <a:endParaRPr sz="2000">
              <a:solidFill>
                <a:srgbClr val="38761D"/>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6 – </a:t>
            </a:r>
            <a:r>
              <a:rPr lang="en" sz="2000">
                <a:solidFill>
                  <a:srgbClr val="38761D"/>
                </a:solidFill>
                <a:latin typeface="Calibri"/>
                <a:ea typeface="Calibri"/>
                <a:cs typeface="Calibri"/>
                <a:sym typeface="Calibri"/>
              </a:rPr>
              <a:t>Unbalanced Forces and Impulse/Momentum</a:t>
            </a:r>
            <a:endParaRPr sz="2000">
              <a:solidFill>
                <a:srgbClr val="38761D"/>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7 – </a:t>
            </a:r>
            <a:r>
              <a:rPr lang="en" sz="2000">
                <a:solidFill>
                  <a:srgbClr val="980000"/>
                </a:solidFill>
                <a:latin typeface="Calibri"/>
                <a:ea typeface="Calibri"/>
                <a:cs typeface="Calibri"/>
                <a:sym typeface="Calibri"/>
              </a:rPr>
              <a:t>More about Triangles and Trig</a:t>
            </a:r>
            <a:endParaRPr sz="2000">
              <a:solidFill>
                <a:srgbClr val="98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8 – </a:t>
            </a:r>
            <a:r>
              <a:rPr lang="en" sz="2000">
                <a:solidFill>
                  <a:srgbClr val="38761D"/>
                </a:solidFill>
                <a:latin typeface="Calibri"/>
                <a:ea typeface="Calibri"/>
                <a:cs typeface="Calibri"/>
                <a:sym typeface="Calibri"/>
              </a:rPr>
              <a:t>Quantitative Energy</a:t>
            </a:r>
            <a:endParaRPr sz="2000">
              <a:solidFill>
                <a:srgbClr val="980000"/>
              </a:solidFill>
              <a:latin typeface="Calibri"/>
              <a:ea typeface="Calibri"/>
              <a:cs typeface="Calibri"/>
              <a:sym typeface="Calibri"/>
            </a:endParaRPr>
          </a:p>
          <a:p>
            <a:pPr marL="0" lvl="0" indent="0" algn="l" rtl="0">
              <a:spcBef>
                <a:spcPts val="0"/>
              </a:spcBef>
              <a:spcAft>
                <a:spcPts val="1200"/>
              </a:spcAft>
              <a:buNone/>
            </a:pPr>
            <a:endParaRPr sz="2000"/>
          </a:p>
        </p:txBody>
      </p:sp>
      <p:sp>
        <p:nvSpPr>
          <p:cNvPr id="108" name="Google Shape;108;p20"/>
          <p:cNvSpPr txBox="1">
            <a:spLocks noGrp="1"/>
          </p:cNvSpPr>
          <p:nvPr>
            <p:ph type="body" idx="2"/>
          </p:nvPr>
        </p:nvSpPr>
        <p:spPr>
          <a:xfrm>
            <a:off x="4591550" y="1152475"/>
            <a:ext cx="4697400" cy="3914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9   – </a:t>
            </a:r>
            <a:r>
              <a:rPr lang="en" sz="2000">
                <a:solidFill>
                  <a:srgbClr val="980000"/>
                </a:solidFill>
                <a:latin typeface="Calibri"/>
                <a:ea typeface="Calibri"/>
                <a:cs typeface="Calibri"/>
                <a:sym typeface="Calibri"/>
              </a:rPr>
              <a:t>Complex Numbers</a:t>
            </a:r>
            <a:endParaRPr sz="2000">
              <a:solidFill>
                <a:srgbClr val="98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10 – </a:t>
            </a:r>
            <a:r>
              <a:rPr lang="en" sz="2000">
                <a:solidFill>
                  <a:srgbClr val="38761D"/>
                </a:solidFill>
                <a:latin typeface="Calibri"/>
                <a:ea typeface="Calibri"/>
                <a:cs typeface="Calibri"/>
                <a:sym typeface="Calibri"/>
              </a:rPr>
              <a:t>Projectile Motion</a:t>
            </a:r>
            <a:endParaRPr sz="2000">
              <a:solidFill>
                <a:srgbClr val="38761D"/>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11 – </a:t>
            </a:r>
            <a:r>
              <a:rPr lang="en" sz="2000">
                <a:solidFill>
                  <a:srgbClr val="980000"/>
                </a:solidFill>
                <a:latin typeface="Calibri"/>
                <a:ea typeface="Calibri"/>
                <a:cs typeface="Calibri"/>
                <a:sym typeface="Calibri"/>
              </a:rPr>
              <a:t>Polynomials </a:t>
            </a:r>
            <a:endParaRPr sz="2000">
              <a:solidFill>
                <a:srgbClr val="98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12 – </a:t>
            </a:r>
            <a:r>
              <a:rPr lang="en" sz="2000">
                <a:solidFill>
                  <a:srgbClr val="38761D"/>
                </a:solidFill>
                <a:latin typeface="Calibri"/>
                <a:ea typeface="Calibri"/>
                <a:cs typeface="Calibri"/>
                <a:sym typeface="Calibri"/>
              </a:rPr>
              <a:t>Rotational Motion</a:t>
            </a:r>
            <a:endParaRPr sz="2000">
              <a:solidFill>
                <a:srgbClr val="38761D"/>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13 – </a:t>
            </a:r>
            <a:r>
              <a:rPr lang="en" sz="2000">
                <a:solidFill>
                  <a:srgbClr val="980000"/>
                </a:solidFill>
                <a:latin typeface="Calibri"/>
                <a:ea typeface="Calibri"/>
                <a:cs typeface="Calibri"/>
                <a:sym typeface="Calibri"/>
              </a:rPr>
              <a:t>Combination of Functions</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14 – </a:t>
            </a:r>
            <a:r>
              <a:rPr lang="en" sz="2000">
                <a:solidFill>
                  <a:srgbClr val="38761D"/>
                </a:solidFill>
                <a:latin typeface="Calibri"/>
                <a:ea typeface="Calibri"/>
                <a:cs typeface="Calibri"/>
                <a:sym typeface="Calibri"/>
              </a:rPr>
              <a:t>Oscillating Particle Model</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15 – </a:t>
            </a:r>
            <a:r>
              <a:rPr lang="en" sz="2000">
                <a:solidFill>
                  <a:srgbClr val="38761D"/>
                </a:solidFill>
                <a:latin typeface="Calibri"/>
                <a:ea typeface="Calibri"/>
                <a:cs typeface="Calibri"/>
                <a:sym typeface="Calibri"/>
              </a:rPr>
              <a:t>Mechanical Wave Model</a:t>
            </a:r>
            <a:endParaRPr sz="2000">
              <a:solidFill>
                <a:srgbClr val="38761D"/>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16 – </a:t>
            </a:r>
            <a:r>
              <a:rPr lang="en" sz="2000">
                <a:solidFill>
                  <a:srgbClr val="980000"/>
                </a:solidFill>
                <a:latin typeface="Calibri"/>
                <a:ea typeface="Calibri"/>
                <a:cs typeface="Calibri"/>
                <a:sym typeface="Calibri"/>
              </a:rPr>
              <a:t>Exponential and Logarithmic Models</a:t>
            </a:r>
            <a:endParaRPr sz="2000">
              <a:solidFill>
                <a:srgbClr val="98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17 – </a:t>
            </a:r>
            <a:r>
              <a:rPr lang="en" sz="2000">
                <a:solidFill>
                  <a:srgbClr val="980000"/>
                </a:solidFill>
                <a:latin typeface="Calibri"/>
                <a:ea typeface="Calibri"/>
                <a:cs typeface="Calibri"/>
                <a:sym typeface="Calibri"/>
              </a:rPr>
              <a:t>Rational Functions</a:t>
            </a:r>
            <a:r>
              <a:rPr lang="en"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0" lvl="0" indent="0" algn="l" rtl="0">
              <a:spcBef>
                <a:spcPts val="0"/>
              </a:spcBef>
              <a:spcAft>
                <a:spcPts val="1200"/>
              </a:spcAft>
              <a:buNone/>
            </a:pPr>
            <a:endParaRPr sz="1800"/>
          </a:p>
        </p:txBody>
      </p:sp>
      <p:sp>
        <p:nvSpPr>
          <p:cNvPr id="109" name="Google Shape;109;p20"/>
          <p:cNvSpPr/>
          <p:nvPr/>
        </p:nvSpPr>
        <p:spPr>
          <a:xfrm>
            <a:off x="720299" y="211249"/>
            <a:ext cx="7753167" cy="7921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Scope &amp; Sequence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5592575" y="292625"/>
            <a:ext cx="3537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20">
                <a:solidFill>
                  <a:schemeClr val="dk2"/>
                </a:solidFill>
              </a:rPr>
              <a:t>Balanced Force Model </a:t>
            </a:r>
            <a:endParaRPr sz="3520"/>
          </a:p>
        </p:txBody>
      </p:sp>
      <p:sp>
        <p:nvSpPr>
          <p:cNvPr id="115" name="Google Shape;115;p21"/>
          <p:cNvSpPr/>
          <p:nvPr/>
        </p:nvSpPr>
        <p:spPr>
          <a:xfrm>
            <a:off x="186899" y="211249"/>
            <a:ext cx="5360259" cy="78187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C00000"/>
                </a:solidFill>
                <a:latin typeface="Arial"/>
              </a:rPr>
              <a:t>Example Unit</a:t>
            </a:r>
          </a:p>
        </p:txBody>
      </p:sp>
      <p:pic>
        <p:nvPicPr>
          <p:cNvPr id="116" name="Google Shape;116;p21" descr="bear on an inclining triangle"/>
          <p:cNvPicPr preferRelativeResize="0"/>
          <p:nvPr/>
        </p:nvPicPr>
        <p:blipFill>
          <a:blip r:embed="rId3">
            <a:alphaModFix/>
          </a:blip>
          <a:stretch>
            <a:fillRect/>
          </a:stretch>
        </p:blipFill>
        <p:spPr>
          <a:xfrm>
            <a:off x="5157100" y="1374122"/>
            <a:ext cx="2381250" cy="1371600"/>
          </a:xfrm>
          <a:prstGeom prst="rect">
            <a:avLst/>
          </a:prstGeom>
          <a:noFill/>
          <a:ln>
            <a:noFill/>
          </a:ln>
        </p:spPr>
      </p:pic>
      <p:pic>
        <p:nvPicPr>
          <p:cNvPr id="117" name="Google Shape;117;p21" descr="formulas and shapes"/>
          <p:cNvPicPr preferRelativeResize="0"/>
          <p:nvPr/>
        </p:nvPicPr>
        <p:blipFill>
          <a:blip r:embed="rId4">
            <a:alphaModFix/>
          </a:blip>
          <a:stretch>
            <a:fillRect/>
          </a:stretch>
        </p:blipFill>
        <p:spPr>
          <a:xfrm>
            <a:off x="4957075" y="2898122"/>
            <a:ext cx="3324225" cy="2009775"/>
          </a:xfrm>
          <a:prstGeom prst="rect">
            <a:avLst/>
          </a:prstGeom>
          <a:noFill/>
          <a:ln>
            <a:noFill/>
          </a:ln>
        </p:spPr>
      </p:pic>
      <p:pic>
        <p:nvPicPr>
          <p:cNvPr id="118" name="Google Shape;118;p21" descr="balanced forced model"/>
          <p:cNvPicPr preferRelativeResize="0"/>
          <p:nvPr/>
        </p:nvPicPr>
        <p:blipFill>
          <a:blip r:embed="rId5">
            <a:alphaModFix/>
          </a:blip>
          <a:stretch>
            <a:fillRect/>
          </a:stretch>
        </p:blipFill>
        <p:spPr>
          <a:xfrm>
            <a:off x="417775" y="1853222"/>
            <a:ext cx="3228975" cy="2578846"/>
          </a:xfrm>
          <a:prstGeom prst="rect">
            <a:avLst/>
          </a:prstGeom>
          <a:noFill/>
          <a:ln>
            <a:noFill/>
          </a:ln>
        </p:spPr>
      </p:pic>
      <p:sp>
        <p:nvSpPr>
          <p:cNvPr id="119" name="Google Shape;119;p21" descr="blue arrow right"/>
          <p:cNvSpPr/>
          <p:nvPr/>
        </p:nvSpPr>
        <p:spPr>
          <a:xfrm>
            <a:off x="3533775" y="2819400"/>
            <a:ext cx="914400" cy="457200"/>
          </a:xfrm>
          <a:prstGeom prst="striped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9D42EB1CB4884BAEE732D66021D562" ma:contentTypeVersion="4" ma:contentTypeDescription="Create a new document." ma:contentTypeScope="" ma:versionID="79e95c836ba1528e4539dc2c3b55f24b">
  <xsd:schema xmlns:xsd="http://www.w3.org/2001/XMLSchema" xmlns:xs="http://www.w3.org/2001/XMLSchema" xmlns:p="http://schemas.microsoft.com/office/2006/metadata/properties" xmlns:ns2="a94874c0-f4c4-4d00-a0d9-c1dd91e10513" xmlns:ns3="29e9271f-fcce-4f3c-9b75-5bf8ea8bdf21" targetNamespace="http://schemas.microsoft.com/office/2006/metadata/properties" ma:root="true" ma:fieldsID="8cfea06013ed477b189afc0c52fc5c08" ns2:_="" ns3:_="">
    <xsd:import namespace="a94874c0-f4c4-4d00-a0d9-c1dd91e10513"/>
    <xsd:import namespace="29e9271f-fcce-4f3c-9b75-5bf8ea8bdf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874c0-f4c4-4d00-a0d9-c1dd91e105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e9271f-fcce-4f3c-9b75-5bf8ea8bdf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ADCCDF-D103-4C86-B39D-4B7DFEF1F17F}">
  <ds:schemaRefs>
    <ds:schemaRef ds:uri="29e9271f-fcce-4f3c-9b75-5bf8ea8bdf21"/>
    <ds:schemaRef ds:uri="a94874c0-f4c4-4d00-a0d9-c1dd91e105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7CA552-1999-499D-BA25-636BA831263D}">
  <ds:schemaRefs>
    <ds:schemaRef ds:uri="http://schemas.microsoft.com/sharepoint/v3/contenttype/forms"/>
  </ds:schemaRefs>
</ds:datastoreItem>
</file>

<file path=customXml/itemProps3.xml><?xml version="1.0" encoding="utf-8"?>
<ds:datastoreItem xmlns:ds="http://schemas.openxmlformats.org/officeDocument/2006/customXml" ds:itemID="{39BEEC1F-27FE-4C73-9784-7073027F2F9E}">
  <ds:schemaRefs>
    <ds:schemaRef ds:uri="29e9271f-fcce-4f3c-9b75-5bf8ea8bdf21"/>
    <ds:schemaRef ds:uri="http://schemas.microsoft.com/office/2006/documentManagement/types"/>
    <ds:schemaRef ds:uri="http://purl.org/dc/elements/1.1/"/>
    <ds:schemaRef ds:uri="http://schemas.openxmlformats.org/package/2006/metadata/core-properties"/>
    <ds:schemaRef ds:uri="a94874c0-f4c4-4d00-a0d9-c1dd91e10513"/>
    <ds:schemaRef ds:uri="http://purl.org/dc/dcmitype/"/>
    <ds:schemaRef ds:uri="http://purl.org/dc/terms/"/>
    <ds:schemaRef ds:uri="http://www.w3.org/XML/1998/namespac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TotalTime>
  <Words>1184</Words>
  <Application>Microsoft Office PowerPoint</Application>
  <PresentationFormat>On-screen Show (16:9)</PresentationFormat>
  <Paragraphs>142</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Roboto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Balanced Force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Honors Algebra 2 &amp; Physics</dc:title>
  <dc:creator>Mallory, Andrea</dc:creator>
  <cp:keywords>pathways, math, symposium, algebra 2, physics</cp:keywords>
  <cp:lastModifiedBy>Mallory, Andrea</cp:lastModifiedBy>
  <cp:revision>2</cp:revision>
  <dcterms:modified xsi:type="dcterms:W3CDTF">2021-11-10T18:57:04Z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0x010100929D42EB1CB4884BAEE732D66021D562</vt:lpwstr>
  </property>
</Properties>
</file>