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53"/>
  </p:notesMasterIdLst>
  <p:sldIdLst>
    <p:sldId id="256" r:id="rId5"/>
    <p:sldId id="652" r:id="rId6"/>
    <p:sldId id="273" r:id="rId7"/>
    <p:sldId id="399" r:id="rId8"/>
    <p:sldId id="400" r:id="rId9"/>
    <p:sldId id="401" r:id="rId10"/>
    <p:sldId id="402" r:id="rId11"/>
    <p:sldId id="604" r:id="rId12"/>
    <p:sldId id="595" r:id="rId13"/>
    <p:sldId id="285" r:id="rId14"/>
    <p:sldId id="605" r:id="rId15"/>
    <p:sldId id="384" r:id="rId16"/>
    <p:sldId id="395" r:id="rId17"/>
    <p:sldId id="648" r:id="rId18"/>
    <p:sldId id="452" r:id="rId19"/>
    <p:sldId id="448" r:id="rId20"/>
    <p:sldId id="449" r:id="rId21"/>
    <p:sldId id="556" r:id="rId22"/>
    <p:sldId id="624" r:id="rId23"/>
    <p:sldId id="398" r:id="rId24"/>
    <p:sldId id="310" r:id="rId25"/>
    <p:sldId id="304" r:id="rId26"/>
    <p:sldId id="296" r:id="rId27"/>
    <p:sldId id="297" r:id="rId28"/>
    <p:sldId id="397" r:id="rId29"/>
    <p:sldId id="551" r:id="rId30"/>
    <p:sldId id="404" r:id="rId31"/>
    <p:sldId id="560" r:id="rId32"/>
    <p:sldId id="405" r:id="rId33"/>
    <p:sldId id="636" r:id="rId34"/>
    <p:sldId id="635" r:id="rId35"/>
    <p:sldId id="566" r:id="rId36"/>
    <p:sldId id="567" r:id="rId37"/>
    <p:sldId id="568" r:id="rId38"/>
    <p:sldId id="606" r:id="rId39"/>
    <p:sldId id="592" r:id="rId40"/>
    <p:sldId id="579" r:id="rId41"/>
    <p:sldId id="650" r:id="rId42"/>
    <p:sldId id="651" r:id="rId43"/>
    <p:sldId id="593" r:id="rId44"/>
    <p:sldId id="588" r:id="rId45"/>
    <p:sldId id="645" r:id="rId46"/>
    <p:sldId id="644" r:id="rId47"/>
    <p:sldId id="589" r:id="rId48"/>
    <p:sldId id="545" r:id="rId49"/>
    <p:sldId id="314" r:id="rId50"/>
    <p:sldId id="290" r:id="rId51"/>
    <p:sldId id="321" r:id="rId52"/>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userDrawn="1">
          <p15:clr>
            <a:srgbClr val="A4A3A4"/>
          </p15:clr>
        </p15:guide>
        <p15:guide id="2" pos="720" userDrawn="1">
          <p15:clr>
            <a:srgbClr val="A4A3A4"/>
          </p15:clr>
        </p15:guide>
        <p15:guide id="3" orient="horz" pos="2592">
          <p15:clr>
            <a:srgbClr val="A4A3A4"/>
          </p15:clr>
        </p15:guide>
        <p15:guide id="4" pos="84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5CC"/>
    <a:srgbClr val="99B3C7"/>
    <a:srgbClr val="92AF3C"/>
    <a:srgbClr val="00B8B4"/>
    <a:srgbClr val="700D1B"/>
    <a:srgbClr val="205393"/>
    <a:srgbClr val="6F0C1A"/>
    <a:srgbClr val="642C32"/>
    <a:srgbClr val="D9EAF2"/>
    <a:srgbClr val="A1A1A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1DDBAC-70DB-4CA0-9137-DBB28BCB4573}" v="376" dt="2021-12-30T17:05:34.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5" autoAdjust="0"/>
  </p:normalViewPr>
  <p:slideViewPr>
    <p:cSldViewPr snapToGrid="0" snapToObjects="1">
      <p:cViewPr varScale="1">
        <p:scale>
          <a:sx n="49" d="100"/>
          <a:sy n="49" d="100"/>
        </p:scale>
        <p:origin x="62" y="326"/>
      </p:cViewPr>
      <p:guideLst>
        <p:guide orient="horz" pos="720"/>
        <p:guide pos="720"/>
        <p:guide orient="horz" pos="2592"/>
        <p:guide pos="8496"/>
      </p:guideLst>
    </p:cSldViewPr>
  </p:slideViewPr>
  <p:outlineViewPr>
    <p:cViewPr>
      <p:scale>
        <a:sx n="33" d="100"/>
        <a:sy n="33" d="100"/>
      </p:scale>
      <p:origin x="0" y="-8658"/>
    </p:cViewPr>
  </p:outlineViewPr>
  <p:notesTextViewPr>
    <p:cViewPr>
      <p:scale>
        <a:sx n="100" d="100"/>
        <a:sy n="100" d="100"/>
      </p:scale>
      <p:origin x="0" y="0"/>
    </p:cViewPr>
  </p:notesText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12/30/2021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ohiohighered.org/sites/ohiohighered.org/files/uploads/math/Math%20Chair%20Contacts%20Updated%2010-27-15.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ohiohighered.org/B2S#_edn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cademicworks.cuny.edu/gc_pubs/54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second of two slides concerning the One Goal.  </a:t>
            </a:r>
          </a:p>
          <a:p>
            <a:r>
              <a:rPr lang="en-US" dirty="0"/>
              <a:t>One possible use of this graphic is to display it illustratively after displaying first part.</a:t>
            </a:r>
          </a:p>
          <a:p>
            <a:r>
              <a:rPr lang="en-US" dirty="0"/>
              <a:t>WARNING – Be aware of the large amount of type on this graphic. Many viewers naturally will be drawn to reading instead of absorbing your narration!</a:t>
            </a:r>
          </a:p>
        </p:txBody>
      </p:sp>
      <p:sp>
        <p:nvSpPr>
          <p:cNvPr id="4" name="Slide Number Placeholder 3"/>
          <p:cNvSpPr>
            <a:spLocks noGrp="1"/>
          </p:cNvSpPr>
          <p:nvPr>
            <p:ph type="sldNum" sz="quarter" idx="5"/>
          </p:nvPr>
        </p:nvSpPr>
        <p:spPr/>
        <p:txBody>
          <a:bodyPr/>
          <a:lstStyle/>
          <a:p>
            <a:fld id="{A88EB8E9-7E05-4C60-A58D-798732DD5BFE}" type="slidenum">
              <a:rPr lang="en-US" smtClean="0"/>
              <a:t>24</a:t>
            </a:fld>
            <a:endParaRPr lang="en-US"/>
          </a:p>
        </p:txBody>
      </p:sp>
    </p:spTree>
    <p:extLst>
      <p:ext uri="{BB962C8B-B14F-4D97-AF65-F5344CB8AC3E}">
        <p14:creationId xmlns:p14="http://schemas.microsoft.com/office/powerpoint/2010/main" val="1142149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traditionally there has only been one math pathways that leads through Algebra 2. Even though Ohio had a diverse student body where each child has unique postsecondary aspirations. There is a problem that even though there are diverse career aspirations, there is only one math pathway. </a:t>
            </a:r>
          </a:p>
        </p:txBody>
      </p:sp>
      <p:sp>
        <p:nvSpPr>
          <p:cNvPr id="4" name="Slide Number Placeholder 3"/>
          <p:cNvSpPr>
            <a:spLocks noGrp="1"/>
          </p:cNvSpPr>
          <p:nvPr>
            <p:ph type="sldNum" sz="quarter" idx="10"/>
          </p:nvPr>
        </p:nvSpPr>
        <p:spPr/>
        <p:txBody>
          <a:bodyPr/>
          <a:lstStyle/>
          <a:p>
            <a:fld id="{A88EB8E9-7E05-4C60-A58D-798732DD5BFE}" type="slidenum">
              <a:rPr lang="en-US" smtClean="0"/>
              <a:t>25</a:t>
            </a:fld>
            <a:endParaRPr lang="en-US"/>
          </a:p>
        </p:txBody>
      </p:sp>
    </p:spTree>
    <p:extLst>
      <p:ext uri="{BB962C8B-B14F-4D97-AF65-F5344CB8AC3E}">
        <p14:creationId xmlns:p14="http://schemas.microsoft.com/office/powerpoint/2010/main" val="299364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law was put in place to promote equity, which it did for some students. More students than previously have access to the learning and thinking surrounding Algebra 2. however, the law which has provided access to some had been a road block to others who do not need the content of Algebra 2 for their future. All students need the level of thinking and reasoning required by Algebra 2. Not all students need the content embedded in Algebra 2. </a:t>
            </a:r>
          </a:p>
        </p:txBody>
      </p:sp>
      <p:sp>
        <p:nvSpPr>
          <p:cNvPr id="4" name="Slide Number Placeholder 3"/>
          <p:cNvSpPr>
            <a:spLocks noGrp="1"/>
          </p:cNvSpPr>
          <p:nvPr>
            <p:ph type="sldNum" sz="quarter" idx="10"/>
          </p:nvPr>
        </p:nvSpPr>
        <p:spPr/>
        <p:txBody>
          <a:bodyPr/>
          <a:lstStyle/>
          <a:p>
            <a:fld id="{A88EB8E9-7E05-4C60-A58D-798732DD5BFE}" type="slidenum">
              <a:rPr lang="en-US" smtClean="0"/>
              <a:t>26</a:t>
            </a:fld>
            <a:endParaRPr lang="en-US"/>
          </a:p>
        </p:txBody>
      </p:sp>
    </p:spTree>
    <p:extLst>
      <p:ext uri="{BB962C8B-B14F-4D97-AF65-F5344CB8AC3E}">
        <p14:creationId xmlns:p14="http://schemas.microsoft.com/office/powerpoint/2010/main" val="234412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although Algebra 2 is meeting the need for some students, it is not meeting the need for all students. </a:t>
            </a:r>
          </a:p>
        </p:txBody>
      </p:sp>
      <p:sp>
        <p:nvSpPr>
          <p:cNvPr id="4" name="Slide Number Placeholder 3"/>
          <p:cNvSpPr>
            <a:spLocks noGrp="1"/>
          </p:cNvSpPr>
          <p:nvPr>
            <p:ph type="sldNum" sz="quarter" idx="10"/>
          </p:nvPr>
        </p:nvSpPr>
        <p:spPr/>
        <p:txBody>
          <a:bodyPr/>
          <a:lstStyle/>
          <a:p>
            <a:fld id="{A88EB8E9-7E05-4C60-A58D-798732DD5BFE}" type="slidenum">
              <a:rPr lang="en-US" smtClean="0"/>
              <a:t>27</a:t>
            </a:fld>
            <a:endParaRPr lang="en-US"/>
          </a:p>
        </p:txBody>
      </p:sp>
    </p:spTree>
    <p:extLst>
      <p:ext uri="{BB962C8B-B14F-4D97-AF65-F5344CB8AC3E}">
        <p14:creationId xmlns:p14="http://schemas.microsoft.com/office/powerpoint/2010/main" val="37095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28</a:t>
            </a:fld>
            <a:endParaRPr lang="en-US"/>
          </a:p>
        </p:txBody>
      </p:sp>
    </p:spTree>
    <p:extLst>
      <p:ext uri="{BB962C8B-B14F-4D97-AF65-F5344CB8AC3E}">
        <p14:creationId xmlns:p14="http://schemas.microsoft.com/office/powerpoint/2010/main" val="3512662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leverage the word “equivalent” that is in law and provide more guidance to districts about what it means to be equivalent. </a:t>
            </a:r>
          </a:p>
        </p:txBody>
      </p:sp>
      <p:sp>
        <p:nvSpPr>
          <p:cNvPr id="4" name="Slide Number Placeholder 3"/>
          <p:cNvSpPr>
            <a:spLocks noGrp="1"/>
          </p:cNvSpPr>
          <p:nvPr>
            <p:ph type="sldNum" sz="quarter" idx="10"/>
          </p:nvPr>
        </p:nvSpPr>
        <p:spPr/>
        <p:txBody>
          <a:bodyPr/>
          <a:lstStyle/>
          <a:p>
            <a:fld id="{A88EB8E9-7E05-4C60-A58D-798732DD5BFE}" type="slidenum">
              <a:rPr lang="en-US" smtClean="0"/>
              <a:t>29</a:t>
            </a:fld>
            <a:endParaRPr lang="en-US"/>
          </a:p>
        </p:txBody>
      </p:sp>
    </p:spTree>
    <p:extLst>
      <p:ext uri="{BB962C8B-B14F-4D97-AF65-F5344CB8AC3E}">
        <p14:creationId xmlns:p14="http://schemas.microsoft.com/office/powerpoint/2010/main" val="124000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initiative is to develop new high school math pathways that provide a seamless transition to a student’s postsecondary aspirations. To accomplish this goal, the pathways must be rigorous, relevant to a student’s future career goals, flexible to allow students to shift between pathways, and coherent with the pathways in higher education.</a:t>
            </a:r>
          </a:p>
        </p:txBody>
      </p:sp>
      <p:sp>
        <p:nvSpPr>
          <p:cNvPr id="4" name="Slide Number Placeholder 3"/>
          <p:cNvSpPr>
            <a:spLocks noGrp="1"/>
          </p:cNvSpPr>
          <p:nvPr>
            <p:ph type="sldNum" sz="quarter" idx="5"/>
          </p:nvPr>
        </p:nvSpPr>
        <p:spPr/>
        <p:txBody>
          <a:bodyPr/>
          <a:lstStyle/>
          <a:p>
            <a:fld id="{A88EB8E9-7E05-4C60-A58D-798732DD5BFE}" type="slidenum">
              <a:rPr lang="en-US" smtClean="0"/>
              <a:t>32</a:t>
            </a:fld>
            <a:endParaRPr lang="en-US"/>
          </a:p>
        </p:txBody>
      </p:sp>
    </p:spTree>
    <p:extLst>
      <p:ext uri="{BB962C8B-B14F-4D97-AF65-F5344CB8AC3E}">
        <p14:creationId xmlns:p14="http://schemas.microsoft.com/office/powerpoint/2010/main" val="4131956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initiative is not about: changing graduation requirements, reducing rigor, or tracking. It is about working to give more guidance to schools surrounding what should be determined as Algebra 2 equivalency. </a:t>
            </a:r>
          </a:p>
        </p:txBody>
      </p:sp>
      <p:sp>
        <p:nvSpPr>
          <p:cNvPr id="4" name="Slide Number Placeholder 3"/>
          <p:cNvSpPr>
            <a:spLocks noGrp="1"/>
          </p:cNvSpPr>
          <p:nvPr>
            <p:ph type="sldNum" sz="quarter" idx="5"/>
          </p:nvPr>
        </p:nvSpPr>
        <p:spPr/>
        <p:txBody>
          <a:bodyPr/>
          <a:lstStyle/>
          <a:p>
            <a:fld id="{A88EB8E9-7E05-4C60-A58D-798732DD5BFE}" type="slidenum">
              <a:rPr lang="en-US" smtClean="0"/>
              <a:t>33</a:t>
            </a:fld>
            <a:endParaRPr lang="en-US"/>
          </a:p>
        </p:txBody>
      </p:sp>
    </p:spTree>
    <p:extLst>
      <p:ext uri="{BB962C8B-B14F-4D97-AF65-F5344CB8AC3E}">
        <p14:creationId xmlns:p14="http://schemas.microsoft.com/office/powerpoint/2010/main" val="4009305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initiative is about relevance, equity, rigor, math identify, student success. </a:t>
            </a:r>
          </a:p>
        </p:txBody>
      </p:sp>
      <p:sp>
        <p:nvSpPr>
          <p:cNvPr id="4" name="Slide Number Placeholder 3"/>
          <p:cNvSpPr>
            <a:spLocks noGrp="1"/>
          </p:cNvSpPr>
          <p:nvPr>
            <p:ph type="sldNum" sz="quarter" idx="10"/>
          </p:nvPr>
        </p:nvSpPr>
        <p:spPr/>
        <p:txBody>
          <a:bodyPr/>
          <a:lstStyle/>
          <a:p>
            <a:fld id="{A88EB8E9-7E05-4C60-A58D-798732DD5BFE}" type="slidenum">
              <a:rPr lang="en-US" smtClean="0"/>
              <a:t>34</a:t>
            </a:fld>
            <a:endParaRPr lang="en-US"/>
          </a:p>
        </p:txBody>
      </p:sp>
    </p:spTree>
    <p:extLst>
      <p:ext uri="{BB962C8B-B14F-4D97-AF65-F5344CB8AC3E}">
        <p14:creationId xmlns:p14="http://schemas.microsoft.com/office/powerpoint/2010/main" val="62450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on updated version</a:t>
            </a:r>
          </a:p>
        </p:txBody>
      </p:sp>
      <p:sp>
        <p:nvSpPr>
          <p:cNvPr id="4" name="Slide Number Placeholder 3"/>
          <p:cNvSpPr>
            <a:spLocks noGrp="1"/>
          </p:cNvSpPr>
          <p:nvPr>
            <p:ph type="sldNum" sz="quarter" idx="5"/>
          </p:nvPr>
        </p:nvSpPr>
        <p:spPr/>
        <p:txBody>
          <a:bodyPr/>
          <a:lstStyle/>
          <a:p>
            <a:fld id="{A88EB8E9-7E05-4C60-A58D-798732DD5BFE}" type="slidenum">
              <a:rPr lang="en-US" smtClean="0"/>
              <a:t>36</a:t>
            </a:fld>
            <a:endParaRPr lang="en-US"/>
          </a:p>
        </p:txBody>
      </p:sp>
    </p:spTree>
    <p:extLst>
      <p:ext uri="{BB962C8B-B14F-4D97-AF65-F5344CB8AC3E}">
        <p14:creationId xmlns:p14="http://schemas.microsoft.com/office/powerpoint/2010/main" val="652045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of the responsibility for implementing the Steering Committee’s recommendations lies with the mathematics department chairpersons and their colleagues in the state’s public colleges and universities. They will have the support of the </a:t>
            </a:r>
            <a:r>
              <a:rPr lang="en-US" sz="1200" b="0" i="0" u="none" strike="noStrike" kern="1200" dirty="0">
                <a:solidFill>
                  <a:schemeClr val="tx1"/>
                </a:solidFill>
                <a:effectLst/>
                <a:latin typeface="+mn-lt"/>
                <a:ea typeface="+mn-ea"/>
                <a:cs typeface="+mn-cs"/>
                <a:hlinkClick r:id="rId3"/>
              </a:rPr>
              <a:t>Mathematics Chairs Network</a:t>
            </a:r>
            <a:r>
              <a:rPr lang="en-US" sz="1200" b="0" i="0" kern="1200" dirty="0">
                <a:solidFill>
                  <a:schemeClr val="tx1"/>
                </a:solidFill>
                <a:effectLst/>
                <a:latin typeface="+mn-lt"/>
                <a:ea typeface="+mn-ea"/>
                <a:cs typeface="+mn-cs"/>
              </a:rPr>
              <a:t>, the Ohio Department of Higher Education and an emerging statewide mathematics community.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Day by day, five OMI subgroups are working to turn the Steering Committee’s recommendations into concrete action. The subgroup most pertinent to Ohio’s transition course is Subgroup 5.</a:t>
            </a:r>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10</a:t>
            </a:fld>
            <a:endParaRPr lang="en-US"/>
          </a:p>
        </p:txBody>
      </p:sp>
    </p:spTree>
    <p:extLst>
      <p:ext uri="{BB962C8B-B14F-4D97-AF65-F5344CB8AC3E}">
        <p14:creationId xmlns:p14="http://schemas.microsoft.com/office/powerpoint/2010/main" val="3283115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46</a:t>
            </a:fld>
            <a:endParaRPr lang="en-US"/>
          </a:p>
        </p:txBody>
      </p:sp>
    </p:spTree>
    <p:extLst>
      <p:ext uri="{BB962C8B-B14F-4D97-AF65-F5344CB8AC3E}">
        <p14:creationId xmlns:p14="http://schemas.microsoft.com/office/powerpoint/2010/main" val="1883558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What is the Ohio Mathematics Bridges to Success (B2S) Initiative?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B2S initiative strives to help public colleges and universities improve student success by systemically linking three successful strategies: structured degree pathways, redesigned mathematics gateway courses, and corequisite remediation. </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Why Does It Matter?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sooner students take courses that count toward a college degree, the greater the chance that they will earn a degree.</a:t>
            </a:r>
            <a:r>
              <a:rPr lang="en-US" sz="1200" b="0" i="0" u="none" strike="noStrike" kern="1200" dirty="0">
                <a:solidFill>
                  <a:schemeClr val="tx1"/>
                </a:solidFill>
                <a:effectLst/>
                <a:latin typeface="+mn-lt"/>
                <a:ea typeface="+mn-ea"/>
                <a:cs typeface="+mn-cs"/>
                <a:hlinkClick r:id="rId3"/>
              </a:rPr>
              <a:t>[</a:t>
            </a:r>
            <a:r>
              <a:rPr lang="en-US" sz="1200" b="0" i="0" u="none" strike="noStrike" kern="1200" dirty="0" err="1">
                <a:solidFill>
                  <a:schemeClr val="tx1"/>
                </a:solidFill>
                <a:effectLst/>
                <a:latin typeface="+mn-lt"/>
                <a:ea typeface="+mn-ea"/>
                <a:cs typeface="+mn-cs"/>
                <a:hlinkClick r:id="rId3"/>
              </a:rPr>
              <a:t>i</a:t>
            </a:r>
            <a:r>
              <a:rPr lang="en-US" sz="1200" b="0" i="0" u="none" strike="noStrike" kern="1200" dirty="0">
                <a:solidFill>
                  <a:schemeClr val="tx1"/>
                </a:solidFill>
                <a:effectLst/>
                <a:latin typeface="+mn-lt"/>
                <a:ea typeface="+mn-ea"/>
                <a:cs typeface="+mn-cs"/>
                <a:hlinkClick r:id="rId3"/>
              </a:rPr>
              <a:t>]</a:t>
            </a:r>
            <a:r>
              <a:rPr lang="en-US" sz="1200" b="0" i="0" kern="1200" dirty="0">
                <a:solidFill>
                  <a:schemeClr val="tx1"/>
                </a:solidFill>
                <a:effectLst/>
                <a:latin typeface="+mn-lt"/>
                <a:ea typeface="+mn-ea"/>
                <a:cs typeface="+mn-cs"/>
              </a:rPr>
              <a:t> Yet, for many students, access to credit-bearing courses is delayed. Traditional remediation models in which some students take a series of remedial classes to acquire the skills needed to move forward to college-level mathematics courses generally do not result in students progressing to graduation. Nationwide, more students need developmental coursework in mathematics than any other subject; moreover, more students are likely to view mathematics as barriers to academic success more than other general education requirements.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Rather than continuing to place all students in traditional calculus pathway in mathematics, there is a movement to match the right mathematics course to different majors; students in many programs of study (such as health sciences, social sciences, liberal arts, education and business) can be suitably prepared with alternative gateway math courses in quantitative reasoning or statistics. Redesigned options in mathematics gateway courses, particularly those with just-in-time academic support for students who are underprepared for college level courses, have the potential to increase student success in gateway courses as well as help students to more quickly begin credit-bearing courses on their degree pathway. These approaches require effective connection and collaboration between faculty, advisors and administrators to build new systems that enhance student success.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11</a:t>
            </a:fld>
            <a:endParaRPr lang="en-US"/>
          </a:p>
        </p:txBody>
      </p:sp>
    </p:spTree>
    <p:extLst>
      <p:ext uri="{BB962C8B-B14F-4D97-AF65-F5344CB8AC3E}">
        <p14:creationId xmlns:p14="http://schemas.microsoft.com/office/powerpoint/2010/main" val="3069573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cs typeface="+mn-cs"/>
              </a:rPr>
              <a:t>Ohio’s colleges and universities currently use a two-prong approach to help students complete appropriate gateway mathematics courses early in their postsecondary careers. First, higher education faculty, working in concert with ODHE, have created three different, fully transferable college gateway mathematics courses: Quantitative Reasoning, Statistics and College Algebra to help students progress in their chosen pathway. These gateway courses enable colleges and universities to advise students into the appropriate mathematics based on their majors rather than placing all students in a “default” College Algebra (STEM) pathway. </a:t>
            </a:r>
          </a:p>
          <a:p>
            <a:endParaRPr lang="en-US" dirty="0">
              <a:latin typeface="+mn-lt"/>
              <a:cs typeface="+mn-cs"/>
            </a:endParaRPr>
          </a:p>
          <a:p>
            <a:r>
              <a:rPr lang="en-US" dirty="0">
                <a:latin typeface="+mn-lt"/>
                <a:cs typeface="+mn-cs"/>
              </a:rPr>
              <a:t>Second, Ohio’s colleges and universities are placing more and more students directly into credit bearing courses with co-requisite remediation rather than stand-alone developmental education sequences. The co-requisite remediation model shortens the time students take to complete gateway courses by providing just-in-time support as a student simultaneously takes the gateway credit-bearing course. </a:t>
            </a:r>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12</a:t>
            </a:fld>
            <a:endParaRPr lang="en-US"/>
          </a:p>
        </p:txBody>
      </p:sp>
    </p:spTree>
    <p:extLst>
      <p:ext uri="{BB962C8B-B14F-4D97-AF65-F5344CB8AC3E}">
        <p14:creationId xmlns:p14="http://schemas.microsoft.com/office/powerpoint/2010/main" val="3645761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r>
              <a:rPr lang="en-US" sz="1200" dirty="0">
                <a:effectLst/>
                <a:latin typeface="Arial" panose="020B0604020202020204" pitchFamily="34" charset="0"/>
                <a:ea typeface="Calibri" panose="020F0502020204030204" pitchFamily="34" charset="0"/>
                <a:cs typeface="Arial" panose="020B0604020202020204" pitchFamily="34" charset="0"/>
              </a:rPr>
              <a:t>“</a:t>
            </a:r>
            <a:r>
              <a:rPr lang="en-US" sz="1200" dirty="0">
                <a:solidFill>
                  <a:srgbClr val="1A1919"/>
                </a:solidFill>
                <a:effectLst/>
                <a:latin typeface="Arial" panose="020B0604020202020204" pitchFamily="34" charset="0"/>
                <a:ea typeface="Calibri" panose="020F0502020204030204" pitchFamily="34" charset="0"/>
                <a:cs typeface="Arial" panose="020B0604020202020204" pitchFamily="34" charset="0"/>
              </a:rPr>
              <a:t>The new </a:t>
            </a:r>
            <a:r>
              <a:rPr lang="en-US" sz="1200" u="sng" dirty="0">
                <a:solidFill>
                  <a:srgbClr val="4A90E2"/>
                </a:solidFill>
                <a:effectLst/>
                <a:latin typeface="Arial" panose="020B0604020202020204" pitchFamily="34" charset="0"/>
                <a:ea typeface="Calibri" panose="020F0502020204030204" pitchFamily="34" charset="0"/>
                <a:cs typeface="Arial" panose="020B0604020202020204" pitchFamily="34" charset="0"/>
                <a:hlinkClick r:id="rId3"/>
              </a:rPr>
              <a:t>research</a:t>
            </a:r>
            <a:r>
              <a:rPr lang="en-US" sz="1200" dirty="0">
                <a:solidFill>
                  <a:srgbClr val="1A1919"/>
                </a:solidFill>
                <a:effectLst/>
                <a:latin typeface="Arial" panose="020B0604020202020204" pitchFamily="34" charset="0"/>
                <a:ea typeface="Calibri" panose="020F0502020204030204" pitchFamily="34" charset="0"/>
                <a:cs typeface="Arial" panose="020B0604020202020204" pitchFamily="34" charset="0"/>
              </a:rPr>
              <a:t> [Logue, 2019] shows that students who were assigned to remedial algebra courses but instead enrolled in </a:t>
            </a:r>
            <a:r>
              <a:rPr lang="en-US" sz="1200" b="1" dirty="0">
                <a:solidFill>
                  <a:srgbClr val="1A1919"/>
                </a:solidFill>
                <a:effectLst/>
                <a:latin typeface="Arial" panose="020B0604020202020204" pitchFamily="34" charset="0"/>
                <a:ea typeface="Calibri" panose="020F0502020204030204" pitchFamily="34" charset="0"/>
                <a:cs typeface="Arial" panose="020B0604020202020204" pitchFamily="34" charset="0"/>
              </a:rPr>
              <a:t>statistics corequisite courses were 50 percent more likely to graduate from CUNY</a:t>
            </a:r>
            <a:r>
              <a:rPr lang="en-US" sz="1200" dirty="0">
                <a:solidFill>
                  <a:srgbClr val="1A1919"/>
                </a:solidFill>
                <a:effectLst/>
                <a:latin typeface="Arial" panose="020B0604020202020204" pitchFamily="34" charset="0"/>
                <a:ea typeface="Calibri" panose="020F0502020204030204" pitchFamily="34" charset="0"/>
                <a:cs typeface="Arial" panose="020B0604020202020204" pitchFamily="34" charset="0"/>
              </a:rPr>
              <a:t> within a three-year period. (Corequisites are an alternative to remedial prerequisites in which students needing additional support receive extra help while taking a college gateway course.)” (Burdman, 2019).</a:t>
            </a:r>
            <a:endParaRPr lang="en-US" sz="1200" dirty="0">
              <a:latin typeface="Arial" panose="020B0604020202020204" pitchFamily="34" charset="0"/>
              <a:ea typeface="Calibri" panose="020F0502020204030204" pitchFamily="34" charset="0"/>
              <a:cs typeface="Arial" panose="020B0604020202020204" pitchFamily="34" charset="0"/>
            </a:endParaRPr>
          </a:p>
          <a:p>
            <a:pPr marL="457200" marR="0"/>
            <a:r>
              <a:rPr lang="en-US" sz="1200" dirty="0">
                <a:solidFill>
                  <a:srgbClr val="1A1919"/>
                </a:solidFill>
                <a:effectLst/>
                <a:latin typeface="Arial" panose="020B0604020202020204" pitchFamily="34" charset="0"/>
                <a:ea typeface="Calibri" panose="020F0502020204030204" pitchFamily="34" charset="0"/>
                <a:cs typeface="Arial" panose="020B0604020202020204" pitchFamily="34" charset="0"/>
              </a:rPr>
              <a:t>“The research also discredits the notion that statistics students perform well because statistics is easier. </a:t>
            </a:r>
            <a:r>
              <a:rPr lang="en-US" sz="1200" b="0" i="0" dirty="0">
                <a:solidFill>
                  <a:srgbClr val="1A1919"/>
                </a:solidFill>
                <a:effectLst/>
                <a:latin typeface="Arial" panose="020B0604020202020204" pitchFamily="34" charset="0"/>
                <a:cs typeface="Arial" panose="020B0604020202020204" pitchFamily="34" charset="0"/>
              </a:rPr>
              <a:t>Looking only at students who passed whichever course they were assigned to, the researchers found that the </a:t>
            </a:r>
            <a:r>
              <a:rPr lang="en-US" sz="1200" b="1" i="0" dirty="0">
                <a:solidFill>
                  <a:srgbClr val="1A1919"/>
                </a:solidFill>
                <a:effectLst/>
                <a:latin typeface="Arial" panose="020B0604020202020204" pitchFamily="34" charset="0"/>
                <a:cs typeface="Arial" panose="020B0604020202020204" pitchFamily="34" charset="0"/>
              </a:rPr>
              <a:t>stats students were still </a:t>
            </a:r>
            <a:r>
              <a:rPr lang="en-US" sz="1200" b="1" dirty="0">
                <a:solidFill>
                  <a:srgbClr val="1A1919"/>
                </a:solidFill>
                <a:latin typeface="Arial" panose="020B0604020202020204" pitchFamily="34" charset="0"/>
                <a:ea typeface="Calibri" panose="020F0502020204030204" pitchFamily="34" charset="0"/>
                <a:cs typeface="Arial" panose="020B0604020202020204" pitchFamily="34" charset="0"/>
              </a:rPr>
              <a:t>39 percent more likely to graduate. They also were more likely to pass advanced quantitative courses than the students who took algebra.”</a:t>
            </a:r>
            <a:r>
              <a:rPr lang="en-US" sz="1200" dirty="0">
                <a:solidFill>
                  <a:srgbClr val="1A1919"/>
                </a:solidFill>
                <a:effectLst/>
                <a:latin typeface="Arial" panose="020B0604020202020204" pitchFamily="34" charset="0"/>
                <a:ea typeface="Calibri" panose="020F0502020204030204" pitchFamily="34" charset="0"/>
                <a:cs typeface="Arial" panose="020B0604020202020204" pitchFamily="34" charset="0"/>
              </a:rPr>
              <a:t> (Burdman, 2019).</a:t>
            </a:r>
          </a:p>
          <a:p>
            <a:pPr marL="457200" marR="0"/>
            <a:r>
              <a:rPr lang="en-US" sz="1200" b="0" i="0" u="none" strike="noStrike" baseline="0" dirty="0">
                <a:solidFill>
                  <a:srgbClr val="000000"/>
                </a:solidFill>
                <a:latin typeface="Arial" panose="020B0604020202020204" pitchFamily="34" charset="0"/>
                <a:cs typeface="Arial" panose="020B0604020202020204" pitchFamily="34" charset="0"/>
              </a:rPr>
              <a:t>“Students (even those pursuing STEM) who take a statistics or data science course instead of an Algebra 2 or College Algebra course </a:t>
            </a:r>
            <a:r>
              <a:rPr lang="en-US" sz="1200" b="1" i="0" u="none" strike="noStrike" baseline="0" dirty="0">
                <a:solidFill>
                  <a:srgbClr val="000000"/>
                </a:solidFill>
                <a:latin typeface="Arial" panose="020B0604020202020204" pitchFamily="34" charset="0"/>
                <a:cs typeface="Arial" panose="020B0604020202020204" pitchFamily="34" charset="0"/>
              </a:rPr>
              <a:t>may be better prepared </a:t>
            </a:r>
            <a:r>
              <a:rPr lang="en-US" sz="1200" b="0" i="0" u="none" strike="noStrike" baseline="0" dirty="0">
                <a:solidFill>
                  <a:srgbClr val="000000"/>
                </a:solidFill>
                <a:latin typeface="Arial" panose="020B0604020202020204" pitchFamily="34" charset="0"/>
                <a:cs typeface="Arial" panose="020B0604020202020204" pitchFamily="34" charset="0"/>
              </a:rPr>
              <a:t>for 21st century careers.” (Burdman, 2019). </a:t>
            </a:r>
            <a:endParaRPr lang="en-US" sz="1200" b="0" i="0" u="none" strike="noStrike" baseline="0" dirty="0">
              <a:solidFill>
                <a:srgbClr val="1A1919"/>
              </a:solidFill>
              <a:latin typeface="Arial" panose="020B0604020202020204" pitchFamily="34" charset="0"/>
              <a:cs typeface="Arial" panose="020B0604020202020204" pitchFamily="34" charset="0"/>
            </a:endParaRPr>
          </a:p>
          <a:p>
            <a:pPr marL="457200" marR="0"/>
            <a:r>
              <a:rPr lang="en-US" sz="1200" dirty="0">
                <a:effectLst/>
                <a:latin typeface="Arial" panose="020B0604020202020204" pitchFamily="34" charset="0"/>
                <a:ea typeface="Times New Roman" panose="02020603050405020304" pitchFamily="18" charset="0"/>
                <a:cs typeface="Arial" panose="020B0604020202020204" pitchFamily="34" charset="0"/>
              </a:rPr>
              <a:t>“In fact, research implies that quantitative and statistical pathways have </a:t>
            </a:r>
            <a:r>
              <a:rPr lang="en-US" sz="1200" b="1" dirty="0">
                <a:effectLst/>
                <a:latin typeface="Arial" panose="020B0604020202020204" pitchFamily="34" charset="0"/>
                <a:ea typeface="Times New Roman" panose="02020603050405020304" pitchFamily="18" charset="0"/>
                <a:cs typeface="Arial" panose="020B0604020202020204" pitchFamily="34" charset="0"/>
              </a:rPr>
              <a:t>three to four times the success rate of traditional pathways in only half of the time.” </a:t>
            </a:r>
            <a:r>
              <a:rPr lang="en-US" sz="1200" dirty="0">
                <a:effectLst/>
                <a:latin typeface="Arial" panose="020B0604020202020204" pitchFamily="34" charset="0"/>
                <a:ea typeface="Times New Roman" panose="02020603050405020304" pitchFamily="18" charset="0"/>
                <a:cs typeface="Arial" panose="020B0604020202020204" pitchFamily="34" charset="0"/>
              </a:rPr>
              <a:t>(Huang, 2018).</a:t>
            </a:r>
          </a:p>
          <a:p>
            <a:pPr marL="457200" indent="-457200"/>
            <a:r>
              <a:rPr lang="en-US" sz="1200" b="0" i="0" u="none" strike="noStrike" baseline="0" dirty="0">
                <a:solidFill>
                  <a:srgbClr val="000000"/>
                </a:solidFill>
                <a:latin typeface="Arial Narrow" panose="020B0606020202030204" pitchFamily="34" charset="0"/>
              </a:rPr>
              <a:t>Burdman, P. (2019, June 27). Re-thinking the role of Algebra 2 in college readiness. </a:t>
            </a:r>
            <a:r>
              <a:rPr lang="en-US" sz="1200" b="0" i="1" u="none" strike="noStrike" baseline="0" dirty="0">
                <a:solidFill>
                  <a:srgbClr val="000000"/>
                </a:solidFill>
                <a:latin typeface="Arial Narrow" panose="020B0606020202030204" pitchFamily="34" charset="0"/>
              </a:rPr>
              <a:t>Just Equations. </a:t>
            </a:r>
            <a:r>
              <a:rPr lang="en-US" sz="1200" b="0" i="0" u="none" strike="noStrike" baseline="0" dirty="0">
                <a:solidFill>
                  <a:srgbClr val="0000FF"/>
                </a:solidFill>
                <a:latin typeface="Arial Narrow" panose="020B0606020202030204" pitchFamily="34" charset="0"/>
              </a:rPr>
              <a:t>https://justequations.org/news/rethinking-the-role-of-algebra-two/</a:t>
            </a:r>
            <a:r>
              <a:rPr lang="en-US" sz="1200" b="0" i="0" u="none" strike="noStrike" baseline="0" dirty="0">
                <a:solidFill>
                  <a:srgbClr val="000000"/>
                </a:solidFill>
                <a:latin typeface="Arial Narrow" panose="020B0606020202030204" pitchFamily="34" charset="0"/>
              </a:rPr>
              <a:t>. </a:t>
            </a:r>
          </a:p>
          <a:p>
            <a:pPr marL="457200" indent="-457200"/>
            <a:r>
              <a:rPr lang="en-US" sz="1200" b="0" i="0" u="none" strike="noStrike" baseline="0" dirty="0">
                <a:solidFill>
                  <a:srgbClr val="000000"/>
                </a:solidFill>
                <a:latin typeface="Arial Narrow" panose="020B0606020202030204" pitchFamily="34" charset="0"/>
              </a:rPr>
              <a:t>Huang, M. (2018, January). 2016-2017 impact report: Six years of results from the Carnegie Math Pathways. </a:t>
            </a:r>
            <a:r>
              <a:rPr lang="en-US" sz="1200" b="0" i="1" u="none" strike="noStrike" baseline="0" dirty="0">
                <a:solidFill>
                  <a:srgbClr val="000000"/>
                </a:solidFill>
                <a:latin typeface="Arial Narrow" panose="020B0606020202030204" pitchFamily="34" charset="0"/>
              </a:rPr>
              <a:t>Carnegie Foundation for the Advancement of Teaching</a:t>
            </a:r>
            <a:r>
              <a:rPr lang="en-US" sz="1200" b="0" i="0" u="none" strike="noStrike" baseline="0" dirty="0">
                <a:solidFill>
                  <a:srgbClr val="000000"/>
                </a:solidFill>
                <a:latin typeface="Arial Narrow" panose="020B0606020202030204" pitchFamily="34" charset="0"/>
              </a:rPr>
              <a:t>, Stanford: CA. Retrieved from </a:t>
            </a:r>
            <a:r>
              <a:rPr lang="en-US" sz="1200" b="0" i="0" u="none" strike="noStrike" baseline="0" dirty="0">
                <a:solidFill>
                  <a:srgbClr val="0000FF"/>
                </a:solidFill>
                <a:latin typeface="Arial Narrow" panose="020B0606020202030204" pitchFamily="34" charset="0"/>
              </a:rPr>
              <a:t>https://storage.googleapis.com/cmp-wordpress-public-uploads/1/pathways_descriptive_report_january_2018.pdf</a:t>
            </a:r>
            <a:r>
              <a:rPr lang="en-US" sz="1200" b="0" i="0" u="none" strike="noStrike" baseline="0" dirty="0">
                <a:solidFill>
                  <a:srgbClr val="000000"/>
                </a:solidFill>
                <a:latin typeface="Arial Narrow" panose="020B0606020202030204" pitchFamily="34" charset="0"/>
              </a:rPr>
              <a:t>. </a:t>
            </a:r>
            <a:endParaRPr lang="en-US" dirty="0">
              <a:latin typeface="Arial Narrow" panose="020B0606020202030204" pitchFamily="34" charset="0"/>
              <a:ea typeface="Calibri" panose="020F0502020204030204" pitchFamily="34" charset="0"/>
              <a:cs typeface="Arial" panose="020B0604020202020204" pitchFamily="34" charset="0"/>
            </a:endParaRPr>
          </a:p>
          <a:p>
            <a:pPr marL="457200" marR="0"/>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457200" marR="0"/>
            <a:endParaRPr lang="en-US" sz="1200" dirty="0">
              <a:solidFill>
                <a:srgbClr val="1A1919"/>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14</a:t>
            </a:fld>
            <a:endParaRPr lang="en-US"/>
          </a:p>
        </p:txBody>
      </p:sp>
    </p:spTree>
    <p:extLst>
      <p:ext uri="{BB962C8B-B14F-4D97-AF65-F5344CB8AC3E}">
        <p14:creationId xmlns:p14="http://schemas.microsoft.com/office/powerpoint/2010/main" val="193781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https://edsource.org/2020/university-of-california-expands-list-of-courses-that-meet-math-requirement-for-admission/643173</a:t>
            </a:r>
          </a:p>
          <a:p>
            <a:r>
              <a:rPr lang="en-US" dirty="0"/>
              <a:t>https://hs-articulation.ucop.edu/guide/a-g-subject-requirements/c-mathematics/</a:t>
            </a:r>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4281813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“placemat.”  Do not crop or distort.</a:t>
            </a:r>
          </a:p>
        </p:txBody>
      </p:sp>
      <p:sp>
        <p:nvSpPr>
          <p:cNvPr id="4" name="Slide Number Placeholder 3"/>
          <p:cNvSpPr>
            <a:spLocks noGrp="1"/>
          </p:cNvSpPr>
          <p:nvPr>
            <p:ph type="sldNum" sz="quarter" idx="5"/>
          </p:nvPr>
        </p:nvSpPr>
        <p:spPr/>
        <p:txBody>
          <a:bodyPr/>
          <a:lstStyle/>
          <a:p>
            <a:fld id="{A88EB8E9-7E05-4C60-A58D-798732DD5BFE}" type="slidenum">
              <a:rPr lang="en-US" smtClean="0"/>
              <a:t>21</a:t>
            </a:fld>
            <a:endParaRPr lang="en-US"/>
          </a:p>
        </p:txBody>
      </p:sp>
    </p:spTree>
    <p:extLst>
      <p:ext uri="{BB962C8B-B14F-4D97-AF65-F5344CB8AC3E}">
        <p14:creationId xmlns:p14="http://schemas.microsoft.com/office/powerpoint/2010/main" val="176174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graphic – Because the text is large and inviting, be aware when planning narration and accompanying text that there will be a natural inclination by the viewer to “tune out” momentarily while reading the Vision statement.</a:t>
            </a:r>
          </a:p>
        </p:txBody>
      </p:sp>
      <p:sp>
        <p:nvSpPr>
          <p:cNvPr id="4" name="Slide Number Placeholder 3"/>
          <p:cNvSpPr>
            <a:spLocks noGrp="1"/>
          </p:cNvSpPr>
          <p:nvPr>
            <p:ph type="sldNum" sz="quarter" idx="5"/>
          </p:nvPr>
        </p:nvSpPr>
        <p:spPr/>
        <p:txBody>
          <a:bodyPr/>
          <a:lstStyle/>
          <a:p>
            <a:fld id="{A88EB8E9-7E05-4C60-A58D-798732DD5BFE}" type="slidenum">
              <a:rPr lang="en-US" smtClean="0"/>
              <a:t>22</a:t>
            </a:fld>
            <a:endParaRPr lang="en-US"/>
          </a:p>
        </p:txBody>
      </p:sp>
    </p:spTree>
    <p:extLst>
      <p:ext uri="{BB962C8B-B14F-4D97-AF65-F5344CB8AC3E}">
        <p14:creationId xmlns:p14="http://schemas.microsoft.com/office/powerpoint/2010/main" val="174431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of two slides featuring the One Goal.  </a:t>
            </a:r>
          </a:p>
          <a:p>
            <a:r>
              <a:rPr lang="en-US" dirty="0"/>
              <a:t>One possible use of this graphic is to display it while narrating the verbiage of the four elements.</a:t>
            </a:r>
          </a:p>
          <a:p>
            <a:r>
              <a:rPr lang="en-US" dirty="0"/>
              <a:t>Display this graphic no larger than shown here – it also can be scaled down – see examples on Slides 15+</a:t>
            </a:r>
          </a:p>
          <a:p>
            <a:r>
              <a:rPr lang="en-US" dirty="0"/>
              <a:t>It currently is physically aligned with second graphic on next slide</a:t>
            </a:r>
          </a:p>
        </p:txBody>
      </p:sp>
      <p:sp>
        <p:nvSpPr>
          <p:cNvPr id="4" name="Slide Number Placeholder 3"/>
          <p:cNvSpPr>
            <a:spLocks noGrp="1"/>
          </p:cNvSpPr>
          <p:nvPr>
            <p:ph type="sldNum" sz="quarter" idx="5"/>
          </p:nvPr>
        </p:nvSpPr>
        <p:spPr/>
        <p:txBody>
          <a:bodyPr/>
          <a:lstStyle/>
          <a:p>
            <a:fld id="{A88EB8E9-7E05-4C60-A58D-798732DD5BFE}" type="slidenum">
              <a:rPr lang="en-US" smtClean="0"/>
              <a:t>23</a:t>
            </a:fld>
            <a:endParaRPr lang="en-US"/>
          </a:p>
        </p:txBody>
      </p:sp>
    </p:spTree>
    <p:extLst>
      <p:ext uri="{BB962C8B-B14F-4D97-AF65-F5344CB8AC3E}">
        <p14:creationId xmlns:p14="http://schemas.microsoft.com/office/powerpoint/2010/main" val="1670835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1407703A-D6B9-43B3-B974-1F517A402FCB}"/>
              </a:ext>
            </a:extLst>
          </p:cNvPr>
          <p:cNvSpPr>
            <a:spLocks noGrp="1"/>
          </p:cNvSpPr>
          <p:nvPr>
            <p:ph type="sldNum" sz="quarter" idx="12"/>
          </p:nvPr>
        </p:nvSpPr>
        <p:spPr>
          <a:xfrm>
            <a:off x="13904109" y="7695172"/>
            <a:ext cx="650091" cy="461258"/>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79463015-ABDD-44E9-850F-7B4794200E0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09888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www.ohiohighered.org/OGTP"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dcmathpathways.org/sites/default/files/resources/2018-01/STEM-transfers-brief%5B1%5D.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Anna.Cannelongo@education.ohio.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mailto:Yelena.Palayeva@education.ohio.gov" TargetMode="External"/><Relationship Id="rId5" Type="http://schemas.openxmlformats.org/officeDocument/2006/relationships/hyperlink" Target="mailto:Brian.Bickley@education.ohio.gov" TargetMode="External"/><Relationship Id="rId4" Type="http://schemas.openxmlformats.org/officeDocument/2006/relationships/hyperlink" Target="mailto:Annika.Moore@education.ohio.gov"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bls.gov/ooh/fastest-growing.htm"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320" y="700602"/>
            <a:ext cx="10121617" cy="739945"/>
          </a:xfrm>
        </p:spPr>
        <p:txBody>
          <a:bodyPr/>
          <a:lstStyle/>
          <a:p>
            <a:r>
              <a:rPr lang="en-US" sz="4800" dirty="0"/>
              <a:t>High School Math Pathways</a:t>
            </a:r>
          </a:p>
        </p:txBody>
      </p:sp>
      <p:sp>
        <p:nvSpPr>
          <p:cNvPr id="6" name="Subtitle 5">
            <a:extLst>
              <a:ext uri="{FF2B5EF4-FFF2-40B4-BE49-F238E27FC236}">
                <a16:creationId xmlns:a16="http://schemas.microsoft.com/office/drawing/2014/main" id="{ACED01CB-920E-47DD-8243-2B90FAE5EFE8}"/>
              </a:ext>
            </a:extLst>
          </p:cNvPr>
          <p:cNvSpPr>
            <a:spLocks noGrp="1"/>
          </p:cNvSpPr>
          <p:nvPr>
            <p:ph type="subTitle" idx="1"/>
          </p:nvPr>
        </p:nvSpPr>
        <p:spPr>
          <a:xfrm>
            <a:off x="464320" y="6840880"/>
            <a:ext cx="10241280" cy="523220"/>
          </a:xfrm>
        </p:spPr>
        <p:txBody>
          <a:bodyPr/>
          <a:lstStyle/>
          <a:p>
            <a:r>
              <a:rPr lang="en-US" dirty="0"/>
              <a:t>Anna Cannelongo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descr="Text box 5 with a thick red outline">
            <a:extLst>
              <a:ext uri="{FF2B5EF4-FFF2-40B4-BE49-F238E27FC236}">
                <a16:creationId xmlns:a16="http://schemas.microsoft.com/office/drawing/2014/main" id="{7317F0AD-1C1C-44D4-893A-B81714383474}"/>
              </a:ext>
            </a:extLst>
          </p:cNvPr>
          <p:cNvSpPr/>
          <p:nvPr/>
        </p:nvSpPr>
        <p:spPr>
          <a:xfrm>
            <a:off x="1952727" y="6173939"/>
            <a:ext cx="11415365" cy="732879"/>
          </a:xfrm>
          <a:prstGeom prst="rect">
            <a:avLst/>
          </a:prstGeom>
          <a:solidFill>
            <a:srgbClr val="799BB5"/>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3600" b="1">
                <a:effectLst/>
                <a:latin typeface="Arial" panose="020B0604020202020204" pitchFamily="34" charset="0"/>
                <a:ea typeface="Calibri" panose="020F0502020204030204" pitchFamily="34" charset="0"/>
                <a:cs typeface="Times New Roman" panose="02020603050405020304" pitchFamily="18" charset="0"/>
              </a:rPr>
              <a:t>Secondary and Postsecondary Alignment</a:t>
            </a:r>
            <a:endParaRPr lang="en-US" sz="2800">
              <a:effectLst/>
              <a:ea typeface="Calibri" panose="020F0502020204030204" pitchFamily="34" charset="0"/>
              <a:cs typeface="Times New Roman" panose="02020603050405020304" pitchFamily="18" charset="0"/>
            </a:endParaRPr>
          </a:p>
        </p:txBody>
      </p:sp>
      <p:sp>
        <p:nvSpPr>
          <p:cNvPr id="32" name="Rectangle 31" descr="Text box 4">
            <a:extLst>
              <a:ext uri="{FF2B5EF4-FFF2-40B4-BE49-F238E27FC236}">
                <a16:creationId xmlns:a16="http://schemas.microsoft.com/office/drawing/2014/main" id="{E5567837-35C0-41AF-857D-BF1C2C320235}"/>
              </a:ext>
            </a:extLst>
          </p:cNvPr>
          <p:cNvSpPr/>
          <p:nvPr/>
        </p:nvSpPr>
        <p:spPr>
          <a:xfrm>
            <a:off x="2483168" y="5004626"/>
            <a:ext cx="10833883" cy="702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3600" b="1" dirty="0">
                <a:effectLst/>
                <a:latin typeface="Arial" panose="020B0604020202020204" pitchFamily="34" charset="0"/>
                <a:ea typeface="Calibri" panose="020F0502020204030204" pitchFamily="34" charset="0"/>
                <a:cs typeface="Times New Roman" panose="02020603050405020304" pitchFamily="18" charset="0"/>
              </a:rPr>
              <a:t>Data collection, Analysis and Sharing</a:t>
            </a:r>
            <a:endParaRPr lang="en-US" sz="2400" dirty="0">
              <a:effectLst/>
              <a:ea typeface="Calibri" panose="020F0502020204030204" pitchFamily="34" charset="0"/>
              <a:cs typeface="Times New Roman" panose="02020603050405020304" pitchFamily="18" charset="0"/>
            </a:endParaRPr>
          </a:p>
        </p:txBody>
      </p:sp>
      <p:sp>
        <p:nvSpPr>
          <p:cNvPr id="31" name="Rectangle 30" descr="Text box 3">
            <a:extLst>
              <a:ext uri="{FF2B5EF4-FFF2-40B4-BE49-F238E27FC236}">
                <a16:creationId xmlns:a16="http://schemas.microsoft.com/office/drawing/2014/main" id="{839DD2A0-9B1B-4586-A251-F35CC800C0A3}"/>
              </a:ext>
            </a:extLst>
          </p:cNvPr>
          <p:cNvSpPr/>
          <p:nvPr/>
        </p:nvSpPr>
        <p:spPr>
          <a:xfrm>
            <a:off x="2677849" y="3823122"/>
            <a:ext cx="10639201" cy="747570"/>
          </a:xfrm>
          <a:prstGeom prst="rect">
            <a:avLst/>
          </a:prstGeom>
          <a:solidFill>
            <a:srgbClr val="99B3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3600" b="1" dirty="0">
                <a:effectLst/>
                <a:latin typeface="Arial" panose="020B0604020202020204" pitchFamily="34" charset="0"/>
                <a:ea typeface="Calibri" panose="020F0502020204030204" pitchFamily="34" charset="0"/>
                <a:cs typeface="Times New Roman" panose="02020603050405020304" pitchFamily="18" charset="0"/>
              </a:rPr>
              <a:t>Communication Outreach and Engagement</a:t>
            </a:r>
            <a:endParaRPr lang="en-US" sz="2800" dirty="0">
              <a:effectLst/>
              <a:ea typeface="Calibri" panose="020F0502020204030204" pitchFamily="34" charset="0"/>
              <a:cs typeface="Times New Roman" panose="02020603050405020304" pitchFamily="18" charset="0"/>
            </a:endParaRPr>
          </a:p>
        </p:txBody>
      </p:sp>
      <p:sp>
        <p:nvSpPr>
          <p:cNvPr id="30" name="Rectangle 29" descr="Text box 2">
            <a:extLst>
              <a:ext uri="{FF2B5EF4-FFF2-40B4-BE49-F238E27FC236}">
                <a16:creationId xmlns:a16="http://schemas.microsoft.com/office/drawing/2014/main" id="{5440B038-BD23-4D57-8687-E99B9EC8A3D4}"/>
              </a:ext>
            </a:extLst>
          </p:cNvPr>
          <p:cNvSpPr/>
          <p:nvPr/>
        </p:nvSpPr>
        <p:spPr>
          <a:xfrm>
            <a:off x="2483167" y="2564130"/>
            <a:ext cx="10833884" cy="756569"/>
          </a:xfrm>
          <a:prstGeom prst="rect">
            <a:avLst/>
          </a:prstGeom>
          <a:solidFill>
            <a:srgbClr val="799B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3600" b="1">
                <a:effectLst/>
                <a:latin typeface="Arial" panose="020B0604020202020204" pitchFamily="34" charset="0"/>
                <a:ea typeface="Calibri" panose="020F0502020204030204" pitchFamily="34" charset="0"/>
                <a:cs typeface="Times New Roman" panose="02020603050405020304" pitchFamily="18" charset="0"/>
              </a:rPr>
              <a:t>Revision of the Ohio Transfer Module Criteria</a:t>
            </a:r>
            <a:endParaRPr lang="en-US" sz="2800">
              <a:effectLst/>
              <a:ea typeface="Calibri" panose="020F0502020204030204" pitchFamily="34" charset="0"/>
              <a:cs typeface="Times New Roman" panose="02020603050405020304" pitchFamily="18" charset="0"/>
            </a:endParaRPr>
          </a:p>
        </p:txBody>
      </p:sp>
      <p:sp>
        <p:nvSpPr>
          <p:cNvPr id="29" name="Rectangle 28" descr="Text box 1">
            <a:extLst>
              <a:ext uri="{FF2B5EF4-FFF2-40B4-BE49-F238E27FC236}">
                <a16:creationId xmlns:a16="http://schemas.microsoft.com/office/drawing/2014/main" id="{14861B04-79B0-4177-873E-E87A411A2CC3}"/>
              </a:ext>
            </a:extLst>
          </p:cNvPr>
          <p:cNvSpPr/>
          <p:nvPr/>
        </p:nvSpPr>
        <p:spPr>
          <a:xfrm>
            <a:off x="1901686" y="1380955"/>
            <a:ext cx="11415365" cy="756570"/>
          </a:xfrm>
          <a:prstGeom prst="rect">
            <a:avLst/>
          </a:prstGeom>
          <a:solidFill>
            <a:srgbClr val="5378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3600" b="1">
                <a:effectLst/>
                <a:latin typeface="Arial" panose="020B0604020202020204" pitchFamily="34" charset="0"/>
                <a:ea typeface="Calibri" panose="020F0502020204030204" pitchFamily="34" charset="0"/>
                <a:cs typeface="Times New Roman" panose="02020603050405020304" pitchFamily="18" charset="0"/>
              </a:rPr>
              <a:t>New and Alternative Pathways</a:t>
            </a:r>
            <a:endParaRPr lang="en-US" sz="1800">
              <a:effectLst/>
              <a:ea typeface="Calibri" panose="020F0502020204030204" pitchFamily="34" charset="0"/>
              <a:cs typeface="Times New Roman" panose="02020603050405020304" pitchFamily="18" charset="0"/>
            </a:endParaRPr>
          </a:p>
        </p:txBody>
      </p:sp>
      <p:pic>
        <p:nvPicPr>
          <p:cNvPr id="22" name="Picture 21" descr="curved line">
            <a:extLst>
              <a:ext uri="{FF2B5EF4-FFF2-40B4-BE49-F238E27FC236}">
                <a16:creationId xmlns:a16="http://schemas.microsoft.com/office/drawing/2014/main" id="{CFBCA4B4-992A-4494-AA4B-F909827DAB9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73574" y="1216583"/>
            <a:ext cx="1509593" cy="5900368"/>
          </a:xfrm>
          <a:prstGeom prst="rect">
            <a:avLst/>
          </a:prstGeom>
        </p:spPr>
      </p:pic>
      <p:pic>
        <p:nvPicPr>
          <p:cNvPr id="25" name="Picture 24" descr="circle 2">
            <a:extLst>
              <a:ext uri="{FF2B5EF4-FFF2-40B4-BE49-F238E27FC236}">
                <a16:creationId xmlns:a16="http://schemas.microsoft.com/office/drawing/2014/main" id="{41DAA73F-0F29-45A5-9E5B-EB623515D40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693186" y="2424318"/>
            <a:ext cx="1069216" cy="1069216"/>
          </a:xfrm>
          <a:prstGeom prst="rect">
            <a:avLst/>
          </a:prstGeom>
        </p:spPr>
      </p:pic>
      <p:sp>
        <p:nvSpPr>
          <p:cNvPr id="2" name="Title 1">
            <a:extLst>
              <a:ext uri="{FF2B5EF4-FFF2-40B4-BE49-F238E27FC236}">
                <a16:creationId xmlns:a16="http://schemas.microsoft.com/office/drawing/2014/main" id="{73223999-AD35-43C2-B249-6DFE9E710D1B}"/>
              </a:ext>
            </a:extLst>
          </p:cNvPr>
          <p:cNvSpPr>
            <a:spLocks noGrp="1"/>
          </p:cNvSpPr>
          <p:nvPr>
            <p:ph type="title"/>
          </p:nvPr>
        </p:nvSpPr>
        <p:spPr>
          <a:xfrm>
            <a:off x="2299063" y="97461"/>
            <a:ext cx="6091024" cy="775597"/>
          </a:xfrm>
        </p:spPr>
        <p:txBody>
          <a:bodyPr/>
          <a:lstStyle/>
          <a:p>
            <a:r>
              <a:rPr lang="en-US" dirty="0"/>
              <a:t>OMI’s Subgroups</a:t>
            </a:r>
          </a:p>
        </p:txBody>
      </p:sp>
      <p:pic>
        <p:nvPicPr>
          <p:cNvPr id="12" name="Picture 11" descr="Ohio Mathematics logo">
            <a:extLst>
              <a:ext uri="{FF2B5EF4-FFF2-40B4-BE49-F238E27FC236}">
                <a16:creationId xmlns:a16="http://schemas.microsoft.com/office/drawing/2014/main" id="{0346A3D5-92BD-4451-AAE2-FB635FA75FC2}"/>
              </a:ext>
            </a:extLst>
          </p:cNvPr>
          <p:cNvPicPr>
            <a:picLocks noChangeAspect="1"/>
          </p:cNvPicPr>
          <p:nvPr/>
        </p:nvPicPr>
        <p:blipFill>
          <a:blip r:embed="rId5"/>
          <a:stretch>
            <a:fillRect/>
          </a:stretch>
        </p:blipFill>
        <p:spPr>
          <a:xfrm>
            <a:off x="8382531" y="0"/>
            <a:ext cx="3840480" cy="1038750"/>
          </a:xfrm>
          <a:prstGeom prst="rect">
            <a:avLst/>
          </a:prstGeom>
        </p:spPr>
      </p:pic>
      <p:pic>
        <p:nvPicPr>
          <p:cNvPr id="23" name="Picture 22" descr="circle 1">
            <a:extLst>
              <a:ext uri="{FF2B5EF4-FFF2-40B4-BE49-F238E27FC236}">
                <a16:creationId xmlns:a16="http://schemas.microsoft.com/office/drawing/2014/main" id="{3AEA72A6-4803-4894-8C99-66C9139B5F9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082362" y="1294427"/>
            <a:ext cx="1069216" cy="1069216"/>
          </a:xfrm>
          <a:prstGeom prst="rect">
            <a:avLst/>
          </a:prstGeom>
        </p:spPr>
      </p:pic>
      <p:sp>
        <p:nvSpPr>
          <p:cNvPr id="5" name="Rectangle 4" descr="one">
            <a:extLst>
              <a:ext uri="{FF2B5EF4-FFF2-40B4-BE49-F238E27FC236}">
                <a16:creationId xmlns:a16="http://schemas.microsoft.com/office/drawing/2014/main" id="{514ACB4B-F1B5-4609-A0DA-64D26D8F6A94}"/>
              </a:ext>
            </a:extLst>
          </p:cNvPr>
          <p:cNvSpPr/>
          <p:nvPr/>
        </p:nvSpPr>
        <p:spPr>
          <a:xfrm>
            <a:off x="1313521" y="1367370"/>
            <a:ext cx="530440" cy="923330"/>
          </a:xfrm>
          <a:prstGeom prst="rect">
            <a:avLst/>
          </a:prstGeom>
          <a:noFill/>
        </p:spPr>
        <p:txBody>
          <a:bodyPr wrap="square" lIns="109728" tIns="54864" rIns="109728" bIns="54864">
            <a:spAutoFit/>
          </a:bodyPr>
          <a:lstStyle/>
          <a:p>
            <a:pPr algn="ctr"/>
            <a:r>
              <a:rPr lang="en-US" sz="528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p>
        </p:txBody>
      </p:sp>
      <p:sp>
        <p:nvSpPr>
          <p:cNvPr id="6" name="Rectangle 5" descr="two">
            <a:extLst>
              <a:ext uri="{FF2B5EF4-FFF2-40B4-BE49-F238E27FC236}">
                <a16:creationId xmlns:a16="http://schemas.microsoft.com/office/drawing/2014/main" id="{45BD2856-7F3D-4360-85CE-D248C5D02C0B}"/>
              </a:ext>
            </a:extLst>
          </p:cNvPr>
          <p:cNvSpPr/>
          <p:nvPr/>
        </p:nvSpPr>
        <p:spPr>
          <a:xfrm>
            <a:off x="1952727" y="2468514"/>
            <a:ext cx="530440" cy="923330"/>
          </a:xfrm>
          <a:prstGeom prst="rect">
            <a:avLst/>
          </a:prstGeom>
          <a:noFill/>
        </p:spPr>
        <p:txBody>
          <a:bodyPr wrap="square" lIns="109728" tIns="54864" rIns="109728" bIns="54864">
            <a:spAutoFit/>
          </a:bodyPr>
          <a:lstStyle/>
          <a:p>
            <a:pPr algn="ctr"/>
            <a:r>
              <a:rPr lang="en-US" sz="528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p>
        </p:txBody>
      </p:sp>
      <p:pic>
        <p:nvPicPr>
          <p:cNvPr id="26" name="Picture 25" descr="circle 3">
            <a:extLst>
              <a:ext uri="{FF2B5EF4-FFF2-40B4-BE49-F238E27FC236}">
                <a16:creationId xmlns:a16="http://schemas.microsoft.com/office/drawing/2014/main" id="{657C4B97-D5DD-4AC4-8F36-89795221164E}"/>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882190" y="3658489"/>
            <a:ext cx="1069216" cy="1069216"/>
          </a:xfrm>
          <a:prstGeom prst="rect">
            <a:avLst/>
          </a:prstGeom>
        </p:spPr>
      </p:pic>
      <p:pic>
        <p:nvPicPr>
          <p:cNvPr id="27" name="Picture 26" descr="circle 4">
            <a:extLst>
              <a:ext uri="{FF2B5EF4-FFF2-40B4-BE49-F238E27FC236}">
                <a16:creationId xmlns:a16="http://schemas.microsoft.com/office/drawing/2014/main" id="{6C49C123-36D4-4A9B-ABCA-2B6B62A531CA}"/>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666753" y="4818282"/>
            <a:ext cx="1069216" cy="1069216"/>
          </a:xfrm>
          <a:prstGeom prst="rect">
            <a:avLst/>
          </a:prstGeom>
        </p:spPr>
      </p:pic>
      <p:pic>
        <p:nvPicPr>
          <p:cNvPr id="28" name="Picture 27" descr="circle 5">
            <a:extLst>
              <a:ext uri="{FF2B5EF4-FFF2-40B4-BE49-F238E27FC236}">
                <a16:creationId xmlns:a16="http://schemas.microsoft.com/office/drawing/2014/main" id="{CF9D12AD-70F1-473A-824F-49D3080E323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096566" y="5949763"/>
            <a:ext cx="1069216" cy="1069216"/>
          </a:xfrm>
          <a:prstGeom prst="rect">
            <a:avLst/>
          </a:prstGeom>
        </p:spPr>
      </p:pic>
      <p:sp>
        <p:nvSpPr>
          <p:cNvPr id="7" name="Rectangle 6" descr="thre">
            <a:extLst>
              <a:ext uri="{FF2B5EF4-FFF2-40B4-BE49-F238E27FC236}">
                <a16:creationId xmlns:a16="http://schemas.microsoft.com/office/drawing/2014/main" id="{E77A2955-F791-4CC0-BC4F-1E194540E1DB}"/>
              </a:ext>
            </a:extLst>
          </p:cNvPr>
          <p:cNvSpPr/>
          <p:nvPr/>
        </p:nvSpPr>
        <p:spPr>
          <a:xfrm>
            <a:off x="2147410" y="3705102"/>
            <a:ext cx="530440" cy="923330"/>
          </a:xfrm>
          <a:prstGeom prst="rect">
            <a:avLst/>
          </a:prstGeom>
          <a:noFill/>
        </p:spPr>
        <p:txBody>
          <a:bodyPr wrap="square" lIns="109728" tIns="54864" rIns="109728" bIns="54864">
            <a:spAutoFit/>
          </a:bodyPr>
          <a:lstStyle/>
          <a:p>
            <a:pPr algn="ctr"/>
            <a:r>
              <a:rPr lang="en-US" sz="528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a:t>
            </a:r>
          </a:p>
        </p:txBody>
      </p:sp>
      <p:sp>
        <p:nvSpPr>
          <p:cNvPr id="8" name="Rectangle 7" descr="four">
            <a:extLst>
              <a:ext uri="{FF2B5EF4-FFF2-40B4-BE49-F238E27FC236}">
                <a16:creationId xmlns:a16="http://schemas.microsoft.com/office/drawing/2014/main" id="{678FD2A1-B4C1-496C-817B-7ABBA1C6448D}"/>
              </a:ext>
            </a:extLst>
          </p:cNvPr>
          <p:cNvSpPr/>
          <p:nvPr/>
        </p:nvSpPr>
        <p:spPr>
          <a:xfrm>
            <a:off x="1882189" y="4854141"/>
            <a:ext cx="600977" cy="923330"/>
          </a:xfrm>
          <a:prstGeom prst="rect">
            <a:avLst/>
          </a:prstGeom>
          <a:noFill/>
        </p:spPr>
        <p:txBody>
          <a:bodyPr wrap="square" lIns="109728" tIns="54864" rIns="109728" bIns="54864">
            <a:spAutoFit/>
          </a:bodyPr>
          <a:lstStyle/>
          <a:p>
            <a:pPr algn="ctr"/>
            <a:r>
              <a:rPr lang="en-US" sz="528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4</a:t>
            </a:r>
          </a:p>
        </p:txBody>
      </p:sp>
      <p:sp>
        <p:nvSpPr>
          <p:cNvPr id="9" name="Rectangle 8" descr="five">
            <a:extLst>
              <a:ext uri="{FF2B5EF4-FFF2-40B4-BE49-F238E27FC236}">
                <a16:creationId xmlns:a16="http://schemas.microsoft.com/office/drawing/2014/main" id="{A65F2A5A-7F1C-4E88-9BAB-252F343DDCC9}"/>
              </a:ext>
            </a:extLst>
          </p:cNvPr>
          <p:cNvSpPr/>
          <p:nvPr/>
        </p:nvSpPr>
        <p:spPr>
          <a:xfrm>
            <a:off x="1351750" y="6003180"/>
            <a:ext cx="530440" cy="923330"/>
          </a:xfrm>
          <a:prstGeom prst="rect">
            <a:avLst/>
          </a:prstGeom>
          <a:noFill/>
        </p:spPr>
        <p:txBody>
          <a:bodyPr wrap="square" lIns="109728" tIns="54864" rIns="109728" bIns="54864">
            <a:spAutoFit/>
          </a:bodyPr>
          <a:lstStyle/>
          <a:p>
            <a:pPr algn="ctr"/>
            <a:r>
              <a:rPr lang="en-US" sz="528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429562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idgest to Success">
            <a:extLst>
              <a:ext uri="{FF2B5EF4-FFF2-40B4-BE49-F238E27FC236}">
                <a16:creationId xmlns:a16="http://schemas.microsoft.com/office/drawing/2014/main" id="{3052AA50-01C0-4279-B1DC-C90C9FE18E6C}"/>
              </a:ext>
            </a:extLst>
          </p:cNvPr>
          <p:cNvPicPr>
            <a:picLocks noChangeAspect="1"/>
          </p:cNvPicPr>
          <p:nvPr/>
        </p:nvPicPr>
        <p:blipFill>
          <a:blip r:embed="rId3"/>
          <a:stretch>
            <a:fillRect/>
          </a:stretch>
        </p:blipFill>
        <p:spPr>
          <a:xfrm>
            <a:off x="2764227" y="281977"/>
            <a:ext cx="8995410" cy="1817370"/>
          </a:xfrm>
          <a:prstGeom prst="rect">
            <a:avLst/>
          </a:prstGeom>
        </p:spPr>
      </p:pic>
      <p:sp>
        <p:nvSpPr>
          <p:cNvPr id="15" name="Oval 14" descr="maroon circle">
            <a:extLst>
              <a:ext uri="{FF2B5EF4-FFF2-40B4-BE49-F238E27FC236}">
                <a16:creationId xmlns:a16="http://schemas.microsoft.com/office/drawing/2014/main" id="{78E03921-3F7D-401D-8950-88BD567CD926}"/>
              </a:ext>
            </a:extLst>
          </p:cNvPr>
          <p:cNvSpPr/>
          <p:nvPr/>
        </p:nvSpPr>
        <p:spPr>
          <a:xfrm>
            <a:off x="1970425" y="2517877"/>
            <a:ext cx="3950689" cy="3806563"/>
          </a:xfrm>
          <a:prstGeom prst="ellipse">
            <a:avLst/>
          </a:prstGeom>
          <a:solidFill>
            <a:srgbClr val="6F0C1A">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Structured Degree Pathways</a:t>
            </a:r>
            <a:endParaRPr lang="en-US" sz="2000" dirty="0">
              <a:effectLst/>
              <a:ea typeface="Calibri" panose="020F0502020204030204" pitchFamily="34" charset="0"/>
              <a:cs typeface="Times New Roman" panose="02020603050405020304" pitchFamily="18" charset="0"/>
            </a:endParaRPr>
          </a:p>
        </p:txBody>
      </p:sp>
      <p:sp>
        <p:nvSpPr>
          <p:cNvPr id="16" name="Oval 15" descr="blue circle">
            <a:extLst>
              <a:ext uri="{FF2B5EF4-FFF2-40B4-BE49-F238E27FC236}">
                <a16:creationId xmlns:a16="http://schemas.microsoft.com/office/drawing/2014/main" id="{1FE61A96-72F6-4415-B419-87A47BF68728}"/>
              </a:ext>
            </a:extLst>
          </p:cNvPr>
          <p:cNvSpPr/>
          <p:nvPr/>
        </p:nvSpPr>
        <p:spPr>
          <a:xfrm>
            <a:off x="4990943" y="2456979"/>
            <a:ext cx="3950689" cy="3867461"/>
          </a:xfrm>
          <a:prstGeom prst="ellipse">
            <a:avLst/>
          </a:prstGeom>
          <a:solidFill>
            <a:srgbClr val="20539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Math Gateway Courses</a:t>
            </a:r>
            <a:endParaRPr lang="en-US" sz="3200" dirty="0">
              <a:effectLst/>
              <a:ea typeface="Calibri" panose="020F0502020204030204" pitchFamily="34" charset="0"/>
              <a:cs typeface="Times New Roman" panose="02020603050405020304" pitchFamily="18" charset="0"/>
            </a:endParaRPr>
          </a:p>
        </p:txBody>
      </p:sp>
      <p:sp>
        <p:nvSpPr>
          <p:cNvPr id="17" name="Oval 16" descr="green circle">
            <a:extLst>
              <a:ext uri="{FF2B5EF4-FFF2-40B4-BE49-F238E27FC236}">
                <a16:creationId xmlns:a16="http://schemas.microsoft.com/office/drawing/2014/main" id="{CCC4BC1D-7A32-45D5-BF2C-FE3A19855669}"/>
              </a:ext>
            </a:extLst>
          </p:cNvPr>
          <p:cNvSpPr/>
          <p:nvPr/>
        </p:nvSpPr>
        <p:spPr>
          <a:xfrm>
            <a:off x="8093906" y="2519092"/>
            <a:ext cx="3950689" cy="3867461"/>
          </a:xfrm>
          <a:prstGeom prst="ellipse">
            <a:avLst/>
          </a:prstGeom>
          <a:solidFill>
            <a:srgbClr val="92AF3C">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Corequisite Remediation</a:t>
            </a:r>
            <a:endParaRPr lang="en-US" sz="3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2789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try level math courses and their possible aligning majors">
            <a:extLst>
              <a:ext uri="{FF2B5EF4-FFF2-40B4-BE49-F238E27FC236}">
                <a16:creationId xmlns:a16="http://schemas.microsoft.com/office/drawing/2014/main" id="{B8102DAF-5FD0-4D76-9705-48E54F1E92B4}"/>
              </a:ext>
            </a:extLst>
          </p:cNvPr>
          <p:cNvPicPr>
            <a:picLocks noChangeAspect="1"/>
          </p:cNvPicPr>
          <p:nvPr/>
        </p:nvPicPr>
        <p:blipFill>
          <a:blip r:embed="rId3"/>
          <a:stretch>
            <a:fillRect/>
          </a:stretch>
        </p:blipFill>
        <p:spPr>
          <a:xfrm>
            <a:off x="3242504" y="1580606"/>
            <a:ext cx="7577274" cy="5870516"/>
          </a:xfrm>
          <a:prstGeom prst="rect">
            <a:avLst/>
          </a:prstGeom>
        </p:spPr>
      </p:pic>
      <p:sp>
        <p:nvSpPr>
          <p:cNvPr id="2" name="Title 1">
            <a:extLst>
              <a:ext uri="{FF2B5EF4-FFF2-40B4-BE49-F238E27FC236}">
                <a16:creationId xmlns:a16="http://schemas.microsoft.com/office/drawing/2014/main" id="{E1ADB1A2-8A92-48F0-9787-AE98A2D0586F}"/>
              </a:ext>
            </a:extLst>
          </p:cNvPr>
          <p:cNvSpPr>
            <a:spLocks noGrp="1"/>
          </p:cNvSpPr>
          <p:nvPr>
            <p:ph type="title"/>
          </p:nvPr>
        </p:nvSpPr>
        <p:spPr>
          <a:xfrm>
            <a:off x="2377440" y="160841"/>
            <a:ext cx="9875520" cy="1551194"/>
          </a:xfrm>
        </p:spPr>
        <p:txBody>
          <a:bodyPr/>
          <a:lstStyle/>
          <a:p>
            <a:r>
              <a:rPr lang="en-US" dirty="0"/>
              <a:t>Higher Education </a:t>
            </a:r>
            <a:br>
              <a:rPr lang="en-US" dirty="0"/>
            </a:br>
            <a:r>
              <a:rPr lang="en-US" dirty="0"/>
              <a:t>Mathematics Gateway Courses</a:t>
            </a:r>
          </a:p>
        </p:txBody>
      </p:sp>
    </p:spTree>
    <p:extLst>
      <p:ext uri="{BB962C8B-B14F-4D97-AF65-F5344CB8AC3E}">
        <p14:creationId xmlns:p14="http://schemas.microsoft.com/office/powerpoint/2010/main" val="1801877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descr="Text box 2">
            <a:extLst>
              <a:ext uri="{FF2B5EF4-FFF2-40B4-BE49-F238E27FC236}">
                <a16:creationId xmlns:a16="http://schemas.microsoft.com/office/drawing/2014/main" id="{6B209FA7-6A15-45A3-AF42-666343A6B80A}"/>
              </a:ext>
            </a:extLst>
          </p:cNvPr>
          <p:cNvSpPr/>
          <p:nvPr/>
        </p:nvSpPr>
        <p:spPr>
          <a:xfrm>
            <a:off x="2175675" y="2852639"/>
            <a:ext cx="10638441" cy="880316"/>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465138" indent="-344488">
              <a:buFont typeface="Arial" panose="020B0604020202020204" pitchFamily="34" charset="0"/>
              <a:buChar char="•"/>
            </a:pPr>
            <a:r>
              <a:rPr lang="en-US" sz="3600" b="1" dirty="0">
                <a:solidFill>
                  <a:schemeClr val="tx1"/>
                </a:solidFill>
                <a:latin typeface="Arial" panose="020B0604020202020204" pitchFamily="34" charset="0"/>
                <a:cs typeface="Arial" panose="020B0604020202020204" pitchFamily="34" charset="0"/>
              </a:rPr>
              <a:t>Technical Math</a:t>
            </a:r>
            <a:r>
              <a:rPr lang="en-US" sz="3600" dirty="0">
                <a:solidFill>
                  <a:schemeClr val="tx1"/>
                </a:solidFill>
                <a:latin typeface="Arial" panose="020B0604020202020204" pitchFamily="34" charset="0"/>
                <a:cs typeface="Arial" panose="020B0604020202020204" pitchFamily="34" charset="0"/>
              </a:rPr>
              <a:t> (recently posted)</a:t>
            </a:r>
            <a:r>
              <a:rPr lang="en-US" sz="3600" dirty="0"/>
              <a:t> </a:t>
            </a:r>
          </a:p>
        </p:txBody>
      </p:sp>
      <p:sp>
        <p:nvSpPr>
          <p:cNvPr id="5" name="Rectangle: Rounded Corners 4" descr="Text box 1">
            <a:extLst>
              <a:ext uri="{FF2B5EF4-FFF2-40B4-BE49-F238E27FC236}">
                <a16:creationId xmlns:a16="http://schemas.microsoft.com/office/drawing/2014/main" id="{10D868C6-8763-4FD7-B445-C181283AB552}"/>
              </a:ext>
            </a:extLst>
          </p:cNvPr>
          <p:cNvSpPr/>
          <p:nvPr/>
        </p:nvSpPr>
        <p:spPr>
          <a:xfrm>
            <a:off x="2130617" y="1649507"/>
            <a:ext cx="10683499" cy="871706"/>
          </a:xfrm>
          <a:prstGeom prst="roundRect">
            <a:avLst/>
          </a:prstGeom>
          <a:noFill/>
          <a:ln w="28575">
            <a:solidFill>
              <a:srgbClr val="700D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465138" indent="-344488">
              <a:buFont typeface="Arial" panose="020B0604020202020204" pitchFamily="34" charset="0"/>
              <a:buChar char="•"/>
            </a:pPr>
            <a:r>
              <a:rPr lang="en-US" sz="3600" b="1" dirty="0">
                <a:solidFill>
                  <a:schemeClr val="tx1"/>
                </a:solidFill>
                <a:latin typeface="Arial" panose="020B0604020202020204" pitchFamily="34" charset="0"/>
                <a:cs typeface="Arial" panose="020B0604020202020204" pitchFamily="34" charset="0"/>
              </a:rPr>
              <a:t>Data Science</a:t>
            </a:r>
            <a:r>
              <a:rPr lang="en-US" sz="3600" dirty="0">
                <a:solidFill>
                  <a:schemeClr val="tx1"/>
                </a:solidFill>
                <a:latin typeface="Arial" panose="020B0604020202020204" pitchFamily="34" charset="0"/>
                <a:cs typeface="Arial" panose="020B0604020202020204" pitchFamily="34" charset="0"/>
              </a:rPr>
              <a:t> (still being drafted)</a:t>
            </a:r>
            <a:r>
              <a:rPr lang="en-US" sz="3600" dirty="0"/>
              <a:t> </a:t>
            </a:r>
          </a:p>
        </p:txBody>
      </p:sp>
      <p:sp>
        <p:nvSpPr>
          <p:cNvPr id="2" name="Title 1">
            <a:extLst>
              <a:ext uri="{FF2B5EF4-FFF2-40B4-BE49-F238E27FC236}">
                <a16:creationId xmlns:a16="http://schemas.microsoft.com/office/drawing/2014/main" id="{536141A4-EA21-47FD-B0AB-0D9A4AFC0C68}"/>
              </a:ext>
            </a:extLst>
          </p:cNvPr>
          <p:cNvSpPr>
            <a:spLocks noGrp="1"/>
          </p:cNvSpPr>
          <p:nvPr>
            <p:ph type="title"/>
          </p:nvPr>
        </p:nvSpPr>
        <p:spPr>
          <a:xfrm>
            <a:off x="2377440" y="548640"/>
            <a:ext cx="9875520" cy="769441"/>
          </a:xfrm>
        </p:spPr>
        <p:txBody>
          <a:bodyPr/>
          <a:lstStyle/>
          <a:p>
            <a:r>
              <a:rPr lang="en-US" dirty="0"/>
              <a:t>New Emerging Pathways in Ohio</a:t>
            </a:r>
          </a:p>
        </p:txBody>
      </p:sp>
      <p:sp>
        <p:nvSpPr>
          <p:cNvPr id="6" name="Arrow: Chevron 5" descr="maroon chevron">
            <a:extLst>
              <a:ext uri="{FF2B5EF4-FFF2-40B4-BE49-F238E27FC236}">
                <a16:creationId xmlns:a16="http://schemas.microsoft.com/office/drawing/2014/main" id="{45286786-8BD6-422B-A2B1-9E6EE274C474}"/>
              </a:ext>
            </a:extLst>
          </p:cNvPr>
          <p:cNvSpPr/>
          <p:nvPr/>
        </p:nvSpPr>
        <p:spPr>
          <a:xfrm rot="5400000">
            <a:off x="1083366" y="1849725"/>
            <a:ext cx="1326356" cy="928449"/>
          </a:xfrm>
          <a:prstGeom prst="chevron">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dirty="0"/>
          </a:p>
        </p:txBody>
      </p:sp>
      <p:sp>
        <p:nvSpPr>
          <p:cNvPr id="12" name="Arrow: Chevron 11" descr="purple chevron">
            <a:extLst>
              <a:ext uri="{FF2B5EF4-FFF2-40B4-BE49-F238E27FC236}">
                <a16:creationId xmlns:a16="http://schemas.microsoft.com/office/drawing/2014/main" id="{9DC2434E-9A0F-4460-9B1E-A0A57A21F14C}"/>
              </a:ext>
            </a:extLst>
          </p:cNvPr>
          <p:cNvSpPr/>
          <p:nvPr/>
        </p:nvSpPr>
        <p:spPr>
          <a:xfrm rot="5400000">
            <a:off x="1128423" y="3052856"/>
            <a:ext cx="1326356" cy="928449"/>
          </a:xfrm>
          <a:prstGeom prst="chevron">
            <a:avLst/>
          </a:prstGeom>
        </p:spPr>
        <p:style>
          <a:lnRef idx="2">
            <a:schemeClr val="accent2">
              <a:hueOff val="-5527789"/>
              <a:satOff val="-10513"/>
              <a:lumOff val="7320"/>
              <a:alphaOff val="0"/>
            </a:schemeClr>
          </a:lnRef>
          <a:fillRef idx="1">
            <a:schemeClr val="accent2">
              <a:hueOff val="-5527789"/>
              <a:satOff val="-10513"/>
              <a:lumOff val="7320"/>
              <a:alphaOff val="0"/>
            </a:schemeClr>
          </a:fillRef>
          <a:effectRef idx="0">
            <a:schemeClr val="accent2">
              <a:hueOff val="-5527789"/>
              <a:satOff val="-10513"/>
              <a:lumOff val="7320"/>
              <a:alphaOff val="0"/>
            </a:schemeClr>
          </a:effectRef>
          <a:fontRef idx="minor">
            <a:schemeClr val="lt1"/>
          </a:fontRef>
        </p:style>
        <p:txBody>
          <a:bodyPr/>
          <a:lstStyle/>
          <a:p>
            <a:endParaRPr lang="en-US" dirty="0"/>
          </a:p>
        </p:txBody>
      </p:sp>
      <p:sp>
        <p:nvSpPr>
          <p:cNvPr id="29" name="Arrow: Chevron 28" descr="teal chevron">
            <a:extLst>
              <a:ext uri="{FF2B5EF4-FFF2-40B4-BE49-F238E27FC236}">
                <a16:creationId xmlns:a16="http://schemas.microsoft.com/office/drawing/2014/main" id="{517B71D6-73E5-4FED-9BD1-8A0AA887A158}"/>
              </a:ext>
            </a:extLst>
          </p:cNvPr>
          <p:cNvSpPr/>
          <p:nvPr/>
        </p:nvSpPr>
        <p:spPr>
          <a:xfrm rot="5400000">
            <a:off x="1083367" y="4208645"/>
            <a:ext cx="1326356" cy="928449"/>
          </a:xfrm>
          <a:prstGeom prst="chevron">
            <a:avLst/>
          </a:prstGeom>
        </p:spPr>
        <p:style>
          <a:lnRef idx="2">
            <a:schemeClr val="accent2">
              <a:hueOff val="-11055579"/>
              <a:satOff val="-21025"/>
              <a:lumOff val="14639"/>
              <a:alphaOff val="0"/>
            </a:schemeClr>
          </a:lnRef>
          <a:fillRef idx="1">
            <a:schemeClr val="accent2">
              <a:hueOff val="-11055579"/>
              <a:satOff val="-21025"/>
              <a:lumOff val="14639"/>
              <a:alphaOff val="0"/>
            </a:schemeClr>
          </a:fillRef>
          <a:effectRef idx="0">
            <a:schemeClr val="accent2">
              <a:hueOff val="-11055579"/>
              <a:satOff val="-21025"/>
              <a:lumOff val="14639"/>
              <a:alphaOff val="0"/>
            </a:schemeClr>
          </a:effectRef>
          <a:fontRef idx="minor">
            <a:schemeClr val="lt1"/>
          </a:fontRef>
        </p:style>
        <p:txBody>
          <a:bodyPr/>
          <a:lstStyle/>
          <a:p>
            <a:endParaRPr lang="en-US" dirty="0"/>
          </a:p>
        </p:txBody>
      </p:sp>
      <p:sp>
        <p:nvSpPr>
          <p:cNvPr id="30" name="Arrow: Chevron 29" descr="green chevron">
            <a:extLst>
              <a:ext uri="{FF2B5EF4-FFF2-40B4-BE49-F238E27FC236}">
                <a16:creationId xmlns:a16="http://schemas.microsoft.com/office/drawing/2014/main" id="{6CE6A1BB-DD77-4854-A6E6-C658FF3783E4}"/>
              </a:ext>
            </a:extLst>
          </p:cNvPr>
          <p:cNvSpPr/>
          <p:nvPr/>
        </p:nvSpPr>
        <p:spPr>
          <a:xfrm rot="5400000">
            <a:off x="1083366" y="5345894"/>
            <a:ext cx="1326356" cy="928449"/>
          </a:xfrm>
          <a:prstGeom prst="chevron">
            <a:avLst/>
          </a:prstGeom>
        </p:spPr>
        <p:style>
          <a:lnRef idx="2">
            <a:schemeClr val="accent2">
              <a:hueOff val="-16583368"/>
              <a:satOff val="-31538"/>
              <a:lumOff val="21959"/>
              <a:alphaOff val="0"/>
            </a:schemeClr>
          </a:lnRef>
          <a:fillRef idx="1">
            <a:schemeClr val="accent2">
              <a:hueOff val="-16583368"/>
              <a:satOff val="-31538"/>
              <a:lumOff val="21959"/>
              <a:alphaOff val="0"/>
            </a:schemeClr>
          </a:fillRef>
          <a:effectRef idx="0">
            <a:schemeClr val="accent2">
              <a:hueOff val="-16583368"/>
              <a:satOff val="-31538"/>
              <a:lumOff val="21959"/>
              <a:alphaOff val="0"/>
            </a:schemeClr>
          </a:effectRef>
          <a:fontRef idx="minor">
            <a:schemeClr val="lt1"/>
          </a:fontRef>
        </p:style>
        <p:txBody>
          <a:bodyPr/>
          <a:lstStyle/>
          <a:p>
            <a:endParaRPr lang="en-US" dirty="0"/>
          </a:p>
        </p:txBody>
      </p:sp>
      <p:sp>
        <p:nvSpPr>
          <p:cNvPr id="18" name="Rectangle: Rounded Corners 17" descr="Text box 3">
            <a:extLst>
              <a:ext uri="{FF2B5EF4-FFF2-40B4-BE49-F238E27FC236}">
                <a16:creationId xmlns:a16="http://schemas.microsoft.com/office/drawing/2014/main" id="{9F7CF193-947C-4C73-91AF-03AEED03A099}"/>
              </a:ext>
            </a:extLst>
          </p:cNvPr>
          <p:cNvSpPr/>
          <p:nvPr/>
        </p:nvSpPr>
        <p:spPr>
          <a:xfrm>
            <a:off x="2142067" y="4000769"/>
            <a:ext cx="10672049" cy="871706"/>
          </a:xfrm>
          <a:prstGeom prst="roundRect">
            <a:avLst/>
          </a:prstGeom>
          <a:noFill/>
          <a:ln w="28575">
            <a:solidFill>
              <a:srgbClr val="00B8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465138" indent="-344488">
              <a:buFont typeface="Arial" panose="020B0604020202020204" pitchFamily="34" charset="0"/>
              <a:buChar char="•"/>
            </a:pPr>
            <a:r>
              <a:rPr lang="en-US" sz="3600" b="1" dirty="0">
                <a:solidFill>
                  <a:schemeClr val="tx1"/>
                </a:solidFill>
                <a:latin typeface="Arial" panose="020B0604020202020204" pitchFamily="34" charset="0"/>
                <a:cs typeface="Arial" panose="020B0604020202020204" pitchFamily="34" charset="0"/>
              </a:rPr>
              <a:t>Discrete Math </a:t>
            </a:r>
            <a:r>
              <a:rPr lang="en-US" sz="3600" dirty="0">
                <a:solidFill>
                  <a:schemeClr val="tx1"/>
                </a:solidFill>
                <a:latin typeface="Arial" panose="020B0604020202020204" pitchFamily="34" charset="0"/>
                <a:cs typeface="Arial" panose="020B0604020202020204" pitchFamily="34" charset="0"/>
              </a:rPr>
              <a:t>(recently posted)</a:t>
            </a:r>
            <a:r>
              <a:rPr lang="en-US" sz="3600" dirty="0"/>
              <a:t> </a:t>
            </a:r>
          </a:p>
        </p:txBody>
      </p:sp>
      <p:sp>
        <p:nvSpPr>
          <p:cNvPr id="20" name="Rectangle: Rounded Corners 19" descr="Text box 4">
            <a:extLst>
              <a:ext uri="{FF2B5EF4-FFF2-40B4-BE49-F238E27FC236}">
                <a16:creationId xmlns:a16="http://schemas.microsoft.com/office/drawing/2014/main" id="{AED9EA3C-A6E9-4CBA-A4E3-947988A74F7D}"/>
              </a:ext>
            </a:extLst>
          </p:cNvPr>
          <p:cNvSpPr/>
          <p:nvPr/>
        </p:nvSpPr>
        <p:spPr>
          <a:xfrm>
            <a:off x="2079650" y="5168416"/>
            <a:ext cx="10734466" cy="871706"/>
          </a:xfrm>
          <a:prstGeom prst="roundRect">
            <a:avLst/>
          </a:prstGeom>
          <a:noFill/>
          <a:ln>
            <a:solidFill>
              <a:srgbClr val="92AF3C"/>
            </a:solidFill>
          </a:ln>
        </p:spPr>
        <p:style>
          <a:lnRef idx="2">
            <a:schemeClr val="accent3"/>
          </a:lnRef>
          <a:fillRef idx="1">
            <a:schemeClr val="lt1"/>
          </a:fillRef>
          <a:effectRef idx="0">
            <a:schemeClr val="accent3"/>
          </a:effectRef>
          <a:fontRef idx="minor">
            <a:schemeClr val="dk1"/>
          </a:fontRef>
        </p:style>
        <p:txBody>
          <a:bodyPr rtlCol="0" anchor="ctr"/>
          <a:lstStyle/>
          <a:p>
            <a:pPr marL="465138" indent="-344488">
              <a:buFont typeface="Arial" panose="020B0604020202020204" pitchFamily="34" charset="0"/>
              <a:buChar char="•"/>
            </a:pPr>
            <a:r>
              <a:rPr lang="en-US" sz="3500" b="1" dirty="0">
                <a:solidFill>
                  <a:schemeClr val="tx1"/>
                </a:solidFill>
                <a:latin typeface="Arial" panose="020B0604020202020204" pitchFamily="34" charset="0"/>
                <a:cs typeface="Arial" panose="020B0604020202020204" pitchFamily="34" charset="0"/>
              </a:rPr>
              <a:t>Math for Elementary Education </a:t>
            </a:r>
            <a:r>
              <a:rPr lang="en-US" sz="3500" dirty="0">
                <a:solidFill>
                  <a:schemeClr val="tx1"/>
                </a:solidFill>
                <a:latin typeface="Arial" panose="020B0604020202020204" pitchFamily="34" charset="0"/>
                <a:cs typeface="Arial" panose="020B0604020202020204" pitchFamily="34" charset="0"/>
              </a:rPr>
              <a:t>(recently posted)</a:t>
            </a:r>
            <a:r>
              <a:rPr lang="en-US" sz="3500" dirty="0"/>
              <a:t> </a:t>
            </a:r>
          </a:p>
        </p:txBody>
      </p:sp>
    </p:spTree>
    <p:extLst>
      <p:ext uri="{BB962C8B-B14F-4D97-AF65-F5344CB8AC3E}">
        <p14:creationId xmlns:p14="http://schemas.microsoft.com/office/powerpoint/2010/main" val="1402882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ACFC-85DC-4E2E-B11C-1D597F927B7D}"/>
              </a:ext>
            </a:extLst>
          </p:cNvPr>
          <p:cNvSpPr>
            <a:spLocks noGrp="1"/>
          </p:cNvSpPr>
          <p:nvPr>
            <p:ph type="title"/>
          </p:nvPr>
        </p:nvSpPr>
        <p:spPr>
          <a:xfrm>
            <a:off x="2377436" y="238555"/>
            <a:ext cx="9875520" cy="775597"/>
          </a:xfrm>
        </p:spPr>
        <p:txBody>
          <a:bodyPr/>
          <a:lstStyle/>
          <a:p>
            <a:r>
              <a:rPr lang="en-US" dirty="0"/>
              <a:t>Research</a:t>
            </a:r>
          </a:p>
        </p:txBody>
      </p:sp>
      <p:sp>
        <p:nvSpPr>
          <p:cNvPr id="5" name="Rectangle: Rounded Corners 4" descr="blue text box">
            <a:extLst>
              <a:ext uri="{FF2B5EF4-FFF2-40B4-BE49-F238E27FC236}">
                <a16:creationId xmlns:a16="http://schemas.microsoft.com/office/drawing/2014/main" id="{10F553EB-045C-40C8-A81E-057BE15628FB}"/>
              </a:ext>
            </a:extLst>
          </p:cNvPr>
          <p:cNvSpPr/>
          <p:nvPr/>
        </p:nvSpPr>
        <p:spPr>
          <a:xfrm>
            <a:off x="699911" y="1276004"/>
            <a:ext cx="13264445" cy="17581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40" dirty="0">
                <a:solidFill>
                  <a:schemeClr val="bg1"/>
                </a:solidFill>
                <a:latin typeface="Arial" panose="020B0604020202020204" pitchFamily="34" charset="0"/>
                <a:ea typeface="Calibri" panose="020F0502020204030204" pitchFamily="34" charset="0"/>
                <a:cs typeface="Arial" panose="020B0604020202020204" pitchFamily="34" charset="0"/>
              </a:rPr>
              <a:t>Students randomly assigned to statistics corequisite courses were 50 percent more likely to graduate from CUNY compared to those randomly assigned to a  remedial Algebra course. (Burdman, 2019, Logue 2019)</a:t>
            </a:r>
            <a:endParaRPr lang="en-US" sz="2640" dirty="0">
              <a:solidFill>
                <a:schemeClr val="bg1"/>
              </a:solidFill>
            </a:endParaRPr>
          </a:p>
        </p:txBody>
      </p:sp>
      <p:sp>
        <p:nvSpPr>
          <p:cNvPr id="6" name="Rectangle: Rounded Corners 5" descr="marron text box">
            <a:extLst>
              <a:ext uri="{FF2B5EF4-FFF2-40B4-BE49-F238E27FC236}">
                <a16:creationId xmlns:a16="http://schemas.microsoft.com/office/drawing/2014/main" id="{3B46CF30-16ED-439E-A665-FF04780E4C07}"/>
              </a:ext>
            </a:extLst>
          </p:cNvPr>
          <p:cNvSpPr/>
          <p:nvPr/>
        </p:nvSpPr>
        <p:spPr>
          <a:xfrm>
            <a:off x="699911" y="3212869"/>
            <a:ext cx="13264445" cy="1755648"/>
          </a:xfrm>
          <a:prstGeom prst="roundRect">
            <a:avLst/>
          </a:prstGeom>
          <a:solidFill>
            <a:srgbClr val="700D1B"/>
          </a:solidFill>
          <a:ln>
            <a:solidFill>
              <a:srgbClr val="642C3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640" dirty="0">
                <a:solidFill>
                  <a:schemeClr val="bg1"/>
                </a:solidFill>
                <a:latin typeface="Arial" panose="020B0604020202020204" pitchFamily="34" charset="0"/>
                <a:cs typeface="Arial" panose="020B0604020202020204" pitchFamily="34" charset="0"/>
              </a:rPr>
              <a:t>Statistics was not easier than the Algebra. The statistics students were </a:t>
            </a:r>
            <a:r>
              <a:rPr lang="en-US" sz="2640" dirty="0">
                <a:solidFill>
                  <a:schemeClr val="bg1"/>
                </a:solidFill>
                <a:latin typeface="Arial" panose="020B0604020202020204" pitchFamily="34" charset="0"/>
                <a:ea typeface="Calibri" panose="020F0502020204030204" pitchFamily="34" charset="0"/>
                <a:cs typeface="Arial" panose="020B0604020202020204" pitchFamily="34" charset="0"/>
              </a:rPr>
              <a:t>39 percent more likely to graduate and were more likely to pass advanced quantitative courses. (Burdman, 2019, Logue 2019)</a:t>
            </a:r>
            <a:endParaRPr lang="en-US" sz="2640" dirty="0">
              <a:solidFill>
                <a:schemeClr val="bg1"/>
              </a:solidFill>
            </a:endParaRPr>
          </a:p>
        </p:txBody>
      </p:sp>
      <p:sp>
        <p:nvSpPr>
          <p:cNvPr id="7" name="Rectangle: Rounded Corners 6" descr="green text box">
            <a:extLst>
              <a:ext uri="{FF2B5EF4-FFF2-40B4-BE49-F238E27FC236}">
                <a16:creationId xmlns:a16="http://schemas.microsoft.com/office/drawing/2014/main" id="{8619A6B2-8016-4B82-ABA2-4C2659B04F17}"/>
              </a:ext>
            </a:extLst>
          </p:cNvPr>
          <p:cNvSpPr/>
          <p:nvPr/>
        </p:nvSpPr>
        <p:spPr>
          <a:xfrm>
            <a:off x="699912" y="5195455"/>
            <a:ext cx="13264444" cy="17556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640" dirty="0">
                <a:latin typeface="Arial" panose="020B0604020202020204" pitchFamily="34" charset="0"/>
                <a:ea typeface="Times New Roman" panose="02020603050405020304" pitchFamily="18" charset="0"/>
                <a:cs typeface="Arial" panose="020B0604020202020204" pitchFamily="34" charset="0"/>
              </a:rPr>
              <a:t>Research implies that quantitative and statistical pathways have three to four times the success rate of traditional pathways in only half of the time. (Huang, 2018)</a:t>
            </a:r>
            <a:endParaRPr lang="en-US" sz="264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40408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hio Transfer to Degree: Social Work/Social Services/Human Services Associate of Arts">
            <a:extLst>
              <a:ext uri="{FF2B5EF4-FFF2-40B4-BE49-F238E27FC236}">
                <a16:creationId xmlns:a16="http://schemas.microsoft.com/office/drawing/2014/main" id="{F163602D-92BC-40F1-8F03-259B88A3A1E2}"/>
              </a:ext>
            </a:extLst>
          </p:cNvPr>
          <p:cNvPicPr>
            <a:picLocks noChangeAspect="1"/>
          </p:cNvPicPr>
          <p:nvPr/>
        </p:nvPicPr>
        <p:blipFill>
          <a:blip r:embed="rId2"/>
          <a:stretch>
            <a:fillRect/>
          </a:stretch>
        </p:blipFill>
        <p:spPr>
          <a:xfrm>
            <a:off x="3178538" y="185925"/>
            <a:ext cx="8525782" cy="1934422"/>
          </a:xfrm>
          <a:prstGeom prst="rect">
            <a:avLst/>
          </a:prstGeom>
        </p:spPr>
      </p:pic>
      <p:pic>
        <p:nvPicPr>
          <p:cNvPr id="6" name="Picture 5" descr="Table for general education requirements and minimum credit hours">
            <a:extLst>
              <a:ext uri="{FF2B5EF4-FFF2-40B4-BE49-F238E27FC236}">
                <a16:creationId xmlns:a16="http://schemas.microsoft.com/office/drawing/2014/main" id="{BF55EADD-2018-4978-92A4-5EE9646F67F2}"/>
              </a:ext>
            </a:extLst>
          </p:cNvPr>
          <p:cNvPicPr>
            <a:picLocks noChangeAspect="1"/>
          </p:cNvPicPr>
          <p:nvPr/>
        </p:nvPicPr>
        <p:blipFill>
          <a:blip r:embed="rId3"/>
          <a:stretch>
            <a:fillRect/>
          </a:stretch>
        </p:blipFill>
        <p:spPr>
          <a:xfrm>
            <a:off x="3135925" y="2120347"/>
            <a:ext cx="8611008" cy="5037389"/>
          </a:xfrm>
          <a:prstGeom prst="rect">
            <a:avLst/>
          </a:prstGeom>
        </p:spPr>
      </p:pic>
      <p:sp>
        <p:nvSpPr>
          <p:cNvPr id="7" name="Rectangle 6">
            <a:extLst>
              <a:ext uri="{FF2B5EF4-FFF2-40B4-BE49-F238E27FC236}">
                <a16:creationId xmlns:a16="http://schemas.microsoft.com/office/drawing/2014/main" id="{7181233E-0150-4D08-B60C-9198060CEE10}"/>
              </a:ext>
            </a:extLst>
          </p:cNvPr>
          <p:cNvSpPr/>
          <p:nvPr/>
        </p:nvSpPr>
        <p:spPr>
          <a:xfrm>
            <a:off x="6930076" y="7061858"/>
            <a:ext cx="5161669" cy="480131"/>
          </a:xfrm>
          <a:prstGeom prst="rect">
            <a:avLst/>
          </a:prstGeom>
        </p:spPr>
        <p:txBody>
          <a:bodyPr wrap="none">
            <a:spAutoFit/>
          </a:bodyPr>
          <a:lstStyle/>
          <a:p>
            <a:r>
              <a:rPr lang="en-US" sz="2520" dirty="0">
                <a:hlinkClick r:id="rId4"/>
              </a:rPr>
              <a:t>https://www.ohiohighered.org/OGTP</a:t>
            </a:r>
            <a:r>
              <a:rPr lang="en-US" sz="2520" dirty="0"/>
              <a:t> </a:t>
            </a:r>
          </a:p>
        </p:txBody>
      </p:sp>
    </p:spTree>
    <p:extLst>
      <p:ext uri="{BB962C8B-B14F-4D97-AF65-F5344CB8AC3E}">
        <p14:creationId xmlns:p14="http://schemas.microsoft.com/office/powerpoint/2010/main" val="4164087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hio Transfer to Degree Guarantee">
            <a:extLst>
              <a:ext uri="{FF2B5EF4-FFF2-40B4-BE49-F238E27FC236}">
                <a16:creationId xmlns:a16="http://schemas.microsoft.com/office/drawing/2014/main" id="{13293193-69EC-4646-84ED-8241E07E729F}"/>
              </a:ext>
            </a:extLst>
          </p:cNvPr>
          <p:cNvPicPr>
            <a:picLocks noChangeAspect="1"/>
          </p:cNvPicPr>
          <p:nvPr/>
        </p:nvPicPr>
        <p:blipFill rotWithShape="1">
          <a:blip r:embed="rId2"/>
          <a:srcRect t="14365" b="4835"/>
          <a:stretch/>
        </p:blipFill>
        <p:spPr>
          <a:xfrm>
            <a:off x="3300368" y="135357"/>
            <a:ext cx="8191721" cy="1196842"/>
          </a:xfrm>
          <a:prstGeom prst="rect">
            <a:avLst/>
          </a:prstGeom>
        </p:spPr>
      </p:pic>
      <p:graphicFrame>
        <p:nvGraphicFramePr>
          <p:cNvPr id="7" name="Table 6">
            <a:extLst>
              <a:ext uri="{FF2B5EF4-FFF2-40B4-BE49-F238E27FC236}">
                <a16:creationId xmlns:a16="http://schemas.microsoft.com/office/drawing/2014/main" id="{CB55123F-F328-4414-8BB3-C2AEE0BDCCE6}"/>
              </a:ext>
            </a:extLst>
          </p:cNvPr>
          <p:cNvGraphicFramePr>
            <a:graphicFrameLocks noGrp="1"/>
          </p:cNvGraphicFramePr>
          <p:nvPr>
            <p:extLst>
              <p:ext uri="{D42A27DB-BD31-4B8C-83A1-F6EECF244321}">
                <p14:modId xmlns:p14="http://schemas.microsoft.com/office/powerpoint/2010/main" val="1149999711"/>
              </p:ext>
            </p:extLst>
          </p:nvPr>
        </p:nvGraphicFramePr>
        <p:xfrm>
          <a:off x="590309" y="1448415"/>
          <a:ext cx="13264585" cy="6047407"/>
        </p:xfrm>
        <a:graphic>
          <a:graphicData uri="http://schemas.openxmlformats.org/drawingml/2006/table">
            <a:tbl>
              <a:tblPr firstRow="1" bandRow="1">
                <a:tableStyleId>{5C22544A-7EE6-4342-B048-85BDC9FD1C3A}</a:tableStyleId>
              </a:tblPr>
              <a:tblGrid>
                <a:gridCol w="4355947">
                  <a:extLst>
                    <a:ext uri="{9D8B030D-6E8A-4147-A177-3AD203B41FA5}">
                      <a16:colId xmlns:a16="http://schemas.microsoft.com/office/drawing/2014/main" val="216307898"/>
                    </a:ext>
                  </a:extLst>
                </a:gridCol>
                <a:gridCol w="2740766">
                  <a:extLst>
                    <a:ext uri="{9D8B030D-6E8A-4147-A177-3AD203B41FA5}">
                      <a16:colId xmlns:a16="http://schemas.microsoft.com/office/drawing/2014/main" val="2447202490"/>
                    </a:ext>
                  </a:extLst>
                </a:gridCol>
                <a:gridCol w="3298990">
                  <a:extLst>
                    <a:ext uri="{9D8B030D-6E8A-4147-A177-3AD203B41FA5}">
                      <a16:colId xmlns:a16="http://schemas.microsoft.com/office/drawing/2014/main" val="3949496569"/>
                    </a:ext>
                  </a:extLst>
                </a:gridCol>
                <a:gridCol w="2868882">
                  <a:extLst>
                    <a:ext uri="{9D8B030D-6E8A-4147-A177-3AD203B41FA5}">
                      <a16:colId xmlns:a16="http://schemas.microsoft.com/office/drawing/2014/main" val="3358781459"/>
                    </a:ext>
                  </a:extLst>
                </a:gridCol>
              </a:tblGrid>
              <a:tr h="470068">
                <a:tc>
                  <a:txBody>
                    <a:bodyPr/>
                    <a:lstStyle/>
                    <a:p>
                      <a:r>
                        <a:rPr lang="en-US" sz="2200" dirty="0">
                          <a:latin typeface="Arial Narrow" panose="020B0606020202030204" pitchFamily="34" charset="0"/>
                        </a:rPr>
                        <a:t>Completed</a:t>
                      </a:r>
                    </a:p>
                  </a:txBody>
                  <a:tcPr marL="109728" marR="109728" marT="54864" marB="54864"/>
                </a:tc>
                <a:tc>
                  <a:txBody>
                    <a:bodyPr/>
                    <a:lstStyle/>
                    <a:p>
                      <a:r>
                        <a:rPr lang="en-US" sz="2200" dirty="0">
                          <a:latin typeface="Arial Narrow" panose="020B0606020202030204" pitchFamily="34" charset="0"/>
                        </a:rPr>
                        <a:t>Gateway Course</a:t>
                      </a:r>
                    </a:p>
                  </a:txBody>
                  <a:tcPr marL="109728" marR="109728" marT="54864" marB="54864"/>
                </a:tc>
                <a:tc>
                  <a:txBody>
                    <a:bodyPr/>
                    <a:lstStyle/>
                    <a:p>
                      <a:r>
                        <a:rPr lang="en-US" sz="2200" dirty="0">
                          <a:latin typeface="Arial Narrow" panose="020B0606020202030204" pitchFamily="34" charset="0"/>
                        </a:rPr>
                        <a:t>Completed</a:t>
                      </a:r>
                    </a:p>
                  </a:txBody>
                  <a:tcPr marL="109728" marR="109728" marT="54864" marB="54864"/>
                </a:tc>
                <a:tc>
                  <a:txBody>
                    <a:bodyPr/>
                    <a:lstStyle/>
                    <a:p>
                      <a:r>
                        <a:rPr lang="en-US" sz="2200" dirty="0">
                          <a:latin typeface="Arial Narrow" panose="020B0606020202030204" pitchFamily="34" charset="0"/>
                        </a:rPr>
                        <a:t>Gateway Course</a:t>
                      </a:r>
                    </a:p>
                  </a:txBody>
                  <a:tcPr marL="109728" marR="109728" marT="54864" marB="54864"/>
                </a:tc>
                <a:extLst>
                  <a:ext uri="{0D108BD9-81ED-4DB2-BD59-A6C34878D82A}">
                    <a16:rowId xmlns:a16="http://schemas.microsoft.com/office/drawing/2014/main" val="3725380149"/>
                  </a:ext>
                </a:extLst>
              </a:tr>
              <a:tr h="5577339">
                <a:tc>
                  <a:txBody>
                    <a:bodyPr/>
                    <a:lstStyle/>
                    <a:p>
                      <a:r>
                        <a:rPr lang="en-US" sz="2200" b="1" u="sng" dirty="0">
                          <a:latin typeface="Arial Narrow" panose="020B0606020202030204" pitchFamily="34" charset="0"/>
                        </a:rPr>
                        <a:t>Business</a:t>
                      </a:r>
                    </a:p>
                    <a:p>
                      <a:pPr marL="285750" indent="-285750">
                        <a:buFont typeface="Arial" panose="020B0604020202020204" pitchFamily="34" charset="0"/>
                        <a:buChar char="•"/>
                      </a:pPr>
                      <a:r>
                        <a:rPr lang="en-US" sz="2200" dirty="0">
                          <a:latin typeface="Arial Narrow" panose="020B0606020202030204" pitchFamily="34" charset="0"/>
                        </a:rPr>
                        <a:t>Business</a:t>
                      </a:r>
                    </a:p>
                    <a:p>
                      <a:r>
                        <a:rPr lang="en-US" sz="2200" b="1" u="sng" dirty="0">
                          <a:latin typeface="Arial Narrow" panose="020B0606020202030204" pitchFamily="34" charset="0"/>
                        </a:rPr>
                        <a:t>Social &amp; Behavioral Sciences</a:t>
                      </a:r>
                    </a:p>
                    <a:p>
                      <a:pPr marL="285750" indent="-285750">
                        <a:buFont typeface="Arial" panose="020B0604020202020204" pitchFamily="34" charset="0"/>
                        <a:buChar char="•"/>
                      </a:pPr>
                      <a:r>
                        <a:rPr lang="en-US" sz="2200" dirty="0">
                          <a:latin typeface="Arial Narrow" panose="020B0606020202030204" pitchFamily="34" charset="0"/>
                        </a:rPr>
                        <a:t>Anthropology</a:t>
                      </a:r>
                    </a:p>
                    <a:p>
                      <a:pPr marL="285750" indent="-285750">
                        <a:buFont typeface="Arial" panose="020B0604020202020204" pitchFamily="34" charset="0"/>
                        <a:buChar char="•"/>
                      </a:pPr>
                      <a:r>
                        <a:rPr lang="en-US" sz="2200" dirty="0">
                          <a:latin typeface="Arial Narrow" panose="020B0606020202030204" pitchFamily="34" charset="0"/>
                        </a:rPr>
                        <a:t>Economics</a:t>
                      </a:r>
                    </a:p>
                    <a:p>
                      <a:pPr marL="285750" indent="-285750">
                        <a:buFont typeface="Arial" panose="020B0604020202020204" pitchFamily="34" charset="0"/>
                        <a:buChar char="•"/>
                      </a:pPr>
                      <a:r>
                        <a:rPr lang="en-US" sz="2200" dirty="0">
                          <a:latin typeface="Arial Narrow" panose="020B0606020202030204" pitchFamily="34" charset="0"/>
                        </a:rPr>
                        <a:t>Geography</a:t>
                      </a:r>
                    </a:p>
                    <a:p>
                      <a:pPr marL="285750" indent="-285750">
                        <a:buFont typeface="Arial" panose="020B0604020202020204" pitchFamily="34" charset="0"/>
                        <a:buChar char="•"/>
                      </a:pPr>
                      <a:r>
                        <a:rPr lang="en-US" sz="2200" dirty="0">
                          <a:latin typeface="Arial Narrow" panose="020B0606020202030204" pitchFamily="34" charset="0"/>
                        </a:rPr>
                        <a:t>Political Science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latin typeface="Arial Narrow" panose="020B0606020202030204" pitchFamily="34" charset="0"/>
                        </a:rPr>
                        <a:t>Psychology (B.A.)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latin typeface="Arial Narrow" panose="020B0606020202030204" pitchFamily="34" charset="0"/>
                        </a:rPr>
                        <a:t>Psychology (B.S.)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latin typeface="Arial Narrow" panose="020B0606020202030204" pitchFamily="34" charset="0"/>
                        </a:rPr>
                        <a:t>Social Work</a:t>
                      </a:r>
                    </a:p>
                    <a:p>
                      <a:pPr marL="285750" indent="-285750">
                        <a:buFont typeface="Arial" panose="020B0604020202020204" pitchFamily="34" charset="0"/>
                        <a:buChar char="•"/>
                      </a:pPr>
                      <a:r>
                        <a:rPr lang="en-US" sz="2200" dirty="0">
                          <a:latin typeface="Arial Narrow" panose="020B0606020202030204" pitchFamily="34" charset="0"/>
                        </a:rPr>
                        <a:t>Sociology</a:t>
                      </a:r>
                    </a:p>
                    <a:p>
                      <a:r>
                        <a:rPr lang="en-US" sz="2200" b="1" u="sng" dirty="0">
                          <a:latin typeface="Arial Narrow" panose="020B0606020202030204" pitchFamily="34" charset="0"/>
                        </a:rPr>
                        <a:t>Still Undecided</a:t>
                      </a:r>
                    </a:p>
                    <a:p>
                      <a:pPr marL="285750" indent="-285750">
                        <a:buFont typeface="Arial" panose="020B0604020202020204" pitchFamily="34" charset="0"/>
                        <a:buChar char="•"/>
                      </a:pPr>
                      <a:r>
                        <a:rPr lang="en-US" sz="2200" dirty="0">
                          <a:latin typeface="Arial Narrow" panose="020B0606020202030204" pitchFamily="34" charset="0"/>
                        </a:rPr>
                        <a:t>Social &amp; Behavior Sciences for Undecided Students</a:t>
                      </a:r>
                    </a:p>
                  </a:txBody>
                  <a:tcPr marL="109728" marR="109728" marT="54864" marB="54864"/>
                </a:tc>
                <a:tc>
                  <a:txBody>
                    <a:bodyPr/>
                    <a:lstStyle/>
                    <a:p>
                      <a:endParaRPr lang="en-US" sz="2200" dirty="0">
                        <a:latin typeface="Arial Narrow" panose="020B0606020202030204" pitchFamily="34" charset="0"/>
                      </a:endParaRPr>
                    </a:p>
                    <a:p>
                      <a:r>
                        <a:rPr lang="en-US" sz="2200" dirty="0" err="1">
                          <a:latin typeface="Arial Narrow" panose="020B0606020202030204" pitchFamily="34" charset="0"/>
                        </a:rPr>
                        <a:t>Calc</a:t>
                      </a:r>
                      <a:r>
                        <a:rPr lang="en-US" sz="2200" dirty="0">
                          <a:latin typeface="Arial Narrow" panose="020B0606020202030204" pitchFamily="34" charset="0"/>
                        </a:rPr>
                        <a:t> 1 or B. </a:t>
                      </a:r>
                      <a:r>
                        <a:rPr lang="en-US" sz="2200" dirty="0" err="1">
                          <a:latin typeface="Arial Narrow" panose="020B0606020202030204" pitchFamily="34" charset="0"/>
                        </a:rPr>
                        <a:t>Calc</a:t>
                      </a:r>
                      <a:endParaRPr lang="en-US" sz="2200" dirty="0">
                        <a:latin typeface="Arial Narrow" panose="020B0606020202030204" pitchFamily="34" charset="0"/>
                      </a:endParaRPr>
                    </a:p>
                    <a:p>
                      <a:endParaRPr lang="en-US" sz="2200" dirty="0">
                        <a:latin typeface="Arial Narrow" panose="020B0606020202030204" pitchFamily="34" charset="0"/>
                      </a:endParaRPr>
                    </a:p>
                    <a:p>
                      <a:r>
                        <a:rPr lang="en-US" sz="2200" dirty="0">
                          <a:latin typeface="Arial Narrow" panose="020B0606020202030204" pitchFamily="34" charset="0"/>
                        </a:rPr>
                        <a:t>Intro Stats</a:t>
                      </a:r>
                    </a:p>
                    <a:p>
                      <a:r>
                        <a:rPr lang="en-US" sz="2200" dirty="0" err="1">
                          <a:latin typeface="Arial Narrow" panose="020B0606020202030204" pitchFamily="34" charset="0"/>
                        </a:rPr>
                        <a:t>Calc</a:t>
                      </a:r>
                      <a:r>
                        <a:rPr lang="en-US" sz="2200" dirty="0">
                          <a:latin typeface="Arial Narrow" panose="020B0606020202030204" pitchFamily="34" charset="0"/>
                        </a:rPr>
                        <a:t> 1 or B. </a:t>
                      </a:r>
                      <a:r>
                        <a:rPr lang="en-US" sz="2200" dirty="0" err="1">
                          <a:latin typeface="Arial Narrow" panose="020B0606020202030204" pitchFamily="34" charset="0"/>
                        </a:rPr>
                        <a:t>Calc</a:t>
                      </a:r>
                      <a:endParaRPr lang="en-US" sz="2200" dirty="0">
                        <a:latin typeface="Arial Narrow" panose="020B0606020202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Intro Stats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Intro Stats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Intro Stats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College Algebra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Intro Stats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Intro Stats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200" dirty="0">
                        <a:latin typeface="Arial Narrow" panose="020B0606020202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Intro Stats</a:t>
                      </a:r>
                    </a:p>
                  </a:txBody>
                  <a:tcPr marL="109728" marR="109728" marT="54864" marB="54864"/>
                </a:tc>
                <a:tc>
                  <a:txBody>
                    <a:bodyPr/>
                    <a:lstStyle/>
                    <a:p>
                      <a:r>
                        <a:rPr lang="en-US" sz="2200" b="1" u="sng" dirty="0">
                          <a:latin typeface="Arial Narrow" panose="020B0606020202030204" pitchFamily="34" charset="0"/>
                        </a:rPr>
                        <a:t>Arts &amp; Humanities</a:t>
                      </a:r>
                    </a:p>
                    <a:p>
                      <a:pPr marL="285750" indent="-285750">
                        <a:buFont typeface="Arial" panose="020B0604020202020204" pitchFamily="34" charset="0"/>
                        <a:buChar char="•"/>
                      </a:pPr>
                      <a:r>
                        <a:rPr lang="en-US" sz="2200" dirty="0">
                          <a:latin typeface="Arial Narrow" panose="020B0606020202030204" pitchFamily="34" charset="0"/>
                        </a:rPr>
                        <a:t>Art History</a:t>
                      </a:r>
                    </a:p>
                    <a:p>
                      <a:pPr marL="285750" indent="-285750">
                        <a:buFont typeface="Arial" panose="020B0604020202020204" pitchFamily="34" charset="0"/>
                        <a:buChar char="•"/>
                      </a:pPr>
                      <a:r>
                        <a:rPr lang="en-US" sz="2200" dirty="0">
                          <a:latin typeface="Arial Narrow" panose="020B0606020202030204" pitchFamily="34" charset="0"/>
                        </a:rPr>
                        <a:t>Communication Studies</a:t>
                      </a:r>
                    </a:p>
                    <a:p>
                      <a:pPr marL="285750" indent="-285750">
                        <a:buFont typeface="Arial" panose="020B0604020202020204" pitchFamily="34" charset="0"/>
                        <a:buChar char="•"/>
                      </a:pPr>
                      <a:r>
                        <a:rPr lang="en-US" sz="2200" dirty="0">
                          <a:latin typeface="Arial Narrow" panose="020B0606020202030204" pitchFamily="34" charset="0"/>
                        </a:rPr>
                        <a:t>English</a:t>
                      </a:r>
                    </a:p>
                    <a:p>
                      <a:pPr marL="285750" indent="-285750">
                        <a:buFont typeface="Arial" panose="020B0604020202020204" pitchFamily="34" charset="0"/>
                        <a:buChar char="•"/>
                      </a:pPr>
                      <a:r>
                        <a:rPr lang="en-US" sz="2200" dirty="0">
                          <a:latin typeface="Arial Narrow" panose="020B0606020202030204" pitchFamily="34" charset="0"/>
                        </a:rPr>
                        <a:t>History</a:t>
                      </a:r>
                    </a:p>
                    <a:p>
                      <a:pPr marL="285750" indent="-285750">
                        <a:buFont typeface="Arial" panose="020B0604020202020204" pitchFamily="34" charset="0"/>
                        <a:buChar char="•"/>
                      </a:pPr>
                      <a:r>
                        <a:rPr lang="en-US" sz="2200" dirty="0">
                          <a:latin typeface="Arial Narrow" panose="020B0606020202030204" pitchFamily="34" charset="0"/>
                        </a:rPr>
                        <a:t>Music</a:t>
                      </a:r>
                    </a:p>
                    <a:p>
                      <a:pPr marL="285750" indent="-285750">
                        <a:buFont typeface="Arial" panose="020B0604020202020204" pitchFamily="34" charset="0"/>
                        <a:buChar char="•"/>
                      </a:pPr>
                      <a:r>
                        <a:rPr lang="en-US" sz="2200" dirty="0">
                          <a:latin typeface="Arial Narrow" panose="020B0606020202030204" pitchFamily="34" charset="0"/>
                        </a:rPr>
                        <a:t>Philosophy</a:t>
                      </a:r>
                    </a:p>
                    <a:p>
                      <a:pPr marL="285750" indent="-285750">
                        <a:buFont typeface="Arial" panose="020B0604020202020204" pitchFamily="34" charset="0"/>
                        <a:buChar char="•"/>
                      </a:pPr>
                      <a:r>
                        <a:rPr lang="en-US" sz="2200" dirty="0">
                          <a:latin typeface="Arial Narrow" panose="020B0606020202030204" pitchFamily="34" charset="0"/>
                        </a:rPr>
                        <a:t>Studio/Fine Arts</a:t>
                      </a:r>
                    </a:p>
                    <a:p>
                      <a:pPr marL="285750" indent="-285750">
                        <a:buFont typeface="Arial" panose="020B0604020202020204" pitchFamily="34" charset="0"/>
                        <a:buChar char="•"/>
                      </a:pPr>
                      <a:r>
                        <a:rPr lang="en-US" sz="2200" dirty="0">
                          <a:latin typeface="Arial Narrow" panose="020B0606020202030204" pitchFamily="34" charset="0"/>
                        </a:rPr>
                        <a:t>Theatre</a:t>
                      </a:r>
                    </a:p>
                    <a:p>
                      <a:r>
                        <a:rPr lang="en-US" sz="2200" b="1" u="sng" dirty="0">
                          <a:latin typeface="Arial Narrow" panose="020B0606020202030204" pitchFamily="34" charset="0"/>
                        </a:rPr>
                        <a:t>STEM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latin typeface="Arial Narrow" panose="020B0606020202030204" pitchFamily="34" charset="0"/>
                        </a:rPr>
                        <a:t>Biology</a:t>
                      </a:r>
                    </a:p>
                    <a:p>
                      <a:pPr marL="285750" indent="-285750">
                        <a:buFont typeface="Arial" panose="020B0604020202020204" pitchFamily="34" charset="0"/>
                        <a:buChar char="•"/>
                      </a:pPr>
                      <a:r>
                        <a:rPr lang="en-US" sz="2200" dirty="0">
                          <a:latin typeface="Arial Narrow" panose="020B0606020202030204" pitchFamily="34" charset="0"/>
                        </a:rPr>
                        <a:t>Chemistry</a:t>
                      </a:r>
                    </a:p>
                    <a:p>
                      <a:pPr marL="285750" indent="-285750">
                        <a:buFont typeface="Arial" panose="020B0604020202020204" pitchFamily="34" charset="0"/>
                        <a:buChar char="•"/>
                      </a:pPr>
                      <a:r>
                        <a:rPr lang="en-US" sz="2200" dirty="0">
                          <a:latin typeface="Arial Narrow" panose="020B0606020202030204" pitchFamily="34" charset="0"/>
                        </a:rPr>
                        <a:t>Geology</a:t>
                      </a:r>
                    </a:p>
                    <a:p>
                      <a:pPr marL="285750" indent="-285750">
                        <a:buFont typeface="Arial" panose="020B0604020202020204" pitchFamily="34" charset="0"/>
                        <a:buChar char="•"/>
                      </a:pPr>
                      <a:r>
                        <a:rPr lang="en-US" sz="2200" dirty="0">
                          <a:latin typeface="Arial Narrow" panose="020B0606020202030204" pitchFamily="34" charset="0"/>
                        </a:rPr>
                        <a:t>Mathematics</a:t>
                      </a:r>
                    </a:p>
                    <a:p>
                      <a:pPr marL="285750" indent="-285750">
                        <a:buFont typeface="Arial" panose="020B0604020202020204" pitchFamily="34" charset="0"/>
                        <a:buChar char="•"/>
                      </a:pPr>
                      <a:r>
                        <a:rPr lang="en-US" sz="2200" dirty="0">
                          <a:latin typeface="Arial Narrow" panose="020B0606020202030204" pitchFamily="34" charset="0"/>
                        </a:rPr>
                        <a:t>Physics</a:t>
                      </a:r>
                    </a:p>
                  </a:txBody>
                  <a:tcPr marL="109728" marR="109728" marT="54864" marB="54864"/>
                </a:tc>
                <a:tc>
                  <a:txBody>
                    <a:bodyPr/>
                    <a:lstStyle/>
                    <a:p>
                      <a:endParaRPr lang="en-US" sz="2200" dirty="0">
                        <a:latin typeface="Arial Narrow" panose="020B0606020202030204" pitchFamily="34" charset="0"/>
                      </a:endParaRPr>
                    </a:p>
                    <a:p>
                      <a:r>
                        <a:rPr lang="en-US" sz="2200" dirty="0">
                          <a:latin typeface="Arial Narrow" panose="020B0606020202030204" pitchFamily="34" charset="0"/>
                        </a:rPr>
                        <a:t>QR</a:t>
                      </a:r>
                    </a:p>
                    <a:p>
                      <a:r>
                        <a:rPr lang="en-US" sz="2200" dirty="0">
                          <a:latin typeface="Arial Narrow" panose="020B0606020202030204" pitchFamily="34" charset="0"/>
                        </a:rPr>
                        <a:t>QR</a:t>
                      </a:r>
                    </a:p>
                    <a:p>
                      <a:endParaRPr lang="en-US" sz="2200" dirty="0">
                        <a:latin typeface="Arial Narrow" panose="020B0606020202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QR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QR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QR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QR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QR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Narrow" panose="020B0606020202030204" pitchFamily="34" charset="0"/>
                        </a:rPr>
                        <a:t>QR</a:t>
                      </a:r>
                    </a:p>
                    <a:p>
                      <a:endParaRPr lang="en-US" sz="2200" dirty="0">
                        <a:latin typeface="Arial Narrow" panose="020B0606020202030204" pitchFamily="34" charset="0"/>
                      </a:endParaRPr>
                    </a:p>
                    <a:p>
                      <a:r>
                        <a:rPr lang="en-US" sz="2200" dirty="0" err="1">
                          <a:latin typeface="Arial Narrow" panose="020B0606020202030204" pitchFamily="34" charset="0"/>
                        </a:rPr>
                        <a:t>Calc</a:t>
                      </a:r>
                      <a:r>
                        <a:rPr lang="en-US" sz="2200" dirty="0">
                          <a:latin typeface="Arial Narrow" panose="020B0606020202030204" pitchFamily="34" charset="0"/>
                        </a:rPr>
                        <a:t> 1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err="1">
                          <a:latin typeface="Arial Narrow" panose="020B0606020202030204" pitchFamily="34" charset="0"/>
                        </a:rPr>
                        <a:t>Calc</a:t>
                      </a:r>
                      <a:r>
                        <a:rPr lang="en-US" sz="2200" dirty="0">
                          <a:latin typeface="Arial Narrow" panose="020B0606020202030204" pitchFamily="34" charset="0"/>
                        </a:rPr>
                        <a:t> 1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err="1">
                          <a:latin typeface="Arial Narrow" panose="020B0606020202030204" pitchFamily="34" charset="0"/>
                        </a:rPr>
                        <a:t>Calc</a:t>
                      </a:r>
                      <a:r>
                        <a:rPr lang="en-US" sz="2200" dirty="0">
                          <a:latin typeface="Arial Narrow" panose="020B0606020202030204" pitchFamily="34" charset="0"/>
                        </a:rPr>
                        <a:t> 1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err="1">
                          <a:latin typeface="Arial Narrow" panose="020B0606020202030204" pitchFamily="34" charset="0"/>
                        </a:rPr>
                        <a:t>Calc</a:t>
                      </a:r>
                      <a:r>
                        <a:rPr lang="en-US" sz="2200" dirty="0">
                          <a:latin typeface="Arial Narrow" panose="020B0606020202030204" pitchFamily="34" charset="0"/>
                        </a:rPr>
                        <a:t> 1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err="1">
                          <a:latin typeface="Arial Narrow" panose="020B0606020202030204" pitchFamily="34" charset="0"/>
                        </a:rPr>
                        <a:t>Calc</a:t>
                      </a:r>
                      <a:r>
                        <a:rPr lang="en-US" sz="2200" dirty="0">
                          <a:latin typeface="Arial Narrow" panose="020B0606020202030204" pitchFamily="34" charset="0"/>
                        </a:rPr>
                        <a:t> 1 </a:t>
                      </a:r>
                    </a:p>
                  </a:txBody>
                  <a:tcPr marL="109728" marR="109728" marT="54864" marB="54864"/>
                </a:tc>
                <a:extLst>
                  <a:ext uri="{0D108BD9-81ED-4DB2-BD59-A6C34878D82A}">
                    <a16:rowId xmlns:a16="http://schemas.microsoft.com/office/drawing/2014/main" val="3237614114"/>
                  </a:ext>
                </a:extLst>
              </a:tr>
            </a:tbl>
          </a:graphicData>
        </a:graphic>
      </p:graphicFrame>
    </p:spTree>
    <p:extLst>
      <p:ext uri="{BB962C8B-B14F-4D97-AF65-F5344CB8AC3E}">
        <p14:creationId xmlns:p14="http://schemas.microsoft.com/office/powerpoint/2010/main" val="1178895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hio Transfer to Degree Guarantee">
            <a:extLst>
              <a:ext uri="{FF2B5EF4-FFF2-40B4-BE49-F238E27FC236}">
                <a16:creationId xmlns:a16="http://schemas.microsoft.com/office/drawing/2014/main" id="{13293193-69EC-4646-84ED-8241E07E729F}"/>
              </a:ext>
            </a:extLst>
          </p:cNvPr>
          <p:cNvPicPr>
            <a:picLocks noChangeAspect="1"/>
          </p:cNvPicPr>
          <p:nvPr/>
        </p:nvPicPr>
        <p:blipFill>
          <a:blip r:embed="rId2"/>
          <a:stretch>
            <a:fillRect/>
          </a:stretch>
        </p:blipFill>
        <p:spPr>
          <a:xfrm>
            <a:off x="1945987" y="-127839"/>
            <a:ext cx="9843560" cy="1779905"/>
          </a:xfrm>
          <a:prstGeom prst="rect">
            <a:avLst/>
          </a:prstGeom>
        </p:spPr>
      </p:pic>
      <p:graphicFrame>
        <p:nvGraphicFramePr>
          <p:cNvPr id="7" name="Table 6">
            <a:extLst>
              <a:ext uri="{FF2B5EF4-FFF2-40B4-BE49-F238E27FC236}">
                <a16:creationId xmlns:a16="http://schemas.microsoft.com/office/drawing/2014/main" id="{CB55123F-F328-4414-8BB3-C2AEE0BDCCE6}"/>
              </a:ext>
            </a:extLst>
          </p:cNvPr>
          <p:cNvGraphicFramePr>
            <a:graphicFrameLocks noGrp="1"/>
          </p:cNvGraphicFramePr>
          <p:nvPr>
            <p:extLst>
              <p:ext uri="{D42A27DB-BD31-4B8C-83A1-F6EECF244321}">
                <p14:modId xmlns:p14="http://schemas.microsoft.com/office/powerpoint/2010/main" val="3942202843"/>
              </p:ext>
            </p:extLst>
          </p:nvPr>
        </p:nvGraphicFramePr>
        <p:xfrm>
          <a:off x="1039653" y="1689821"/>
          <a:ext cx="12551094" cy="5484509"/>
        </p:xfrm>
        <a:graphic>
          <a:graphicData uri="http://schemas.openxmlformats.org/drawingml/2006/table">
            <a:tbl>
              <a:tblPr firstRow="1" bandRow="1">
                <a:tableStyleId>{5C22544A-7EE6-4342-B048-85BDC9FD1C3A}</a:tableStyleId>
              </a:tblPr>
              <a:tblGrid>
                <a:gridCol w="4183698">
                  <a:extLst>
                    <a:ext uri="{9D8B030D-6E8A-4147-A177-3AD203B41FA5}">
                      <a16:colId xmlns:a16="http://schemas.microsoft.com/office/drawing/2014/main" val="216307898"/>
                    </a:ext>
                  </a:extLst>
                </a:gridCol>
                <a:gridCol w="4183698">
                  <a:extLst>
                    <a:ext uri="{9D8B030D-6E8A-4147-A177-3AD203B41FA5}">
                      <a16:colId xmlns:a16="http://schemas.microsoft.com/office/drawing/2014/main" val="2447202490"/>
                    </a:ext>
                  </a:extLst>
                </a:gridCol>
                <a:gridCol w="4183698">
                  <a:extLst>
                    <a:ext uri="{9D8B030D-6E8A-4147-A177-3AD203B41FA5}">
                      <a16:colId xmlns:a16="http://schemas.microsoft.com/office/drawing/2014/main" val="1514945084"/>
                    </a:ext>
                  </a:extLst>
                </a:gridCol>
              </a:tblGrid>
              <a:tr h="397855">
                <a:tc>
                  <a:txBody>
                    <a:bodyPr/>
                    <a:lstStyle/>
                    <a:p>
                      <a:r>
                        <a:rPr lang="en-US" sz="2200" dirty="0">
                          <a:latin typeface="Arial Narrow" panose="020B0606020202030204" pitchFamily="34" charset="0"/>
                        </a:rPr>
                        <a:t>Under Construction</a:t>
                      </a:r>
                    </a:p>
                  </a:txBody>
                  <a:tcPr marL="109728" marR="109728" marT="54864" marB="54864"/>
                </a:tc>
                <a:tc>
                  <a:txBody>
                    <a:bodyPr/>
                    <a:lstStyle/>
                    <a:p>
                      <a:endParaRPr lang="en-US" sz="2200" dirty="0">
                        <a:latin typeface="Arial Narrow" panose="020B0606020202030204" pitchFamily="34" charset="0"/>
                      </a:endParaRPr>
                    </a:p>
                  </a:txBody>
                  <a:tcPr marL="109728" marR="109728" marT="54864" marB="54864"/>
                </a:tc>
                <a:tc>
                  <a:txBody>
                    <a:bodyPr/>
                    <a:lstStyle/>
                    <a:p>
                      <a:endParaRPr lang="en-US" sz="2200" dirty="0">
                        <a:latin typeface="Arial Narrow" panose="020B0606020202030204" pitchFamily="34" charset="0"/>
                      </a:endParaRPr>
                    </a:p>
                  </a:txBody>
                  <a:tcPr marL="109728" marR="109728" marT="54864" marB="54864"/>
                </a:tc>
                <a:extLst>
                  <a:ext uri="{0D108BD9-81ED-4DB2-BD59-A6C34878D82A}">
                    <a16:rowId xmlns:a16="http://schemas.microsoft.com/office/drawing/2014/main" val="3725380149"/>
                  </a:ext>
                </a:extLst>
              </a:tr>
              <a:tr h="5039501">
                <a:tc>
                  <a:txBody>
                    <a:bodyPr/>
                    <a:lstStyle/>
                    <a:p>
                      <a:r>
                        <a:rPr lang="en-US" sz="2200" b="1" u="sng" dirty="0">
                          <a:latin typeface="Arial Narrow" panose="020B0606020202030204" pitchFamily="34" charset="0"/>
                        </a:rPr>
                        <a:t>Business</a:t>
                      </a:r>
                    </a:p>
                    <a:p>
                      <a:pPr marL="285750" indent="-285750">
                        <a:buFont typeface="Arial" panose="020B0604020202020204" pitchFamily="34" charset="0"/>
                        <a:buChar char="•"/>
                      </a:pPr>
                      <a:r>
                        <a:rPr lang="en-US" sz="2200" dirty="0">
                          <a:latin typeface="Arial Narrow" panose="020B0606020202030204" pitchFamily="34" charset="0"/>
                        </a:rPr>
                        <a:t>Applied Business</a:t>
                      </a:r>
                    </a:p>
                    <a:p>
                      <a:r>
                        <a:rPr lang="en-US" sz="2200" b="1" u="sng" dirty="0">
                          <a:latin typeface="Arial Narrow" panose="020B0606020202030204" pitchFamily="34" charset="0"/>
                        </a:rPr>
                        <a:t>Social &amp; Behavioral Sciences</a:t>
                      </a:r>
                    </a:p>
                    <a:p>
                      <a:pPr marL="285750" indent="-285750">
                        <a:buFont typeface="Arial" panose="020B0604020202020204" pitchFamily="34" charset="0"/>
                        <a:buChar char="•"/>
                      </a:pPr>
                      <a:r>
                        <a:rPr lang="en-US" sz="2200" dirty="0">
                          <a:latin typeface="Arial Narrow" panose="020B0606020202030204" pitchFamily="34" charset="0"/>
                        </a:rPr>
                        <a:t>Social/Human Services</a:t>
                      </a:r>
                    </a:p>
                    <a:p>
                      <a:r>
                        <a:rPr lang="en-US" sz="2200" b="1" u="sng" dirty="0">
                          <a:latin typeface="Arial Narrow" panose="020B0606020202030204" pitchFamily="34" charset="0"/>
                        </a:rPr>
                        <a:t>Arts &amp; Humanities</a:t>
                      </a:r>
                    </a:p>
                    <a:p>
                      <a:pPr marL="285750" indent="-285750">
                        <a:buFont typeface="Arial" panose="020B0604020202020204" pitchFamily="34" charset="0"/>
                        <a:buChar char="•"/>
                      </a:pPr>
                      <a:r>
                        <a:rPr lang="en-US" sz="2200" dirty="0">
                          <a:latin typeface="Arial Narrow" panose="020B0606020202030204" pitchFamily="34" charset="0"/>
                        </a:rPr>
                        <a:t>Journalism</a:t>
                      </a:r>
                    </a:p>
                    <a:p>
                      <a:pPr marL="285750" indent="-285750">
                        <a:buFont typeface="Arial" panose="020B0604020202020204" pitchFamily="34" charset="0"/>
                        <a:buChar char="•"/>
                      </a:pPr>
                      <a:r>
                        <a:rPr lang="en-US" sz="2200" dirty="0">
                          <a:latin typeface="Arial Narrow" panose="020B0606020202030204" pitchFamily="34" charset="0"/>
                        </a:rPr>
                        <a:t>Public Relations/Advertising</a:t>
                      </a:r>
                    </a:p>
                    <a:p>
                      <a:pPr marL="285750" indent="-285750">
                        <a:buFont typeface="Arial" panose="020B0604020202020204" pitchFamily="34" charset="0"/>
                        <a:buChar char="•"/>
                      </a:pPr>
                      <a:r>
                        <a:rPr lang="en-US" sz="2200" dirty="0">
                          <a:latin typeface="Arial Narrow" panose="020B0606020202030204" pitchFamily="34" charset="0"/>
                        </a:rPr>
                        <a:t>Telecommunications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u="sng" dirty="0">
                          <a:latin typeface="Arial Narrow" panose="020B0606020202030204" pitchFamily="34" charset="0"/>
                        </a:rPr>
                        <a:t>Education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u="none" dirty="0">
                          <a:latin typeface="Arial Narrow" panose="020B0606020202030204" pitchFamily="34" charset="0"/>
                        </a:rPr>
                        <a:t>AYA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u="none" dirty="0">
                          <a:latin typeface="Arial Narrow" panose="020B0606020202030204" pitchFamily="34" charset="0"/>
                        </a:rPr>
                        <a:t>Middle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u="none" dirty="0">
                          <a:latin typeface="Arial Narrow" panose="020B0606020202030204" pitchFamily="34" charset="0"/>
                        </a:rPr>
                        <a:t>Intervention Specialist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u="none" dirty="0">
                          <a:latin typeface="Arial Narrow" panose="020B0606020202030204" pitchFamily="34" charset="0"/>
                        </a:rPr>
                        <a:t>ECE</a:t>
                      </a:r>
                    </a:p>
                    <a:p>
                      <a:endParaRPr lang="en-US" sz="2200" b="1" u="sng" dirty="0">
                        <a:latin typeface="Arial Narrow" panose="020B0606020202030204" pitchFamily="34" charset="0"/>
                      </a:endParaRPr>
                    </a:p>
                  </a:txBody>
                  <a:tcPr marL="109728" marR="109728" marT="54864" marB="54864"/>
                </a:tc>
                <a:tc>
                  <a:txBody>
                    <a:bodyPr/>
                    <a:lstStyle/>
                    <a:p>
                      <a:r>
                        <a:rPr lang="en-US" sz="2200" b="1" u="sng" dirty="0">
                          <a:latin typeface="Arial Narrow" panose="020B0606020202030204" pitchFamily="34" charset="0"/>
                        </a:rPr>
                        <a:t>Public Safety</a:t>
                      </a:r>
                    </a:p>
                    <a:p>
                      <a:pPr marL="285750" indent="-285750">
                        <a:buFont typeface="Arial" panose="020B0604020202020204" pitchFamily="34" charset="0"/>
                        <a:buChar char="•"/>
                      </a:pPr>
                      <a:r>
                        <a:rPr lang="en-US" sz="2200" b="0" u="none" dirty="0">
                          <a:latin typeface="Arial Narrow" panose="020B0606020202030204" pitchFamily="34" charset="0"/>
                        </a:rPr>
                        <a:t>Fire Science/EMT</a:t>
                      </a:r>
                    </a:p>
                    <a:p>
                      <a:pPr marL="285750" indent="-285750">
                        <a:buFont typeface="Arial" panose="020B0604020202020204" pitchFamily="34" charset="0"/>
                        <a:buChar char="•"/>
                      </a:pPr>
                      <a:r>
                        <a:rPr lang="en-US" sz="2200" b="0" u="none" dirty="0">
                          <a:latin typeface="Arial Narrow" panose="020B0606020202030204" pitchFamily="34" charset="0"/>
                        </a:rPr>
                        <a:t>EMS/Paramedic</a:t>
                      </a:r>
                    </a:p>
                    <a:p>
                      <a:pPr marL="285750" indent="-285750">
                        <a:buFont typeface="Arial" panose="020B0604020202020204" pitchFamily="34" charset="0"/>
                        <a:buChar char="•"/>
                      </a:pPr>
                      <a:r>
                        <a:rPr lang="en-US" sz="2200" b="0" u="none" dirty="0">
                          <a:latin typeface="Arial Narrow" panose="020B0606020202030204" pitchFamily="34" charset="0"/>
                        </a:rPr>
                        <a:t>Criminal Justice </a:t>
                      </a:r>
                    </a:p>
                    <a:p>
                      <a:r>
                        <a:rPr lang="en-US" sz="2200" b="1" u="sng" dirty="0">
                          <a:latin typeface="Arial Narrow" panose="020B0606020202030204" pitchFamily="34" charset="0"/>
                        </a:rPr>
                        <a:t>Health Sciences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u="none" dirty="0">
                          <a:latin typeface="Arial Narrow" panose="020B0606020202030204" pitchFamily="34" charset="0"/>
                        </a:rPr>
                        <a:t>Dietetics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u="none" dirty="0">
                          <a:latin typeface="Arial Narrow" panose="020B0606020202030204" pitchFamily="34" charset="0"/>
                        </a:rPr>
                        <a:t>Exercise Science/OT/PT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u="none" dirty="0">
                          <a:latin typeface="Arial Narrow" panose="020B0606020202030204" pitchFamily="34" charset="0"/>
                        </a:rPr>
                        <a:t>Health Information Management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u="none" dirty="0">
                          <a:latin typeface="Arial Narrow" panose="020B0606020202030204" pitchFamily="34" charset="0"/>
                        </a:rPr>
                        <a:t>Medical/Clinical Laboratory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u="none" dirty="0">
                          <a:latin typeface="Arial Narrow" panose="020B0606020202030204" pitchFamily="34" charset="0"/>
                        </a:rPr>
                        <a:t>Nursing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u="none" dirty="0">
                          <a:latin typeface="Arial Narrow" panose="020B0606020202030204" pitchFamily="34" charset="0"/>
                        </a:rPr>
                        <a:t>Respiratory Therapy</a:t>
                      </a:r>
                    </a:p>
                    <a:p>
                      <a:endParaRPr lang="en-US" sz="2200" b="1" u="sng" dirty="0">
                        <a:latin typeface="Arial Narrow" panose="020B0606020202030204" pitchFamily="34" charset="0"/>
                      </a:endParaRP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b="1" u="sng" dirty="0">
                          <a:latin typeface="Arial Narrow" panose="020B0606020202030204" pitchFamily="34" charset="0"/>
                        </a:rPr>
                        <a:t>STEM</a:t>
                      </a:r>
                    </a:p>
                    <a:p>
                      <a:pPr marL="285750" indent="-285750">
                        <a:buFont typeface="Arial" panose="020B0604020202020204" pitchFamily="34" charset="0"/>
                        <a:buChar char="•"/>
                      </a:pPr>
                      <a:r>
                        <a:rPr lang="en-US" sz="2200" dirty="0">
                          <a:latin typeface="Arial Narrow" panose="020B0606020202030204" pitchFamily="34" charset="0"/>
                        </a:rPr>
                        <a:t>Aerospace, Agricultural &amp; Mechanical Engineering</a:t>
                      </a:r>
                    </a:p>
                    <a:p>
                      <a:pPr marL="285750" indent="-285750">
                        <a:buFont typeface="Arial" panose="020B0604020202020204" pitchFamily="34" charset="0"/>
                        <a:buChar char="•"/>
                      </a:pPr>
                      <a:r>
                        <a:rPr lang="en-US" sz="2200" dirty="0">
                          <a:latin typeface="Arial Narrow" panose="020B0606020202030204" pitchFamily="34" charset="0"/>
                        </a:rPr>
                        <a:t>Civil Engineering</a:t>
                      </a:r>
                    </a:p>
                    <a:p>
                      <a:pPr marL="285750" indent="-285750">
                        <a:buFont typeface="Arial" panose="020B0604020202020204" pitchFamily="34" charset="0"/>
                        <a:buChar char="•"/>
                      </a:pPr>
                      <a:r>
                        <a:rPr lang="en-US" sz="2200" dirty="0">
                          <a:latin typeface="Arial Narrow" panose="020B0606020202030204" pitchFamily="34" charset="0"/>
                        </a:rPr>
                        <a:t>Civil/Construction Engineering Technology</a:t>
                      </a:r>
                    </a:p>
                    <a:p>
                      <a:pPr marL="285750" indent="-285750">
                        <a:buFont typeface="Arial" panose="020B0604020202020204" pitchFamily="34" charset="0"/>
                        <a:buChar char="•"/>
                      </a:pPr>
                      <a:r>
                        <a:rPr lang="en-US" sz="2200" dirty="0">
                          <a:latin typeface="Arial Narrow" panose="020B0606020202030204" pitchFamily="34" charset="0"/>
                        </a:rPr>
                        <a:t>Computer/Electrical Engineering</a:t>
                      </a:r>
                    </a:p>
                    <a:p>
                      <a:pPr marL="285750" indent="-285750">
                        <a:buFont typeface="Arial" panose="020B0604020202020204" pitchFamily="34" charset="0"/>
                        <a:buChar char="•"/>
                      </a:pPr>
                      <a:r>
                        <a:rPr lang="en-US" sz="2200" dirty="0">
                          <a:latin typeface="Arial Narrow" panose="020B0606020202030204" pitchFamily="34" charset="0"/>
                        </a:rPr>
                        <a:t>Computer Science</a:t>
                      </a:r>
                    </a:p>
                    <a:p>
                      <a:pPr marL="285750" indent="-285750">
                        <a:buFont typeface="Arial" panose="020B0604020202020204" pitchFamily="34" charset="0"/>
                        <a:buChar char="•"/>
                      </a:pPr>
                      <a:r>
                        <a:rPr lang="en-US" sz="2200" dirty="0">
                          <a:latin typeface="Arial Narrow" panose="020B0606020202030204" pitchFamily="34" charset="0"/>
                        </a:rPr>
                        <a:t>Information Systems </a:t>
                      </a:r>
                    </a:p>
                    <a:p>
                      <a:pPr marL="285750" indent="-285750">
                        <a:buFont typeface="Arial" panose="020B0604020202020204" pitchFamily="34" charset="0"/>
                        <a:buChar char="•"/>
                      </a:pPr>
                      <a:r>
                        <a:rPr lang="en-US" sz="2200" dirty="0">
                          <a:latin typeface="Arial Narrow" panose="020B0606020202030204" pitchFamily="34" charset="0"/>
                        </a:rPr>
                        <a:t>Information Technology</a:t>
                      </a:r>
                    </a:p>
                    <a:p>
                      <a:endParaRPr lang="en-US" sz="2200" dirty="0">
                        <a:latin typeface="Arial Narrow" panose="020B0606020202030204" pitchFamily="34" charset="0"/>
                      </a:endParaRPr>
                    </a:p>
                  </a:txBody>
                  <a:tcPr marL="109728" marR="109728" marT="54864" marB="54864"/>
                </a:tc>
                <a:extLst>
                  <a:ext uri="{0D108BD9-81ED-4DB2-BD59-A6C34878D82A}">
                    <a16:rowId xmlns:a16="http://schemas.microsoft.com/office/drawing/2014/main" val="3237614114"/>
                  </a:ext>
                </a:extLst>
              </a:tr>
            </a:tbl>
          </a:graphicData>
        </a:graphic>
      </p:graphicFrame>
    </p:spTree>
    <p:extLst>
      <p:ext uri="{BB962C8B-B14F-4D97-AF65-F5344CB8AC3E}">
        <p14:creationId xmlns:p14="http://schemas.microsoft.com/office/powerpoint/2010/main" val="1276728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CB6DF-8A76-934F-85FD-6737B23A7893}"/>
              </a:ext>
            </a:extLst>
          </p:cNvPr>
          <p:cNvSpPr>
            <a:spLocks noGrp="1"/>
          </p:cNvSpPr>
          <p:nvPr>
            <p:ph type="title"/>
          </p:nvPr>
        </p:nvSpPr>
        <p:spPr/>
        <p:txBody>
          <a:bodyPr/>
          <a:lstStyle/>
          <a:p>
            <a:r>
              <a:rPr lang="en-US" dirty="0"/>
              <a:t>The Problem</a:t>
            </a:r>
          </a:p>
        </p:txBody>
      </p:sp>
      <p:sp>
        <p:nvSpPr>
          <p:cNvPr id="3" name="Content Placeholder 2">
            <a:extLst>
              <a:ext uri="{FF2B5EF4-FFF2-40B4-BE49-F238E27FC236}">
                <a16:creationId xmlns:a16="http://schemas.microsoft.com/office/drawing/2014/main" id="{B595A2E7-0564-8247-8213-6C69FD3FD5DE}"/>
              </a:ext>
            </a:extLst>
          </p:cNvPr>
          <p:cNvSpPr>
            <a:spLocks noGrp="1"/>
          </p:cNvSpPr>
          <p:nvPr>
            <p:ph idx="1"/>
          </p:nvPr>
        </p:nvSpPr>
        <p:spPr>
          <a:xfrm>
            <a:off x="731520" y="1324238"/>
            <a:ext cx="13469902" cy="5431156"/>
          </a:xfrm>
        </p:spPr>
        <p:txBody>
          <a:bodyPr/>
          <a:lstStyle/>
          <a:p>
            <a:pPr lvl="1" fontAlgn="base">
              <a:buFont typeface="Wingdings" panose="05000000000000000000" pitchFamily="2" charset="2"/>
              <a:buChar char="ü"/>
            </a:pPr>
            <a:r>
              <a:rPr lang="en-US" dirty="0"/>
              <a:t>College Algebra was not meeting the needs of </a:t>
            </a:r>
            <a:r>
              <a:rPr lang="en-US" b="1" dirty="0">
                <a:solidFill>
                  <a:srgbClr val="C00000"/>
                </a:solidFill>
              </a:rPr>
              <a:t>all</a:t>
            </a:r>
            <a:r>
              <a:rPr lang="en-US" dirty="0"/>
              <a:t> students</a:t>
            </a:r>
          </a:p>
          <a:p>
            <a:pPr lvl="1" fontAlgn="base">
              <a:buFont typeface="Wingdings" panose="05000000000000000000" pitchFamily="2" charset="2"/>
              <a:buChar char="ü"/>
            </a:pPr>
            <a:endParaRPr lang="en-US" dirty="0"/>
          </a:p>
          <a:p>
            <a:pPr lvl="1" fontAlgn="base">
              <a:buFont typeface="Wingdings" panose="05000000000000000000" pitchFamily="2" charset="2"/>
              <a:buChar char="ü"/>
            </a:pPr>
            <a:r>
              <a:rPr lang="en-US" dirty="0"/>
              <a:t>Coherence between high school and college math</a:t>
            </a:r>
          </a:p>
          <a:p>
            <a:pPr lvl="1" fontAlgn="base">
              <a:buFont typeface="Wingdings" panose="05000000000000000000" pitchFamily="2" charset="2"/>
              <a:buChar char="ü"/>
            </a:pPr>
            <a:endParaRPr lang="en-US" dirty="0"/>
          </a:p>
          <a:p>
            <a:pPr lvl="1" fontAlgn="base">
              <a:buFont typeface="Wingdings" panose="05000000000000000000" pitchFamily="2" charset="2"/>
              <a:buChar char="ü"/>
            </a:pPr>
            <a:r>
              <a:rPr lang="en-US" dirty="0"/>
              <a:t>The workforce recognizes that all students need reasoning skills to be successful</a:t>
            </a:r>
          </a:p>
          <a:p>
            <a:pPr marL="0" indent="0">
              <a:buNone/>
            </a:pPr>
            <a:endParaRPr lang="en-US" dirty="0"/>
          </a:p>
        </p:txBody>
      </p:sp>
    </p:spTree>
    <p:extLst>
      <p:ext uri="{BB962C8B-B14F-4D97-AF65-F5344CB8AC3E}">
        <p14:creationId xmlns:p14="http://schemas.microsoft.com/office/powerpoint/2010/main" val="62668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40722-5C63-478F-AE00-91AD0A7B71C4}"/>
              </a:ext>
            </a:extLst>
          </p:cNvPr>
          <p:cNvSpPr>
            <a:spLocks noGrp="1"/>
          </p:cNvSpPr>
          <p:nvPr>
            <p:ph type="title"/>
          </p:nvPr>
        </p:nvSpPr>
        <p:spPr/>
        <p:txBody>
          <a:bodyPr/>
          <a:lstStyle/>
          <a:p>
            <a:r>
              <a:rPr lang="en-US" dirty="0"/>
              <a:t>Other States</a:t>
            </a:r>
          </a:p>
        </p:txBody>
      </p:sp>
      <p:sp>
        <p:nvSpPr>
          <p:cNvPr id="3" name="Content Placeholder 2">
            <a:extLst>
              <a:ext uri="{FF2B5EF4-FFF2-40B4-BE49-F238E27FC236}">
                <a16:creationId xmlns:a16="http://schemas.microsoft.com/office/drawing/2014/main" id="{FC2B5759-CB6C-4843-A723-06DA532D0E3D}"/>
              </a:ext>
            </a:extLst>
          </p:cNvPr>
          <p:cNvSpPr>
            <a:spLocks noGrp="1"/>
          </p:cNvSpPr>
          <p:nvPr>
            <p:ph idx="1"/>
          </p:nvPr>
        </p:nvSpPr>
        <p:spPr/>
        <p:txBody>
          <a:bodyPr/>
          <a:lstStyle/>
          <a:p>
            <a:pPr marL="0" indent="0">
              <a:buNone/>
            </a:pPr>
            <a:r>
              <a:rPr lang="en-US" b="1" dirty="0">
                <a:solidFill>
                  <a:schemeClr val="accent6">
                    <a:lumMod val="75000"/>
                  </a:schemeClr>
                </a:solidFill>
                <a:latin typeface="Arial" panose="020B0604020202020204" pitchFamily="34" charset="0"/>
                <a:cs typeface="Arial" panose="020B0604020202020204" pitchFamily="34" charset="0"/>
              </a:rPr>
              <a:t>California University Systems</a:t>
            </a:r>
          </a:p>
          <a:p>
            <a:pPr marL="0" indent="0">
              <a:buNone/>
            </a:pPr>
            <a:r>
              <a:rPr lang="en-US" sz="3360" b="1" dirty="0">
                <a:latin typeface="Arial" panose="020B0604020202020204" pitchFamily="34" charset="0"/>
                <a:cs typeface="Arial" panose="020B0604020202020204" pitchFamily="34" charset="0"/>
              </a:rPr>
              <a:t>Students </a:t>
            </a:r>
            <a:r>
              <a:rPr lang="en-US" sz="3360" b="1">
                <a:latin typeface="Arial" panose="020B0604020202020204" pitchFamily="34" charset="0"/>
                <a:cs typeface="Arial" panose="020B0604020202020204" pitchFamily="34" charset="0"/>
              </a:rPr>
              <a:t>in 11th </a:t>
            </a:r>
            <a:r>
              <a:rPr lang="en-US" sz="3360" b="1" dirty="0">
                <a:latin typeface="Arial" panose="020B0604020202020204" pitchFamily="34" charset="0"/>
                <a:cs typeface="Arial" panose="020B0604020202020204" pitchFamily="34" charset="0"/>
              </a:rPr>
              <a:t>and 12</a:t>
            </a:r>
            <a:r>
              <a:rPr lang="en-US" sz="3360" b="1" baseline="30000" dirty="0">
                <a:latin typeface="Arial" panose="020B0604020202020204" pitchFamily="34" charset="0"/>
                <a:cs typeface="Arial" panose="020B0604020202020204" pitchFamily="34" charset="0"/>
              </a:rPr>
              <a:t>th</a:t>
            </a:r>
            <a:r>
              <a:rPr lang="en-US" sz="3360" b="1" dirty="0">
                <a:latin typeface="Arial" panose="020B0604020202020204" pitchFamily="34" charset="0"/>
                <a:cs typeface="Arial" panose="020B0604020202020204" pitchFamily="34" charset="0"/>
              </a:rPr>
              <a:t> Grade can take other courses to satisfy the third math credit. </a:t>
            </a:r>
          </a:p>
          <a:p>
            <a:pPr marL="0" indent="0">
              <a:buNone/>
            </a:pPr>
            <a:r>
              <a:rPr lang="en-US" sz="2880" dirty="0">
                <a:solidFill>
                  <a:srgbClr val="414042"/>
                </a:solidFill>
                <a:latin typeface="Arial" panose="020B0604020202020204" pitchFamily="34" charset="0"/>
                <a:cs typeface="Arial" panose="020B0604020202020204" pitchFamily="34" charset="0"/>
              </a:rPr>
              <a:t>Examples of such courses include, but are not limited to, applied mathematics, calculus, </a:t>
            </a:r>
            <a:r>
              <a:rPr lang="en-US" sz="2880" b="1" dirty="0">
                <a:solidFill>
                  <a:schemeClr val="accent3"/>
                </a:solidFill>
                <a:latin typeface="Arial" panose="020B0604020202020204" pitchFamily="34" charset="0"/>
                <a:cs typeface="Arial" panose="020B0604020202020204" pitchFamily="34" charset="0"/>
              </a:rPr>
              <a:t>computer science</a:t>
            </a:r>
            <a:r>
              <a:rPr lang="en-US" sz="2880" dirty="0">
                <a:solidFill>
                  <a:srgbClr val="414042"/>
                </a:solidFill>
                <a:latin typeface="Arial" panose="020B0604020202020204" pitchFamily="34" charset="0"/>
                <a:cs typeface="Arial" panose="020B0604020202020204" pitchFamily="34" charset="0"/>
              </a:rPr>
              <a:t>, </a:t>
            </a:r>
            <a:r>
              <a:rPr lang="en-US" sz="2880" b="1" dirty="0">
                <a:solidFill>
                  <a:srgbClr val="414042"/>
                </a:solidFill>
                <a:latin typeface="Arial" panose="020B0604020202020204" pitchFamily="34" charset="0"/>
                <a:cs typeface="Arial" panose="020B0604020202020204" pitchFamily="34" charset="0"/>
              </a:rPr>
              <a:t>data science</a:t>
            </a:r>
            <a:r>
              <a:rPr lang="en-US" sz="2880" dirty="0">
                <a:solidFill>
                  <a:srgbClr val="414042"/>
                </a:solidFill>
                <a:latin typeface="Arial" panose="020B0604020202020204" pitchFamily="34" charset="0"/>
                <a:cs typeface="Arial" panose="020B0604020202020204" pitchFamily="34" charset="0"/>
              </a:rPr>
              <a:t>, </a:t>
            </a:r>
            <a:r>
              <a:rPr lang="en-US" sz="2880" b="1" dirty="0">
                <a:solidFill>
                  <a:schemeClr val="accent3"/>
                </a:solidFill>
                <a:latin typeface="Arial" panose="020B0604020202020204" pitchFamily="34" charset="0"/>
                <a:cs typeface="Arial" panose="020B0604020202020204" pitchFamily="34" charset="0"/>
              </a:rPr>
              <a:t>discrete mathematics</a:t>
            </a:r>
            <a:r>
              <a:rPr lang="en-US" sz="2880" dirty="0">
                <a:solidFill>
                  <a:srgbClr val="414042"/>
                </a:solidFill>
                <a:latin typeface="Arial" panose="020B0604020202020204" pitchFamily="34" charset="0"/>
                <a:cs typeface="Arial" panose="020B0604020202020204" pitchFamily="34" charset="0"/>
              </a:rPr>
              <a:t>, linear algebra, pre-calculus (analytic geometry and mathematical analysis), </a:t>
            </a:r>
            <a:r>
              <a:rPr lang="en-US" sz="2880" b="1" dirty="0">
                <a:solidFill>
                  <a:schemeClr val="accent2">
                    <a:lumMod val="75000"/>
                  </a:schemeClr>
                </a:solidFill>
                <a:latin typeface="Arial" panose="020B0604020202020204" pitchFamily="34" charset="0"/>
                <a:cs typeface="Arial" panose="020B0604020202020204" pitchFamily="34" charset="0"/>
              </a:rPr>
              <a:t>probability, statistics </a:t>
            </a:r>
            <a:r>
              <a:rPr lang="en-US" sz="2880" dirty="0">
                <a:solidFill>
                  <a:srgbClr val="414042"/>
                </a:solidFill>
                <a:latin typeface="Arial" panose="020B0604020202020204" pitchFamily="34" charset="0"/>
                <a:cs typeface="Arial" panose="020B0604020202020204" pitchFamily="34" charset="0"/>
              </a:rPr>
              <a:t>and trigonometry</a:t>
            </a:r>
            <a:endParaRPr lang="en-US" sz="288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47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6FB6-C57A-4A33-B83C-60FAFAC9666C}"/>
              </a:ext>
            </a:extLst>
          </p:cNvPr>
          <p:cNvSpPr>
            <a:spLocks noGrp="1"/>
          </p:cNvSpPr>
          <p:nvPr>
            <p:ph type="title"/>
          </p:nvPr>
        </p:nvSpPr>
        <p:spPr>
          <a:xfrm>
            <a:off x="731520" y="163922"/>
            <a:ext cx="13167360" cy="769441"/>
          </a:xfrm>
        </p:spPr>
        <p:txBody>
          <a:bodyPr/>
          <a:lstStyle/>
          <a:p>
            <a:r>
              <a:rPr lang="en-US" dirty="0"/>
              <a:t>Padlet</a:t>
            </a:r>
          </a:p>
        </p:txBody>
      </p:sp>
      <p:sp>
        <p:nvSpPr>
          <p:cNvPr id="4" name="Slide Number Placeholder 3">
            <a:extLst>
              <a:ext uri="{FF2B5EF4-FFF2-40B4-BE49-F238E27FC236}">
                <a16:creationId xmlns:a16="http://schemas.microsoft.com/office/drawing/2014/main" id="{DE709E2A-C82B-40B8-B1E3-C1878129D45E}"/>
              </a:ext>
            </a:extLst>
          </p:cNvPr>
          <p:cNvSpPr>
            <a:spLocks noGrp="1"/>
          </p:cNvSpPr>
          <p:nvPr>
            <p:ph type="sldNum" sz="quarter" idx="12"/>
          </p:nvPr>
        </p:nvSpPr>
        <p:spPr/>
        <p:txBody>
          <a:bodyPr/>
          <a:lstStyle/>
          <a:p>
            <a:fld id="{79463015-ABDD-44E9-850F-7B4794200E02}" type="slidenum">
              <a:rPr lang="en-US" smtClean="0"/>
              <a:pPr/>
              <a:t>2</a:t>
            </a:fld>
            <a:endParaRPr lang="en-US" dirty="0"/>
          </a:p>
        </p:txBody>
      </p:sp>
      <p:pic>
        <p:nvPicPr>
          <p:cNvPr id="5" name="Picture 4" descr="Qr code&#10;">
            <a:extLst>
              <a:ext uri="{FF2B5EF4-FFF2-40B4-BE49-F238E27FC236}">
                <a16:creationId xmlns:a16="http://schemas.microsoft.com/office/drawing/2014/main" id="{451D3672-C0F5-40B3-B37B-9D406BEECB76}"/>
              </a:ext>
            </a:extLst>
          </p:cNvPr>
          <p:cNvPicPr>
            <a:picLocks noChangeAspect="1"/>
          </p:cNvPicPr>
          <p:nvPr/>
        </p:nvPicPr>
        <p:blipFill>
          <a:blip r:embed="rId2"/>
          <a:stretch>
            <a:fillRect/>
          </a:stretch>
        </p:blipFill>
        <p:spPr>
          <a:xfrm>
            <a:off x="5543556" y="1219372"/>
            <a:ext cx="3457010" cy="3519459"/>
          </a:xfrm>
          <a:prstGeom prst="rect">
            <a:avLst/>
          </a:prstGeom>
        </p:spPr>
      </p:pic>
      <p:sp>
        <p:nvSpPr>
          <p:cNvPr id="6" name="Double Wave 5" descr="wavy gray text box">
            <a:extLst>
              <a:ext uri="{FF2B5EF4-FFF2-40B4-BE49-F238E27FC236}">
                <a16:creationId xmlns:a16="http://schemas.microsoft.com/office/drawing/2014/main" id="{032195B4-849B-453F-9CE9-6CA2E7B1F33B}"/>
              </a:ext>
            </a:extLst>
          </p:cNvPr>
          <p:cNvSpPr/>
          <p:nvPr/>
        </p:nvSpPr>
        <p:spPr>
          <a:xfrm>
            <a:off x="731521" y="5139708"/>
            <a:ext cx="13172588" cy="2177586"/>
          </a:xfrm>
          <a:prstGeom prst="double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This session will be recorded, so it can be posted on the Department’s website. The recording will begin at the end of this slide. </a:t>
            </a:r>
          </a:p>
        </p:txBody>
      </p:sp>
    </p:spTree>
    <p:extLst>
      <p:ext uri="{BB962C8B-B14F-4D97-AF65-F5344CB8AC3E}">
        <p14:creationId xmlns:p14="http://schemas.microsoft.com/office/powerpoint/2010/main" val="3232157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14B089-7D3E-48F3-933E-BC0C25C76ECB}"/>
              </a:ext>
              <a:ext uri="{C183D7F6-B498-43B3-948B-1728B52AA6E4}">
                <adec:decorative xmlns:adec="http://schemas.microsoft.com/office/drawing/2017/decorative" val="1"/>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a:stretch/>
        </p:blipFill>
        <p:spPr>
          <a:xfrm>
            <a:off x="0" y="-2362171"/>
            <a:ext cx="14630400" cy="10043131"/>
          </a:xfrm>
          <a:prstGeom prst="rect">
            <a:avLst/>
          </a:prstGeom>
        </p:spPr>
      </p:pic>
      <p:sp>
        <p:nvSpPr>
          <p:cNvPr id="2" name="Title 1">
            <a:extLst>
              <a:ext uri="{FF2B5EF4-FFF2-40B4-BE49-F238E27FC236}">
                <a16:creationId xmlns:a16="http://schemas.microsoft.com/office/drawing/2014/main" id="{CA71D970-E046-4C9D-B50B-2B1D622C6C83}"/>
              </a:ext>
            </a:extLst>
          </p:cNvPr>
          <p:cNvSpPr>
            <a:spLocks noGrp="1"/>
          </p:cNvSpPr>
          <p:nvPr>
            <p:ph type="title"/>
          </p:nvPr>
        </p:nvSpPr>
        <p:spPr>
          <a:xfrm>
            <a:off x="2028388" y="2828996"/>
            <a:ext cx="5900928" cy="886397"/>
          </a:xfrm>
        </p:spPr>
        <p:txBody>
          <a:bodyPr/>
          <a:lstStyle/>
          <a:p>
            <a:r>
              <a:rPr lang="en-US" sz="5760" dirty="0"/>
              <a:t>K-12 Landscape</a:t>
            </a:r>
          </a:p>
        </p:txBody>
      </p:sp>
    </p:spTree>
    <p:extLst>
      <p:ext uri="{BB962C8B-B14F-4D97-AF65-F5344CB8AC3E}">
        <p14:creationId xmlns:p14="http://schemas.microsoft.com/office/powerpoint/2010/main" val="4166098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ach Child Our Future diagram">
            <a:extLst>
              <a:ext uri="{FF2B5EF4-FFF2-40B4-BE49-F238E27FC236}">
                <a16:creationId xmlns:a16="http://schemas.microsoft.com/office/drawing/2014/main" id="{13AE5523-6961-4712-B430-B530A7CF5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795" y="430762"/>
            <a:ext cx="8896810" cy="6884437"/>
          </a:xfrm>
          <a:prstGeom prst="rect">
            <a:avLst/>
          </a:prstGeom>
          <a:effectLst>
            <a:outerShdw blurRad="50800" dist="38100" dir="5400000" algn="t" rotWithShape="0">
              <a:prstClr val="black">
                <a:alpha val="40000"/>
              </a:prstClr>
            </a:outerShdw>
          </a:effectLst>
        </p:spPr>
      </p:pic>
      <p:sp>
        <p:nvSpPr>
          <p:cNvPr id="2" name="Slide Number Placeholder 1">
            <a:extLst>
              <a:ext uri="{FF2B5EF4-FFF2-40B4-BE49-F238E27FC236}">
                <a16:creationId xmlns:a16="http://schemas.microsoft.com/office/drawing/2014/main" id="{0B02D153-49E0-46E7-BA43-D41EB29F3AB2}"/>
              </a:ext>
            </a:extLst>
          </p:cNvPr>
          <p:cNvSpPr>
            <a:spLocks noGrp="1"/>
          </p:cNvSpPr>
          <p:nvPr>
            <p:ph type="sldNum" sz="quarter" idx="4"/>
          </p:nvPr>
        </p:nvSpPr>
        <p:spPr>
          <a:xfrm>
            <a:off x="12877800" y="7693023"/>
            <a:ext cx="1554480" cy="438150"/>
          </a:xfrm>
          <a:prstGeom prst="rect">
            <a:avLst/>
          </a:prstGeom>
        </p:spPr>
        <p:txBody>
          <a:bodyPr vert="horz" lIns="91440" tIns="45720" rIns="91440" bIns="45720" rtlCol="0" anchor="ctr"/>
          <a:lstStyle>
            <a:defPPr>
              <a:defRPr lang="en-US"/>
            </a:defPPr>
            <a:lvl1pPr marL="0" algn="r" defTabSz="548613" rtl="0" eaLnBrk="1" latinLnBrk="0" hangingPunct="1">
              <a:defRPr sz="3200" kern="1200">
                <a:solidFill>
                  <a:schemeClr val="bg1">
                    <a:lumMod val="8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549FA06B-293B-41AC-A71C-BD4FAA59B086}" type="slidenum">
              <a:rPr lang="en-US" smtClean="0"/>
              <a:pPr/>
              <a:t>21</a:t>
            </a:fld>
            <a:endParaRPr lang="en-US" dirty="0"/>
          </a:p>
        </p:txBody>
      </p:sp>
    </p:spTree>
    <p:extLst>
      <p:ext uri="{BB962C8B-B14F-4D97-AF65-F5344CB8AC3E}">
        <p14:creationId xmlns:p14="http://schemas.microsoft.com/office/powerpoint/2010/main" val="774708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47E8-3201-42F1-A186-D9CF9A3514B8}"/>
              </a:ext>
            </a:extLst>
          </p:cNvPr>
          <p:cNvSpPr>
            <a:spLocks noGrp="1"/>
          </p:cNvSpPr>
          <p:nvPr>
            <p:ph type="title"/>
          </p:nvPr>
        </p:nvSpPr>
        <p:spPr/>
        <p:txBody>
          <a:bodyPr/>
          <a:lstStyle/>
          <a:p>
            <a:r>
              <a:rPr lang="en-US" i="1" dirty="0"/>
              <a:t>Each Child, Our Future</a:t>
            </a:r>
          </a:p>
        </p:txBody>
      </p:sp>
      <p:pic>
        <p:nvPicPr>
          <p:cNvPr id="4" name="Picture 3" descr="Whole child-Vision">
            <a:extLst>
              <a:ext uri="{FF2B5EF4-FFF2-40B4-BE49-F238E27FC236}">
                <a16:creationId xmlns:a16="http://schemas.microsoft.com/office/drawing/2014/main" id="{208BFBD9-B470-45AB-9125-0A85349FC9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15561"/>
            <a:ext cx="10224655" cy="4579478"/>
          </a:xfrm>
          <a:prstGeom prst="rect">
            <a:avLst/>
          </a:prstGeom>
        </p:spPr>
      </p:pic>
      <p:sp>
        <p:nvSpPr>
          <p:cNvPr id="3" name="Slide Number Placeholder 2">
            <a:extLst>
              <a:ext uri="{FF2B5EF4-FFF2-40B4-BE49-F238E27FC236}">
                <a16:creationId xmlns:a16="http://schemas.microsoft.com/office/drawing/2014/main" id="{B881D9BA-FC53-46ED-830F-9621676A9DB8}"/>
              </a:ext>
            </a:extLst>
          </p:cNvPr>
          <p:cNvSpPr>
            <a:spLocks noGrp="1"/>
          </p:cNvSpPr>
          <p:nvPr>
            <p:ph type="sldNum" sz="quarter" idx="4"/>
          </p:nvPr>
        </p:nvSpPr>
        <p:spPr>
          <a:xfrm>
            <a:off x="12877800" y="7693023"/>
            <a:ext cx="1554480" cy="438150"/>
          </a:xfrm>
          <a:prstGeom prst="rect">
            <a:avLst/>
          </a:prstGeom>
        </p:spPr>
        <p:txBody>
          <a:bodyPr vert="horz" lIns="91440" tIns="45720" rIns="91440" bIns="45720" rtlCol="0" anchor="ctr"/>
          <a:lstStyle>
            <a:defPPr>
              <a:defRPr lang="en-US"/>
            </a:defPPr>
            <a:lvl1pPr marL="0" algn="r" defTabSz="548613" rtl="0" eaLnBrk="1" latinLnBrk="0" hangingPunct="1">
              <a:defRPr sz="3200" kern="1200">
                <a:solidFill>
                  <a:schemeClr val="bg1">
                    <a:lumMod val="8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549FA06B-293B-41AC-A71C-BD4FAA59B086}" type="slidenum">
              <a:rPr lang="en-US" smtClean="0"/>
              <a:pPr/>
              <a:t>22</a:t>
            </a:fld>
            <a:endParaRPr lang="en-US" dirty="0"/>
          </a:p>
        </p:txBody>
      </p:sp>
    </p:spTree>
    <p:extLst>
      <p:ext uri="{BB962C8B-B14F-4D97-AF65-F5344CB8AC3E}">
        <p14:creationId xmlns:p14="http://schemas.microsoft.com/office/powerpoint/2010/main" val="3184978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47E8-3201-42F1-A186-D9CF9A3514B8}"/>
              </a:ext>
            </a:extLst>
          </p:cNvPr>
          <p:cNvSpPr>
            <a:spLocks noGrp="1"/>
          </p:cNvSpPr>
          <p:nvPr>
            <p:ph type="title"/>
          </p:nvPr>
        </p:nvSpPr>
        <p:spPr/>
        <p:txBody>
          <a:bodyPr/>
          <a:lstStyle/>
          <a:p>
            <a:r>
              <a:rPr lang="en-US" i="1" dirty="0"/>
              <a:t>Each Child, Our Future</a:t>
            </a:r>
          </a:p>
        </p:txBody>
      </p:sp>
      <p:pic>
        <p:nvPicPr>
          <p:cNvPr id="4" name="Picture 3" descr="Whole Child One Goal">
            <a:extLst>
              <a:ext uri="{FF2B5EF4-FFF2-40B4-BE49-F238E27FC236}">
                <a16:creationId xmlns:a16="http://schemas.microsoft.com/office/drawing/2014/main" id="{2197216F-407A-46E6-8841-60B0172AA6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730326"/>
            <a:ext cx="10496929" cy="5092504"/>
          </a:xfrm>
          <a:prstGeom prst="rect">
            <a:avLst/>
          </a:prstGeom>
        </p:spPr>
      </p:pic>
      <p:sp>
        <p:nvSpPr>
          <p:cNvPr id="3" name="Slide Number Placeholder 2">
            <a:extLst>
              <a:ext uri="{FF2B5EF4-FFF2-40B4-BE49-F238E27FC236}">
                <a16:creationId xmlns:a16="http://schemas.microsoft.com/office/drawing/2014/main" id="{6B1971FC-F9E9-4C7B-9CF7-D0FE5683F057}"/>
              </a:ext>
            </a:extLst>
          </p:cNvPr>
          <p:cNvSpPr>
            <a:spLocks noGrp="1"/>
          </p:cNvSpPr>
          <p:nvPr>
            <p:ph type="sldNum" sz="quarter" idx="4"/>
          </p:nvPr>
        </p:nvSpPr>
        <p:spPr>
          <a:xfrm>
            <a:off x="12877800" y="7693023"/>
            <a:ext cx="1554480" cy="438150"/>
          </a:xfrm>
          <a:prstGeom prst="rect">
            <a:avLst/>
          </a:prstGeom>
        </p:spPr>
        <p:txBody>
          <a:bodyPr vert="horz" lIns="91440" tIns="45720" rIns="91440" bIns="45720" rtlCol="0" anchor="ctr"/>
          <a:lstStyle>
            <a:defPPr>
              <a:defRPr lang="en-US"/>
            </a:defPPr>
            <a:lvl1pPr marL="0" algn="r" defTabSz="548613" rtl="0" eaLnBrk="1" latinLnBrk="0" hangingPunct="1">
              <a:defRPr sz="3200" kern="1200">
                <a:solidFill>
                  <a:schemeClr val="bg1">
                    <a:lumMod val="8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549FA06B-293B-41AC-A71C-BD4FAA59B086}" type="slidenum">
              <a:rPr lang="en-US" smtClean="0"/>
              <a:pPr/>
              <a:t>23</a:t>
            </a:fld>
            <a:endParaRPr lang="en-US" dirty="0"/>
          </a:p>
        </p:txBody>
      </p:sp>
    </p:spTree>
    <p:extLst>
      <p:ext uri="{BB962C8B-B14F-4D97-AF65-F5344CB8AC3E}">
        <p14:creationId xmlns:p14="http://schemas.microsoft.com/office/powerpoint/2010/main" val="2622387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47E8-3201-42F1-A186-D9CF9A3514B8}"/>
              </a:ext>
            </a:extLst>
          </p:cNvPr>
          <p:cNvSpPr>
            <a:spLocks noGrp="1"/>
          </p:cNvSpPr>
          <p:nvPr>
            <p:ph type="title"/>
          </p:nvPr>
        </p:nvSpPr>
        <p:spPr/>
        <p:txBody>
          <a:bodyPr/>
          <a:lstStyle/>
          <a:p>
            <a:r>
              <a:rPr lang="en-US" i="1" dirty="0"/>
              <a:t>Each Child, Our Future</a:t>
            </a:r>
          </a:p>
        </p:txBody>
      </p:sp>
      <p:pic>
        <p:nvPicPr>
          <p:cNvPr id="5" name="Picture 4" descr="Whole Child One Goal">
            <a:extLst>
              <a:ext uri="{FF2B5EF4-FFF2-40B4-BE49-F238E27FC236}">
                <a16:creationId xmlns:a16="http://schemas.microsoft.com/office/drawing/2014/main" id="{4D78D415-BE36-42E6-829C-ABC6B484A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716258"/>
            <a:ext cx="10520096" cy="5036235"/>
          </a:xfrm>
          <a:prstGeom prst="rect">
            <a:avLst/>
          </a:prstGeom>
        </p:spPr>
      </p:pic>
      <p:sp>
        <p:nvSpPr>
          <p:cNvPr id="3" name="Slide Number Placeholder 2">
            <a:extLst>
              <a:ext uri="{FF2B5EF4-FFF2-40B4-BE49-F238E27FC236}">
                <a16:creationId xmlns:a16="http://schemas.microsoft.com/office/drawing/2014/main" id="{7B5026DF-7974-4925-8BD8-A96CA9E9A177}"/>
              </a:ext>
            </a:extLst>
          </p:cNvPr>
          <p:cNvSpPr>
            <a:spLocks noGrp="1"/>
          </p:cNvSpPr>
          <p:nvPr>
            <p:ph type="sldNum" sz="quarter" idx="4"/>
          </p:nvPr>
        </p:nvSpPr>
        <p:spPr>
          <a:xfrm>
            <a:off x="12877800" y="7693023"/>
            <a:ext cx="1554480" cy="438150"/>
          </a:xfrm>
          <a:prstGeom prst="rect">
            <a:avLst/>
          </a:prstGeom>
        </p:spPr>
        <p:txBody>
          <a:bodyPr vert="horz" lIns="91440" tIns="45720" rIns="91440" bIns="45720" rtlCol="0" anchor="ctr"/>
          <a:lstStyle>
            <a:defPPr>
              <a:defRPr lang="en-US"/>
            </a:defPPr>
            <a:lvl1pPr marL="0" algn="r" defTabSz="548613" rtl="0" eaLnBrk="1" latinLnBrk="0" hangingPunct="1">
              <a:defRPr sz="3200" kern="1200">
                <a:solidFill>
                  <a:schemeClr val="bg1">
                    <a:lumMod val="8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549FA06B-293B-41AC-A71C-BD4FAA59B086}" type="slidenum">
              <a:rPr lang="en-US" smtClean="0"/>
              <a:pPr/>
              <a:t>24</a:t>
            </a:fld>
            <a:endParaRPr lang="en-US" dirty="0"/>
          </a:p>
        </p:txBody>
      </p:sp>
    </p:spTree>
    <p:extLst>
      <p:ext uri="{BB962C8B-B14F-4D97-AF65-F5344CB8AC3E}">
        <p14:creationId xmlns:p14="http://schemas.microsoft.com/office/powerpoint/2010/main" val="838641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3E222E-F2E6-4819-A768-7A5979DF112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465285"/>
            <a:ext cx="14630400" cy="5892800"/>
          </a:xfrm>
          <a:prstGeom prst="rect">
            <a:avLst/>
          </a:prstGeom>
        </p:spPr>
      </p:pic>
      <p:sp>
        <p:nvSpPr>
          <p:cNvPr id="2" name="Title 1" descr="text box">
            <a:extLst>
              <a:ext uri="{FF2B5EF4-FFF2-40B4-BE49-F238E27FC236}">
                <a16:creationId xmlns:a16="http://schemas.microsoft.com/office/drawing/2014/main" id="{5BF95F1B-BA3E-4096-92FB-EB1276345C16}"/>
              </a:ext>
            </a:extLst>
          </p:cNvPr>
          <p:cNvSpPr>
            <a:spLocks noGrp="1"/>
          </p:cNvSpPr>
          <p:nvPr>
            <p:ph type="title"/>
          </p:nvPr>
        </p:nvSpPr>
        <p:spPr>
          <a:xfrm>
            <a:off x="0" y="548641"/>
            <a:ext cx="14630400" cy="775597"/>
          </a:xfrm>
          <a:solidFill>
            <a:schemeClr val="bg1">
              <a:alpha val="64000"/>
            </a:schemeClr>
          </a:solidFill>
        </p:spPr>
        <p:txBody>
          <a:bodyPr/>
          <a:lstStyle/>
          <a:p>
            <a:r>
              <a:rPr lang="en-US" dirty="0"/>
              <a:t>Problem Statement</a:t>
            </a:r>
          </a:p>
        </p:txBody>
      </p:sp>
      <p:pic>
        <p:nvPicPr>
          <p:cNvPr id="4" name="Picture 3" descr="Arrow with 6 rectangles&#10;The rectangles read from let to right with K-8 Math, Algebra one, Geometry, Algebra two, Pre-calculus and Calculus">
            <a:extLst>
              <a:ext uri="{FF2B5EF4-FFF2-40B4-BE49-F238E27FC236}">
                <a16:creationId xmlns:a16="http://schemas.microsoft.com/office/drawing/2014/main" id="{BF858DD5-7995-41BB-89B8-18F2B666C2F8}"/>
              </a:ext>
            </a:extLst>
          </p:cNvPr>
          <p:cNvPicPr/>
          <p:nvPr/>
        </p:nvPicPr>
        <p:blipFill>
          <a:blip r:embed="rId4"/>
          <a:stretch>
            <a:fillRect/>
          </a:stretch>
        </p:blipFill>
        <p:spPr>
          <a:xfrm>
            <a:off x="2726025" y="4721942"/>
            <a:ext cx="9520666" cy="2676145"/>
          </a:xfrm>
          <a:prstGeom prst="rect">
            <a:avLst/>
          </a:prstGeom>
        </p:spPr>
      </p:pic>
      <p:sp>
        <p:nvSpPr>
          <p:cNvPr id="3" name="Rectangle: Rounded Corners 2" descr="blue text box with white outline">
            <a:extLst>
              <a:ext uri="{FF2B5EF4-FFF2-40B4-BE49-F238E27FC236}">
                <a16:creationId xmlns:a16="http://schemas.microsoft.com/office/drawing/2014/main" id="{95FD8053-F03E-4507-9776-04EFBE4B622F}"/>
              </a:ext>
            </a:extLst>
          </p:cNvPr>
          <p:cNvSpPr/>
          <p:nvPr/>
        </p:nvSpPr>
        <p:spPr>
          <a:xfrm>
            <a:off x="8802624" y="1737247"/>
            <a:ext cx="3877056" cy="2395841"/>
          </a:xfrm>
          <a:prstGeom prst="roundRect">
            <a:avLst/>
          </a:prstGeom>
          <a:solidFill>
            <a:schemeClr val="accent1">
              <a:alpha val="68000"/>
            </a:schemeClr>
          </a:solidFill>
        </p:spPr>
        <p:style>
          <a:lnRef idx="3">
            <a:schemeClr val="lt1"/>
          </a:lnRef>
          <a:fillRef idx="1">
            <a:schemeClr val="accent1"/>
          </a:fillRef>
          <a:effectRef idx="1">
            <a:schemeClr val="accent1"/>
          </a:effectRef>
          <a:fontRef idx="minor">
            <a:schemeClr val="lt1"/>
          </a:fontRef>
        </p:style>
        <p:txBody>
          <a:bodyPr rtlCol="0" anchor="ctr"/>
          <a:lstStyle/>
          <a:p>
            <a:r>
              <a:rPr lang="en-US" sz="2640" dirty="0">
                <a:latin typeface="Arial" panose="020B0604020202020204" pitchFamily="34" charset="0"/>
                <a:cs typeface="Arial" panose="020B0604020202020204" pitchFamily="34" charset="0"/>
              </a:rPr>
              <a:t>Ohio has a diverse student body, where each child has unique postsecondary aspirations.  </a:t>
            </a:r>
          </a:p>
        </p:txBody>
      </p:sp>
      <p:sp>
        <p:nvSpPr>
          <p:cNvPr id="5" name="TextBox 4">
            <a:extLst>
              <a:ext uri="{FF2B5EF4-FFF2-40B4-BE49-F238E27FC236}">
                <a16:creationId xmlns:a16="http://schemas.microsoft.com/office/drawing/2014/main" id="{5710E80E-F7FE-44F1-B5C7-17395ABDFB8B}"/>
              </a:ext>
            </a:extLst>
          </p:cNvPr>
          <p:cNvSpPr txBox="1"/>
          <p:nvPr/>
        </p:nvSpPr>
        <p:spPr>
          <a:xfrm>
            <a:off x="1975104" y="6844089"/>
            <a:ext cx="8680704" cy="535531"/>
          </a:xfrm>
          <a:prstGeom prst="rect">
            <a:avLst/>
          </a:prstGeom>
          <a:noFill/>
        </p:spPr>
        <p:txBody>
          <a:bodyPr wrap="square" rtlCol="0">
            <a:spAutoFit/>
          </a:bodyPr>
          <a:lstStyle/>
          <a:p>
            <a:r>
              <a:rPr lang="en-US" sz="2880" b="1" dirty="0">
                <a:solidFill>
                  <a:srgbClr val="C00000"/>
                </a:solidFill>
                <a:latin typeface="Arial" panose="020B0604020202020204" pitchFamily="34" charset="0"/>
                <a:cs typeface="Arial" panose="020B0604020202020204" pitchFamily="34" charset="0"/>
              </a:rPr>
              <a:t>Diverse career aspirations, one math pathway!</a:t>
            </a:r>
          </a:p>
        </p:txBody>
      </p:sp>
    </p:spTree>
    <p:extLst>
      <p:ext uri="{BB962C8B-B14F-4D97-AF65-F5344CB8AC3E}">
        <p14:creationId xmlns:p14="http://schemas.microsoft.com/office/powerpoint/2010/main" val="2328577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B43D-16E0-4C99-9E84-2AC0CA9CF7D9}"/>
              </a:ext>
            </a:extLst>
          </p:cNvPr>
          <p:cNvSpPr>
            <a:spLocks noGrp="1"/>
          </p:cNvSpPr>
          <p:nvPr>
            <p:ph type="title"/>
          </p:nvPr>
        </p:nvSpPr>
        <p:spPr>
          <a:xfrm>
            <a:off x="2301215" y="1"/>
            <a:ext cx="9875520" cy="775597"/>
          </a:xfrm>
        </p:spPr>
        <p:txBody>
          <a:bodyPr/>
          <a:lstStyle/>
          <a:p>
            <a:r>
              <a:rPr lang="en-US" dirty="0"/>
              <a:t>Algebra 2</a:t>
            </a:r>
          </a:p>
        </p:txBody>
      </p:sp>
      <p:pic>
        <p:nvPicPr>
          <p:cNvPr id="4" name="Picture 3" descr="Defining equity in education&#10;Three figures stand on books at different levels to reach apples at the same level on a tree.">
            <a:extLst>
              <a:ext uri="{FF2B5EF4-FFF2-40B4-BE49-F238E27FC236}">
                <a16:creationId xmlns:a16="http://schemas.microsoft.com/office/drawing/2014/main" id="{4AD902A5-9CDA-4699-9CE6-3A3D8F5FCC11}"/>
              </a:ext>
            </a:extLst>
          </p:cNvPr>
          <p:cNvPicPr>
            <a:picLocks noChangeAspect="1"/>
          </p:cNvPicPr>
          <p:nvPr/>
        </p:nvPicPr>
        <p:blipFill rotWithShape="1">
          <a:blip r:embed="rId3"/>
          <a:srcRect t="1422" r="2472" b="1"/>
          <a:stretch/>
        </p:blipFill>
        <p:spPr>
          <a:xfrm>
            <a:off x="1197413" y="2379646"/>
            <a:ext cx="5090498" cy="5100642"/>
          </a:xfrm>
          <a:prstGeom prst="rect">
            <a:avLst/>
          </a:prstGeom>
        </p:spPr>
      </p:pic>
      <p:sp>
        <p:nvSpPr>
          <p:cNvPr id="5" name="TextBox 4">
            <a:extLst>
              <a:ext uri="{FF2B5EF4-FFF2-40B4-BE49-F238E27FC236}">
                <a16:creationId xmlns:a16="http://schemas.microsoft.com/office/drawing/2014/main" id="{0FE90A52-26FA-434F-B299-5E5267B9CCEB}"/>
              </a:ext>
            </a:extLst>
          </p:cNvPr>
          <p:cNvSpPr txBox="1"/>
          <p:nvPr/>
        </p:nvSpPr>
        <p:spPr>
          <a:xfrm>
            <a:off x="2569101" y="1363631"/>
            <a:ext cx="2033626" cy="757130"/>
          </a:xfrm>
          <a:prstGeom prst="rect">
            <a:avLst/>
          </a:prstGeom>
          <a:noFill/>
        </p:spPr>
        <p:txBody>
          <a:bodyPr wrap="square" rtlCol="0">
            <a:spAutoFit/>
          </a:bodyPr>
          <a:lstStyle/>
          <a:p>
            <a:r>
              <a:rPr lang="en-US" sz="4320" b="1" dirty="0">
                <a:latin typeface="Arial" panose="020B0604020202020204" pitchFamily="34" charset="0"/>
                <a:cs typeface="Arial" panose="020B0604020202020204" pitchFamily="34" charset="0"/>
              </a:rPr>
              <a:t>Equity</a:t>
            </a:r>
          </a:p>
        </p:txBody>
      </p:sp>
      <p:sp>
        <p:nvSpPr>
          <p:cNvPr id="7" name="TextBox 6">
            <a:extLst>
              <a:ext uri="{FF2B5EF4-FFF2-40B4-BE49-F238E27FC236}">
                <a16:creationId xmlns:a16="http://schemas.microsoft.com/office/drawing/2014/main" id="{B7776E9C-AC44-4DCA-BFA9-31CFE2FEB758}"/>
              </a:ext>
            </a:extLst>
          </p:cNvPr>
          <p:cNvSpPr txBox="1"/>
          <p:nvPr/>
        </p:nvSpPr>
        <p:spPr>
          <a:xfrm>
            <a:off x="10374305" y="1474086"/>
            <a:ext cx="3113194" cy="757130"/>
          </a:xfrm>
          <a:prstGeom prst="rect">
            <a:avLst/>
          </a:prstGeom>
          <a:noFill/>
        </p:spPr>
        <p:txBody>
          <a:bodyPr wrap="square" rtlCol="0">
            <a:spAutoFit/>
          </a:bodyPr>
          <a:lstStyle/>
          <a:p>
            <a:r>
              <a:rPr lang="en-US" sz="4320" b="1" dirty="0">
                <a:latin typeface="Arial" panose="020B0604020202020204" pitchFamily="34" charset="0"/>
                <a:cs typeface="Arial" panose="020B0604020202020204" pitchFamily="34" charset="0"/>
              </a:rPr>
              <a:t>Roadblock</a:t>
            </a:r>
          </a:p>
        </p:txBody>
      </p:sp>
      <p:sp>
        <p:nvSpPr>
          <p:cNvPr id="6" name="Rectangle 5">
            <a:extLst>
              <a:ext uri="{FF2B5EF4-FFF2-40B4-BE49-F238E27FC236}">
                <a16:creationId xmlns:a16="http://schemas.microsoft.com/office/drawing/2014/main" id="{891AC130-20AE-4CDB-AFDF-F90B96DADE53}"/>
              </a:ext>
            </a:extLst>
          </p:cNvPr>
          <p:cNvSpPr/>
          <p:nvPr/>
        </p:nvSpPr>
        <p:spPr>
          <a:xfrm>
            <a:off x="6708302" y="1125545"/>
            <a:ext cx="1560428" cy="1107996"/>
          </a:xfrm>
          <a:prstGeom prst="rect">
            <a:avLst/>
          </a:prstGeom>
          <a:noFill/>
        </p:spPr>
        <p:txBody>
          <a:bodyPr wrap="square" lIns="109728" tIns="54864" rIns="109728" bIns="54864">
            <a:spAutoFit/>
          </a:bodyPr>
          <a:lstStyle/>
          <a:p>
            <a:pPr algn="ctr"/>
            <a:r>
              <a:rPr lang="en-US" sz="648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VS.</a:t>
            </a:r>
          </a:p>
        </p:txBody>
      </p:sp>
      <p:pic>
        <p:nvPicPr>
          <p:cNvPr id="8" name="Picture 7" descr="road block and orange cones with white stripes">
            <a:extLst>
              <a:ext uri="{FF2B5EF4-FFF2-40B4-BE49-F238E27FC236}">
                <a16:creationId xmlns:a16="http://schemas.microsoft.com/office/drawing/2014/main" id="{E1E3C2F2-D028-4FFB-B9EC-20B36197B6EF}"/>
              </a:ext>
            </a:extLst>
          </p:cNvPr>
          <p:cNvPicPr>
            <a:picLocks noChangeAspect="1"/>
          </p:cNvPicPr>
          <p:nvPr/>
        </p:nvPicPr>
        <p:blipFill rotWithShape="1">
          <a:blip r:embed="rId4" cstate="print">
            <a:clrChange>
              <a:clrFrom>
                <a:srgbClr val="F6F4F5"/>
              </a:clrFrom>
              <a:clrTo>
                <a:srgbClr val="F6F4F5">
                  <a:alpha val="0"/>
                </a:srgbClr>
              </a:clrTo>
            </a:clrChange>
            <a:extLst>
              <a:ext uri="{28A0092B-C50C-407E-A947-70E740481C1C}">
                <a14:useLocalDpi xmlns:a14="http://schemas.microsoft.com/office/drawing/2010/main" val="0"/>
              </a:ext>
            </a:extLst>
          </a:blip>
          <a:srcRect/>
          <a:stretch/>
        </p:blipFill>
        <p:spPr>
          <a:xfrm>
            <a:off x="7916308" y="2097153"/>
            <a:ext cx="6194012" cy="5381450"/>
          </a:xfrm>
          <a:prstGeom prst="rect">
            <a:avLst/>
          </a:prstGeom>
        </p:spPr>
      </p:pic>
    </p:spTree>
    <p:extLst>
      <p:ext uri="{BB962C8B-B14F-4D97-AF65-F5344CB8AC3E}">
        <p14:creationId xmlns:p14="http://schemas.microsoft.com/office/powerpoint/2010/main" val="1041833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 and gold pen laying next to the check boxes with the words Relevant and Irrelevant next to the boxes.">
            <a:extLst>
              <a:ext uri="{FF2B5EF4-FFF2-40B4-BE49-F238E27FC236}">
                <a16:creationId xmlns:a16="http://schemas.microsoft.com/office/drawing/2014/main" id="{EE35B552-2842-4416-9DC3-6377E172A6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832" y="1"/>
            <a:ext cx="7352768" cy="7352768"/>
          </a:xfrm>
          <a:prstGeom prst="rect">
            <a:avLst/>
          </a:prstGeom>
        </p:spPr>
      </p:pic>
      <p:sp>
        <p:nvSpPr>
          <p:cNvPr id="2" name="Title 1">
            <a:extLst>
              <a:ext uri="{FF2B5EF4-FFF2-40B4-BE49-F238E27FC236}">
                <a16:creationId xmlns:a16="http://schemas.microsoft.com/office/drawing/2014/main" id="{D6BB53E1-9784-4A03-B8AA-E58DF9A08895}"/>
              </a:ext>
            </a:extLst>
          </p:cNvPr>
          <p:cNvSpPr>
            <a:spLocks noGrp="1"/>
          </p:cNvSpPr>
          <p:nvPr>
            <p:ph type="title"/>
          </p:nvPr>
        </p:nvSpPr>
        <p:spPr>
          <a:xfrm>
            <a:off x="-426720" y="477517"/>
            <a:ext cx="9875520" cy="775597"/>
          </a:xfrm>
        </p:spPr>
        <p:txBody>
          <a:bodyPr/>
          <a:lstStyle/>
          <a:p>
            <a:r>
              <a:rPr lang="en-US" dirty="0"/>
              <a:t>Algebra 2</a:t>
            </a:r>
          </a:p>
        </p:txBody>
      </p:sp>
      <p:sp>
        <p:nvSpPr>
          <p:cNvPr id="8" name="Cloud 7" descr="word cloud">
            <a:extLst>
              <a:ext uri="{FF2B5EF4-FFF2-40B4-BE49-F238E27FC236}">
                <a16:creationId xmlns:a16="http://schemas.microsoft.com/office/drawing/2014/main" id="{7F71AFD8-1258-463F-9ABF-770ADCAC178C}"/>
              </a:ext>
            </a:extLst>
          </p:cNvPr>
          <p:cNvSpPr/>
          <p:nvPr/>
        </p:nvSpPr>
        <p:spPr>
          <a:xfrm>
            <a:off x="2394736" y="1983794"/>
            <a:ext cx="3953621" cy="256032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80" dirty="0">
                <a:latin typeface="Arial" panose="020B0604020202020204" pitchFamily="34" charset="0"/>
                <a:cs typeface="Arial" panose="020B0604020202020204" pitchFamily="34" charset="0"/>
              </a:rPr>
              <a:t>Not meeting the need for </a:t>
            </a:r>
            <a:r>
              <a:rPr lang="en-US" sz="2880" b="1" dirty="0">
                <a:solidFill>
                  <a:srgbClr val="C00000"/>
                </a:solidFill>
                <a:latin typeface="Arial" panose="020B0604020202020204" pitchFamily="34" charset="0"/>
                <a:cs typeface="Arial" panose="020B0604020202020204" pitchFamily="34" charset="0"/>
              </a:rPr>
              <a:t>ALL </a:t>
            </a:r>
            <a:r>
              <a:rPr lang="en-US" sz="2880" dirty="0">
                <a:latin typeface="Arial" panose="020B0604020202020204" pitchFamily="34" charset="0"/>
                <a:cs typeface="Arial" panose="020B0604020202020204" pitchFamily="34" charset="0"/>
              </a:rPr>
              <a:t>students</a:t>
            </a:r>
          </a:p>
        </p:txBody>
      </p:sp>
    </p:spTree>
    <p:extLst>
      <p:ext uri="{BB962C8B-B14F-4D97-AF65-F5344CB8AC3E}">
        <p14:creationId xmlns:p14="http://schemas.microsoft.com/office/powerpoint/2010/main" val="3782181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D3608-74CE-4BB5-8A77-7887FD63D136}"/>
              </a:ext>
            </a:extLst>
          </p:cNvPr>
          <p:cNvSpPr>
            <a:spLocks noGrp="1"/>
          </p:cNvSpPr>
          <p:nvPr>
            <p:ph type="title"/>
          </p:nvPr>
        </p:nvSpPr>
        <p:spPr>
          <a:xfrm>
            <a:off x="7107258" y="2175808"/>
            <a:ext cx="5549300" cy="3877985"/>
          </a:xfrm>
        </p:spPr>
        <p:txBody>
          <a:bodyPr/>
          <a:lstStyle/>
          <a:p>
            <a:r>
              <a:rPr lang="en-US" dirty="0">
                <a:solidFill>
                  <a:schemeClr val="tx1"/>
                </a:solidFill>
              </a:rPr>
              <a:t>New Initiative:</a:t>
            </a:r>
            <a:br>
              <a:rPr lang="en-US" dirty="0">
                <a:solidFill>
                  <a:schemeClr val="tx1"/>
                </a:solidFill>
              </a:rPr>
            </a:br>
            <a:r>
              <a:rPr lang="en-US" dirty="0">
                <a:solidFill>
                  <a:schemeClr val="tx1"/>
                </a:solidFill>
              </a:rPr>
              <a:t>Strengthening Ohio’s High School Math Pathways</a:t>
            </a:r>
          </a:p>
        </p:txBody>
      </p:sp>
      <p:pic>
        <p:nvPicPr>
          <p:cNvPr id="4" name="Picture 3" descr="A woman standards in front of a yellow background flexing her muscles">
            <a:extLst>
              <a:ext uri="{FF2B5EF4-FFF2-40B4-BE49-F238E27FC236}">
                <a16:creationId xmlns:a16="http://schemas.microsoft.com/office/drawing/2014/main" id="{39860420-A77C-4907-BBD5-58D1E3C17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10" y="90312"/>
            <a:ext cx="5695002" cy="7537836"/>
          </a:xfrm>
          <a:prstGeom prst="rect">
            <a:avLst/>
          </a:prstGeom>
        </p:spPr>
      </p:pic>
    </p:spTree>
    <p:extLst>
      <p:ext uri="{BB962C8B-B14F-4D97-AF65-F5344CB8AC3E}">
        <p14:creationId xmlns:p14="http://schemas.microsoft.com/office/powerpoint/2010/main" val="4211653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C240A-7EA3-423E-8E24-C0440A3B8DEF}"/>
              </a:ext>
            </a:extLst>
          </p:cNvPr>
          <p:cNvSpPr>
            <a:spLocks noGrp="1"/>
          </p:cNvSpPr>
          <p:nvPr>
            <p:ph type="title"/>
          </p:nvPr>
        </p:nvSpPr>
        <p:spPr>
          <a:xfrm>
            <a:off x="8022336" y="548641"/>
            <a:ext cx="4547616" cy="775597"/>
          </a:xfrm>
        </p:spPr>
        <p:txBody>
          <a:bodyPr/>
          <a:lstStyle/>
          <a:p>
            <a:r>
              <a:rPr lang="en-US" dirty="0"/>
              <a:t>Equivalence</a:t>
            </a:r>
          </a:p>
        </p:txBody>
      </p:sp>
      <p:sp>
        <p:nvSpPr>
          <p:cNvPr id="3" name="Rectangle 2">
            <a:extLst>
              <a:ext uri="{FF2B5EF4-FFF2-40B4-BE49-F238E27FC236}">
                <a16:creationId xmlns:a16="http://schemas.microsoft.com/office/drawing/2014/main" id="{D1E3172E-13FA-46D1-806B-9BAC38E37256}"/>
              </a:ext>
            </a:extLst>
          </p:cNvPr>
          <p:cNvSpPr/>
          <p:nvPr/>
        </p:nvSpPr>
        <p:spPr>
          <a:xfrm>
            <a:off x="7021689" y="1679168"/>
            <a:ext cx="6976533" cy="3065454"/>
          </a:xfrm>
          <a:prstGeom prst="rect">
            <a:avLst/>
          </a:prstGeom>
        </p:spPr>
        <p:txBody>
          <a:bodyPr wrap="square">
            <a:noAutofit/>
          </a:bodyPr>
          <a:lstStyle/>
          <a:p>
            <a:r>
              <a:rPr lang="en-US" sz="3840" b="1" dirty="0">
                <a:latin typeface="Arial" panose="020B0604020202020204" pitchFamily="34" charset="0"/>
                <a:cs typeface="Arial" panose="020B0604020202020204" pitchFamily="34" charset="0"/>
              </a:rPr>
              <a:t>Mathematics units must include one unit of Algebra 2 or the </a:t>
            </a:r>
            <a:r>
              <a:rPr lang="en-US" sz="3840" b="1" i="1" dirty="0">
                <a:solidFill>
                  <a:srgbClr val="C00000"/>
                </a:solidFill>
                <a:latin typeface="Arial" panose="020B0604020202020204" pitchFamily="34" charset="0"/>
                <a:cs typeface="Arial" panose="020B0604020202020204" pitchFamily="34" charset="0"/>
              </a:rPr>
              <a:t>equivalent</a:t>
            </a:r>
            <a:r>
              <a:rPr lang="en-US" sz="3840" b="1" dirty="0">
                <a:latin typeface="Arial" panose="020B0604020202020204" pitchFamily="34" charset="0"/>
                <a:cs typeface="Arial" panose="020B0604020202020204" pitchFamily="34" charset="0"/>
              </a:rPr>
              <a:t> of Algebra 2.</a:t>
            </a:r>
          </a:p>
        </p:txBody>
      </p:sp>
      <p:pic>
        <p:nvPicPr>
          <p:cNvPr id="5" name="Picture 4" descr="two game pieces on stacks of quarters. The left piece is blue and the right is red.">
            <a:extLst>
              <a:ext uri="{FF2B5EF4-FFF2-40B4-BE49-F238E27FC236}">
                <a16:creationId xmlns:a16="http://schemas.microsoft.com/office/drawing/2014/main" id="{37E0F74E-9A80-4433-B41E-B9434A71D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78933"/>
            <a:ext cx="6457244" cy="8379164"/>
          </a:xfrm>
          <a:prstGeom prst="rect">
            <a:avLst/>
          </a:prstGeom>
        </p:spPr>
      </p:pic>
    </p:spTree>
    <p:extLst>
      <p:ext uri="{BB962C8B-B14F-4D97-AF65-F5344CB8AC3E}">
        <p14:creationId xmlns:p14="http://schemas.microsoft.com/office/powerpoint/2010/main" val="1867022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79366E-374A-4F9E-8875-FE7C8E90C17D}"/>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449690"/>
            <a:ext cx="14630400" cy="10069283"/>
          </a:xfrm>
          <a:prstGeom prst="rect">
            <a:avLst/>
          </a:prstGeom>
        </p:spPr>
      </p:pic>
      <p:sp>
        <p:nvSpPr>
          <p:cNvPr id="2" name="Title 1">
            <a:extLst>
              <a:ext uri="{FF2B5EF4-FFF2-40B4-BE49-F238E27FC236}">
                <a16:creationId xmlns:a16="http://schemas.microsoft.com/office/drawing/2014/main" id="{ECD67547-4E16-4029-B0BE-4157C08C6DD5}"/>
              </a:ext>
            </a:extLst>
          </p:cNvPr>
          <p:cNvSpPr>
            <a:spLocks noGrp="1"/>
          </p:cNvSpPr>
          <p:nvPr>
            <p:ph type="title"/>
          </p:nvPr>
        </p:nvSpPr>
        <p:spPr>
          <a:xfrm>
            <a:off x="2377440" y="2987041"/>
            <a:ext cx="9875520" cy="775597"/>
          </a:xfrm>
        </p:spPr>
        <p:txBody>
          <a:bodyPr/>
          <a:lstStyle/>
          <a:p>
            <a:r>
              <a:rPr lang="en-US" dirty="0"/>
              <a:t>Math Pathways</a:t>
            </a:r>
          </a:p>
        </p:txBody>
      </p:sp>
    </p:spTree>
    <p:extLst>
      <p:ext uri="{BB962C8B-B14F-4D97-AF65-F5344CB8AC3E}">
        <p14:creationId xmlns:p14="http://schemas.microsoft.com/office/powerpoint/2010/main" val="1728062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79A8A-B458-4E31-B9B1-22A48B115434}"/>
              </a:ext>
            </a:extLst>
          </p:cNvPr>
          <p:cNvSpPr>
            <a:spLocks noGrp="1"/>
          </p:cNvSpPr>
          <p:nvPr>
            <p:ph type="title"/>
          </p:nvPr>
        </p:nvSpPr>
        <p:spPr>
          <a:xfrm>
            <a:off x="2286000" y="503952"/>
            <a:ext cx="9875520" cy="775597"/>
          </a:xfrm>
        </p:spPr>
        <p:txBody>
          <a:bodyPr/>
          <a:lstStyle/>
          <a:p>
            <a:r>
              <a:rPr lang="en-US" dirty="0"/>
              <a:t>Equivalence</a:t>
            </a:r>
          </a:p>
        </p:txBody>
      </p:sp>
      <p:sp>
        <p:nvSpPr>
          <p:cNvPr id="3" name="Content Placeholder 2">
            <a:extLst>
              <a:ext uri="{FF2B5EF4-FFF2-40B4-BE49-F238E27FC236}">
                <a16:creationId xmlns:a16="http://schemas.microsoft.com/office/drawing/2014/main" id="{2AA86B8D-1304-4DFE-B060-7A507EF69E48}"/>
              </a:ext>
            </a:extLst>
          </p:cNvPr>
          <p:cNvSpPr>
            <a:spLocks noGrp="1"/>
          </p:cNvSpPr>
          <p:nvPr>
            <p:ph idx="1"/>
          </p:nvPr>
        </p:nvSpPr>
        <p:spPr>
          <a:xfrm>
            <a:off x="1241778" y="2148649"/>
            <a:ext cx="5486400" cy="3004994"/>
          </a:xfrm>
        </p:spPr>
        <p:txBody>
          <a:bodyPr/>
          <a:lstStyle/>
          <a:p>
            <a:pPr marL="0" indent="0" algn="ctr">
              <a:buNone/>
            </a:pPr>
            <a:r>
              <a:rPr lang="en-US" dirty="0"/>
              <a:t>Equivalent thinking and reasoning but </a:t>
            </a:r>
            <a:r>
              <a:rPr lang="en-US" b="1" dirty="0"/>
              <a:t>NOT</a:t>
            </a:r>
            <a:r>
              <a:rPr lang="en-US" dirty="0"/>
              <a:t> equivalent content</a:t>
            </a:r>
          </a:p>
        </p:txBody>
      </p:sp>
      <p:pic>
        <p:nvPicPr>
          <p:cNvPr id="5" name="Picture 4" descr="thinking blocks">
            <a:extLst>
              <a:ext uri="{FF2B5EF4-FFF2-40B4-BE49-F238E27FC236}">
                <a16:creationId xmlns:a16="http://schemas.microsoft.com/office/drawing/2014/main" id="{D1F140C2-30C8-497B-83AA-517A170A4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0504" y="1381044"/>
            <a:ext cx="5816194" cy="388014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4" name="Scroll: Horizontal 3" descr="maroon scroll text box">
            <a:extLst>
              <a:ext uri="{FF2B5EF4-FFF2-40B4-BE49-F238E27FC236}">
                <a16:creationId xmlns:a16="http://schemas.microsoft.com/office/drawing/2014/main" id="{2CC05969-F102-4CA3-9D9E-C0248B5C3A45}"/>
              </a:ext>
            </a:extLst>
          </p:cNvPr>
          <p:cNvSpPr/>
          <p:nvPr/>
        </p:nvSpPr>
        <p:spPr>
          <a:xfrm>
            <a:off x="417689" y="5840439"/>
            <a:ext cx="13817600" cy="141078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520" b="1" dirty="0">
                <a:latin typeface="Arial" panose="020B0604020202020204" pitchFamily="34" charset="0"/>
                <a:cs typeface="Arial" panose="020B0604020202020204" pitchFamily="34" charset="0"/>
              </a:rPr>
              <a:t>Ohio Secondary and Postsecondary Math Faculty have come together to define rigor which is the basis of creating equivalent courses. </a:t>
            </a:r>
          </a:p>
        </p:txBody>
      </p:sp>
    </p:spTree>
    <p:extLst>
      <p:ext uri="{BB962C8B-B14F-4D97-AF65-F5344CB8AC3E}">
        <p14:creationId xmlns:p14="http://schemas.microsoft.com/office/powerpoint/2010/main" val="3458877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F811-E914-4A25-A641-83A6D3E6AB6F}"/>
              </a:ext>
            </a:extLst>
          </p:cNvPr>
          <p:cNvSpPr>
            <a:spLocks noGrp="1"/>
          </p:cNvSpPr>
          <p:nvPr>
            <p:ph type="title"/>
          </p:nvPr>
        </p:nvSpPr>
        <p:spPr>
          <a:xfrm>
            <a:off x="2377440" y="529889"/>
            <a:ext cx="9875520" cy="775597"/>
          </a:xfrm>
        </p:spPr>
        <p:txBody>
          <a:bodyPr/>
          <a:lstStyle/>
          <a:p>
            <a:r>
              <a:rPr lang="en-US" dirty="0"/>
              <a:t>Rigor</a:t>
            </a:r>
          </a:p>
        </p:txBody>
      </p:sp>
      <p:sp>
        <p:nvSpPr>
          <p:cNvPr id="3" name="Content Placeholder 2">
            <a:extLst>
              <a:ext uri="{FF2B5EF4-FFF2-40B4-BE49-F238E27FC236}">
                <a16:creationId xmlns:a16="http://schemas.microsoft.com/office/drawing/2014/main" id="{5BF49D54-DA64-4EC1-975E-FE357D8BB923}"/>
              </a:ext>
            </a:extLst>
          </p:cNvPr>
          <p:cNvSpPr>
            <a:spLocks noGrp="1"/>
          </p:cNvSpPr>
          <p:nvPr>
            <p:ph idx="1"/>
          </p:nvPr>
        </p:nvSpPr>
        <p:spPr>
          <a:xfrm>
            <a:off x="1155031" y="1701981"/>
            <a:ext cx="12332369" cy="5431156"/>
          </a:xfrm>
        </p:spPr>
        <p:txBody>
          <a:bodyPr/>
          <a:lstStyle/>
          <a:p>
            <a:pPr marL="0" indent="0">
              <a:lnSpc>
                <a:spcPct val="107000"/>
              </a:lnSpc>
              <a:spcBef>
                <a:spcPts val="0"/>
              </a:spcBef>
              <a:spcAft>
                <a:spcPts val="960"/>
              </a:spcAft>
              <a:buNone/>
            </a:pPr>
            <a:r>
              <a:rPr lang="en-US" sz="2640" dirty="0">
                <a:latin typeface="Arial" panose="020B0604020202020204" pitchFamily="34" charset="0"/>
                <a:ea typeface="Calibri" panose="020F0502020204030204" pitchFamily="34" charset="0"/>
                <a:cs typeface="Times New Roman" panose="02020603050405020304" pitchFamily="18" charset="0"/>
              </a:rPr>
              <a:t>It has been decided that </a:t>
            </a:r>
            <a:r>
              <a:rPr lang="en-US" sz="2640" i="1" dirty="0">
                <a:latin typeface="Arial" panose="020B0604020202020204" pitchFamily="34" charset="0"/>
                <a:ea typeface="Calibri" panose="020F0502020204030204" pitchFamily="34" charset="0"/>
                <a:cs typeface="Times New Roman" panose="02020603050405020304" pitchFamily="18" charset="0"/>
              </a:rPr>
              <a:t>equivalent</a:t>
            </a:r>
            <a:r>
              <a:rPr lang="en-US" sz="2640" dirty="0">
                <a:latin typeface="Arial" panose="020B0604020202020204" pitchFamily="34" charset="0"/>
                <a:ea typeface="Calibri" panose="020F0502020204030204" pitchFamily="34" charset="0"/>
                <a:cs typeface="Times New Roman" panose="02020603050405020304" pitchFamily="18" charset="0"/>
              </a:rPr>
              <a:t> refers to the level of rigor and reasoning, not content. There are many branches of mathematics that are </a:t>
            </a:r>
            <a:r>
              <a:rPr lang="en-US" sz="2640" b="1" dirty="0">
                <a:solidFill>
                  <a:srgbClr val="C00000"/>
                </a:solidFill>
                <a:latin typeface="Arial" panose="020B0604020202020204" pitchFamily="34" charset="0"/>
                <a:ea typeface="Calibri" panose="020F0502020204030204" pitchFamily="34" charset="0"/>
                <a:cs typeface="Times New Roman" panose="02020603050405020304" pitchFamily="18" charset="0"/>
              </a:rPr>
              <a:t>equally rigorous </a:t>
            </a:r>
            <a:r>
              <a:rPr lang="en-US" sz="2640" dirty="0">
                <a:latin typeface="Arial" panose="020B0604020202020204" pitchFamily="34" charset="0"/>
                <a:ea typeface="Calibri" panose="020F0502020204030204" pitchFamily="34" charset="0"/>
                <a:cs typeface="Times New Roman" panose="02020603050405020304" pitchFamily="18" charset="0"/>
              </a:rPr>
              <a:t>but have </a:t>
            </a:r>
            <a:r>
              <a:rPr lang="en-US" sz="2640" b="1" dirty="0">
                <a:solidFill>
                  <a:srgbClr val="C00000"/>
                </a:solidFill>
                <a:latin typeface="Arial" panose="020B0604020202020204" pitchFamily="34" charset="0"/>
                <a:ea typeface="Calibri" panose="020F0502020204030204" pitchFamily="34" charset="0"/>
                <a:cs typeface="Times New Roman" panose="02020603050405020304" pitchFamily="18" charset="0"/>
              </a:rPr>
              <a:t>different content </a:t>
            </a:r>
            <a:r>
              <a:rPr lang="en-US" sz="2640" dirty="0">
                <a:latin typeface="Arial" panose="020B0604020202020204" pitchFamily="34" charset="0"/>
                <a:ea typeface="Calibri" panose="020F0502020204030204" pitchFamily="34" charset="0"/>
                <a:cs typeface="Times New Roman" panose="02020603050405020304" pitchFamily="18" charset="0"/>
              </a:rPr>
              <a:t>focuses. All equivalent courses should have the same level of rigor and reasoning that are needed to be successful in an entry-level, credit-bearing postsecondary mathematics course. </a:t>
            </a:r>
          </a:p>
          <a:p>
            <a:pPr marL="0" indent="0">
              <a:lnSpc>
                <a:spcPct val="107000"/>
              </a:lnSpc>
              <a:spcBef>
                <a:spcPts val="0"/>
              </a:spcBef>
              <a:spcAft>
                <a:spcPts val="960"/>
              </a:spcAft>
              <a:buNone/>
            </a:pPr>
            <a:r>
              <a:rPr lang="en-US" sz="2640" dirty="0">
                <a:latin typeface="Arial" panose="020B0604020202020204" pitchFamily="34" charset="0"/>
                <a:ea typeface="Calibri" panose="020F0502020204030204" pitchFamily="34" charset="0"/>
                <a:cs typeface="Times New Roman" panose="02020603050405020304" pitchFamily="18" charset="0"/>
              </a:rPr>
              <a:t>Ohio has defined rigor as the following: </a:t>
            </a:r>
          </a:p>
          <a:p>
            <a:pPr marL="548640">
              <a:lnSpc>
                <a:spcPct val="107000"/>
              </a:lnSpc>
              <a:spcBef>
                <a:spcPts val="0"/>
              </a:spcBef>
              <a:spcAft>
                <a:spcPts val="960"/>
              </a:spcAft>
            </a:pPr>
            <a:r>
              <a:rPr lang="en-US" sz="2640" dirty="0">
                <a:latin typeface="Arial" panose="020B0604020202020204" pitchFamily="34" charset="0"/>
                <a:ea typeface="Calibri" panose="020F0502020204030204" pitchFamily="34" charset="0"/>
                <a:cs typeface="Times New Roman" panose="02020603050405020304" pitchFamily="18" charset="0"/>
              </a:rPr>
              <a:t>“Students use mathematical language to communicate effectively and to describe their work with clarity and precision. Students demonstrate how, when and why their procedure works, and why it is appropriate. Students can answer the question, ‘How do we know?’”</a:t>
            </a:r>
          </a:p>
          <a:p>
            <a:endParaRPr lang="en-US" dirty="0"/>
          </a:p>
        </p:txBody>
      </p:sp>
    </p:spTree>
    <p:extLst>
      <p:ext uri="{BB962C8B-B14F-4D97-AF65-F5344CB8AC3E}">
        <p14:creationId xmlns:p14="http://schemas.microsoft.com/office/powerpoint/2010/main" val="2423819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7683-D596-4DBC-9C3D-DAC6AC91279B}"/>
              </a:ext>
            </a:extLst>
          </p:cNvPr>
          <p:cNvSpPr>
            <a:spLocks noGrp="1"/>
          </p:cNvSpPr>
          <p:nvPr>
            <p:ph type="title"/>
          </p:nvPr>
        </p:nvSpPr>
        <p:spPr/>
        <p:txBody>
          <a:bodyPr/>
          <a:lstStyle/>
          <a:p>
            <a:r>
              <a:rPr lang="en-US" dirty="0"/>
              <a:t>Goals of Initiative </a:t>
            </a:r>
          </a:p>
        </p:txBody>
      </p:sp>
      <p:sp>
        <p:nvSpPr>
          <p:cNvPr id="3" name="Content Placeholder 2">
            <a:extLst>
              <a:ext uri="{FF2B5EF4-FFF2-40B4-BE49-F238E27FC236}">
                <a16:creationId xmlns:a16="http://schemas.microsoft.com/office/drawing/2014/main" id="{3DF69069-A0EF-441A-A333-1C80DE3E562F}"/>
              </a:ext>
            </a:extLst>
          </p:cNvPr>
          <p:cNvSpPr>
            <a:spLocks noGrp="1"/>
          </p:cNvSpPr>
          <p:nvPr>
            <p:ph idx="1"/>
          </p:nvPr>
        </p:nvSpPr>
        <p:spPr>
          <a:xfrm>
            <a:off x="1143000" y="1595331"/>
            <a:ext cx="12344399" cy="5431156"/>
          </a:xfrm>
        </p:spPr>
        <p:txBody>
          <a:bodyPr/>
          <a:lstStyle/>
          <a:p>
            <a:pPr marL="0" indent="0">
              <a:buNone/>
            </a:pPr>
            <a:r>
              <a:rPr lang="en-US" sz="2640" dirty="0"/>
              <a:t>Ohio needs to develop pathways for high school mathematics that provide a seamless transition to a student’s postsecondary aspirations.</a:t>
            </a:r>
          </a:p>
          <a:p>
            <a:pPr marL="962024" lvl="1" indent="-548640">
              <a:buFont typeface="+mj-lt"/>
              <a:buAutoNum type="arabicPeriod"/>
            </a:pPr>
            <a:r>
              <a:rPr lang="en-US" sz="2640" dirty="0"/>
              <a:t>To promote </a:t>
            </a:r>
            <a:r>
              <a:rPr lang="en-US" sz="2640" b="1" dirty="0">
                <a:solidFill>
                  <a:schemeClr val="accent1">
                    <a:lumMod val="75000"/>
                  </a:schemeClr>
                </a:solidFill>
              </a:rPr>
              <a:t>equity</a:t>
            </a:r>
            <a:r>
              <a:rPr lang="en-US" sz="2640" dirty="0"/>
              <a:t>, any courses that are created should be equally </a:t>
            </a:r>
            <a:r>
              <a:rPr lang="en-US" sz="2640" b="1" dirty="0">
                <a:solidFill>
                  <a:schemeClr val="accent1">
                    <a:lumMod val="75000"/>
                  </a:schemeClr>
                </a:solidFill>
              </a:rPr>
              <a:t>rigorous</a:t>
            </a:r>
            <a:r>
              <a:rPr lang="en-US" sz="2640" dirty="0"/>
              <a:t> to the traditional math pathway. </a:t>
            </a:r>
          </a:p>
          <a:p>
            <a:pPr marL="962024" lvl="1" indent="-548640">
              <a:buFont typeface="+mj-lt"/>
              <a:buAutoNum type="arabicPeriod"/>
            </a:pPr>
            <a:r>
              <a:rPr lang="en-US" sz="2640" dirty="0"/>
              <a:t>Pathways should be </a:t>
            </a:r>
            <a:r>
              <a:rPr lang="en-US" sz="2640" b="1" dirty="0">
                <a:solidFill>
                  <a:schemeClr val="accent1">
                    <a:lumMod val="75000"/>
                  </a:schemeClr>
                </a:solidFill>
              </a:rPr>
              <a:t>relevant</a:t>
            </a:r>
            <a:r>
              <a:rPr lang="en-US" sz="2640" b="1" dirty="0">
                <a:solidFill>
                  <a:schemeClr val="accent6">
                    <a:lumMod val="75000"/>
                  </a:schemeClr>
                </a:solidFill>
              </a:rPr>
              <a:t> </a:t>
            </a:r>
            <a:r>
              <a:rPr lang="en-US" sz="2640" dirty="0"/>
              <a:t>to a student’s future career goals. Not only will relevant courses help a student achieve their goals, but they will also create more buy-in from the students and help develop a positive math identity. </a:t>
            </a:r>
          </a:p>
          <a:p>
            <a:pPr marL="962024" lvl="1" indent="-548640">
              <a:buFont typeface="+mj-lt"/>
              <a:buAutoNum type="arabicPeriod"/>
            </a:pPr>
            <a:r>
              <a:rPr lang="en-US" sz="2640" dirty="0"/>
              <a:t>Pathways should also be </a:t>
            </a:r>
            <a:r>
              <a:rPr lang="en-US" sz="2640" b="1" dirty="0">
                <a:solidFill>
                  <a:schemeClr val="accent1">
                    <a:lumMod val="75000"/>
                  </a:schemeClr>
                </a:solidFill>
              </a:rPr>
              <a:t>flexible</a:t>
            </a:r>
            <a:r>
              <a:rPr lang="en-US" sz="2640" dirty="0"/>
              <a:t> in case a student changes his or her mind about his or her future plans.</a:t>
            </a:r>
          </a:p>
          <a:p>
            <a:pPr marL="962024" lvl="1" indent="-548640">
              <a:buFont typeface="+mj-lt"/>
              <a:buAutoNum type="arabicPeriod"/>
            </a:pPr>
            <a:r>
              <a:rPr lang="en-US" sz="2640" dirty="0"/>
              <a:t>Pathways should be </a:t>
            </a:r>
            <a:r>
              <a:rPr lang="en-US" sz="2640" b="1" dirty="0">
                <a:solidFill>
                  <a:schemeClr val="accent1">
                    <a:lumMod val="75000"/>
                  </a:schemeClr>
                </a:solidFill>
              </a:rPr>
              <a:t>coherent</a:t>
            </a:r>
            <a:r>
              <a:rPr lang="en-US" sz="2640" dirty="0"/>
              <a:t> with pathways in higher education to provide students with a seamless transition. </a:t>
            </a:r>
          </a:p>
          <a:p>
            <a:endParaRPr lang="en-US" dirty="0"/>
          </a:p>
        </p:txBody>
      </p:sp>
    </p:spTree>
    <p:extLst>
      <p:ext uri="{BB962C8B-B14F-4D97-AF65-F5344CB8AC3E}">
        <p14:creationId xmlns:p14="http://schemas.microsoft.com/office/powerpoint/2010/main" val="243384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66D05-751E-4C39-AC5B-F4BBF222891F}"/>
              </a:ext>
            </a:extLst>
          </p:cNvPr>
          <p:cNvSpPr>
            <a:spLocks noGrp="1"/>
          </p:cNvSpPr>
          <p:nvPr>
            <p:ph type="title"/>
          </p:nvPr>
        </p:nvSpPr>
        <p:spPr/>
        <p:txBody>
          <a:bodyPr/>
          <a:lstStyle/>
          <a:p>
            <a:r>
              <a:rPr lang="en-US" dirty="0"/>
              <a:t>What this initiative is NOT about</a:t>
            </a:r>
          </a:p>
        </p:txBody>
      </p:sp>
      <p:sp>
        <p:nvSpPr>
          <p:cNvPr id="3" name="Rectangle: Rounded Corners 2" descr="Text box 1">
            <a:extLst>
              <a:ext uri="{FF2B5EF4-FFF2-40B4-BE49-F238E27FC236}">
                <a16:creationId xmlns:a16="http://schemas.microsoft.com/office/drawing/2014/main" id="{8D1709A9-9462-4A4F-AD95-65CB497C73C2}"/>
              </a:ext>
            </a:extLst>
          </p:cNvPr>
          <p:cNvSpPr/>
          <p:nvPr/>
        </p:nvSpPr>
        <p:spPr>
          <a:xfrm>
            <a:off x="861342" y="1685639"/>
            <a:ext cx="12907716" cy="1370783"/>
          </a:xfrm>
          <a:prstGeom prst="roundRect">
            <a:avLst/>
          </a:prstGeom>
          <a:noFill/>
          <a:ln w="28575">
            <a:solidFill>
              <a:srgbClr val="73A5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867D9DF-074C-40ED-8A8D-815CD673568B}"/>
              </a:ext>
              <a:ext uri="{C183D7F6-B498-43B3-948B-1728B52AA6E4}">
                <adec:decorative xmlns:adec="http://schemas.microsoft.com/office/drawing/2017/decorative" val="1"/>
              </a:ext>
            </a:extLst>
          </p:cNvPr>
          <p:cNvSpPr/>
          <p:nvPr/>
        </p:nvSpPr>
        <p:spPr>
          <a:xfrm>
            <a:off x="1032933" y="1817111"/>
            <a:ext cx="2399815" cy="1107838"/>
          </a:xfrm>
          <a:prstGeom prst="roundRect">
            <a:avLst/>
          </a:prstGeom>
          <a:solidFill>
            <a:srgbClr val="73A5CC">
              <a:alpha val="89804"/>
            </a:srgbClr>
          </a:solidFill>
          <a:ln w="28575">
            <a:solidFill>
              <a:srgbClr val="73A5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ABB307A-7E54-4B33-A030-44E38951019A}"/>
              </a:ext>
            </a:extLst>
          </p:cNvPr>
          <p:cNvSpPr txBox="1"/>
          <p:nvPr/>
        </p:nvSpPr>
        <p:spPr>
          <a:xfrm>
            <a:off x="3634115" y="1955532"/>
            <a:ext cx="10306534"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Changing graduation requirements</a:t>
            </a:r>
          </a:p>
        </p:txBody>
      </p:sp>
      <p:sp>
        <p:nvSpPr>
          <p:cNvPr id="12" name="Rectangle: Rounded Corners 11" descr="Text box 2">
            <a:extLst>
              <a:ext uri="{FF2B5EF4-FFF2-40B4-BE49-F238E27FC236}">
                <a16:creationId xmlns:a16="http://schemas.microsoft.com/office/drawing/2014/main" id="{64CA0210-D249-467E-9709-A55287F09472}"/>
              </a:ext>
            </a:extLst>
          </p:cNvPr>
          <p:cNvSpPr/>
          <p:nvPr/>
        </p:nvSpPr>
        <p:spPr>
          <a:xfrm>
            <a:off x="861342" y="3187894"/>
            <a:ext cx="12907716" cy="1370783"/>
          </a:xfrm>
          <a:prstGeom prst="roundRect">
            <a:avLst/>
          </a:prstGeom>
          <a:noFill/>
          <a:ln w="28575">
            <a:solidFill>
              <a:srgbClr val="73A5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Rounded Corners 12" descr="Text box 3">
            <a:extLst>
              <a:ext uri="{FF2B5EF4-FFF2-40B4-BE49-F238E27FC236}">
                <a16:creationId xmlns:a16="http://schemas.microsoft.com/office/drawing/2014/main" id="{0F91977E-717D-435B-B024-77FD1E646FB1}"/>
              </a:ext>
            </a:extLst>
          </p:cNvPr>
          <p:cNvSpPr/>
          <p:nvPr/>
        </p:nvSpPr>
        <p:spPr>
          <a:xfrm>
            <a:off x="861342" y="4690149"/>
            <a:ext cx="12907716" cy="1370783"/>
          </a:xfrm>
          <a:prstGeom prst="roundRect">
            <a:avLst/>
          </a:prstGeom>
          <a:noFill/>
          <a:ln w="28575">
            <a:solidFill>
              <a:srgbClr val="73A5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16E4258-5391-419B-A543-062A195A823F}"/>
              </a:ext>
              <a:ext uri="{C183D7F6-B498-43B3-948B-1728B52AA6E4}">
                <adec:decorative xmlns:adec="http://schemas.microsoft.com/office/drawing/2017/decorative" val="1"/>
              </a:ext>
            </a:extLst>
          </p:cNvPr>
          <p:cNvSpPr/>
          <p:nvPr/>
        </p:nvSpPr>
        <p:spPr>
          <a:xfrm>
            <a:off x="1032932" y="3333925"/>
            <a:ext cx="2399815" cy="1107838"/>
          </a:xfrm>
          <a:prstGeom prst="roundRect">
            <a:avLst/>
          </a:prstGeom>
          <a:solidFill>
            <a:srgbClr val="73A5CC">
              <a:alpha val="89804"/>
            </a:srgbClr>
          </a:solidFill>
          <a:ln w="28575">
            <a:solidFill>
              <a:srgbClr val="73A5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1DFA719-9F90-4D7B-A53A-6220FF289C58}"/>
              </a:ext>
              <a:ext uri="{C183D7F6-B498-43B3-948B-1728B52AA6E4}">
                <adec:decorative xmlns:adec="http://schemas.microsoft.com/office/drawing/2017/decorative" val="1"/>
              </a:ext>
            </a:extLst>
          </p:cNvPr>
          <p:cNvSpPr/>
          <p:nvPr/>
        </p:nvSpPr>
        <p:spPr>
          <a:xfrm>
            <a:off x="1032933" y="4821621"/>
            <a:ext cx="2399815" cy="1107838"/>
          </a:xfrm>
          <a:prstGeom prst="roundRect">
            <a:avLst/>
          </a:prstGeom>
          <a:solidFill>
            <a:srgbClr val="73A5CC">
              <a:alpha val="89804"/>
            </a:srgbClr>
          </a:solidFill>
          <a:ln w="28575">
            <a:solidFill>
              <a:srgbClr val="73A5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D157CB9-1BAA-42BD-B162-5EC0B815B7FB}"/>
              </a:ext>
            </a:extLst>
          </p:cNvPr>
          <p:cNvSpPr txBox="1"/>
          <p:nvPr/>
        </p:nvSpPr>
        <p:spPr>
          <a:xfrm>
            <a:off x="3657600" y="3456957"/>
            <a:ext cx="7315200"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Reducing rigor</a:t>
            </a:r>
          </a:p>
        </p:txBody>
      </p:sp>
      <p:sp>
        <p:nvSpPr>
          <p:cNvPr id="21" name="TextBox 20">
            <a:extLst>
              <a:ext uri="{FF2B5EF4-FFF2-40B4-BE49-F238E27FC236}">
                <a16:creationId xmlns:a16="http://schemas.microsoft.com/office/drawing/2014/main" id="{9F2F55DC-72F1-4184-A329-60484B3F4B2C}"/>
              </a:ext>
            </a:extLst>
          </p:cNvPr>
          <p:cNvSpPr txBox="1"/>
          <p:nvPr/>
        </p:nvSpPr>
        <p:spPr>
          <a:xfrm>
            <a:off x="3657600" y="5018978"/>
            <a:ext cx="7315200"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Tracking</a:t>
            </a:r>
          </a:p>
        </p:txBody>
      </p:sp>
    </p:spTree>
    <p:extLst>
      <p:ext uri="{BB962C8B-B14F-4D97-AF65-F5344CB8AC3E}">
        <p14:creationId xmlns:p14="http://schemas.microsoft.com/office/powerpoint/2010/main" val="3757414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80FA-72D5-4F85-B4FC-910208C8F581}"/>
              </a:ext>
            </a:extLst>
          </p:cNvPr>
          <p:cNvSpPr>
            <a:spLocks noGrp="1"/>
          </p:cNvSpPr>
          <p:nvPr>
            <p:ph type="title"/>
          </p:nvPr>
        </p:nvSpPr>
        <p:spPr>
          <a:xfrm>
            <a:off x="2279904" y="355057"/>
            <a:ext cx="9875520" cy="775597"/>
          </a:xfrm>
        </p:spPr>
        <p:txBody>
          <a:bodyPr/>
          <a:lstStyle/>
          <a:p>
            <a:r>
              <a:rPr lang="en-US" dirty="0"/>
              <a:t>What is this initiative about? </a:t>
            </a:r>
          </a:p>
        </p:txBody>
      </p:sp>
      <p:sp>
        <p:nvSpPr>
          <p:cNvPr id="4" name="Rectangle: Rounded Corners 3" descr="dark blue text box">
            <a:extLst>
              <a:ext uri="{FF2B5EF4-FFF2-40B4-BE49-F238E27FC236}">
                <a16:creationId xmlns:a16="http://schemas.microsoft.com/office/drawing/2014/main" id="{5A23BFD3-5C8B-4B97-BCD5-566030924A0F}"/>
              </a:ext>
            </a:extLst>
          </p:cNvPr>
          <p:cNvSpPr/>
          <p:nvPr/>
        </p:nvSpPr>
        <p:spPr>
          <a:xfrm>
            <a:off x="876469" y="6331065"/>
            <a:ext cx="13166909" cy="1097280"/>
          </a:xfrm>
          <a:prstGeom prst="roundRect">
            <a:avLst/>
          </a:prstGeom>
          <a:solidFill>
            <a:schemeClr val="accent1">
              <a:lumMod val="5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840" dirty="0">
                <a:latin typeface="Arial" panose="020B0604020202020204" pitchFamily="34" charset="0"/>
                <a:cs typeface="Arial" panose="020B0604020202020204" pitchFamily="34" charset="0"/>
              </a:rPr>
              <a:t>Student Success!!</a:t>
            </a:r>
          </a:p>
        </p:txBody>
      </p:sp>
      <p:sp>
        <p:nvSpPr>
          <p:cNvPr id="6" name="Rectangle: Rounded Corners 5" descr="light blue text box 2">
            <a:extLst>
              <a:ext uri="{FF2B5EF4-FFF2-40B4-BE49-F238E27FC236}">
                <a16:creationId xmlns:a16="http://schemas.microsoft.com/office/drawing/2014/main" id="{FBD9955B-D847-4B81-A577-E467F6E60433}"/>
              </a:ext>
            </a:extLst>
          </p:cNvPr>
          <p:cNvSpPr/>
          <p:nvPr/>
        </p:nvSpPr>
        <p:spPr>
          <a:xfrm>
            <a:off x="876468" y="2692217"/>
            <a:ext cx="8229600" cy="10972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840" dirty="0">
                <a:solidFill>
                  <a:schemeClr val="accent1">
                    <a:lumMod val="75000"/>
                  </a:schemeClr>
                </a:solidFill>
                <a:latin typeface="Arial" panose="020B0604020202020204" pitchFamily="34" charset="0"/>
                <a:cs typeface="Arial" panose="020B0604020202020204" pitchFamily="34" charset="0"/>
              </a:rPr>
              <a:t>Equity</a:t>
            </a:r>
          </a:p>
        </p:txBody>
      </p:sp>
      <p:sp>
        <p:nvSpPr>
          <p:cNvPr id="7" name="Rectangle: Rounded Corners 6" descr="light blue text box3">
            <a:extLst>
              <a:ext uri="{FF2B5EF4-FFF2-40B4-BE49-F238E27FC236}">
                <a16:creationId xmlns:a16="http://schemas.microsoft.com/office/drawing/2014/main" id="{A191A374-8934-46AE-AECD-18416D34A65E}"/>
              </a:ext>
            </a:extLst>
          </p:cNvPr>
          <p:cNvSpPr/>
          <p:nvPr/>
        </p:nvSpPr>
        <p:spPr>
          <a:xfrm>
            <a:off x="876469" y="3897951"/>
            <a:ext cx="9875520" cy="109728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840" dirty="0">
                <a:solidFill>
                  <a:schemeClr val="accent1">
                    <a:lumMod val="20000"/>
                    <a:lumOff val="80000"/>
                  </a:schemeClr>
                </a:solidFill>
                <a:latin typeface="Arial" panose="020B0604020202020204" pitchFamily="34" charset="0"/>
                <a:cs typeface="Arial" panose="020B0604020202020204" pitchFamily="34" charset="0"/>
              </a:rPr>
              <a:t>Rigor</a:t>
            </a:r>
          </a:p>
        </p:txBody>
      </p:sp>
      <p:sp>
        <p:nvSpPr>
          <p:cNvPr id="8" name="Rectangle: Rounded Corners 7" descr="light blue text box">
            <a:extLst>
              <a:ext uri="{FF2B5EF4-FFF2-40B4-BE49-F238E27FC236}">
                <a16:creationId xmlns:a16="http://schemas.microsoft.com/office/drawing/2014/main" id="{B1A2089F-A236-4A19-9B0A-AC13648ECECD}"/>
              </a:ext>
            </a:extLst>
          </p:cNvPr>
          <p:cNvSpPr/>
          <p:nvPr/>
        </p:nvSpPr>
        <p:spPr>
          <a:xfrm>
            <a:off x="876468" y="1486484"/>
            <a:ext cx="6583680" cy="10972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840" dirty="0">
                <a:solidFill>
                  <a:schemeClr val="tx2">
                    <a:lumMod val="50000"/>
                  </a:schemeClr>
                </a:solidFill>
                <a:latin typeface="Arial" panose="020B0604020202020204" pitchFamily="34" charset="0"/>
                <a:cs typeface="Arial" panose="020B0604020202020204" pitchFamily="34" charset="0"/>
              </a:rPr>
              <a:t>Relevance</a:t>
            </a:r>
          </a:p>
        </p:txBody>
      </p:sp>
      <p:sp>
        <p:nvSpPr>
          <p:cNvPr id="9" name="Rectangle: Rounded Corners 8" descr="blue text box">
            <a:extLst>
              <a:ext uri="{FF2B5EF4-FFF2-40B4-BE49-F238E27FC236}">
                <a16:creationId xmlns:a16="http://schemas.microsoft.com/office/drawing/2014/main" id="{3B48234D-A750-4F85-B2A3-5528A150FFC3}"/>
              </a:ext>
            </a:extLst>
          </p:cNvPr>
          <p:cNvSpPr/>
          <p:nvPr/>
        </p:nvSpPr>
        <p:spPr>
          <a:xfrm>
            <a:off x="876469" y="5124224"/>
            <a:ext cx="11521440" cy="1097280"/>
          </a:xfrm>
          <a:prstGeom prst="roundRect">
            <a:avLst/>
          </a:prstGeom>
          <a:solidFill>
            <a:schemeClr val="accent1">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840" dirty="0">
                <a:solidFill>
                  <a:schemeClr val="accent1">
                    <a:lumMod val="20000"/>
                    <a:lumOff val="80000"/>
                  </a:schemeClr>
                </a:solidFill>
                <a:latin typeface="Arial" panose="020B0604020202020204" pitchFamily="34" charset="0"/>
                <a:cs typeface="Arial" panose="020B0604020202020204" pitchFamily="34" charset="0"/>
              </a:rPr>
              <a:t>Math Identity</a:t>
            </a:r>
          </a:p>
        </p:txBody>
      </p:sp>
    </p:spTree>
    <p:extLst>
      <p:ext uri="{BB962C8B-B14F-4D97-AF65-F5344CB8AC3E}">
        <p14:creationId xmlns:p14="http://schemas.microsoft.com/office/powerpoint/2010/main" val="2954515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udent decision tree">
            <a:extLst>
              <a:ext uri="{FF2B5EF4-FFF2-40B4-BE49-F238E27FC236}">
                <a16:creationId xmlns:a16="http://schemas.microsoft.com/office/drawing/2014/main" id="{A4929909-8567-4EC4-8BCF-4D82964EDB87}"/>
              </a:ext>
            </a:extLst>
          </p:cNvPr>
          <p:cNvPicPr>
            <a:picLocks noChangeAspect="1"/>
          </p:cNvPicPr>
          <p:nvPr/>
        </p:nvPicPr>
        <p:blipFill>
          <a:blip r:embed="rId2"/>
          <a:stretch>
            <a:fillRect/>
          </a:stretch>
        </p:blipFill>
        <p:spPr>
          <a:xfrm>
            <a:off x="1241777" y="0"/>
            <a:ext cx="11954933" cy="7542477"/>
          </a:xfrm>
          <a:prstGeom prst="rect">
            <a:avLst/>
          </a:prstGeom>
        </p:spPr>
      </p:pic>
    </p:spTree>
    <p:extLst>
      <p:ext uri="{BB962C8B-B14F-4D97-AF65-F5344CB8AC3E}">
        <p14:creationId xmlns:p14="http://schemas.microsoft.com/office/powerpoint/2010/main" val="2583307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EA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A8F995-42E3-40C2-B326-EAE6E440502A}"/>
              </a:ext>
              <a:ext uri="{C183D7F6-B498-43B3-948B-1728B52AA6E4}">
                <adec:decorative xmlns:adec="http://schemas.microsoft.com/office/drawing/2017/decorative" val="1"/>
              </a:ext>
            </a:extLst>
          </p:cNvPr>
          <p:cNvSpPr/>
          <p:nvPr/>
        </p:nvSpPr>
        <p:spPr>
          <a:xfrm>
            <a:off x="0" y="7037408"/>
            <a:ext cx="14630400" cy="578734"/>
          </a:xfrm>
          <a:prstGeom prst="rect">
            <a:avLst/>
          </a:prstGeom>
          <a:solidFill>
            <a:srgbClr val="D9EA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Ohio's High School Math Pathways&#10;A wheel on the left containing courses equivalent to Algebra 2 and potential careers for each course on the right.">
            <a:extLst>
              <a:ext uri="{FF2B5EF4-FFF2-40B4-BE49-F238E27FC236}">
                <a16:creationId xmlns:a16="http://schemas.microsoft.com/office/drawing/2014/main" id="{1F309BA7-5061-4CC1-8B78-6CDA39088EE0}"/>
              </a:ext>
            </a:extLst>
          </p:cNvPr>
          <p:cNvPicPr>
            <a:picLocks noChangeAspect="1"/>
          </p:cNvPicPr>
          <p:nvPr/>
        </p:nvPicPr>
        <p:blipFill>
          <a:blip r:embed="rId3"/>
          <a:stretch>
            <a:fillRect/>
          </a:stretch>
        </p:blipFill>
        <p:spPr>
          <a:xfrm>
            <a:off x="5338760" y="205366"/>
            <a:ext cx="9291640" cy="7410776"/>
          </a:xfrm>
          <a:prstGeom prst="rect">
            <a:avLst/>
          </a:prstGeom>
        </p:spPr>
      </p:pic>
      <p:sp>
        <p:nvSpPr>
          <p:cNvPr id="6" name="Title 1">
            <a:extLst>
              <a:ext uri="{FF2B5EF4-FFF2-40B4-BE49-F238E27FC236}">
                <a16:creationId xmlns:a16="http://schemas.microsoft.com/office/drawing/2014/main" id="{E49522A6-0E9D-4FA1-AB86-65F5D28228AC}"/>
              </a:ext>
            </a:extLst>
          </p:cNvPr>
          <p:cNvSpPr>
            <a:spLocks noGrp="1"/>
          </p:cNvSpPr>
          <p:nvPr>
            <p:ph type="title"/>
          </p:nvPr>
        </p:nvSpPr>
        <p:spPr>
          <a:xfrm>
            <a:off x="1399707" y="2383476"/>
            <a:ext cx="3041490" cy="1551194"/>
          </a:xfrm>
        </p:spPr>
        <p:txBody>
          <a:bodyPr/>
          <a:lstStyle/>
          <a:p>
            <a:r>
              <a:rPr lang="en-US" dirty="0"/>
              <a:t>Math </a:t>
            </a:r>
            <a:br>
              <a:rPr lang="en-US" dirty="0"/>
            </a:br>
            <a:r>
              <a:rPr lang="en-US" dirty="0"/>
              <a:t>Pathways</a:t>
            </a:r>
          </a:p>
        </p:txBody>
      </p:sp>
      <p:sp>
        <p:nvSpPr>
          <p:cNvPr id="7" name="Cloud 6" descr="cloud">
            <a:extLst>
              <a:ext uri="{FF2B5EF4-FFF2-40B4-BE49-F238E27FC236}">
                <a16:creationId xmlns:a16="http://schemas.microsoft.com/office/drawing/2014/main" id="{7B128ABB-9865-4C7E-BC3A-3605C8758154}"/>
              </a:ext>
            </a:extLst>
          </p:cNvPr>
          <p:cNvSpPr/>
          <p:nvPr/>
        </p:nvSpPr>
        <p:spPr>
          <a:xfrm>
            <a:off x="2299264" y="5337623"/>
            <a:ext cx="3287735" cy="195842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ALL</a:t>
            </a:r>
            <a:r>
              <a:rPr lang="en-US" sz="2400" dirty="0">
                <a:solidFill>
                  <a:schemeClr val="tx1"/>
                </a:solidFill>
                <a:latin typeface="Arial" panose="020B0604020202020204" pitchFamily="34" charset="0"/>
                <a:cs typeface="Arial" panose="020B0604020202020204" pitchFamily="34" charset="0"/>
              </a:rPr>
              <a:t> Pathways are college preparatory</a:t>
            </a:r>
          </a:p>
        </p:txBody>
      </p:sp>
    </p:spTree>
    <p:extLst>
      <p:ext uri="{BB962C8B-B14F-4D97-AF65-F5344CB8AC3E}">
        <p14:creationId xmlns:p14="http://schemas.microsoft.com/office/powerpoint/2010/main" val="3342069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CFB7-9A2E-4817-8009-DE779369183E}"/>
              </a:ext>
            </a:extLst>
          </p:cNvPr>
          <p:cNvSpPr>
            <a:spLocks noGrp="1"/>
          </p:cNvSpPr>
          <p:nvPr>
            <p:ph type="title"/>
          </p:nvPr>
        </p:nvSpPr>
        <p:spPr>
          <a:xfrm>
            <a:off x="2377440" y="160842"/>
            <a:ext cx="9875520" cy="775597"/>
          </a:xfrm>
        </p:spPr>
        <p:txBody>
          <a:bodyPr/>
          <a:lstStyle/>
          <a:p>
            <a:r>
              <a:rPr lang="en-US" dirty="0"/>
              <a:t>Descriptions of Courses</a:t>
            </a:r>
          </a:p>
        </p:txBody>
      </p:sp>
      <p:graphicFrame>
        <p:nvGraphicFramePr>
          <p:cNvPr id="4" name="Table 3">
            <a:extLst>
              <a:ext uri="{FF2B5EF4-FFF2-40B4-BE49-F238E27FC236}">
                <a16:creationId xmlns:a16="http://schemas.microsoft.com/office/drawing/2014/main" id="{3084059E-1F27-476D-8341-5148E8776E9B}"/>
              </a:ext>
            </a:extLst>
          </p:cNvPr>
          <p:cNvGraphicFramePr>
            <a:graphicFrameLocks noGrp="1"/>
          </p:cNvGraphicFramePr>
          <p:nvPr>
            <p:extLst>
              <p:ext uri="{D42A27DB-BD31-4B8C-83A1-F6EECF244321}">
                <p14:modId xmlns:p14="http://schemas.microsoft.com/office/powerpoint/2010/main" val="1250692028"/>
              </p:ext>
            </p:extLst>
          </p:nvPr>
        </p:nvGraphicFramePr>
        <p:xfrm>
          <a:off x="677119" y="1250043"/>
          <a:ext cx="13276161" cy="5729513"/>
        </p:xfrm>
        <a:graphic>
          <a:graphicData uri="http://schemas.openxmlformats.org/drawingml/2006/table">
            <a:tbl>
              <a:tblPr firstRow="1" bandRow="1">
                <a:tableStyleId>{5C22544A-7EE6-4342-B048-85BDC9FD1C3A}</a:tableStyleId>
              </a:tblPr>
              <a:tblGrid>
                <a:gridCol w="2358316">
                  <a:extLst>
                    <a:ext uri="{9D8B030D-6E8A-4147-A177-3AD203B41FA5}">
                      <a16:colId xmlns:a16="http://schemas.microsoft.com/office/drawing/2014/main" val="2331958413"/>
                    </a:ext>
                  </a:extLst>
                </a:gridCol>
                <a:gridCol w="10917845">
                  <a:extLst>
                    <a:ext uri="{9D8B030D-6E8A-4147-A177-3AD203B41FA5}">
                      <a16:colId xmlns:a16="http://schemas.microsoft.com/office/drawing/2014/main" val="2492716776"/>
                    </a:ext>
                  </a:extLst>
                </a:gridCol>
              </a:tblGrid>
              <a:tr h="484171">
                <a:tc>
                  <a:txBody>
                    <a:bodyPr/>
                    <a:lstStyle/>
                    <a:p>
                      <a:r>
                        <a:rPr lang="en-US" sz="2500" cap="all" baseline="0" dirty="0">
                          <a:latin typeface="Arial" panose="020B0604020202020204" pitchFamily="34" charset="0"/>
                          <a:cs typeface="Arial" panose="020B0604020202020204" pitchFamily="34" charset="0"/>
                        </a:rPr>
                        <a:t>Course</a:t>
                      </a:r>
                    </a:p>
                  </a:txBody>
                  <a:tcPr marL="109728" marR="109728" marT="54864" marB="54864"/>
                </a:tc>
                <a:tc>
                  <a:txBody>
                    <a:bodyPr/>
                    <a:lstStyle/>
                    <a:p>
                      <a:r>
                        <a:rPr lang="en-US" sz="2500" cap="all" baseline="0" dirty="0">
                          <a:latin typeface="Arial" panose="020B0604020202020204" pitchFamily="34" charset="0"/>
                          <a:cs typeface="Arial" panose="020B0604020202020204" pitchFamily="34" charset="0"/>
                        </a:rPr>
                        <a:t>Description</a:t>
                      </a:r>
                    </a:p>
                  </a:txBody>
                  <a:tcPr marL="109728" marR="109728" marT="54864" marB="54864"/>
                </a:tc>
                <a:extLst>
                  <a:ext uri="{0D108BD9-81ED-4DB2-BD59-A6C34878D82A}">
                    <a16:rowId xmlns:a16="http://schemas.microsoft.com/office/drawing/2014/main" val="948003520"/>
                  </a:ext>
                </a:extLst>
              </a:tr>
              <a:tr h="1431463">
                <a:tc>
                  <a:txBody>
                    <a:bodyPr/>
                    <a:lstStyle/>
                    <a:p>
                      <a:r>
                        <a:rPr lang="en-US" sz="2500" b="1" dirty="0">
                          <a:latin typeface="Arial" panose="020B0604020202020204" pitchFamily="34" charset="0"/>
                          <a:cs typeface="Arial" panose="020B0604020202020204" pitchFamily="34" charset="0"/>
                        </a:rPr>
                        <a:t>Statistics and Probability</a:t>
                      </a:r>
                    </a:p>
                  </a:txBody>
                  <a:tcPr marL="109728" marR="109728" marT="54864" marB="54864"/>
                </a:tc>
                <a:tc>
                  <a:txBody>
                    <a:bodyPr/>
                    <a:lstStyle/>
                    <a:p>
                      <a:r>
                        <a:rPr lang="en-US" sz="2200" dirty="0">
                          <a:latin typeface="Arial" panose="020B0604020202020204" pitchFamily="34" charset="0"/>
                          <a:cs typeface="Arial" panose="020B0604020202020204" pitchFamily="34" charset="0"/>
                        </a:rPr>
                        <a:t>In-depth study of probability, data analysis, and statistics including applying the concept of random variables to generate and interpret probability distributions, transforming data to aid in interpretation and prediction, and testing hypotheses using appropriate statistics</a:t>
                      </a:r>
                    </a:p>
                  </a:txBody>
                  <a:tcPr marL="109728" marR="109728" marT="54864" marB="54864"/>
                </a:tc>
                <a:extLst>
                  <a:ext uri="{0D108BD9-81ED-4DB2-BD59-A6C34878D82A}">
                    <a16:rowId xmlns:a16="http://schemas.microsoft.com/office/drawing/2014/main" val="3160168586"/>
                  </a:ext>
                </a:extLst>
              </a:tr>
              <a:tr h="1100663">
                <a:tc>
                  <a:txBody>
                    <a:bodyPr/>
                    <a:lstStyle/>
                    <a:p>
                      <a:r>
                        <a:rPr lang="en-US" sz="2500" b="1" dirty="0">
                          <a:latin typeface="Arial" panose="020B0604020202020204" pitchFamily="34" charset="0"/>
                          <a:cs typeface="Arial" panose="020B0604020202020204" pitchFamily="34" charset="0"/>
                        </a:rPr>
                        <a:t>Quantitative Reasoning</a:t>
                      </a:r>
                    </a:p>
                  </a:txBody>
                  <a:tcPr marL="109728" marR="109728" marT="54864" marB="54864"/>
                </a:tc>
                <a:tc>
                  <a:txBody>
                    <a:bodyPr/>
                    <a:lstStyle/>
                    <a:p>
                      <a:r>
                        <a:rPr lang="en-US" sz="2200" kern="1200" dirty="0">
                          <a:solidFill>
                            <a:schemeClr val="dk1"/>
                          </a:solidFill>
                          <a:effectLst/>
                          <a:latin typeface="Arial" panose="020B0604020202020204" pitchFamily="34" charset="0"/>
                          <a:ea typeface="+mn-ea"/>
                          <a:cs typeface="Arial" panose="020B0604020202020204" pitchFamily="34" charset="0"/>
                        </a:rPr>
                        <a:t>Application of mathematics skills such as algebra to the analysis and interpretation of quantitative information (numbers and units) in a real-world context to make decisions that are relevant to daily life. Critical thinking is its primary objective and outcome.</a:t>
                      </a:r>
                      <a:endParaRPr lang="en-US" sz="22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655049"/>
                  </a:ext>
                </a:extLst>
              </a:tr>
              <a:tr h="1431463">
                <a:tc>
                  <a:txBody>
                    <a:bodyPr/>
                    <a:lstStyle/>
                    <a:p>
                      <a:r>
                        <a:rPr lang="en-US" sz="2500" b="1" dirty="0">
                          <a:latin typeface="Arial" panose="020B0604020202020204" pitchFamily="34" charset="0"/>
                          <a:cs typeface="Arial" panose="020B0604020202020204" pitchFamily="34" charset="0"/>
                        </a:rPr>
                        <a:t>Data Science</a:t>
                      </a:r>
                    </a:p>
                  </a:txBody>
                  <a:tcPr marL="109728" marR="109728" marT="54864" marB="54864"/>
                </a:tc>
                <a:tc>
                  <a:txBody>
                    <a:bodyPr/>
                    <a:lstStyle/>
                    <a:p>
                      <a:r>
                        <a:rPr lang="en-US" sz="2200" kern="1200" dirty="0">
                          <a:solidFill>
                            <a:schemeClr val="dk1"/>
                          </a:solidFill>
                          <a:effectLst/>
                          <a:latin typeface="Arial" panose="020B0604020202020204" pitchFamily="34" charset="0"/>
                          <a:ea typeface="+mn-ea"/>
                          <a:cs typeface="Arial" panose="020B0604020202020204" pitchFamily="34" charset="0"/>
                        </a:rPr>
                        <a:t>Data Science is a blend of various tools, algorithms, and machine learning principles with the goal to discover hidden patterns from raw data. The difference between data science and statistics is that where statistics focuses on explaining the data, data science focuses on using data to make predictions and decisions. </a:t>
                      </a:r>
                      <a:endParaRPr lang="en-US" sz="22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4093678170"/>
                  </a:ext>
                </a:extLst>
              </a:tr>
              <a:tr h="1221521">
                <a:tc>
                  <a:txBody>
                    <a:bodyPr/>
                    <a:lstStyle/>
                    <a:p>
                      <a:r>
                        <a:rPr lang="en-US" sz="2500" b="1" dirty="0">
                          <a:latin typeface="Arial" panose="020B0604020202020204" pitchFamily="34" charset="0"/>
                          <a:cs typeface="Arial" panose="020B0604020202020204" pitchFamily="34" charset="0"/>
                        </a:rPr>
                        <a:t>Discrete Math</a:t>
                      </a: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The study of mathematical properties of sets and systems that have a countable number of elements including applications of systematic counting techniques and algorithmic thinking to represent, analyze, and solve problems.</a:t>
                      </a:r>
                    </a:p>
                  </a:txBody>
                  <a:tcPr marL="109728" marR="109728" marT="54864" marB="54864"/>
                </a:tc>
                <a:extLst>
                  <a:ext uri="{0D108BD9-81ED-4DB2-BD59-A6C34878D82A}">
                    <a16:rowId xmlns:a16="http://schemas.microsoft.com/office/drawing/2014/main" val="1362261316"/>
                  </a:ext>
                </a:extLst>
              </a:tr>
            </a:tbl>
          </a:graphicData>
        </a:graphic>
      </p:graphicFrame>
    </p:spTree>
    <p:extLst>
      <p:ext uri="{BB962C8B-B14F-4D97-AF65-F5344CB8AC3E}">
        <p14:creationId xmlns:p14="http://schemas.microsoft.com/office/powerpoint/2010/main" val="811146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4CC48-A629-4FF6-9D72-84B2AA5BE004}"/>
              </a:ext>
            </a:extLst>
          </p:cNvPr>
          <p:cNvSpPr>
            <a:spLocks noGrp="1"/>
          </p:cNvSpPr>
          <p:nvPr>
            <p:ph type="title"/>
          </p:nvPr>
        </p:nvSpPr>
        <p:spPr>
          <a:xfrm>
            <a:off x="2384213" y="410141"/>
            <a:ext cx="9875520" cy="775597"/>
          </a:xfrm>
        </p:spPr>
        <p:txBody>
          <a:bodyPr/>
          <a:lstStyle/>
          <a:p>
            <a:r>
              <a:rPr lang="en-US" dirty="0"/>
              <a:t>Why these courses? </a:t>
            </a:r>
          </a:p>
        </p:txBody>
      </p:sp>
      <p:sp>
        <p:nvSpPr>
          <p:cNvPr id="5" name="Rectangle: Rounded Corners 4" descr="Maroon text box">
            <a:extLst>
              <a:ext uri="{FF2B5EF4-FFF2-40B4-BE49-F238E27FC236}">
                <a16:creationId xmlns:a16="http://schemas.microsoft.com/office/drawing/2014/main" id="{27849CDC-CEC8-4F14-BB94-8C5EEBACC0D7}"/>
              </a:ext>
            </a:extLst>
          </p:cNvPr>
          <p:cNvSpPr/>
          <p:nvPr/>
        </p:nvSpPr>
        <p:spPr>
          <a:xfrm>
            <a:off x="451412" y="1226917"/>
            <a:ext cx="2268638" cy="1435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a:latin typeface="Arial" panose="020B0604020202020204" pitchFamily="34" charset="0"/>
                <a:cs typeface="Arial" panose="020B0604020202020204" pitchFamily="34" charset="0"/>
              </a:rPr>
              <a:t>Statistics &amp; Probability</a:t>
            </a:r>
          </a:p>
        </p:txBody>
      </p:sp>
      <p:sp>
        <p:nvSpPr>
          <p:cNvPr id="7" name="Rectangle: Rounded Corners 6" descr="blue text box">
            <a:extLst>
              <a:ext uri="{FF2B5EF4-FFF2-40B4-BE49-F238E27FC236}">
                <a16:creationId xmlns:a16="http://schemas.microsoft.com/office/drawing/2014/main" id="{C39E3F5E-2541-403E-B333-052DD4ABD8B4}"/>
              </a:ext>
            </a:extLst>
          </p:cNvPr>
          <p:cNvSpPr/>
          <p:nvPr/>
        </p:nvSpPr>
        <p:spPr>
          <a:xfrm>
            <a:off x="451412" y="2899458"/>
            <a:ext cx="2268638" cy="1869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rial" panose="020B0604020202020204" pitchFamily="34" charset="0"/>
                <a:cs typeface="Arial" panose="020B0604020202020204" pitchFamily="34" charset="0"/>
              </a:rPr>
              <a:t>Quantitative Reasoning</a:t>
            </a:r>
          </a:p>
        </p:txBody>
      </p:sp>
      <p:sp>
        <p:nvSpPr>
          <p:cNvPr id="9" name="Rectangle: Rounded Corners 8" descr="gray text box">
            <a:extLst>
              <a:ext uri="{FF2B5EF4-FFF2-40B4-BE49-F238E27FC236}">
                <a16:creationId xmlns:a16="http://schemas.microsoft.com/office/drawing/2014/main" id="{44D670F6-AD56-45B0-9166-9514AED830E0}"/>
              </a:ext>
            </a:extLst>
          </p:cNvPr>
          <p:cNvSpPr/>
          <p:nvPr/>
        </p:nvSpPr>
        <p:spPr>
          <a:xfrm>
            <a:off x="451413" y="4952035"/>
            <a:ext cx="2268638" cy="258887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dirty="0">
                <a:latin typeface="Arial" panose="020B0604020202020204" pitchFamily="34" charset="0"/>
                <a:cs typeface="Arial" panose="020B0604020202020204" pitchFamily="34" charset="0"/>
              </a:rPr>
              <a:t>Data Science Foundations</a:t>
            </a:r>
          </a:p>
        </p:txBody>
      </p:sp>
      <p:sp>
        <p:nvSpPr>
          <p:cNvPr id="10" name="Rectangle 9" descr="Maroon text box 2">
            <a:extLst>
              <a:ext uri="{FF2B5EF4-FFF2-40B4-BE49-F238E27FC236}">
                <a16:creationId xmlns:a16="http://schemas.microsoft.com/office/drawing/2014/main" id="{3D4C19A4-BDE5-4E6E-A0C6-94F7E4045D5F}"/>
              </a:ext>
            </a:extLst>
          </p:cNvPr>
          <p:cNvSpPr/>
          <p:nvPr/>
        </p:nvSpPr>
        <p:spPr>
          <a:xfrm>
            <a:off x="2720050" y="1446836"/>
            <a:ext cx="11366339" cy="10185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342900" lvl="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It aligns to a primary higher-education math pathways course. </a:t>
            </a:r>
          </a:p>
          <a:p>
            <a:pPr marL="342900" lvl="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There is a need for a statistically literate society. </a:t>
            </a:r>
          </a:p>
        </p:txBody>
      </p:sp>
      <p:sp>
        <p:nvSpPr>
          <p:cNvPr id="11" name="Rectangle 10" descr="blue text box 2">
            <a:extLst>
              <a:ext uri="{FF2B5EF4-FFF2-40B4-BE49-F238E27FC236}">
                <a16:creationId xmlns:a16="http://schemas.microsoft.com/office/drawing/2014/main" id="{27EA8E24-79FD-4F0B-9F48-E451DC4DF62B}"/>
              </a:ext>
            </a:extLst>
          </p:cNvPr>
          <p:cNvSpPr/>
          <p:nvPr/>
        </p:nvSpPr>
        <p:spPr>
          <a:xfrm>
            <a:off x="2720050" y="3082724"/>
            <a:ext cx="11366339" cy="14487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lvl="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It aligns to a primary higher-education math pathways course. </a:t>
            </a:r>
            <a:endParaRPr lang="en-US" sz="2200" dirty="0"/>
          </a:p>
          <a:p>
            <a:pPr marL="342900" lvl="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The reasoning and communication around quantitative information is what is needed in both higher education math courses and careers. </a:t>
            </a:r>
          </a:p>
          <a:p>
            <a:pPr marL="342900" lvl="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Students positively respond to the pedagogy underlying the course.</a:t>
            </a:r>
            <a:endParaRPr lang="en-US" sz="2000" dirty="0"/>
          </a:p>
        </p:txBody>
      </p:sp>
      <p:sp>
        <p:nvSpPr>
          <p:cNvPr id="12" name="Rectangle 11" descr="gray text box 2">
            <a:extLst>
              <a:ext uri="{FF2B5EF4-FFF2-40B4-BE49-F238E27FC236}">
                <a16:creationId xmlns:a16="http://schemas.microsoft.com/office/drawing/2014/main" id="{06E2E925-0C7A-491B-9340-1E20E8E6F58B}"/>
              </a:ext>
            </a:extLst>
          </p:cNvPr>
          <p:cNvSpPr/>
          <p:nvPr/>
        </p:nvSpPr>
        <p:spPr>
          <a:xfrm>
            <a:off x="2720051" y="5076462"/>
            <a:ext cx="11366339" cy="23515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There are many, many emerging jobs around big data requiring various levels of education and this course exposes students to foundational concepts of data science. </a:t>
            </a:r>
          </a:p>
          <a:p>
            <a:pPr marL="342900" lvl="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With the rise of big data, understanding data is essential for citizenship and to understand our world. </a:t>
            </a:r>
          </a:p>
          <a:p>
            <a:pPr marL="342900" lvl="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It aligns to a higher-education math pathways course.</a:t>
            </a:r>
          </a:p>
          <a:p>
            <a:pPr marL="342900" lvl="0" indent="-342900">
              <a:buFont typeface="Arial" panose="020B0604020202020204" pitchFamily="34" charset="0"/>
              <a:buChar char="•"/>
            </a:pPr>
            <a:r>
              <a:rPr lang="en-US" sz="2200" i="1" dirty="0">
                <a:latin typeface="Arial" panose="020B0604020202020204" pitchFamily="34" charset="0"/>
                <a:cs typeface="Arial" panose="020B0604020202020204" pitchFamily="34" charset="0"/>
              </a:rPr>
              <a:t>Note: Students who want to pursue a Data Science degree requiring Calculus should take Algebra 2 as a follow-on course. </a:t>
            </a:r>
          </a:p>
        </p:txBody>
      </p:sp>
    </p:spTree>
    <p:extLst>
      <p:ext uri="{BB962C8B-B14F-4D97-AF65-F5344CB8AC3E}">
        <p14:creationId xmlns:p14="http://schemas.microsoft.com/office/powerpoint/2010/main" val="1259656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green text box 2">
            <a:extLst>
              <a:ext uri="{FF2B5EF4-FFF2-40B4-BE49-F238E27FC236}">
                <a16:creationId xmlns:a16="http://schemas.microsoft.com/office/drawing/2014/main" id="{3D4C19A4-BDE5-4E6E-A0C6-94F7E4045D5F}"/>
              </a:ext>
            </a:extLst>
          </p:cNvPr>
          <p:cNvSpPr/>
          <p:nvPr/>
        </p:nvSpPr>
        <p:spPr>
          <a:xfrm>
            <a:off x="2708021" y="1336876"/>
            <a:ext cx="11366339" cy="52433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lvl="0"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There are many, many jobs in computer science and technology and students need exposure to these concepts. </a:t>
            </a:r>
          </a:p>
          <a:p>
            <a:pPr marL="342900" lvl="0"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More students will have access to computer science concepts because math teachers can teach the course.</a:t>
            </a:r>
          </a:p>
          <a:p>
            <a:pPr marL="342900" lvl="0"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By Ohio law students can use Advanced Computer Science to satisfy the Algebra 2 curricular requirement. However, Advanced Computer Science does not need to contain any advanced mathematics. </a:t>
            </a:r>
          </a:p>
          <a:p>
            <a:pPr marL="342900" lvl="0"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Most jobs in computer science and technology need some knowledge of advanced mathematics and computational thinking. </a:t>
            </a:r>
          </a:p>
          <a:p>
            <a:pPr marL="342900" lvl="0"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Discrete Math is the mathematics of computer science. Integrating Discrete Math into a computer science course gives students the reasoning they need to be successful in a computer science field.</a:t>
            </a:r>
          </a:p>
          <a:p>
            <a:pPr marL="342900" lvl="0"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Note: Students who want to pursue a computer science major requiring calculus should also take Algebra 2 in tandem with AP Computer Science A  as follow-on courses. </a:t>
            </a:r>
          </a:p>
        </p:txBody>
      </p:sp>
      <p:sp>
        <p:nvSpPr>
          <p:cNvPr id="7" name="Title 1">
            <a:extLst>
              <a:ext uri="{FF2B5EF4-FFF2-40B4-BE49-F238E27FC236}">
                <a16:creationId xmlns:a16="http://schemas.microsoft.com/office/drawing/2014/main" id="{DDCF0AEF-2E2B-48A9-AF9B-812509BCB5C5}"/>
              </a:ext>
            </a:extLst>
          </p:cNvPr>
          <p:cNvSpPr>
            <a:spLocks noGrp="1"/>
          </p:cNvSpPr>
          <p:nvPr>
            <p:ph type="title"/>
          </p:nvPr>
        </p:nvSpPr>
        <p:spPr>
          <a:xfrm>
            <a:off x="2384213" y="410141"/>
            <a:ext cx="9875520" cy="775597"/>
          </a:xfrm>
        </p:spPr>
        <p:txBody>
          <a:bodyPr/>
          <a:lstStyle/>
          <a:p>
            <a:r>
              <a:rPr lang="en-US" dirty="0"/>
              <a:t>Why these courses? </a:t>
            </a:r>
          </a:p>
        </p:txBody>
      </p:sp>
      <p:sp>
        <p:nvSpPr>
          <p:cNvPr id="5" name="Rectangle: Rounded Corners 4" descr="green text box">
            <a:extLst>
              <a:ext uri="{FF2B5EF4-FFF2-40B4-BE49-F238E27FC236}">
                <a16:creationId xmlns:a16="http://schemas.microsoft.com/office/drawing/2014/main" id="{27849CDC-CEC8-4F14-BB94-8C5EEBACC0D7}"/>
              </a:ext>
            </a:extLst>
          </p:cNvPr>
          <p:cNvSpPr/>
          <p:nvPr/>
        </p:nvSpPr>
        <p:spPr>
          <a:xfrm>
            <a:off x="451412" y="1226917"/>
            <a:ext cx="2268638" cy="54632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latin typeface="Arial" panose="020B0604020202020204" pitchFamily="34" charset="0"/>
                <a:cs typeface="Arial" panose="020B0604020202020204" pitchFamily="34" charset="0"/>
              </a:rPr>
              <a:t>Discrete Math/ Computer Science</a:t>
            </a:r>
          </a:p>
        </p:txBody>
      </p:sp>
    </p:spTree>
    <p:extLst>
      <p:ext uri="{BB962C8B-B14F-4D97-AF65-F5344CB8AC3E}">
        <p14:creationId xmlns:p14="http://schemas.microsoft.com/office/powerpoint/2010/main" val="901830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8B4F4-AFA6-4377-9BAB-4FDA571A98A6}"/>
              </a:ext>
            </a:extLst>
          </p:cNvPr>
          <p:cNvSpPr>
            <a:spLocks noGrp="1"/>
          </p:cNvSpPr>
          <p:nvPr>
            <p:ph type="title"/>
          </p:nvPr>
        </p:nvSpPr>
        <p:spPr>
          <a:xfrm>
            <a:off x="731520" y="174172"/>
            <a:ext cx="13167360" cy="769441"/>
          </a:xfrm>
        </p:spPr>
        <p:txBody>
          <a:bodyPr/>
          <a:lstStyle/>
          <a:p>
            <a:r>
              <a:rPr lang="en-US" dirty="0"/>
              <a:t>Jobs Landscape</a:t>
            </a:r>
          </a:p>
        </p:txBody>
      </p:sp>
      <p:pic>
        <p:nvPicPr>
          <p:cNvPr id="4" name="Content Placeholder 3" descr="A group of children at a table with paper, markers, a laptop. They appear to be working on a math problem.">
            <a:extLst>
              <a:ext uri="{FF2B5EF4-FFF2-40B4-BE49-F238E27FC236}">
                <a16:creationId xmlns:a16="http://schemas.microsoft.com/office/drawing/2014/main" id="{95226402-FD53-460D-A182-294109FFAB1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3504911" y="1150408"/>
            <a:ext cx="8608065" cy="5958403"/>
          </a:xfrm>
          <a:prstGeom prst="rect">
            <a:avLst/>
          </a:prstGeom>
        </p:spPr>
      </p:pic>
    </p:spTree>
    <p:extLst>
      <p:ext uri="{BB962C8B-B14F-4D97-AF65-F5344CB8AC3E}">
        <p14:creationId xmlns:p14="http://schemas.microsoft.com/office/powerpoint/2010/main" val="1645918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90A3-658F-4AD7-BFC7-E6824E2D10EA}"/>
              </a:ext>
            </a:extLst>
          </p:cNvPr>
          <p:cNvSpPr>
            <a:spLocks noGrp="1"/>
          </p:cNvSpPr>
          <p:nvPr>
            <p:ph type="title"/>
          </p:nvPr>
        </p:nvSpPr>
        <p:spPr>
          <a:xfrm>
            <a:off x="2857496" y="1618141"/>
            <a:ext cx="5280661" cy="1188719"/>
          </a:xfrm>
        </p:spPr>
        <p:txBody>
          <a:bodyPr vert="horz" lIns="109728" tIns="54864" rIns="109728" bIns="54864" rtlCol="0" anchor="t" anchorCtr="0">
            <a:normAutofit/>
          </a:bodyPr>
          <a:lstStyle/>
          <a:p>
            <a:pPr algn="l" defTabSz="1097280">
              <a:lnSpc>
                <a:spcPct val="90000"/>
              </a:lnSpc>
            </a:pPr>
            <a:r>
              <a:rPr lang="en-US" sz="7200" dirty="0">
                <a:solidFill>
                  <a:schemeClr val="tx1"/>
                </a:solidFill>
                <a:latin typeface="Arial" panose="020B0604020202020204" pitchFamily="34" charset="0"/>
                <a:cs typeface="Arial" panose="020B0604020202020204" pitchFamily="34" charset="0"/>
              </a:rPr>
              <a:t>Equity</a:t>
            </a:r>
          </a:p>
        </p:txBody>
      </p:sp>
      <p:sp>
        <p:nvSpPr>
          <p:cNvPr id="3" name="Content Placeholder 2">
            <a:extLst>
              <a:ext uri="{FF2B5EF4-FFF2-40B4-BE49-F238E27FC236}">
                <a16:creationId xmlns:a16="http://schemas.microsoft.com/office/drawing/2014/main" id="{1E968E89-7AF5-4867-B20F-A046D97755FD}"/>
              </a:ext>
            </a:extLst>
          </p:cNvPr>
          <p:cNvSpPr>
            <a:spLocks noGrp="1"/>
          </p:cNvSpPr>
          <p:nvPr>
            <p:ph idx="1"/>
          </p:nvPr>
        </p:nvSpPr>
        <p:spPr>
          <a:xfrm>
            <a:off x="1001952" y="3270324"/>
            <a:ext cx="8599247" cy="2356338"/>
          </a:xfrm>
        </p:spPr>
        <p:txBody>
          <a:bodyPr vert="horz" lIns="109728" tIns="54864" rIns="109728" bIns="54864" rtlCol="0" anchor="t" anchorCtr="0">
            <a:normAutofit/>
          </a:bodyPr>
          <a:lstStyle/>
          <a:p>
            <a:pPr marL="0" indent="0" defTabSz="1097280">
              <a:lnSpc>
                <a:spcPct val="90000"/>
              </a:lnSpc>
              <a:spcBef>
                <a:spcPts val="1200"/>
              </a:spcBef>
              <a:buNone/>
            </a:pPr>
            <a:r>
              <a:rPr lang="en-US" sz="3360" dirty="0">
                <a:solidFill>
                  <a:schemeClr val="tx1">
                    <a:alpha val="55000"/>
                  </a:schemeClr>
                </a:solidFill>
                <a:latin typeface="Arial" panose="020B0604020202020204" pitchFamily="34" charset="0"/>
                <a:cs typeface="Arial" panose="020B0604020202020204" pitchFamily="34" charset="0"/>
              </a:rPr>
              <a:t>Students </a:t>
            </a:r>
            <a:r>
              <a:rPr lang="en-US" sz="3360" b="1" dirty="0">
                <a:solidFill>
                  <a:schemeClr val="tx1">
                    <a:alpha val="55000"/>
                  </a:schemeClr>
                </a:solidFill>
                <a:latin typeface="Arial" panose="020B0604020202020204" pitchFamily="34" charset="0"/>
                <a:cs typeface="Arial" panose="020B0604020202020204" pitchFamily="34" charset="0"/>
              </a:rPr>
              <a:t>choose </a:t>
            </a:r>
            <a:r>
              <a:rPr lang="en-US" sz="3360" dirty="0">
                <a:solidFill>
                  <a:schemeClr val="tx1">
                    <a:alpha val="55000"/>
                  </a:schemeClr>
                </a:solidFill>
                <a:latin typeface="Arial" panose="020B0604020202020204" pitchFamily="34" charset="0"/>
                <a:cs typeface="Arial" panose="020B0604020202020204" pitchFamily="34" charset="0"/>
              </a:rPr>
              <a:t>pathways based on their future aspirations. Students are </a:t>
            </a:r>
            <a:r>
              <a:rPr lang="en-US" sz="3360" b="1" dirty="0">
                <a:solidFill>
                  <a:schemeClr val="tx1">
                    <a:alpha val="55000"/>
                  </a:schemeClr>
                </a:solidFill>
                <a:latin typeface="Arial" panose="020B0604020202020204" pitchFamily="34" charset="0"/>
                <a:cs typeface="Arial" panose="020B0604020202020204" pitchFamily="34" charset="0"/>
              </a:rPr>
              <a:t>NOT</a:t>
            </a:r>
            <a:r>
              <a:rPr lang="en-US" sz="3360" dirty="0">
                <a:solidFill>
                  <a:schemeClr val="tx1">
                    <a:alpha val="55000"/>
                  </a:schemeClr>
                </a:solidFill>
                <a:latin typeface="Arial" panose="020B0604020202020204" pitchFamily="34" charset="0"/>
                <a:cs typeface="Arial" panose="020B0604020202020204" pitchFamily="34" charset="0"/>
              </a:rPr>
              <a:t> placed based on perceived preparation levels. </a:t>
            </a:r>
          </a:p>
        </p:txBody>
      </p:sp>
      <p:pic>
        <p:nvPicPr>
          <p:cNvPr id="5" name="Picture 4" descr="apple">
            <a:extLst>
              <a:ext uri="{FF2B5EF4-FFF2-40B4-BE49-F238E27FC236}">
                <a16:creationId xmlns:a16="http://schemas.microsoft.com/office/drawing/2014/main" id="{925AED6C-B0F5-4AC9-9C1F-5826597186F7}"/>
              </a:ext>
            </a:extLst>
          </p:cNvPr>
          <p:cNvPicPr>
            <a:picLocks noChangeAspect="1"/>
          </p:cNvPicPr>
          <p:nvPr/>
        </p:nvPicPr>
        <p:blipFill rotWithShape="1">
          <a:blip r:embed="rId2"/>
          <a:srcRect l="17561" r="11795"/>
          <a:stretch/>
        </p:blipFill>
        <p:spPr>
          <a:xfrm>
            <a:off x="10572258" y="2334608"/>
            <a:ext cx="2707558" cy="3533267"/>
          </a:xfrm>
          <a:prstGeom prst="rect">
            <a:avLst/>
          </a:prstGeom>
        </p:spPr>
      </p:pic>
    </p:spTree>
    <p:extLst>
      <p:ext uri="{BB962C8B-B14F-4D97-AF65-F5344CB8AC3E}">
        <p14:creationId xmlns:p14="http://schemas.microsoft.com/office/powerpoint/2010/main" val="1931791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fixing things at a table">
            <a:extLst>
              <a:ext uri="{FF2B5EF4-FFF2-40B4-BE49-F238E27FC236}">
                <a16:creationId xmlns:a16="http://schemas.microsoft.com/office/drawing/2014/main" id="{B27ACD91-8886-49A6-B662-40D92D7E4F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113" y="201630"/>
            <a:ext cx="1854237" cy="1280493"/>
          </a:xfrm>
          <a:prstGeom prst="rect">
            <a:avLst/>
          </a:prstGeom>
          <a:ln>
            <a:solidFill>
              <a:schemeClr val="tx1"/>
            </a:solidFill>
          </a:ln>
          <a:effectLst>
            <a:outerShdw blurRad="50800" dist="165100" dir="2700000" algn="tl" rotWithShape="0">
              <a:prstClr val="black">
                <a:alpha val="40000"/>
              </a:prstClr>
            </a:outerShdw>
          </a:effectLst>
        </p:spPr>
      </p:pic>
      <p:pic>
        <p:nvPicPr>
          <p:cNvPr id="7" name="Picture 6" descr="person standing in front of multiple screens">
            <a:extLst>
              <a:ext uri="{FF2B5EF4-FFF2-40B4-BE49-F238E27FC236}">
                <a16:creationId xmlns:a16="http://schemas.microsoft.com/office/drawing/2014/main" id="{1DD8FEC6-4797-44AC-B0A0-E3E443DED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96420" y="184994"/>
            <a:ext cx="1881181" cy="1280493"/>
          </a:xfrm>
          <a:prstGeom prst="rect">
            <a:avLst/>
          </a:prstGeom>
          <a:ln>
            <a:solidFill>
              <a:schemeClr val="tx1"/>
            </a:solidFill>
          </a:ln>
          <a:effectLst>
            <a:outerShdw blurRad="50800" dist="165100" dir="2700000" algn="tl" rotWithShape="0">
              <a:prstClr val="black">
                <a:alpha val="40000"/>
              </a:prstClr>
            </a:outerShdw>
          </a:effectLst>
        </p:spPr>
      </p:pic>
      <p:pic>
        <p:nvPicPr>
          <p:cNvPr id="9" name="Picture 8" descr="girls reading a book">
            <a:extLst>
              <a:ext uri="{FF2B5EF4-FFF2-40B4-BE49-F238E27FC236}">
                <a16:creationId xmlns:a16="http://schemas.microsoft.com/office/drawing/2014/main" id="{66532248-C58D-41A4-A2BC-D005D797A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3410" y="214296"/>
            <a:ext cx="1919413" cy="1280492"/>
          </a:xfrm>
          <a:prstGeom prst="rect">
            <a:avLst/>
          </a:prstGeom>
          <a:ln>
            <a:solidFill>
              <a:schemeClr val="tx1"/>
            </a:solidFill>
          </a:ln>
          <a:effectLst>
            <a:outerShdw blurRad="50800" dist="165100" dir="2700000" algn="tl" rotWithShape="0">
              <a:prstClr val="black">
                <a:alpha val="40000"/>
              </a:prstClr>
            </a:outerShdw>
          </a:effectLst>
        </p:spPr>
      </p:pic>
      <p:pic>
        <p:nvPicPr>
          <p:cNvPr id="11" name="Picture 10" descr="chalk drawing">
            <a:extLst>
              <a:ext uri="{FF2B5EF4-FFF2-40B4-BE49-F238E27FC236}">
                <a16:creationId xmlns:a16="http://schemas.microsoft.com/office/drawing/2014/main" id="{0C1AFD5C-DF61-466A-8C52-EC657D4D62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20905" y="251410"/>
            <a:ext cx="1919411" cy="1280491"/>
          </a:xfrm>
          <a:prstGeom prst="rect">
            <a:avLst/>
          </a:prstGeom>
          <a:ln>
            <a:solidFill>
              <a:schemeClr val="tx1"/>
            </a:solidFill>
          </a:ln>
          <a:effectLst>
            <a:outerShdw blurRad="50800" dist="165100" dir="2700000" algn="tl" rotWithShape="0">
              <a:prstClr val="black">
                <a:alpha val="40000"/>
              </a:prstClr>
            </a:outerShdw>
          </a:effectLst>
        </p:spPr>
      </p:pic>
      <p:sp>
        <p:nvSpPr>
          <p:cNvPr id="23" name="TextBox 22">
            <a:extLst>
              <a:ext uri="{FF2B5EF4-FFF2-40B4-BE49-F238E27FC236}">
                <a16:creationId xmlns:a16="http://schemas.microsoft.com/office/drawing/2014/main" id="{D3E30CE8-2EA0-453A-A9D5-AAF6F09397BB}"/>
              </a:ext>
            </a:extLst>
          </p:cNvPr>
          <p:cNvSpPr txBox="1"/>
          <p:nvPr/>
        </p:nvSpPr>
        <p:spPr>
          <a:xfrm>
            <a:off x="444002" y="1689884"/>
            <a:ext cx="3108960" cy="1477328"/>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Tre is undecided about his future. He likes fixing things but has not always had positive experiences with math.</a:t>
            </a:r>
          </a:p>
        </p:txBody>
      </p:sp>
      <p:sp>
        <p:nvSpPr>
          <p:cNvPr id="25" name="Rectangle 24" descr="maroon text box">
            <a:extLst>
              <a:ext uri="{FF2B5EF4-FFF2-40B4-BE49-F238E27FC236}">
                <a16:creationId xmlns:a16="http://schemas.microsoft.com/office/drawing/2014/main" id="{0ECB0D62-4D3D-415E-BE39-0C06BBA78FBD}"/>
              </a:ext>
            </a:extLst>
          </p:cNvPr>
          <p:cNvSpPr/>
          <p:nvPr/>
        </p:nvSpPr>
        <p:spPr>
          <a:xfrm>
            <a:off x="444002" y="3225196"/>
            <a:ext cx="3108960" cy="2060237"/>
          </a:xfrm>
          <a:prstGeom prst="rect">
            <a:avLst/>
          </a:prstGeom>
          <a:solidFill>
            <a:srgbClr val="700D1B"/>
          </a:solidFill>
          <a:ln>
            <a:noFill/>
          </a:ln>
        </p:spPr>
        <p:style>
          <a:lnRef idx="1">
            <a:schemeClr val="accent1"/>
          </a:lnRef>
          <a:fillRef idx="3">
            <a:schemeClr val="accent1"/>
          </a:fillRef>
          <a:effectRef idx="2">
            <a:schemeClr val="accent1"/>
          </a:effectRef>
          <a:fontRef idx="minor">
            <a:schemeClr val="lt1"/>
          </a:fontRef>
        </p:style>
        <p:txBody>
          <a:bodyPr tIns="137160" rtlCol="0" anchor="t"/>
          <a:lstStyle/>
          <a:p>
            <a:pPr algn="ctr"/>
            <a:r>
              <a:rPr lang="en-US" sz="1800" b="1" dirty="0">
                <a:latin typeface="Arial" panose="020B0604020202020204" pitchFamily="34" charset="0"/>
                <a:cs typeface="Arial" panose="020B0604020202020204" pitchFamily="34" charset="0"/>
              </a:rPr>
              <a:t>Year Three</a:t>
            </a:r>
          </a:p>
          <a:p>
            <a:r>
              <a:rPr lang="en-US" sz="1800" dirty="0">
                <a:latin typeface="Arial" panose="020B0604020202020204" pitchFamily="34" charset="0"/>
                <a:cs typeface="Arial" panose="020B0604020202020204" pitchFamily="34" charset="0"/>
              </a:rPr>
              <a:t>He takes a quantitative reasoning class and his interest in math grows when it is applied to the real world. Tre would like to pursue the engineering field. </a:t>
            </a:r>
          </a:p>
        </p:txBody>
      </p:sp>
      <p:sp>
        <p:nvSpPr>
          <p:cNvPr id="28" name="Rectangle 27" descr="maroon text box">
            <a:extLst>
              <a:ext uri="{FF2B5EF4-FFF2-40B4-BE49-F238E27FC236}">
                <a16:creationId xmlns:a16="http://schemas.microsoft.com/office/drawing/2014/main" id="{9E71A348-5086-45FD-9B31-7CCF5BAC981B}"/>
              </a:ext>
            </a:extLst>
          </p:cNvPr>
          <p:cNvSpPr/>
          <p:nvPr/>
        </p:nvSpPr>
        <p:spPr>
          <a:xfrm>
            <a:off x="444002" y="5541206"/>
            <a:ext cx="3108960" cy="1922095"/>
          </a:xfrm>
          <a:prstGeom prst="rect">
            <a:avLst/>
          </a:prstGeom>
          <a:solidFill>
            <a:srgbClr val="700D1B"/>
          </a:solidFill>
          <a:ln>
            <a:noFill/>
          </a:ln>
        </p:spPr>
        <p:style>
          <a:lnRef idx="1">
            <a:schemeClr val="accent1"/>
          </a:lnRef>
          <a:fillRef idx="3">
            <a:schemeClr val="accent1"/>
          </a:fillRef>
          <a:effectRef idx="2">
            <a:schemeClr val="accent1"/>
          </a:effectRef>
          <a:fontRef idx="minor">
            <a:schemeClr val="lt1"/>
          </a:fontRef>
        </p:style>
        <p:txBody>
          <a:bodyPr tIns="137160" rtlCol="0" anchor="t"/>
          <a:lstStyle/>
          <a:p>
            <a:pPr algn="ctr"/>
            <a:r>
              <a:rPr lang="en-US" sz="1800" b="1" dirty="0">
                <a:latin typeface="Arial" panose="020B0604020202020204" pitchFamily="34" charset="0"/>
                <a:cs typeface="Arial" panose="020B0604020202020204" pitchFamily="34" charset="0"/>
              </a:rPr>
              <a:t>Year Four</a:t>
            </a:r>
            <a:br>
              <a:rPr lang="en-US" sz="1800" b="1"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Tre decides to take Algebra 2 and move into the calculus-based STEM path. </a:t>
            </a:r>
          </a:p>
          <a:p>
            <a:pPr algn="ctr"/>
            <a:endParaRPr lang="en-US" sz="156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40017077-A26E-43FF-99D6-9A6E12943C66}"/>
              </a:ext>
            </a:extLst>
          </p:cNvPr>
          <p:cNvSpPr txBox="1"/>
          <p:nvPr/>
        </p:nvSpPr>
        <p:spPr>
          <a:xfrm>
            <a:off x="4001293" y="1689884"/>
            <a:ext cx="3108960" cy="1200329"/>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The electronics area has always fascinated Mia but she doesn’t take an interest in math while at school.</a:t>
            </a:r>
          </a:p>
        </p:txBody>
      </p:sp>
      <p:sp>
        <p:nvSpPr>
          <p:cNvPr id="34" name="Rectangle 33" descr="blue text box">
            <a:extLst>
              <a:ext uri="{FF2B5EF4-FFF2-40B4-BE49-F238E27FC236}">
                <a16:creationId xmlns:a16="http://schemas.microsoft.com/office/drawing/2014/main" id="{CBE4DC77-E703-4B98-AC7E-FEE6FF6EFE6D}"/>
              </a:ext>
            </a:extLst>
          </p:cNvPr>
          <p:cNvSpPr/>
          <p:nvPr/>
        </p:nvSpPr>
        <p:spPr>
          <a:xfrm>
            <a:off x="4001292" y="3262716"/>
            <a:ext cx="3108960" cy="2060236"/>
          </a:xfrm>
          <a:prstGeom prst="rect">
            <a:avLst/>
          </a:prstGeom>
          <a:solidFill>
            <a:srgbClr val="6CAEDF"/>
          </a:solidFill>
          <a:ln>
            <a:noFill/>
          </a:ln>
        </p:spPr>
        <p:style>
          <a:lnRef idx="1">
            <a:schemeClr val="accent1"/>
          </a:lnRef>
          <a:fillRef idx="3">
            <a:schemeClr val="accent1"/>
          </a:fillRef>
          <a:effectRef idx="2">
            <a:schemeClr val="accent1"/>
          </a:effectRef>
          <a:fontRef idx="minor">
            <a:schemeClr val="lt1"/>
          </a:fontRef>
        </p:style>
        <p:txBody>
          <a:bodyPr tIns="137160" rtlCol="0" anchor="t"/>
          <a:lstStyle/>
          <a:p>
            <a:pPr algn="ctr"/>
            <a:r>
              <a:rPr lang="en-US" sz="1800" b="1" dirty="0">
                <a:latin typeface="Arial" panose="020B0604020202020204" pitchFamily="34" charset="0"/>
                <a:cs typeface="Arial" panose="020B0604020202020204" pitchFamily="34" charset="0"/>
              </a:rPr>
              <a:t>Year Three</a:t>
            </a:r>
          </a:p>
          <a:p>
            <a:r>
              <a:rPr lang="en-US" sz="1800" dirty="0">
                <a:latin typeface="Arial" panose="020B0604020202020204" pitchFamily="34" charset="0"/>
                <a:cs typeface="Arial" panose="020B0604020202020204" pitchFamily="34" charset="0"/>
              </a:rPr>
              <a:t>Mia takes a quantitative reasoning class and finds out that she really likes math when it is connected to real-world applications.</a:t>
            </a:r>
          </a:p>
        </p:txBody>
      </p:sp>
      <p:sp>
        <p:nvSpPr>
          <p:cNvPr id="35" name="Rectangle 34" descr="blue text box">
            <a:extLst>
              <a:ext uri="{FF2B5EF4-FFF2-40B4-BE49-F238E27FC236}">
                <a16:creationId xmlns:a16="http://schemas.microsoft.com/office/drawing/2014/main" id="{5CBF9CFD-4DF8-446F-8E19-CE581DC0C8C3}"/>
              </a:ext>
            </a:extLst>
          </p:cNvPr>
          <p:cNvSpPr/>
          <p:nvPr/>
        </p:nvSpPr>
        <p:spPr>
          <a:xfrm>
            <a:off x="4001292" y="5529917"/>
            <a:ext cx="3108960" cy="1922095"/>
          </a:xfrm>
          <a:prstGeom prst="rect">
            <a:avLst/>
          </a:prstGeom>
          <a:solidFill>
            <a:srgbClr val="6CAEDF"/>
          </a:solidFill>
          <a:ln>
            <a:noFill/>
          </a:ln>
        </p:spPr>
        <p:style>
          <a:lnRef idx="1">
            <a:schemeClr val="accent1"/>
          </a:lnRef>
          <a:fillRef idx="3">
            <a:schemeClr val="accent1"/>
          </a:fillRef>
          <a:effectRef idx="2">
            <a:schemeClr val="accent1"/>
          </a:effectRef>
          <a:fontRef idx="minor">
            <a:schemeClr val="lt1"/>
          </a:fontRef>
        </p:style>
        <p:txBody>
          <a:bodyPr tIns="137160" rtlCol="0" anchor="t"/>
          <a:lstStyle/>
          <a:p>
            <a:pPr algn="ctr"/>
            <a:r>
              <a:rPr lang="en-US" sz="1800" b="1" dirty="0">
                <a:latin typeface="Arial" panose="020B0604020202020204" pitchFamily="34" charset="0"/>
                <a:cs typeface="Arial" panose="020B0604020202020204" pitchFamily="34" charset="0"/>
              </a:rPr>
              <a:t>Year Four</a:t>
            </a:r>
            <a:br>
              <a:rPr lang="en-US" sz="1800" b="1"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She decides to pursue an associate degree in engineering technology and takes College Credit Plus Technical </a:t>
            </a:r>
            <a:r>
              <a:rPr lang="en-US" sz="1800">
                <a:latin typeface="Arial" panose="020B0604020202020204" pitchFamily="34" charset="0"/>
                <a:cs typeface="Arial" panose="020B0604020202020204" pitchFamily="34" charset="0"/>
              </a:rPr>
              <a:t>Math 1.</a:t>
            </a:r>
            <a:endParaRPr lang="en-US" sz="1560" b="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78EAC2F-D8BF-46CE-A1EA-BD3586AB1002}"/>
              </a:ext>
            </a:extLst>
          </p:cNvPr>
          <p:cNvSpPr txBox="1"/>
          <p:nvPr/>
        </p:nvSpPr>
        <p:spPr>
          <a:xfrm>
            <a:off x="7576705" y="1848735"/>
            <a:ext cx="3215530" cy="1200329"/>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Hana is undecided about her future but has always held a passion for English language arts.</a:t>
            </a:r>
          </a:p>
        </p:txBody>
      </p:sp>
      <p:sp>
        <p:nvSpPr>
          <p:cNvPr id="37" name="Rectangle 36" descr="gold text box">
            <a:extLst>
              <a:ext uri="{FF2B5EF4-FFF2-40B4-BE49-F238E27FC236}">
                <a16:creationId xmlns:a16="http://schemas.microsoft.com/office/drawing/2014/main" id="{58FC95DA-BE6D-482C-A99B-B1D160C3226C}"/>
              </a:ext>
            </a:extLst>
          </p:cNvPr>
          <p:cNvSpPr/>
          <p:nvPr/>
        </p:nvSpPr>
        <p:spPr>
          <a:xfrm>
            <a:off x="7558582" y="3279152"/>
            <a:ext cx="3108960" cy="2043800"/>
          </a:xfrm>
          <a:prstGeom prst="rect">
            <a:avLst/>
          </a:prstGeom>
          <a:solidFill>
            <a:srgbClr val="DEA816"/>
          </a:solidFill>
          <a:ln>
            <a:noFill/>
          </a:ln>
        </p:spPr>
        <p:style>
          <a:lnRef idx="1">
            <a:schemeClr val="accent1"/>
          </a:lnRef>
          <a:fillRef idx="3">
            <a:schemeClr val="accent1"/>
          </a:fillRef>
          <a:effectRef idx="2">
            <a:schemeClr val="accent1"/>
          </a:effectRef>
          <a:fontRef idx="minor">
            <a:schemeClr val="lt1"/>
          </a:fontRef>
        </p:style>
        <p:txBody>
          <a:bodyPr tIns="137160" rtlCol="0" anchor="t"/>
          <a:lstStyle/>
          <a:p>
            <a:pPr algn="ctr"/>
            <a:r>
              <a:rPr lang="en-US" sz="1800" b="1" dirty="0">
                <a:latin typeface="Arial" panose="020B0604020202020204" pitchFamily="34" charset="0"/>
                <a:cs typeface="Arial" panose="020B0604020202020204" pitchFamily="34" charset="0"/>
              </a:rPr>
              <a:t>Year Three</a:t>
            </a:r>
          </a:p>
          <a:p>
            <a:r>
              <a:rPr lang="en-US" sz="1800" dirty="0">
                <a:latin typeface="Arial" panose="020B0604020202020204" pitchFamily="34" charset="0"/>
                <a:cs typeface="Arial" panose="020B0604020202020204" pitchFamily="34" charset="0"/>
              </a:rPr>
              <a:t>While she is undecided, Hana elects to take a quantitative reasoning class.</a:t>
            </a:r>
          </a:p>
        </p:txBody>
      </p:sp>
      <p:sp>
        <p:nvSpPr>
          <p:cNvPr id="38" name="Rectangle 37" descr="gold text box">
            <a:extLst>
              <a:ext uri="{FF2B5EF4-FFF2-40B4-BE49-F238E27FC236}">
                <a16:creationId xmlns:a16="http://schemas.microsoft.com/office/drawing/2014/main" id="{453274B5-7AD9-47F5-9116-6C67965ACE36}"/>
              </a:ext>
            </a:extLst>
          </p:cNvPr>
          <p:cNvSpPr/>
          <p:nvPr/>
        </p:nvSpPr>
        <p:spPr>
          <a:xfrm>
            <a:off x="7558582" y="5589183"/>
            <a:ext cx="3108960" cy="1922095"/>
          </a:xfrm>
          <a:prstGeom prst="rect">
            <a:avLst/>
          </a:prstGeom>
          <a:solidFill>
            <a:srgbClr val="DEA816"/>
          </a:solidFill>
          <a:ln>
            <a:noFill/>
          </a:ln>
        </p:spPr>
        <p:style>
          <a:lnRef idx="1">
            <a:schemeClr val="accent1"/>
          </a:lnRef>
          <a:fillRef idx="3">
            <a:schemeClr val="accent1"/>
          </a:fillRef>
          <a:effectRef idx="2">
            <a:schemeClr val="accent1"/>
          </a:effectRef>
          <a:fontRef idx="minor">
            <a:schemeClr val="lt1"/>
          </a:fontRef>
        </p:style>
        <p:txBody>
          <a:bodyPr tIns="137160" rtlCol="0" anchor="t"/>
          <a:lstStyle/>
          <a:p>
            <a:pPr algn="ctr"/>
            <a:r>
              <a:rPr lang="en-US" sz="1800" b="1" dirty="0">
                <a:latin typeface="Arial" panose="020B0604020202020204" pitchFamily="34" charset="0"/>
                <a:cs typeface="Arial" panose="020B0604020202020204" pitchFamily="34" charset="0"/>
              </a:rPr>
              <a:t>Year Four</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Hana becomes more interested in social work, so she takes AP Statistics and Probability.</a:t>
            </a:r>
          </a:p>
          <a:p>
            <a:pPr algn="ctr"/>
            <a:endParaRPr lang="en-US" sz="1560" b="1"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4B066A7-8572-497C-9021-EF30446131FB}"/>
              </a:ext>
            </a:extLst>
          </p:cNvPr>
          <p:cNvSpPr txBox="1"/>
          <p:nvPr/>
        </p:nvSpPr>
        <p:spPr>
          <a:xfrm>
            <a:off x="11077438" y="1941894"/>
            <a:ext cx="3108960" cy="92333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Noah loves art and would like to pursue it as a future career</a:t>
            </a:r>
            <a:r>
              <a:rPr lang="en-US" sz="1560" dirty="0">
                <a:latin typeface="Arial" panose="020B0604020202020204" pitchFamily="34" charset="0"/>
                <a:cs typeface="Arial" panose="020B0604020202020204" pitchFamily="34" charset="0"/>
              </a:rPr>
              <a:t>.</a:t>
            </a:r>
          </a:p>
        </p:txBody>
      </p:sp>
      <p:sp>
        <p:nvSpPr>
          <p:cNvPr id="40" name="Rectangle 39" descr="green text box">
            <a:extLst>
              <a:ext uri="{FF2B5EF4-FFF2-40B4-BE49-F238E27FC236}">
                <a16:creationId xmlns:a16="http://schemas.microsoft.com/office/drawing/2014/main" id="{6C5498B8-1931-4980-8E83-C8C5EEEB8338}"/>
              </a:ext>
            </a:extLst>
          </p:cNvPr>
          <p:cNvSpPr/>
          <p:nvPr/>
        </p:nvSpPr>
        <p:spPr>
          <a:xfrm>
            <a:off x="11077438" y="3249850"/>
            <a:ext cx="3108960" cy="2043800"/>
          </a:xfrm>
          <a:prstGeom prst="rect">
            <a:avLst/>
          </a:prstGeom>
          <a:solidFill>
            <a:srgbClr val="96B329"/>
          </a:solidFill>
          <a:ln>
            <a:noFill/>
          </a:ln>
        </p:spPr>
        <p:style>
          <a:lnRef idx="1">
            <a:schemeClr val="accent1"/>
          </a:lnRef>
          <a:fillRef idx="3">
            <a:schemeClr val="accent1"/>
          </a:fillRef>
          <a:effectRef idx="2">
            <a:schemeClr val="accent1"/>
          </a:effectRef>
          <a:fontRef idx="minor">
            <a:schemeClr val="lt1"/>
          </a:fontRef>
        </p:style>
        <p:txBody>
          <a:bodyPr tIns="137160" rtlCol="0" anchor="t"/>
          <a:lstStyle/>
          <a:p>
            <a:pPr algn="ctr"/>
            <a:r>
              <a:rPr lang="en-US" sz="1800" b="1" dirty="0">
                <a:latin typeface="Arial" panose="020B0604020202020204" pitchFamily="34" charset="0"/>
                <a:cs typeface="Arial" panose="020B0604020202020204" pitchFamily="34" charset="0"/>
              </a:rPr>
              <a:t>Year Three</a:t>
            </a:r>
          </a:p>
          <a:p>
            <a:r>
              <a:rPr lang="en-US" sz="1800" dirty="0">
                <a:latin typeface="Arial" panose="020B0604020202020204" pitchFamily="34" charset="0"/>
                <a:cs typeface="Arial" panose="020B0604020202020204" pitchFamily="34" charset="0"/>
              </a:rPr>
              <a:t>He takes quantitative reasoning and is amazed how math connects to art. He wants to major in graphic design.</a:t>
            </a:r>
          </a:p>
        </p:txBody>
      </p:sp>
      <p:sp>
        <p:nvSpPr>
          <p:cNvPr id="41" name="Rectangle 40" descr="green text box">
            <a:extLst>
              <a:ext uri="{FF2B5EF4-FFF2-40B4-BE49-F238E27FC236}">
                <a16:creationId xmlns:a16="http://schemas.microsoft.com/office/drawing/2014/main" id="{FF3AD211-ED2E-47CC-9116-5BC3C647144C}"/>
              </a:ext>
            </a:extLst>
          </p:cNvPr>
          <p:cNvSpPr/>
          <p:nvPr/>
        </p:nvSpPr>
        <p:spPr>
          <a:xfrm>
            <a:off x="11077438" y="5589183"/>
            <a:ext cx="3108960" cy="1904375"/>
          </a:xfrm>
          <a:prstGeom prst="rect">
            <a:avLst/>
          </a:prstGeom>
          <a:solidFill>
            <a:srgbClr val="96B329"/>
          </a:solidFill>
          <a:ln>
            <a:noFill/>
          </a:ln>
        </p:spPr>
        <p:style>
          <a:lnRef idx="1">
            <a:schemeClr val="accent1"/>
          </a:lnRef>
          <a:fillRef idx="3">
            <a:schemeClr val="accent1"/>
          </a:fillRef>
          <a:effectRef idx="2">
            <a:schemeClr val="accent1"/>
          </a:effectRef>
          <a:fontRef idx="minor">
            <a:schemeClr val="lt1"/>
          </a:fontRef>
        </p:style>
        <p:txBody>
          <a:bodyPr tIns="137160" rtlCol="0" anchor="t"/>
          <a:lstStyle/>
          <a:p>
            <a:pPr algn="ctr"/>
            <a:r>
              <a:rPr lang="en-US" sz="1800" b="1" dirty="0">
                <a:latin typeface="Arial" panose="020B0604020202020204" pitchFamily="34" charset="0"/>
                <a:cs typeface="Arial" panose="020B0604020202020204" pitchFamily="34" charset="0"/>
              </a:rPr>
              <a:t>Year Four</a:t>
            </a:r>
            <a:br>
              <a:rPr lang="en-US" sz="1800" b="1"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Noah takes a College Credit Plus quantitative reasoning class for dual credit.</a:t>
            </a:r>
          </a:p>
        </p:txBody>
      </p:sp>
      <p:pic>
        <p:nvPicPr>
          <p:cNvPr id="2" name="Picture 1" descr="text box 1">
            <a:extLst>
              <a:ext uri="{FF2B5EF4-FFF2-40B4-BE49-F238E27FC236}">
                <a16:creationId xmlns:a16="http://schemas.microsoft.com/office/drawing/2014/main" id="{96E224E8-BA51-4E8C-BEC2-1D419D33F0CE}"/>
              </a:ext>
            </a:extLst>
          </p:cNvPr>
          <p:cNvPicPr>
            <a:picLocks noChangeAspect="1"/>
          </p:cNvPicPr>
          <p:nvPr/>
        </p:nvPicPr>
        <p:blipFill>
          <a:blip r:embed="rId6"/>
          <a:stretch>
            <a:fillRect/>
          </a:stretch>
        </p:blipFill>
        <p:spPr>
          <a:xfrm>
            <a:off x="918022" y="994077"/>
            <a:ext cx="1853345" cy="688908"/>
          </a:xfrm>
          <a:prstGeom prst="rect">
            <a:avLst/>
          </a:prstGeom>
        </p:spPr>
      </p:pic>
      <p:pic>
        <p:nvPicPr>
          <p:cNvPr id="3" name="Picture 2" descr="text box 2">
            <a:extLst>
              <a:ext uri="{FF2B5EF4-FFF2-40B4-BE49-F238E27FC236}">
                <a16:creationId xmlns:a16="http://schemas.microsoft.com/office/drawing/2014/main" id="{E4188A79-B49C-46B2-B92C-F3769F549481}"/>
              </a:ext>
            </a:extLst>
          </p:cNvPr>
          <p:cNvPicPr>
            <a:picLocks noChangeAspect="1"/>
          </p:cNvPicPr>
          <p:nvPr/>
        </p:nvPicPr>
        <p:blipFill>
          <a:blip r:embed="rId7"/>
          <a:stretch>
            <a:fillRect/>
          </a:stretch>
        </p:blipFill>
        <p:spPr>
          <a:xfrm>
            <a:off x="4499870" y="930708"/>
            <a:ext cx="1877731" cy="688908"/>
          </a:xfrm>
          <a:prstGeom prst="rect">
            <a:avLst/>
          </a:prstGeom>
        </p:spPr>
      </p:pic>
      <p:pic>
        <p:nvPicPr>
          <p:cNvPr id="4" name="Picture 3" descr="text box 3">
            <a:extLst>
              <a:ext uri="{FF2B5EF4-FFF2-40B4-BE49-F238E27FC236}">
                <a16:creationId xmlns:a16="http://schemas.microsoft.com/office/drawing/2014/main" id="{57278627-CECF-4F7E-8306-8C68F599808B}"/>
              </a:ext>
            </a:extLst>
          </p:cNvPr>
          <p:cNvPicPr>
            <a:picLocks noChangeAspect="1"/>
          </p:cNvPicPr>
          <p:nvPr/>
        </p:nvPicPr>
        <p:blipFill>
          <a:blip r:embed="rId8"/>
          <a:stretch>
            <a:fillRect/>
          </a:stretch>
        </p:blipFill>
        <p:spPr>
          <a:xfrm>
            <a:off x="7913427" y="982854"/>
            <a:ext cx="1920406" cy="688908"/>
          </a:xfrm>
          <a:prstGeom prst="rect">
            <a:avLst/>
          </a:prstGeom>
        </p:spPr>
      </p:pic>
      <p:pic>
        <p:nvPicPr>
          <p:cNvPr id="6" name="Picture 5" descr="text box 4&#10;">
            <a:extLst>
              <a:ext uri="{FF2B5EF4-FFF2-40B4-BE49-F238E27FC236}">
                <a16:creationId xmlns:a16="http://schemas.microsoft.com/office/drawing/2014/main" id="{60E33743-3C05-4FF2-8EF9-1EE735A0E7D9}"/>
              </a:ext>
            </a:extLst>
          </p:cNvPr>
          <p:cNvPicPr>
            <a:picLocks noChangeAspect="1"/>
          </p:cNvPicPr>
          <p:nvPr/>
        </p:nvPicPr>
        <p:blipFill>
          <a:blip r:embed="rId9"/>
          <a:stretch>
            <a:fillRect/>
          </a:stretch>
        </p:blipFill>
        <p:spPr>
          <a:xfrm>
            <a:off x="11529737" y="997844"/>
            <a:ext cx="1920406" cy="688908"/>
          </a:xfrm>
          <a:prstGeom prst="rect">
            <a:avLst/>
          </a:prstGeom>
        </p:spPr>
      </p:pic>
    </p:spTree>
    <p:extLst>
      <p:ext uri="{BB962C8B-B14F-4D97-AF65-F5344CB8AC3E}">
        <p14:creationId xmlns:p14="http://schemas.microsoft.com/office/powerpoint/2010/main" val="1967901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5FA9-6C53-4F47-A4AE-1E00BFFC2CED}"/>
              </a:ext>
            </a:extLst>
          </p:cNvPr>
          <p:cNvSpPr>
            <a:spLocks noGrp="1"/>
          </p:cNvSpPr>
          <p:nvPr>
            <p:ph type="title"/>
          </p:nvPr>
        </p:nvSpPr>
        <p:spPr>
          <a:xfrm>
            <a:off x="104173" y="232915"/>
            <a:ext cx="14433630" cy="738664"/>
          </a:xfrm>
        </p:spPr>
        <p:txBody>
          <a:bodyPr/>
          <a:lstStyle/>
          <a:p>
            <a:r>
              <a:rPr lang="en-US" sz="4800" dirty="0"/>
              <a:t>Changing from A STEM to a Non-STEM Major</a:t>
            </a:r>
          </a:p>
        </p:txBody>
      </p:sp>
      <p:sp>
        <p:nvSpPr>
          <p:cNvPr id="3" name="Content Placeholder 2">
            <a:extLst>
              <a:ext uri="{FF2B5EF4-FFF2-40B4-BE49-F238E27FC236}">
                <a16:creationId xmlns:a16="http://schemas.microsoft.com/office/drawing/2014/main" id="{93F2F9B9-1917-48B6-A391-45E85CECBD72}"/>
              </a:ext>
            </a:extLst>
          </p:cNvPr>
          <p:cNvSpPr>
            <a:spLocks noGrp="1"/>
          </p:cNvSpPr>
          <p:nvPr>
            <p:ph idx="1"/>
          </p:nvPr>
        </p:nvSpPr>
        <p:spPr>
          <a:xfrm>
            <a:off x="844953" y="1709778"/>
            <a:ext cx="12642447" cy="4810043"/>
          </a:xfrm>
        </p:spPr>
        <p:txBody>
          <a:bodyPr/>
          <a:lstStyle/>
          <a:p>
            <a:pPr marL="0" indent="0">
              <a:buNone/>
            </a:pPr>
            <a:r>
              <a:rPr lang="en-US" sz="3200" b="1" u="sng" dirty="0"/>
              <a:t>Key Findings from National &amp; State Studies</a:t>
            </a:r>
          </a:p>
          <a:p>
            <a:pPr>
              <a:spcBef>
                <a:spcPts val="1200"/>
              </a:spcBef>
            </a:pPr>
            <a:r>
              <a:rPr lang="en-US" sz="3000" dirty="0"/>
              <a:t>Of students who entered four-year Ohio public colleges in fall 1998, most (95%) students intending to major in non-STEM fields stayed in non-STEM fields with only </a:t>
            </a:r>
            <a:r>
              <a:rPr lang="en-US" sz="3000" b="1" dirty="0">
                <a:solidFill>
                  <a:schemeClr val="accent2">
                    <a:lumMod val="75000"/>
                  </a:schemeClr>
                </a:solidFill>
              </a:rPr>
              <a:t>5% </a:t>
            </a:r>
            <a:r>
              <a:rPr lang="en-US" sz="3000" dirty="0"/>
              <a:t>changing to STEM majors (</a:t>
            </a:r>
            <a:r>
              <a:rPr lang="en-US" sz="3000" dirty="0" err="1"/>
              <a:t>Bettinger</a:t>
            </a:r>
            <a:r>
              <a:rPr lang="en-US" sz="3000" dirty="0"/>
              <a:t>, 2010).</a:t>
            </a:r>
          </a:p>
          <a:p>
            <a:pPr>
              <a:spcBef>
                <a:spcPts val="1200"/>
              </a:spcBef>
            </a:pPr>
            <a:r>
              <a:rPr lang="en-US" sz="3000" dirty="0"/>
              <a:t>An analysis of first-time students enrolled in postsecondary education examined student entrance, persistence, and attainment in STEM fields from 1995 to 2001 (Chen, 2009). The study found 36% of intending STEM students changed their majors to non-STEM fields and</a:t>
            </a:r>
            <a:r>
              <a:rPr lang="en-US" sz="3000" b="1" dirty="0">
                <a:solidFill>
                  <a:schemeClr val="accent2">
                    <a:lumMod val="75000"/>
                  </a:schemeClr>
                </a:solidFill>
              </a:rPr>
              <a:t> 7% </a:t>
            </a:r>
            <a:r>
              <a:rPr lang="en-US" sz="3000" dirty="0"/>
              <a:t>of intending non-STEM students changed their majors to STEM fields.</a:t>
            </a:r>
          </a:p>
        </p:txBody>
      </p:sp>
    </p:spTree>
    <p:extLst>
      <p:ext uri="{BB962C8B-B14F-4D97-AF65-F5344CB8AC3E}">
        <p14:creationId xmlns:p14="http://schemas.microsoft.com/office/powerpoint/2010/main" val="3163621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5FA9-6C53-4F47-A4AE-1E00BFFC2CED}"/>
              </a:ext>
            </a:extLst>
          </p:cNvPr>
          <p:cNvSpPr>
            <a:spLocks noGrp="1"/>
          </p:cNvSpPr>
          <p:nvPr>
            <p:ph type="title"/>
          </p:nvPr>
        </p:nvSpPr>
        <p:spPr>
          <a:xfrm>
            <a:off x="0" y="232915"/>
            <a:ext cx="14630400" cy="677108"/>
          </a:xfrm>
        </p:spPr>
        <p:txBody>
          <a:bodyPr/>
          <a:lstStyle/>
          <a:p>
            <a:r>
              <a:rPr lang="en-US" sz="4400" dirty="0"/>
              <a:t>Changing from A STEM to a Non-STEM Major</a:t>
            </a:r>
          </a:p>
        </p:txBody>
      </p:sp>
      <p:sp>
        <p:nvSpPr>
          <p:cNvPr id="3" name="Content Placeholder 2">
            <a:extLst>
              <a:ext uri="{FF2B5EF4-FFF2-40B4-BE49-F238E27FC236}">
                <a16:creationId xmlns:a16="http://schemas.microsoft.com/office/drawing/2014/main" id="{93F2F9B9-1917-48B6-A391-45E85CECBD72}"/>
              </a:ext>
            </a:extLst>
          </p:cNvPr>
          <p:cNvSpPr>
            <a:spLocks noGrp="1"/>
          </p:cNvSpPr>
          <p:nvPr>
            <p:ph idx="1"/>
          </p:nvPr>
        </p:nvSpPr>
        <p:spPr>
          <a:xfrm>
            <a:off x="798653" y="1252110"/>
            <a:ext cx="13241438" cy="2220295"/>
          </a:xfrm>
        </p:spPr>
        <p:txBody>
          <a:bodyPr/>
          <a:lstStyle/>
          <a:p>
            <a:pPr marL="0" indent="0">
              <a:buNone/>
            </a:pPr>
            <a:r>
              <a:rPr lang="en-US" sz="2640" b="1" u="sng" dirty="0"/>
              <a:t>Key Findings from National &amp; State Studies</a:t>
            </a:r>
          </a:p>
          <a:p>
            <a:r>
              <a:rPr lang="en-US" sz="2800" dirty="0"/>
              <a:t>Enrollment and completion data from the National Student Clearinghouse from 2004 to 2010 revealed that of the 34,616 students who graduated with a STEM degree, only </a:t>
            </a:r>
            <a:r>
              <a:rPr lang="en-US" sz="2800" b="1" dirty="0">
                <a:solidFill>
                  <a:srgbClr val="C00000"/>
                </a:solidFill>
              </a:rPr>
              <a:t>17%</a:t>
            </a:r>
            <a:r>
              <a:rPr lang="en-US" sz="2800" b="1" dirty="0">
                <a:solidFill>
                  <a:schemeClr val="accent2">
                    <a:lumMod val="75000"/>
                  </a:schemeClr>
                </a:solidFill>
              </a:rPr>
              <a:t> </a:t>
            </a:r>
            <a:r>
              <a:rPr lang="en-US" sz="2800" dirty="0"/>
              <a:t>had originally intended to pursue a non-STEM major (Eagan, Hurtado, Figueroa, &amp; Hughes, 2014).</a:t>
            </a:r>
          </a:p>
        </p:txBody>
      </p:sp>
      <p:sp>
        <p:nvSpPr>
          <p:cNvPr id="5" name="Rectangle: Rounded Corners 4" descr="maroon text box">
            <a:extLst>
              <a:ext uri="{FF2B5EF4-FFF2-40B4-BE49-F238E27FC236}">
                <a16:creationId xmlns:a16="http://schemas.microsoft.com/office/drawing/2014/main" id="{9DAE356B-8478-40B7-8C5B-57232892C064}"/>
              </a:ext>
            </a:extLst>
          </p:cNvPr>
          <p:cNvSpPr/>
          <p:nvPr/>
        </p:nvSpPr>
        <p:spPr>
          <a:xfrm>
            <a:off x="798653" y="3723768"/>
            <a:ext cx="13241438" cy="34459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40" dirty="0">
                <a:latin typeface="Arial" panose="020B0604020202020204" pitchFamily="34" charset="0"/>
                <a:cs typeface="Arial" panose="020B0604020202020204" pitchFamily="34" charset="0"/>
              </a:rPr>
              <a:t>“The evidence from these studies overwhelmingly shows that the vast majority of students who start in a non-STEM field will remain in a similar field. Therefore, institutions should design normative practice of mathematics pathways to serve the needs of the greatest number of students possible and ensure that appropriate options exist for students who change to STEM majors.”</a:t>
            </a:r>
          </a:p>
          <a:p>
            <a:pPr algn="ctr"/>
            <a:r>
              <a:rPr lang="en-US" sz="1920" dirty="0">
                <a:latin typeface="Arial" panose="020B0604020202020204" pitchFamily="34" charset="0"/>
                <a:cs typeface="Arial" panose="020B0604020202020204" pitchFamily="34" charset="0"/>
                <a:hlinkClick r:id="rId2"/>
              </a:rPr>
              <a:t>https://dcmathpathways.org/sites/default/files/resources/2018-01/STEM-transfers-brief%5B1%5D.pdf</a:t>
            </a:r>
            <a:r>
              <a:rPr lang="en-US" sz="192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4811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9A54D8C-758A-478D-81A1-1995F4C2D02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3868" y="4468403"/>
            <a:ext cx="2566638" cy="579170"/>
          </a:xfrm>
          <a:prstGeom prst="rect">
            <a:avLst/>
          </a:prstGeom>
        </p:spPr>
      </p:pic>
      <p:pic>
        <p:nvPicPr>
          <p:cNvPr id="16" name="Picture 15">
            <a:extLst>
              <a:ext uri="{FF2B5EF4-FFF2-40B4-BE49-F238E27FC236}">
                <a16:creationId xmlns:a16="http://schemas.microsoft.com/office/drawing/2014/main" id="{6A15F4AF-EAA5-4F7C-800A-01B08C2170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0983" y="2310169"/>
            <a:ext cx="2566638" cy="579170"/>
          </a:xfrm>
          <a:prstGeom prst="rect">
            <a:avLst/>
          </a:prstGeom>
        </p:spPr>
      </p:pic>
      <p:pic>
        <p:nvPicPr>
          <p:cNvPr id="3" name="Picture 2">
            <a:extLst>
              <a:ext uri="{FF2B5EF4-FFF2-40B4-BE49-F238E27FC236}">
                <a16:creationId xmlns:a16="http://schemas.microsoft.com/office/drawing/2014/main" id="{066939AA-8196-410C-84D4-DDBDACEDB1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0983" y="615870"/>
            <a:ext cx="2566638" cy="579170"/>
          </a:xfrm>
          <a:prstGeom prst="rect">
            <a:avLst/>
          </a:prstGeom>
        </p:spPr>
      </p:pic>
      <p:sp>
        <p:nvSpPr>
          <p:cNvPr id="2" name="Title 1">
            <a:extLst>
              <a:ext uri="{FF2B5EF4-FFF2-40B4-BE49-F238E27FC236}">
                <a16:creationId xmlns:a16="http://schemas.microsoft.com/office/drawing/2014/main" id="{1B1ECF85-1FEF-4F8B-8D0F-D79E08599552}"/>
              </a:ext>
            </a:extLst>
          </p:cNvPr>
          <p:cNvSpPr>
            <a:spLocks noGrp="1"/>
          </p:cNvSpPr>
          <p:nvPr>
            <p:ph type="title"/>
          </p:nvPr>
        </p:nvSpPr>
        <p:spPr>
          <a:xfrm>
            <a:off x="3879532" y="145630"/>
            <a:ext cx="8247443" cy="764447"/>
          </a:xfrm>
        </p:spPr>
        <p:txBody>
          <a:bodyPr/>
          <a:lstStyle/>
          <a:p>
            <a:r>
              <a:rPr lang="en-US" dirty="0"/>
              <a:t>Proposed Timeline</a:t>
            </a:r>
          </a:p>
        </p:txBody>
      </p:sp>
      <p:sp>
        <p:nvSpPr>
          <p:cNvPr id="6" name="Rectangle: Top Corners Rounded 4" descr="Text box">
            <a:extLst>
              <a:ext uri="{FF2B5EF4-FFF2-40B4-BE49-F238E27FC236}">
                <a16:creationId xmlns:a16="http://schemas.microsoft.com/office/drawing/2014/main" id="{013B8080-213E-43CB-9A37-BD8268953175}"/>
              </a:ext>
            </a:extLst>
          </p:cNvPr>
          <p:cNvSpPr txBox="1"/>
          <p:nvPr/>
        </p:nvSpPr>
        <p:spPr>
          <a:xfrm>
            <a:off x="457963" y="612484"/>
            <a:ext cx="2488826" cy="5255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1333500">
              <a:lnSpc>
                <a:spcPct val="90000"/>
              </a:lnSpc>
              <a:spcBef>
                <a:spcPct val="0"/>
              </a:spcBef>
              <a:spcAft>
                <a:spcPct val="35000"/>
              </a:spcAft>
            </a:pPr>
            <a:r>
              <a:rPr lang="en-US" sz="3000" dirty="0">
                <a:latin typeface="Arial" panose="020B0604020202020204" pitchFamily="34" charset="0"/>
                <a:cs typeface="Arial" panose="020B0604020202020204" pitchFamily="34" charset="0"/>
              </a:rPr>
              <a:t>Fall 2020</a:t>
            </a:r>
          </a:p>
        </p:txBody>
      </p:sp>
      <p:sp>
        <p:nvSpPr>
          <p:cNvPr id="7" name="Rectangle 6">
            <a:extLst>
              <a:ext uri="{FF2B5EF4-FFF2-40B4-BE49-F238E27FC236}">
                <a16:creationId xmlns:a16="http://schemas.microsoft.com/office/drawing/2014/main" id="{7CF3D089-BBE8-4F02-9ECC-26A56A9BCD85}"/>
              </a:ext>
            </a:extLst>
          </p:cNvPr>
          <p:cNvSpPr/>
          <p:nvPr/>
        </p:nvSpPr>
        <p:spPr>
          <a:xfrm>
            <a:off x="415498" y="1296302"/>
            <a:ext cx="10337530" cy="498598"/>
          </a:xfrm>
          <a:prstGeom prst="rect">
            <a:avLst/>
          </a:prstGeom>
        </p:spPr>
        <p:txBody>
          <a:bodyPr wrap="square">
            <a:spAutoFit/>
          </a:bodyPr>
          <a:lstStyle/>
          <a:p>
            <a:pPr marL="411480" indent="-411480">
              <a:buFont typeface="Arial" panose="020B0604020202020204" pitchFamily="34" charset="0"/>
              <a:buChar char="•"/>
            </a:pPr>
            <a:r>
              <a:rPr lang="en-US" sz="2640" b="1" dirty="0">
                <a:latin typeface="Arial" panose="020B0604020202020204" pitchFamily="34" charset="0"/>
                <a:cs typeface="Arial" panose="020B0604020202020204" pitchFamily="34" charset="0"/>
              </a:rPr>
              <a:t>Course Development</a:t>
            </a:r>
          </a:p>
        </p:txBody>
      </p:sp>
      <p:sp>
        <p:nvSpPr>
          <p:cNvPr id="10" name="Rectangle: Top Corners Rounded 4" descr="Text box">
            <a:extLst>
              <a:ext uri="{FF2B5EF4-FFF2-40B4-BE49-F238E27FC236}">
                <a16:creationId xmlns:a16="http://schemas.microsoft.com/office/drawing/2014/main" id="{50C6CE5F-A26A-4C96-9620-06DA0DC60432}"/>
              </a:ext>
            </a:extLst>
          </p:cNvPr>
          <p:cNvSpPr txBox="1"/>
          <p:nvPr/>
        </p:nvSpPr>
        <p:spPr>
          <a:xfrm>
            <a:off x="457963" y="2352819"/>
            <a:ext cx="2488826" cy="5255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1333500">
              <a:lnSpc>
                <a:spcPct val="90000"/>
              </a:lnSpc>
              <a:spcBef>
                <a:spcPct val="0"/>
              </a:spcBef>
              <a:spcAft>
                <a:spcPct val="35000"/>
              </a:spcAft>
            </a:pPr>
            <a:r>
              <a:rPr lang="en-US" sz="3000" dirty="0">
                <a:latin typeface="Arial" panose="020B0604020202020204" pitchFamily="34" charset="0"/>
                <a:cs typeface="Arial" panose="020B0604020202020204" pitchFamily="34" charset="0"/>
              </a:rPr>
              <a:t>Fall 2021</a:t>
            </a:r>
          </a:p>
        </p:txBody>
      </p:sp>
      <p:sp>
        <p:nvSpPr>
          <p:cNvPr id="11" name="Rectangle 10">
            <a:extLst>
              <a:ext uri="{FF2B5EF4-FFF2-40B4-BE49-F238E27FC236}">
                <a16:creationId xmlns:a16="http://schemas.microsoft.com/office/drawing/2014/main" id="{9B644E49-42DC-4BEE-A6FA-B9D6CD0E8966}"/>
              </a:ext>
            </a:extLst>
          </p:cNvPr>
          <p:cNvSpPr/>
          <p:nvPr/>
        </p:nvSpPr>
        <p:spPr>
          <a:xfrm>
            <a:off x="442473" y="2952679"/>
            <a:ext cx="13265777" cy="904863"/>
          </a:xfrm>
          <a:prstGeom prst="rect">
            <a:avLst/>
          </a:prstGeom>
        </p:spPr>
        <p:txBody>
          <a:bodyPr wrap="square">
            <a:spAutoFit/>
          </a:bodyPr>
          <a:lstStyle/>
          <a:p>
            <a:pPr marL="411480" indent="-411480">
              <a:buFont typeface="Arial" panose="020B0604020202020204" pitchFamily="34" charset="0"/>
              <a:buChar char="•"/>
            </a:pPr>
            <a:r>
              <a:rPr lang="en-US" sz="2640" b="1" dirty="0">
                <a:latin typeface="Arial" panose="020B0604020202020204" pitchFamily="34" charset="0"/>
                <a:cs typeface="Arial" panose="020B0604020202020204" pitchFamily="34" charset="0"/>
              </a:rPr>
              <a:t>The initiative is </a:t>
            </a:r>
            <a:r>
              <a:rPr lang="en-US" sz="2640" b="1" dirty="0">
                <a:solidFill>
                  <a:schemeClr val="accent2"/>
                </a:solidFill>
                <a:latin typeface="Arial" panose="020B0604020202020204" pitchFamily="34" charset="0"/>
                <a:cs typeface="Arial" panose="020B0604020202020204" pitchFamily="34" charset="0"/>
              </a:rPr>
              <a:t>launched</a:t>
            </a:r>
            <a:r>
              <a:rPr lang="en-US" sz="2640" b="1" dirty="0">
                <a:latin typeface="Arial" panose="020B0604020202020204" pitchFamily="34" charset="0"/>
                <a:cs typeface="Arial" panose="020B0604020202020204" pitchFamily="34" charset="0"/>
              </a:rPr>
              <a:t> on the website.</a:t>
            </a:r>
          </a:p>
          <a:p>
            <a:pPr marL="411480" indent="-411480">
              <a:buFont typeface="Arial" panose="020B0604020202020204" pitchFamily="34" charset="0"/>
              <a:buChar char="•"/>
            </a:pPr>
            <a:r>
              <a:rPr lang="en-US" sz="2640" dirty="0">
                <a:latin typeface="Arial" panose="020B0604020202020204" pitchFamily="34" charset="0"/>
                <a:cs typeface="Arial" panose="020B0604020202020204" pitchFamily="34" charset="0"/>
              </a:rPr>
              <a:t>Quantitative Reasoning and Data Science Foundations are piloted.</a:t>
            </a:r>
          </a:p>
        </p:txBody>
      </p:sp>
      <p:sp>
        <p:nvSpPr>
          <p:cNvPr id="14" name="Rectangle: Top Corners Rounded 4" descr="Text box">
            <a:extLst>
              <a:ext uri="{FF2B5EF4-FFF2-40B4-BE49-F238E27FC236}">
                <a16:creationId xmlns:a16="http://schemas.microsoft.com/office/drawing/2014/main" id="{66C8EF16-BB80-46FB-9965-1E641C8E0853}"/>
              </a:ext>
            </a:extLst>
          </p:cNvPr>
          <p:cNvSpPr txBox="1"/>
          <p:nvPr/>
        </p:nvSpPr>
        <p:spPr>
          <a:xfrm>
            <a:off x="592774" y="4478144"/>
            <a:ext cx="2488826" cy="5255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1333500">
              <a:lnSpc>
                <a:spcPct val="90000"/>
              </a:lnSpc>
              <a:spcBef>
                <a:spcPct val="0"/>
              </a:spcBef>
              <a:spcAft>
                <a:spcPct val="35000"/>
              </a:spcAft>
            </a:pPr>
            <a:r>
              <a:rPr lang="en-US" sz="3000" dirty="0">
                <a:latin typeface="Arial" panose="020B0604020202020204" pitchFamily="34" charset="0"/>
                <a:cs typeface="Arial" panose="020B0604020202020204" pitchFamily="34" charset="0"/>
              </a:rPr>
              <a:t>Fall 2022</a:t>
            </a:r>
          </a:p>
        </p:txBody>
      </p:sp>
      <p:sp>
        <p:nvSpPr>
          <p:cNvPr id="15" name="Rectangle 14">
            <a:extLst>
              <a:ext uri="{FF2B5EF4-FFF2-40B4-BE49-F238E27FC236}">
                <a16:creationId xmlns:a16="http://schemas.microsoft.com/office/drawing/2014/main" id="{9D0F64C7-8883-42FD-9615-33964439F5FA}"/>
              </a:ext>
            </a:extLst>
          </p:cNvPr>
          <p:cNvSpPr/>
          <p:nvPr/>
        </p:nvSpPr>
        <p:spPr>
          <a:xfrm>
            <a:off x="500983" y="5065286"/>
            <a:ext cx="13720399" cy="1717393"/>
          </a:xfrm>
          <a:prstGeom prst="rect">
            <a:avLst/>
          </a:prstGeom>
        </p:spPr>
        <p:txBody>
          <a:bodyPr wrap="square">
            <a:spAutoFit/>
          </a:bodyPr>
          <a:lstStyle/>
          <a:p>
            <a:pPr marL="411480" indent="-411480">
              <a:buFont typeface="Arial" panose="020B0604020202020204" pitchFamily="34" charset="0"/>
              <a:buChar char="•"/>
            </a:pPr>
            <a:r>
              <a:rPr lang="en-US" sz="2640" b="1" dirty="0">
                <a:latin typeface="Arial" panose="020B0604020202020204" pitchFamily="34" charset="0"/>
                <a:cs typeface="Arial" panose="020B0604020202020204" pitchFamily="34" charset="0"/>
              </a:rPr>
              <a:t>Schools</a:t>
            </a:r>
            <a:r>
              <a:rPr lang="en-US" sz="2640" b="1" dirty="0">
                <a:solidFill>
                  <a:schemeClr val="accent2"/>
                </a:solidFill>
                <a:latin typeface="Arial" panose="020B0604020202020204" pitchFamily="34" charset="0"/>
                <a:cs typeface="Arial" panose="020B0604020202020204" pitchFamily="34" charset="0"/>
              </a:rPr>
              <a:t> implement </a:t>
            </a:r>
            <a:r>
              <a:rPr lang="en-US" sz="2640" b="1" dirty="0">
                <a:latin typeface="Arial" panose="020B0604020202020204" pitchFamily="34" charset="0"/>
                <a:cs typeface="Arial" panose="020B0604020202020204" pitchFamily="34" charset="0"/>
              </a:rPr>
              <a:t>pathways and Algebra 2 equivalency courses.</a:t>
            </a:r>
            <a:r>
              <a:rPr lang="en-US" sz="2640" dirty="0">
                <a:latin typeface="Arial" panose="020B0604020202020204" pitchFamily="34" charset="0"/>
                <a:cs typeface="Arial" panose="020B0604020202020204" pitchFamily="34" charset="0"/>
              </a:rPr>
              <a:t> </a:t>
            </a:r>
          </a:p>
          <a:p>
            <a:pPr marL="411480" indent="-411480">
              <a:buFont typeface="Arial" panose="020B0604020202020204" pitchFamily="34" charset="0"/>
              <a:buChar char="•"/>
            </a:pPr>
            <a:r>
              <a:rPr lang="en-US" sz="2640" dirty="0">
                <a:latin typeface="Arial" panose="020B0604020202020204" pitchFamily="34" charset="0"/>
                <a:cs typeface="Arial" panose="020B0604020202020204" pitchFamily="34" charset="0"/>
              </a:rPr>
              <a:t>Computer Science/Discrete Math piloted. </a:t>
            </a:r>
          </a:p>
          <a:p>
            <a:pPr marL="411480" indent="-411480">
              <a:buFont typeface="Arial" panose="020B0604020202020204" pitchFamily="34" charset="0"/>
              <a:buChar char="•"/>
            </a:pPr>
            <a:r>
              <a:rPr lang="en-US" sz="2640" dirty="0">
                <a:latin typeface="Arial" panose="020B0604020202020204" pitchFamily="34" charset="0"/>
                <a:cs typeface="Arial" panose="020B0604020202020204" pitchFamily="34" charset="0"/>
              </a:rPr>
              <a:t>Quantitative Reasoning and Data Science Foundations Pilots are expanded in phases across the state. </a:t>
            </a:r>
          </a:p>
        </p:txBody>
      </p:sp>
      <p:cxnSp>
        <p:nvCxnSpPr>
          <p:cNvPr id="17" name="Straight Connector 16">
            <a:extLst>
              <a:ext uri="{FF2B5EF4-FFF2-40B4-BE49-F238E27FC236}">
                <a16:creationId xmlns:a16="http://schemas.microsoft.com/office/drawing/2014/main" id="{52F90647-0AFC-4547-8777-610386F9358E}"/>
              </a:ext>
              <a:ext uri="{C183D7F6-B498-43B3-948B-1728B52AA6E4}">
                <adec:decorative xmlns:adec="http://schemas.microsoft.com/office/drawing/2017/decorative" val="1"/>
              </a:ext>
            </a:extLst>
          </p:cNvPr>
          <p:cNvCxnSpPr/>
          <p:nvPr/>
        </p:nvCxnSpPr>
        <p:spPr>
          <a:xfrm>
            <a:off x="3058030" y="1152389"/>
            <a:ext cx="7172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76A530B-9EDD-4D98-846F-71BFA9349B76}"/>
              </a:ext>
              <a:ext uri="{C183D7F6-B498-43B3-948B-1728B52AA6E4}">
                <adec:decorative xmlns:adec="http://schemas.microsoft.com/office/drawing/2017/decorative" val="1"/>
              </a:ext>
            </a:extLst>
          </p:cNvPr>
          <p:cNvCxnSpPr/>
          <p:nvPr/>
        </p:nvCxnSpPr>
        <p:spPr>
          <a:xfrm>
            <a:off x="3058029" y="2847153"/>
            <a:ext cx="7172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3F278BF-F28E-4D59-B383-CB7D343B79EC}"/>
              </a:ext>
              <a:ext uri="{C183D7F6-B498-43B3-948B-1728B52AA6E4}">
                <adec:decorative xmlns:adec="http://schemas.microsoft.com/office/drawing/2017/decorative" val="1"/>
              </a:ext>
            </a:extLst>
          </p:cNvPr>
          <p:cNvCxnSpPr/>
          <p:nvPr/>
        </p:nvCxnSpPr>
        <p:spPr>
          <a:xfrm>
            <a:off x="3096939" y="4973715"/>
            <a:ext cx="717268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7360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930" y="1220452"/>
            <a:ext cx="5561708" cy="775597"/>
          </a:xfrm>
        </p:spPr>
        <p:txBody>
          <a:bodyPr/>
          <a:lstStyle/>
          <a:p>
            <a:r>
              <a:rPr lang="en-US" dirty="0"/>
              <a:t>Toolkits</a:t>
            </a:r>
          </a:p>
        </p:txBody>
      </p:sp>
      <p:pic>
        <p:nvPicPr>
          <p:cNvPr id="8194" name="Picture 2" descr="child holding up tool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67262" y="814783"/>
            <a:ext cx="4372748" cy="6600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E66926-A658-4A9F-9B18-878E98632399}"/>
              </a:ext>
            </a:extLst>
          </p:cNvPr>
          <p:cNvSpPr txBox="1"/>
          <p:nvPr/>
        </p:nvSpPr>
        <p:spPr>
          <a:xfrm>
            <a:off x="1504659" y="2535014"/>
            <a:ext cx="5296056" cy="3243965"/>
          </a:xfrm>
          <a:prstGeom prst="rect">
            <a:avLst/>
          </a:prstGeom>
          <a:noFill/>
        </p:spPr>
        <p:txBody>
          <a:bodyPr wrap="square" rtlCol="0">
            <a:spAutoFit/>
          </a:bodyPr>
          <a:lstStyle/>
          <a:p>
            <a:pPr marL="548640" indent="-548640">
              <a:buFont typeface="Arial" panose="020B0604020202020204" pitchFamily="34" charset="0"/>
              <a:buChar char="•"/>
            </a:pPr>
            <a:r>
              <a:rPr lang="en-US" sz="4400" b="1" dirty="0">
                <a:latin typeface="Arial" panose="020B0604020202020204" pitchFamily="34" charset="0"/>
                <a:cs typeface="Arial" panose="020B0604020202020204" pitchFamily="34" charset="0"/>
              </a:rPr>
              <a:t>Counselors</a:t>
            </a:r>
          </a:p>
          <a:p>
            <a:pPr marL="548640" indent="-548640">
              <a:buFont typeface="Arial" panose="020B0604020202020204" pitchFamily="34" charset="0"/>
              <a:buChar char="•"/>
            </a:pPr>
            <a:r>
              <a:rPr lang="en-US" sz="4400" b="1" dirty="0">
                <a:latin typeface="Arial" panose="020B0604020202020204" pitchFamily="34" charset="0"/>
                <a:cs typeface="Arial" panose="020B0604020202020204" pitchFamily="34" charset="0"/>
              </a:rPr>
              <a:t>Administrators</a:t>
            </a:r>
          </a:p>
          <a:p>
            <a:pPr marL="548640" indent="-548640">
              <a:buFont typeface="Arial" panose="020B0604020202020204" pitchFamily="34" charset="0"/>
              <a:buChar char="•"/>
            </a:pPr>
            <a:r>
              <a:rPr lang="en-US" sz="4400" b="1" dirty="0">
                <a:latin typeface="Arial" panose="020B0604020202020204" pitchFamily="34" charset="0"/>
                <a:cs typeface="Arial" panose="020B0604020202020204" pitchFamily="34" charset="0"/>
              </a:rPr>
              <a:t>Parents</a:t>
            </a:r>
          </a:p>
          <a:p>
            <a:pPr marL="548640" indent="-548640">
              <a:buFont typeface="Arial" panose="020B0604020202020204" pitchFamily="34" charset="0"/>
              <a:buChar char="•"/>
            </a:pPr>
            <a:r>
              <a:rPr lang="en-US" sz="4400" b="1" dirty="0">
                <a:latin typeface="Arial" panose="020B0604020202020204" pitchFamily="34" charset="0"/>
                <a:cs typeface="Arial" panose="020B0604020202020204" pitchFamily="34" charset="0"/>
              </a:rPr>
              <a:t>Teachers</a:t>
            </a:r>
          </a:p>
          <a:p>
            <a:pPr marL="548640" indent="-548640">
              <a:buFont typeface="Arial" panose="020B0604020202020204" pitchFamily="34" charset="0"/>
              <a:buChar char="•"/>
            </a:pPr>
            <a:endParaRPr lang="en-US" sz="288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A28176A-22B3-491D-A93B-94FA80762B2C}"/>
              </a:ext>
            </a:extLst>
          </p:cNvPr>
          <p:cNvSpPr txBox="1"/>
          <p:nvPr/>
        </p:nvSpPr>
        <p:spPr>
          <a:xfrm>
            <a:off x="1976352" y="6788071"/>
            <a:ext cx="5561708" cy="387798"/>
          </a:xfrm>
          <a:prstGeom prst="rect">
            <a:avLst/>
          </a:prstGeom>
          <a:noFill/>
        </p:spPr>
        <p:txBody>
          <a:bodyPr wrap="square" rtlCol="0">
            <a:spAutoFit/>
          </a:bodyPr>
          <a:lstStyle/>
          <a:p>
            <a:r>
              <a:rPr lang="en-US" sz="1920" i="1" dirty="0">
                <a:solidFill>
                  <a:srgbClr val="00B050"/>
                </a:solidFill>
                <a:latin typeface="Arial" panose="020B0604020202020204" pitchFamily="34" charset="0"/>
                <a:cs typeface="Arial" panose="020B0604020202020204" pitchFamily="34" charset="0"/>
              </a:rPr>
              <a:t>*</a:t>
            </a:r>
            <a:endParaRPr lang="en-US" sz="252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614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0" y="482634"/>
            <a:ext cx="9875520" cy="775597"/>
          </a:xfrm>
        </p:spPr>
        <p:txBody>
          <a:bodyPr/>
          <a:lstStyle/>
          <a:p>
            <a:r>
              <a:rPr lang="en-US" dirty="0"/>
              <a:t>Contact Information</a:t>
            </a:r>
          </a:p>
        </p:txBody>
      </p:sp>
      <p:graphicFrame>
        <p:nvGraphicFramePr>
          <p:cNvPr id="4" name="Table 3"/>
          <p:cNvGraphicFramePr>
            <a:graphicFrameLocks noGrp="1"/>
          </p:cNvGraphicFramePr>
          <p:nvPr>
            <p:extLst>
              <p:ext uri="{D42A27DB-BD31-4B8C-83A1-F6EECF244321}">
                <p14:modId xmlns:p14="http://schemas.microsoft.com/office/powerpoint/2010/main" val="1339067601"/>
              </p:ext>
            </p:extLst>
          </p:nvPr>
        </p:nvGraphicFramePr>
        <p:xfrm>
          <a:off x="578734" y="2064343"/>
          <a:ext cx="13380335" cy="4718461"/>
        </p:xfrm>
        <a:graphic>
          <a:graphicData uri="http://schemas.openxmlformats.org/drawingml/2006/table">
            <a:tbl>
              <a:tblPr firstRow="1" bandRow="1">
                <a:tableStyleId>{5C22544A-7EE6-4342-B048-85BDC9FD1C3A}</a:tableStyleId>
              </a:tblPr>
              <a:tblGrid>
                <a:gridCol w="2842943">
                  <a:extLst>
                    <a:ext uri="{9D8B030D-6E8A-4147-A177-3AD203B41FA5}">
                      <a16:colId xmlns:a16="http://schemas.microsoft.com/office/drawing/2014/main" val="263890022"/>
                    </a:ext>
                  </a:extLst>
                </a:gridCol>
                <a:gridCol w="3354033">
                  <a:extLst>
                    <a:ext uri="{9D8B030D-6E8A-4147-A177-3AD203B41FA5}">
                      <a16:colId xmlns:a16="http://schemas.microsoft.com/office/drawing/2014/main" val="2777877157"/>
                    </a:ext>
                  </a:extLst>
                </a:gridCol>
                <a:gridCol w="7183359">
                  <a:extLst>
                    <a:ext uri="{9D8B030D-6E8A-4147-A177-3AD203B41FA5}">
                      <a16:colId xmlns:a16="http://schemas.microsoft.com/office/drawing/2014/main" val="2749002459"/>
                    </a:ext>
                  </a:extLst>
                </a:gridCol>
              </a:tblGrid>
              <a:tr h="888029">
                <a:tc>
                  <a:txBody>
                    <a:bodyPr/>
                    <a:lstStyle/>
                    <a:p>
                      <a:pPr algn="ctr"/>
                      <a:r>
                        <a:rPr lang="en-US" sz="3400" dirty="0">
                          <a:latin typeface="Arial" panose="020B0604020202020204" pitchFamily="34" charset="0"/>
                          <a:cs typeface="Arial" panose="020B0604020202020204" pitchFamily="34" charset="0"/>
                        </a:rPr>
                        <a:t>Name</a:t>
                      </a:r>
                    </a:p>
                  </a:txBody>
                  <a:tcPr marL="109728" marR="109728" marT="54864" marB="54864" anchor="ctr"/>
                </a:tc>
                <a:tc>
                  <a:txBody>
                    <a:bodyPr/>
                    <a:lstStyle/>
                    <a:p>
                      <a:pPr algn="ctr"/>
                      <a:r>
                        <a:rPr lang="en-US" sz="3400" dirty="0">
                          <a:latin typeface="Arial" panose="020B0604020202020204" pitchFamily="34" charset="0"/>
                          <a:cs typeface="Arial" panose="020B0604020202020204" pitchFamily="34" charset="0"/>
                        </a:rPr>
                        <a:t>Phone</a:t>
                      </a:r>
                    </a:p>
                  </a:txBody>
                  <a:tcPr marL="109728" marR="109728" marT="54864" marB="54864" anchor="ctr"/>
                </a:tc>
                <a:tc>
                  <a:txBody>
                    <a:bodyPr/>
                    <a:lstStyle/>
                    <a:p>
                      <a:pPr algn="ctr"/>
                      <a:r>
                        <a:rPr lang="en-US" sz="3400" dirty="0">
                          <a:latin typeface="Arial" panose="020B0604020202020204" pitchFamily="34" charset="0"/>
                          <a:cs typeface="Arial" panose="020B0604020202020204" pitchFamily="34" charset="0"/>
                        </a:rPr>
                        <a:t>Email</a:t>
                      </a:r>
                    </a:p>
                  </a:txBody>
                  <a:tcPr marL="109728" marR="109728" marT="54864" marB="54864" anchor="ctr"/>
                </a:tc>
                <a:extLst>
                  <a:ext uri="{0D108BD9-81ED-4DB2-BD59-A6C34878D82A}">
                    <a16:rowId xmlns:a16="http://schemas.microsoft.com/office/drawing/2014/main" val="694499051"/>
                  </a:ext>
                </a:extLst>
              </a:tr>
              <a:tr h="957608">
                <a:tc>
                  <a:txBody>
                    <a:bodyPr/>
                    <a:lstStyle/>
                    <a:p>
                      <a:pPr algn="ctr"/>
                      <a:r>
                        <a:rPr lang="en-US" sz="2400" dirty="0">
                          <a:latin typeface="Arial" panose="020B0604020202020204" pitchFamily="34" charset="0"/>
                          <a:cs typeface="Arial" panose="020B0604020202020204" pitchFamily="34" charset="0"/>
                        </a:rPr>
                        <a:t>Annie Cannelongo</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rPr>
                        <a:t>614-644-5905</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hlinkClick r:id="rId3"/>
                        </a:rPr>
                        <a:t>Anna.Cannelongo@education.ohio.gov</a:t>
                      </a:r>
                      <a:r>
                        <a:rPr lang="en-US" sz="2400" dirty="0">
                          <a:latin typeface="Arial" panose="020B0604020202020204" pitchFamily="34" charset="0"/>
                          <a:cs typeface="Arial" panose="020B0604020202020204" pitchFamily="34" charset="0"/>
                        </a:rPr>
                        <a:t> </a:t>
                      </a:r>
                    </a:p>
                  </a:txBody>
                  <a:tcPr marL="109728" marR="109728" marT="54864" marB="54864" anchor="ctr"/>
                </a:tc>
                <a:extLst>
                  <a:ext uri="{0D108BD9-81ED-4DB2-BD59-A6C34878D82A}">
                    <a16:rowId xmlns:a16="http://schemas.microsoft.com/office/drawing/2014/main" val="4057162561"/>
                  </a:ext>
                </a:extLst>
              </a:tr>
              <a:tr h="957608">
                <a:tc>
                  <a:txBody>
                    <a:bodyPr/>
                    <a:lstStyle/>
                    <a:p>
                      <a:pPr algn="ctr"/>
                      <a:r>
                        <a:rPr lang="en-US" sz="2400" dirty="0">
                          <a:latin typeface="Arial" panose="020B0604020202020204" pitchFamily="34" charset="0"/>
                          <a:cs typeface="Arial" panose="020B0604020202020204" pitchFamily="34" charset="0"/>
                        </a:rPr>
                        <a:t>Annika Moore</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rPr>
                        <a:t>614-728-2373 </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hlinkClick r:id="rId4"/>
                        </a:rPr>
                        <a:t>Annika.Moore@education.ohio.gov</a:t>
                      </a:r>
                      <a:endParaRPr lang="en-US" sz="2400" dirty="0">
                        <a:latin typeface="Arial" panose="020B0604020202020204" pitchFamily="34" charset="0"/>
                        <a:cs typeface="Arial" panose="020B0604020202020204" pitchFamily="34" charset="0"/>
                      </a:endParaRPr>
                    </a:p>
                  </a:txBody>
                  <a:tcPr marL="109728" marR="109728" marT="54864" marB="54864" anchor="ctr"/>
                </a:tc>
                <a:extLst>
                  <a:ext uri="{0D108BD9-81ED-4DB2-BD59-A6C34878D82A}">
                    <a16:rowId xmlns:a16="http://schemas.microsoft.com/office/drawing/2014/main" val="3943635685"/>
                  </a:ext>
                </a:extLst>
              </a:tr>
              <a:tr h="957608">
                <a:tc>
                  <a:txBody>
                    <a:bodyPr/>
                    <a:lstStyle/>
                    <a:p>
                      <a:pPr algn="ctr"/>
                      <a:r>
                        <a:rPr lang="en-US" sz="2400" dirty="0">
                          <a:latin typeface="Arial" panose="020B0604020202020204" pitchFamily="34" charset="0"/>
                          <a:cs typeface="Arial" panose="020B0604020202020204" pitchFamily="34" charset="0"/>
                        </a:rPr>
                        <a:t>Brian Bickley</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rPr>
                        <a:t>614-644-6814</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hlinkClick r:id="rId5"/>
                        </a:rPr>
                        <a:t>Brian.Bickley@education.ohio.gov</a:t>
                      </a:r>
                      <a:r>
                        <a:rPr lang="en-US" sz="2400" dirty="0">
                          <a:latin typeface="Arial" panose="020B0604020202020204" pitchFamily="34" charset="0"/>
                          <a:cs typeface="Arial" panose="020B0604020202020204" pitchFamily="34" charset="0"/>
                        </a:rPr>
                        <a:t> </a:t>
                      </a:r>
                    </a:p>
                  </a:txBody>
                  <a:tcPr marL="109728" marR="109728" marT="54864" marB="54864" anchor="ctr"/>
                </a:tc>
                <a:extLst>
                  <a:ext uri="{0D108BD9-81ED-4DB2-BD59-A6C34878D82A}">
                    <a16:rowId xmlns:a16="http://schemas.microsoft.com/office/drawing/2014/main" val="2634484516"/>
                  </a:ext>
                </a:extLst>
              </a:tr>
              <a:tr h="957608">
                <a:tc>
                  <a:txBody>
                    <a:bodyPr/>
                    <a:lstStyle/>
                    <a:p>
                      <a:pPr algn="ctr"/>
                      <a:r>
                        <a:rPr lang="en-US" sz="2400" dirty="0">
                          <a:latin typeface="Arial" panose="020B0604020202020204" pitchFamily="34" charset="0"/>
                          <a:cs typeface="Arial" panose="020B0604020202020204" pitchFamily="34" charset="0"/>
                        </a:rPr>
                        <a:t>Yelena Palayeva </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rPr>
                        <a:t>614-387-7561</a:t>
                      </a:r>
                    </a:p>
                  </a:txBody>
                  <a:tcPr marL="109728" marR="109728" marT="54864" marB="54864" anchor="ctr"/>
                </a:tc>
                <a:tc>
                  <a:txBody>
                    <a:bodyPr/>
                    <a:lstStyle/>
                    <a:p>
                      <a:pPr algn="ctr"/>
                      <a:r>
                        <a:rPr lang="en-US" sz="2400" dirty="0">
                          <a:latin typeface="Arial" panose="020B0604020202020204" pitchFamily="34" charset="0"/>
                          <a:cs typeface="Arial" panose="020B0604020202020204" pitchFamily="34" charset="0"/>
                          <a:hlinkClick r:id="rId6"/>
                        </a:rPr>
                        <a:t>Yelena.Palayeva@education.ohio.gov</a:t>
                      </a:r>
                      <a:r>
                        <a:rPr lang="en-US" sz="2400" baseline="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marL="109728" marR="109728" marT="54864" marB="54864" anchor="ctr"/>
                </a:tc>
                <a:extLst>
                  <a:ext uri="{0D108BD9-81ED-4DB2-BD59-A6C34878D82A}">
                    <a16:rowId xmlns:a16="http://schemas.microsoft.com/office/drawing/2014/main" val="1196645375"/>
                  </a:ext>
                </a:extLst>
              </a:tr>
            </a:tbl>
          </a:graphicData>
        </a:graphic>
      </p:graphicFrame>
    </p:spTree>
    <p:extLst>
      <p:ext uri="{BB962C8B-B14F-4D97-AF65-F5344CB8AC3E}">
        <p14:creationId xmlns:p14="http://schemas.microsoft.com/office/powerpoint/2010/main" val="3744276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4" name="Oval 13">
            <a:extLst>
              <a:ext uri="{FF2B5EF4-FFF2-40B4-BE49-F238E27FC236}">
                <a16:creationId xmlns:a16="http://schemas.microsoft.com/office/drawing/2014/main" id="{DA1AE617-059B-ED49-AD0C-8E1E4E930BF8}"/>
              </a:ext>
              <a:ext uri="{C183D7F6-B498-43B3-948B-1728B52AA6E4}">
                <adec:decorative xmlns:adec="http://schemas.microsoft.com/office/drawing/2017/decorative" val="1"/>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 uri="{C183D7F6-B498-43B3-948B-1728B52AA6E4}">
                <adec:decorative xmlns:adec="http://schemas.microsoft.com/office/drawing/2017/decorative" val="1"/>
              </a:ext>
            </a:extLst>
          </p:cNvPr>
          <p:cNvGrpSpPr/>
          <p:nvPr/>
        </p:nvGrpSpPr>
        <p:grpSpPr>
          <a:xfrm>
            <a:off x="25939" y="350539"/>
            <a:ext cx="14630400" cy="1956594"/>
            <a:chOff x="25939" y="350539"/>
            <a:chExt cx="14630400" cy="1956594"/>
          </a:xfrm>
        </p:grpSpPr>
        <p:sp>
          <p:nvSpPr>
            <p:cNvPr id="5" name="Rectangle 4">
              <a:extLst>
                <a:ext uri="{FF2B5EF4-FFF2-40B4-BE49-F238E27FC236}">
                  <a16:creationId xmlns:a16="http://schemas.microsoft.com/office/drawing/2014/main" id="{13C8F95C-2A63-4643-88BE-9198D5E64AB8}"/>
                </a:ext>
              </a:extLst>
            </p:cNvPr>
            <p:cNvSpPr/>
            <p:nvPr/>
          </p:nvSpPr>
          <p:spPr>
            <a:xfrm>
              <a:off x="25939" y="350539"/>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26CADD-BC6B-754B-9BFB-B9096E085E22}"/>
                </a:ext>
              </a:extLst>
            </p:cNvPr>
            <p:cNvSpPr/>
            <p:nvPr/>
          </p:nvSpPr>
          <p:spPr>
            <a:xfrm>
              <a:off x="2688548" y="1326898"/>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endParaRP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a:extLst>
              <a:ext uri="{FF2B5EF4-FFF2-40B4-BE49-F238E27FC236}">
                <a16:creationId xmlns:a16="http://schemas.microsoft.com/office/drawing/2014/main" id="{3CCBA0F6-1B8A-41B6-88AE-64703E00DE33}"/>
              </a:ext>
            </a:extLst>
          </p:cNvPr>
          <p:cNvSpPr>
            <a:spLocks noGrp="1"/>
          </p:cNvSpPr>
          <p:nvPr>
            <p:ph type="sldNum" sz="quarter" idx="12"/>
          </p:nvPr>
        </p:nvSpPr>
        <p:spPr/>
        <p:txBody>
          <a:bodyPr/>
          <a:lstStyle/>
          <a:p>
            <a:fld id="{79463015-ABDD-44E9-850F-7B4794200E02}" type="slidenum">
              <a:rPr lang="en-US" smtClean="0"/>
              <a:pPr/>
              <a:t>47</a:t>
            </a:fld>
            <a:endParaRPr lang="en-US" dirty="0"/>
          </a:p>
        </p:txBody>
      </p:sp>
      <p:sp>
        <p:nvSpPr>
          <p:cNvPr id="18" name="TextBox 17">
            <a:extLst>
              <a:ext uri="{FF2B5EF4-FFF2-40B4-BE49-F238E27FC236}">
                <a16:creationId xmlns:a16="http://schemas.microsoft.com/office/drawing/2014/main" id="{B0F495D9-C999-4DCE-88CE-05DB7EC60FE3}"/>
              </a:ext>
            </a:extLst>
          </p:cNvPr>
          <p:cNvSpPr txBox="1"/>
          <p:nvPr/>
        </p:nvSpPr>
        <p:spPr>
          <a:xfrm>
            <a:off x="5297820" y="1486446"/>
            <a:ext cx="3912433" cy="707886"/>
          </a:xfrm>
          <a:prstGeom prst="rect">
            <a:avLst/>
          </a:prstGeom>
          <a:noFill/>
        </p:spPr>
        <p:txBody>
          <a:bodyPr wrap="square" rtlCol="0">
            <a:spAutoFit/>
          </a:bodyPr>
          <a:lstStyle/>
          <a:p>
            <a:r>
              <a:rPr kumimoji="0" lang="en-US" sz="4000" b="1" i="0" u="none" strike="noStrike" kern="1200" cap="none" spc="0" normalizeH="0" baseline="0" noProof="0" dirty="0">
                <a:ln>
                  <a:noFill/>
                </a:ln>
                <a:solidFill>
                  <a:srgbClr val="525051"/>
                </a:solidFill>
                <a:uLnTx/>
                <a:uFillTx/>
                <a:latin typeface="Arial"/>
                <a:ea typeface="+mn-ea"/>
                <a:cs typeface="Arial"/>
              </a:rPr>
              <a:t>@OHEducation</a:t>
            </a:r>
          </a:p>
        </p:txBody>
      </p:sp>
      <p:pic>
        <p:nvPicPr>
          <p:cNvPr id="2" name="Picture 1" descr="facebook">
            <a:extLst>
              <a:ext uri="{FF2B5EF4-FFF2-40B4-BE49-F238E27FC236}">
                <a16:creationId xmlns:a16="http://schemas.microsoft.com/office/drawing/2014/main" id="{3095E3E5-7AA9-4E36-9A9F-4CB41C6DAA18}"/>
              </a:ext>
            </a:extLst>
          </p:cNvPr>
          <p:cNvPicPr>
            <a:picLocks noChangeAspect="1"/>
          </p:cNvPicPr>
          <p:nvPr/>
        </p:nvPicPr>
        <p:blipFill>
          <a:blip r:embed="rId3"/>
          <a:stretch>
            <a:fillRect/>
          </a:stretch>
        </p:blipFill>
        <p:spPr>
          <a:xfrm>
            <a:off x="3528316" y="266470"/>
            <a:ext cx="944962" cy="944962"/>
          </a:xfrm>
          <a:prstGeom prst="rect">
            <a:avLst/>
          </a:prstGeom>
        </p:spPr>
      </p:pic>
      <p:pic>
        <p:nvPicPr>
          <p:cNvPr id="15" name="Picture 14" descr="twitter">
            <a:extLst>
              <a:ext uri="{FF2B5EF4-FFF2-40B4-BE49-F238E27FC236}">
                <a16:creationId xmlns:a16="http://schemas.microsoft.com/office/drawing/2014/main" id="{2D907300-F296-4F26-82EF-CD79FEEE661D}"/>
              </a:ext>
            </a:extLst>
          </p:cNvPr>
          <p:cNvPicPr>
            <a:picLocks noChangeAspect="1"/>
          </p:cNvPicPr>
          <p:nvPr/>
        </p:nvPicPr>
        <p:blipFill>
          <a:blip r:embed="rId4"/>
          <a:stretch>
            <a:fillRect/>
          </a:stretch>
        </p:blipFill>
        <p:spPr>
          <a:xfrm>
            <a:off x="5089337" y="301085"/>
            <a:ext cx="926672" cy="932769"/>
          </a:xfrm>
          <a:prstGeom prst="rect">
            <a:avLst/>
          </a:prstGeom>
        </p:spPr>
      </p:pic>
      <p:pic>
        <p:nvPicPr>
          <p:cNvPr id="19" name="Picture 18" descr="instagram">
            <a:extLst>
              <a:ext uri="{FF2B5EF4-FFF2-40B4-BE49-F238E27FC236}">
                <a16:creationId xmlns:a16="http://schemas.microsoft.com/office/drawing/2014/main" id="{A14C2240-EC68-465E-A615-60945A73FD85}"/>
              </a:ext>
            </a:extLst>
          </p:cNvPr>
          <p:cNvPicPr>
            <a:picLocks noChangeAspect="1"/>
          </p:cNvPicPr>
          <p:nvPr/>
        </p:nvPicPr>
        <p:blipFill>
          <a:blip r:embed="rId5"/>
          <a:stretch>
            <a:fillRect/>
          </a:stretch>
        </p:blipFill>
        <p:spPr>
          <a:xfrm>
            <a:off x="6578443" y="288892"/>
            <a:ext cx="944962" cy="944962"/>
          </a:xfrm>
          <a:prstGeom prst="rect">
            <a:avLst/>
          </a:prstGeom>
        </p:spPr>
      </p:pic>
      <p:pic>
        <p:nvPicPr>
          <p:cNvPr id="20" name="Picture 19" descr="youtube">
            <a:extLst>
              <a:ext uri="{FF2B5EF4-FFF2-40B4-BE49-F238E27FC236}">
                <a16:creationId xmlns:a16="http://schemas.microsoft.com/office/drawing/2014/main" id="{2EB2C1DA-5687-4ECA-B4ED-00BFEACA6028}"/>
              </a:ext>
            </a:extLst>
          </p:cNvPr>
          <p:cNvPicPr>
            <a:picLocks noChangeAspect="1"/>
          </p:cNvPicPr>
          <p:nvPr/>
        </p:nvPicPr>
        <p:blipFill>
          <a:blip r:embed="rId6"/>
          <a:stretch>
            <a:fillRect/>
          </a:stretch>
        </p:blipFill>
        <p:spPr>
          <a:xfrm>
            <a:off x="8193089" y="294989"/>
            <a:ext cx="938865" cy="938865"/>
          </a:xfrm>
          <a:prstGeom prst="rect">
            <a:avLst/>
          </a:prstGeom>
        </p:spPr>
      </p:pic>
      <p:pic>
        <p:nvPicPr>
          <p:cNvPr id="21" name="Picture 20" descr="linked in">
            <a:extLst>
              <a:ext uri="{FF2B5EF4-FFF2-40B4-BE49-F238E27FC236}">
                <a16:creationId xmlns:a16="http://schemas.microsoft.com/office/drawing/2014/main" id="{548F3800-9482-4446-BACF-666153BAA201}"/>
              </a:ext>
            </a:extLst>
          </p:cNvPr>
          <p:cNvPicPr>
            <a:picLocks noChangeAspect="1"/>
          </p:cNvPicPr>
          <p:nvPr/>
        </p:nvPicPr>
        <p:blipFill>
          <a:blip r:embed="rId7"/>
          <a:stretch>
            <a:fillRect/>
          </a:stretch>
        </p:blipFill>
        <p:spPr>
          <a:xfrm>
            <a:off x="9748013" y="279277"/>
            <a:ext cx="926672" cy="932769"/>
          </a:xfrm>
          <a:prstGeom prst="rect">
            <a:avLst/>
          </a:prstGeom>
        </p:spPr>
      </p:pic>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48</a:t>
            </a:fld>
            <a:endParaRPr lang="en-US" dirty="0"/>
          </a:p>
        </p:txBody>
      </p:sp>
      <p:sp>
        <p:nvSpPr>
          <p:cNvPr id="3" name="Rectangle 2">
            <a:extLst>
              <a:ext uri="{FF2B5EF4-FFF2-40B4-BE49-F238E27FC236}">
                <a16:creationId xmlns:a16="http://schemas.microsoft.com/office/drawing/2014/main" id="{7860A21B-81FF-4DF0-84F5-41A6DF73D09E}"/>
              </a:ext>
              <a:ext uri="{C183D7F6-B498-43B3-948B-1728B52AA6E4}">
                <adec:decorative xmlns:adec="http://schemas.microsoft.com/office/drawing/2017/decorative" val="1"/>
              </a:ext>
            </a:extLst>
          </p:cNvPr>
          <p:cNvSpPr/>
          <p:nvPr/>
        </p:nvSpPr>
        <p:spPr>
          <a:xfrm>
            <a:off x="0" y="4122546"/>
            <a:ext cx="14630400" cy="350108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AB3E1B7F-CC0F-4798-84CF-BE751FCCD565}"/>
              </a:ext>
            </a:extLst>
          </p:cNvPr>
          <p:cNvSpPr>
            <a:spLocks noGrp="1"/>
          </p:cNvSpPr>
          <p:nvPr>
            <p:ph type="title"/>
          </p:nvPr>
        </p:nvSpPr>
        <p:spPr>
          <a:xfrm>
            <a:off x="-1" y="269980"/>
            <a:ext cx="14630399" cy="2031325"/>
          </a:xfrm>
          <a:noFill/>
        </p:spPr>
        <p:txBody>
          <a:bodyPr/>
          <a:lstStyle/>
          <a:p>
            <a:r>
              <a:rPr lang="en-US" sz="6600" dirty="0">
                <a:solidFill>
                  <a:schemeClr val="tx1">
                    <a:lumMod val="95000"/>
                    <a:lumOff val="5000"/>
                  </a:schemeClr>
                </a:solidFill>
              </a:rPr>
              <a:t>Share your learning </a:t>
            </a:r>
            <a:br>
              <a:rPr lang="en-US" sz="6600" dirty="0">
                <a:solidFill>
                  <a:schemeClr val="tx1">
                    <a:lumMod val="95000"/>
                    <a:lumOff val="5000"/>
                  </a:schemeClr>
                </a:solidFill>
              </a:rPr>
            </a:br>
            <a:r>
              <a:rPr lang="en-US" sz="6600" dirty="0">
                <a:solidFill>
                  <a:schemeClr val="tx1">
                    <a:lumMod val="95000"/>
                    <a:lumOff val="5000"/>
                  </a:schemeClr>
                </a:solidFill>
              </a:rPr>
              <a:t>community with us!</a:t>
            </a:r>
          </a:p>
        </p:txBody>
      </p:sp>
      <p:sp>
        <p:nvSpPr>
          <p:cNvPr id="6" name="Title 1">
            <a:extLst>
              <a:ext uri="{FF2B5EF4-FFF2-40B4-BE49-F238E27FC236}">
                <a16:creationId xmlns:a16="http://schemas.microsoft.com/office/drawing/2014/main" id="{C305C576-F03E-49E7-B0F1-3799FD710325}"/>
              </a:ext>
            </a:extLst>
          </p:cNvPr>
          <p:cNvSpPr txBox="1">
            <a:spLocks/>
          </p:cNvSpPr>
          <p:nvPr/>
        </p:nvSpPr>
        <p:spPr>
          <a:xfrm>
            <a:off x="0" y="2402187"/>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74A7CE"/>
                </a:solidFill>
                <a:uLnTx/>
                <a:uFillTx/>
                <a:latin typeface="Arial"/>
                <a:ea typeface="+mj-ea"/>
                <a:cs typeface="Arial"/>
              </a:rPr>
              <a:t>#MyOhioClassroom</a:t>
            </a:r>
          </a:p>
        </p:txBody>
      </p:sp>
      <p:sp>
        <p:nvSpPr>
          <p:cNvPr id="7" name="Title 1">
            <a:extLst>
              <a:ext uri="{FF2B5EF4-FFF2-40B4-BE49-F238E27FC236}">
                <a16:creationId xmlns:a16="http://schemas.microsoft.com/office/drawing/2014/main" id="{ECA66C49-5B7B-455B-88D4-9B28D33D03AB}"/>
              </a:ext>
            </a:extLst>
          </p:cNvPr>
          <p:cNvSpPr txBox="1">
            <a:spLocks/>
          </p:cNvSpPr>
          <p:nvPr/>
        </p:nvSpPr>
        <p:spPr>
          <a:xfrm>
            <a:off x="-2" y="4965809"/>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uLnTx/>
                <a:uFillTx/>
                <a:latin typeface="Arial"/>
                <a:ea typeface="+mj-ea"/>
                <a:cs typeface="Arial"/>
              </a:rPr>
              <a:t>Celebrate educators!</a:t>
            </a:r>
          </a:p>
        </p:txBody>
      </p:sp>
      <p:sp>
        <p:nvSpPr>
          <p:cNvPr id="8" name="Title 1">
            <a:extLst>
              <a:ext uri="{FF2B5EF4-FFF2-40B4-BE49-F238E27FC236}">
                <a16:creationId xmlns:a16="http://schemas.microsoft.com/office/drawing/2014/main" id="{6B1F3B27-B9CE-4F88-9CB8-BD4661B77C53}"/>
              </a:ext>
            </a:extLst>
          </p:cNvPr>
          <p:cNvSpPr txBox="1">
            <a:spLocks/>
          </p:cNvSpPr>
          <p:nvPr/>
        </p:nvSpPr>
        <p:spPr>
          <a:xfrm>
            <a:off x="0" y="5998018"/>
            <a:ext cx="14630398" cy="923330"/>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700017"/>
                </a:solidFill>
                <a:uLnTx/>
                <a:uFillTx/>
                <a:latin typeface="Arial"/>
                <a:ea typeface="+mj-ea"/>
                <a:cs typeface="Arial"/>
              </a:rPr>
              <a:t>#OhioLovesTeachers</a:t>
            </a:r>
          </a:p>
        </p:txBody>
      </p:sp>
      <p:cxnSp>
        <p:nvCxnSpPr>
          <p:cNvPr id="9" name="Straight Connector 8">
            <a:extLst>
              <a:ext uri="{FF2B5EF4-FFF2-40B4-BE49-F238E27FC236}">
                <a16:creationId xmlns:a16="http://schemas.microsoft.com/office/drawing/2014/main" id="{43E9B150-FC38-4E87-869B-CE0D231BF62D}"/>
              </a:ext>
              <a:ext uri="{C183D7F6-B498-43B3-948B-1728B52AA6E4}">
                <adec:decorative xmlns:adec="http://schemas.microsoft.com/office/drawing/2017/decorative" val="1"/>
              </a:ext>
            </a:extLst>
          </p:cNvPr>
          <p:cNvCxnSpPr>
            <a:cxnSpLocks/>
          </p:cNvCxnSpPr>
          <p:nvPr/>
        </p:nvCxnSpPr>
        <p:spPr>
          <a:xfrm>
            <a:off x="0" y="4141471"/>
            <a:ext cx="146304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descr="twitter">
            <a:extLst>
              <a:ext uri="{FF2B5EF4-FFF2-40B4-BE49-F238E27FC236}">
                <a16:creationId xmlns:a16="http://schemas.microsoft.com/office/drawing/2014/main" id="{9F49E8A3-A631-4FEC-92BC-EBA33D331796}"/>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270" y="3613347"/>
            <a:ext cx="1546973" cy="1257680"/>
          </a:xfrm>
          <a:prstGeom prst="rect">
            <a:avLst/>
          </a:prstGeom>
          <a:ln>
            <a:noFill/>
          </a:ln>
          <a:effectLst>
            <a:outerShdw blurRad="292100" dist="139700" dir="2700000" algn="tl" rotWithShape="0">
              <a:srgbClr val="333333">
                <a:alpha val="65000"/>
              </a:srgbClr>
            </a:outerShdw>
          </a:effectLst>
        </p:spPr>
      </p:pic>
      <p:pic>
        <p:nvPicPr>
          <p:cNvPr id="11" name="Picture 10" descr="instagram">
            <a:extLst>
              <a:ext uri="{FF2B5EF4-FFF2-40B4-BE49-F238E27FC236}">
                <a16:creationId xmlns:a16="http://schemas.microsoft.com/office/drawing/2014/main" id="{7A0C50C3-06B0-4B5D-B3AF-0F7F3A69C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158" y="3512632"/>
            <a:ext cx="1459885" cy="1459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8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ccupational Outlook Handbook">
            <a:extLst>
              <a:ext uri="{FF2B5EF4-FFF2-40B4-BE49-F238E27FC236}">
                <a16:creationId xmlns:a16="http://schemas.microsoft.com/office/drawing/2014/main" id="{FDC80915-C3CB-4DB4-A47C-3C1BAECDF2EE}"/>
              </a:ext>
            </a:extLst>
          </p:cNvPr>
          <p:cNvPicPr>
            <a:picLocks noChangeAspect="1"/>
          </p:cNvPicPr>
          <p:nvPr/>
        </p:nvPicPr>
        <p:blipFill>
          <a:blip r:embed="rId2"/>
          <a:stretch>
            <a:fillRect/>
          </a:stretch>
        </p:blipFill>
        <p:spPr>
          <a:xfrm>
            <a:off x="1844887" y="90632"/>
            <a:ext cx="11159256" cy="7256018"/>
          </a:xfrm>
          <a:prstGeom prst="rect">
            <a:avLst/>
          </a:prstGeom>
        </p:spPr>
      </p:pic>
      <p:sp>
        <p:nvSpPr>
          <p:cNvPr id="5" name="Rectangle 4" descr="highlight over statisticians">
            <a:extLst>
              <a:ext uri="{FF2B5EF4-FFF2-40B4-BE49-F238E27FC236}">
                <a16:creationId xmlns:a16="http://schemas.microsoft.com/office/drawing/2014/main" id="{EC2B78F1-036C-4E10-BF7E-53A52BFEC51C}"/>
              </a:ext>
            </a:extLst>
          </p:cNvPr>
          <p:cNvSpPr/>
          <p:nvPr/>
        </p:nvSpPr>
        <p:spPr>
          <a:xfrm>
            <a:off x="2056660" y="5721843"/>
            <a:ext cx="10519162" cy="374157"/>
          </a:xfrm>
          <a:prstGeom prst="rect">
            <a:avLst/>
          </a:prstGeom>
          <a:solidFill>
            <a:srgbClr val="FFFF00">
              <a:alpha val="2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
        <p:nvSpPr>
          <p:cNvPr id="6" name="Rectangle 5" descr="highlight over information security analysts">
            <a:extLst>
              <a:ext uri="{FF2B5EF4-FFF2-40B4-BE49-F238E27FC236}">
                <a16:creationId xmlns:a16="http://schemas.microsoft.com/office/drawing/2014/main" id="{B5987BBB-B078-4ECC-AD7E-D270DA0D902B}"/>
              </a:ext>
            </a:extLst>
          </p:cNvPr>
          <p:cNvSpPr/>
          <p:nvPr/>
        </p:nvSpPr>
        <p:spPr>
          <a:xfrm>
            <a:off x="2056660" y="4864066"/>
            <a:ext cx="10519162" cy="383515"/>
          </a:xfrm>
          <a:prstGeom prst="rect">
            <a:avLst/>
          </a:prstGeom>
          <a:solidFill>
            <a:srgbClr val="FFFF00">
              <a:alpha val="2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Tree>
    <p:extLst>
      <p:ext uri="{BB962C8B-B14F-4D97-AF65-F5344CB8AC3E}">
        <p14:creationId xmlns:p14="http://schemas.microsoft.com/office/powerpoint/2010/main" val="208822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ccupational Outlook Handbook">
            <a:extLst>
              <a:ext uri="{FF2B5EF4-FFF2-40B4-BE49-F238E27FC236}">
                <a16:creationId xmlns:a16="http://schemas.microsoft.com/office/drawing/2014/main" id="{30E7A162-7BE1-434A-9C81-6D8EAAF2601A}"/>
              </a:ext>
            </a:extLst>
          </p:cNvPr>
          <p:cNvPicPr>
            <a:picLocks noChangeAspect="1"/>
          </p:cNvPicPr>
          <p:nvPr/>
        </p:nvPicPr>
        <p:blipFill>
          <a:blip r:embed="rId2"/>
          <a:stretch>
            <a:fillRect/>
          </a:stretch>
        </p:blipFill>
        <p:spPr>
          <a:xfrm>
            <a:off x="1042104" y="145023"/>
            <a:ext cx="13740451" cy="5330087"/>
          </a:xfrm>
          <a:prstGeom prst="rect">
            <a:avLst/>
          </a:prstGeom>
        </p:spPr>
      </p:pic>
      <p:sp>
        <p:nvSpPr>
          <p:cNvPr id="5" name="TextBox 4">
            <a:extLst>
              <a:ext uri="{FF2B5EF4-FFF2-40B4-BE49-F238E27FC236}">
                <a16:creationId xmlns:a16="http://schemas.microsoft.com/office/drawing/2014/main" id="{31FD3DF8-AD23-405D-94BC-451183907DBA}"/>
              </a:ext>
            </a:extLst>
          </p:cNvPr>
          <p:cNvSpPr txBox="1"/>
          <p:nvPr/>
        </p:nvSpPr>
        <p:spPr>
          <a:xfrm>
            <a:off x="2527043" y="6008408"/>
            <a:ext cx="11104065" cy="480131"/>
          </a:xfrm>
          <a:prstGeom prst="rect">
            <a:avLst/>
          </a:prstGeom>
          <a:noFill/>
        </p:spPr>
        <p:txBody>
          <a:bodyPr wrap="none" rtlCol="0">
            <a:spAutoFit/>
          </a:bodyPr>
          <a:lstStyle/>
          <a:p>
            <a:r>
              <a:rPr lang="en-US" sz="2520" dirty="0"/>
              <a:t>From U.S. Bureau of Labor Statistics: </a:t>
            </a:r>
            <a:r>
              <a:rPr lang="en-US" sz="2520" dirty="0">
                <a:hlinkClick r:id="rId3"/>
              </a:rPr>
              <a:t>https://www.bls.gov/ooh/fastest-growing.htm</a:t>
            </a:r>
            <a:endParaRPr lang="en-US" sz="2520" dirty="0"/>
          </a:p>
        </p:txBody>
      </p:sp>
      <p:sp>
        <p:nvSpPr>
          <p:cNvPr id="6" name="Rectangle 5" descr="highlight over software developers, applications">
            <a:extLst>
              <a:ext uri="{FF2B5EF4-FFF2-40B4-BE49-F238E27FC236}">
                <a16:creationId xmlns:a16="http://schemas.microsoft.com/office/drawing/2014/main" id="{8E9847BB-43FE-4965-A8B2-9172F2BD57E3}"/>
              </a:ext>
            </a:extLst>
          </p:cNvPr>
          <p:cNvSpPr/>
          <p:nvPr/>
        </p:nvSpPr>
        <p:spPr>
          <a:xfrm>
            <a:off x="1185334" y="1683208"/>
            <a:ext cx="12779022" cy="383515"/>
          </a:xfrm>
          <a:prstGeom prst="rect">
            <a:avLst/>
          </a:prstGeom>
          <a:solidFill>
            <a:srgbClr val="FFFF00">
              <a:alpha val="2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
        <p:nvSpPr>
          <p:cNvPr id="8" name="Rectangle 7" descr="highlight over operations research analysts">
            <a:extLst>
              <a:ext uri="{FF2B5EF4-FFF2-40B4-BE49-F238E27FC236}">
                <a16:creationId xmlns:a16="http://schemas.microsoft.com/office/drawing/2014/main" id="{34C797B9-A9F4-4757-8994-FA5E6F4F584C}"/>
              </a:ext>
            </a:extLst>
          </p:cNvPr>
          <p:cNvSpPr/>
          <p:nvPr/>
        </p:nvSpPr>
        <p:spPr>
          <a:xfrm>
            <a:off x="1185334" y="1224802"/>
            <a:ext cx="12779022" cy="383515"/>
          </a:xfrm>
          <a:prstGeom prst="rect">
            <a:avLst/>
          </a:prstGeom>
          <a:solidFill>
            <a:srgbClr val="FFFF00">
              <a:alpha val="2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Tree>
    <p:extLst>
      <p:ext uri="{BB962C8B-B14F-4D97-AF65-F5344CB8AC3E}">
        <p14:creationId xmlns:p14="http://schemas.microsoft.com/office/powerpoint/2010/main" val="315921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 Jobs Landscape in 2022 lists top ten emerging careers and the top ten declining careers.">
            <a:extLst>
              <a:ext uri="{FF2B5EF4-FFF2-40B4-BE49-F238E27FC236}">
                <a16:creationId xmlns:a16="http://schemas.microsoft.com/office/drawing/2014/main" id="{A9A168E4-F10A-4A8B-A0DB-6990622C2095}"/>
              </a:ext>
            </a:extLst>
          </p:cNvPr>
          <p:cNvPicPr>
            <a:picLocks noGrp="1" noChangeAspect="1"/>
          </p:cNvPicPr>
          <p:nvPr>
            <p:ph idx="1"/>
          </p:nvPr>
        </p:nvPicPr>
        <p:blipFill rotWithShape="1">
          <a:blip r:embed="rId2"/>
          <a:srcRect t="1" b="2134"/>
          <a:stretch/>
        </p:blipFill>
        <p:spPr>
          <a:xfrm>
            <a:off x="2073380" y="127839"/>
            <a:ext cx="8235370" cy="7392935"/>
          </a:xfrm>
          <a:prstGeom prst="rect">
            <a:avLst/>
          </a:prstGeom>
        </p:spPr>
      </p:pic>
      <p:sp>
        <p:nvSpPr>
          <p:cNvPr id="5" name="Cloud 4" descr="word cloud">
            <a:extLst>
              <a:ext uri="{FF2B5EF4-FFF2-40B4-BE49-F238E27FC236}">
                <a16:creationId xmlns:a16="http://schemas.microsoft.com/office/drawing/2014/main" id="{0A1C474E-360E-4A04-B925-58783BF9AE0B}"/>
              </a:ext>
            </a:extLst>
          </p:cNvPr>
          <p:cNvSpPr/>
          <p:nvPr/>
        </p:nvSpPr>
        <p:spPr>
          <a:xfrm>
            <a:off x="9594984" y="127839"/>
            <a:ext cx="3004205" cy="2183906"/>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520" dirty="0">
                <a:latin typeface="Arial" panose="020B0604020202020204" pitchFamily="34" charset="0"/>
                <a:cs typeface="Arial" panose="020B0604020202020204" pitchFamily="34" charset="0"/>
              </a:rPr>
              <a:t>Notice the emphasis on Data and Computers</a:t>
            </a:r>
          </a:p>
        </p:txBody>
      </p:sp>
    </p:spTree>
    <p:extLst>
      <p:ext uri="{BB962C8B-B14F-4D97-AF65-F5344CB8AC3E}">
        <p14:creationId xmlns:p14="http://schemas.microsoft.com/office/powerpoint/2010/main" val="1752842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DDB7D3-A1EF-4057-BAB9-961F7A175963}"/>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348089"/>
            <a:ext cx="14630400" cy="10048835"/>
          </a:xfrm>
          <a:prstGeom prst="rect">
            <a:avLst/>
          </a:prstGeom>
        </p:spPr>
      </p:pic>
      <p:sp>
        <p:nvSpPr>
          <p:cNvPr id="5" name="Title 4">
            <a:extLst>
              <a:ext uri="{FF2B5EF4-FFF2-40B4-BE49-F238E27FC236}">
                <a16:creationId xmlns:a16="http://schemas.microsoft.com/office/drawing/2014/main" id="{F45A0BC9-A14A-4364-8583-CD493DF62959}"/>
              </a:ext>
            </a:extLst>
          </p:cNvPr>
          <p:cNvSpPr>
            <a:spLocks noGrp="1"/>
          </p:cNvSpPr>
          <p:nvPr>
            <p:ph type="title" idx="4294967295"/>
          </p:nvPr>
        </p:nvSpPr>
        <p:spPr>
          <a:xfrm>
            <a:off x="2803629" y="4133827"/>
            <a:ext cx="8352052" cy="2105192"/>
          </a:xfrm>
          <a:prstGeom prst="rect">
            <a:avLst/>
          </a:prstGeom>
          <a:noFill/>
          <a:ln>
            <a:noFill/>
            <a:prstDash/>
          </a:ln>
          <a:effec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spAutoFit/>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6480" b="1" i="0" u="none" strike="noStrike" kern="1200" cap="none" spc="0" normalizeH="0" baseline="0" noProof="0" dirty="0">
                <a:ln w="10160">
                  <a:solidFill>
                    <a:srgbClr val="C00000"/>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Higher Education Landscape</a:t>
            </a:r>
          </a:p>
        </p:txBody>
      </p:sp>
    </p:spTree>
    <p:extLst>
      <p:ext uri="{BB962C8B-B14F-4D97-AF65-F5344CB8AC3E}">
        <p14:creationId xmlns:p14="http://schemas.microsoft.com/office/powerpoint/2010/main" val="576468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hio Mathematics Initiative logo">
            <a:extLst>
              <a:ext uri="{FF2B5EF4-FFF2-40B4-BE49-F238E27FC236}">
                <a16:creationId xmlns:a16="http://schemas.microsoft.com/office/drawing/2014/main" id="{D6C10A61-EBD5-48B9-9D29-DE5AFF73A2A5}"/>
              </a:ext>
            </a:extLst>
          </p:cNvPr>
          <p:cNvPicPr>
            <a:picLocks noChangeAspect="1"/>
          </p:cNvPicPr>
          <p:nvPr/>
        </p:nvPicPr>
        <p:blipFill>
          <a:blip r:embed="rId2"/>
          <a:stretch>
            <a:fillRect/>
          </a:stretch>
        </p:blipFill>
        <p:spPr>
          <a:xfrm>
            <a:off x="1041965" y="1499556"/>
            <a:ext cx="12314645" cy="449484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0366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Default Color Scheme">
      <a:dk1>
        <a:srgbClr val="000000"/>
      </a:dk1>
      <a:lt1>
        <a:srgbClr val="FFFFFF"/>
      </a:lt1>
      <a:dk2>
        <a:srgbClr val="202945"/>
      </a:dk2>
      <a:lt2>
        <a:srgbClr val="EEEAE3"/>
      </a:lt2>
      <a:accent1>
        <a:srgbClr val="73A5CB"/>
      </a:accent1>
      <a:accent2>
        <a:srgbClr val="6F0C1A"/>
      </a:accent2>
      <a:accent3>
        <a:srgbClr val="92AF3C"/>
      </a:accent3>
      <a:accent4>
        <a:srgbClr val="535050"/>
      </a:accent4>
      <a:accent5>
        <a:srgbClr val="F10117"/>
      </a:accent5>
      <a:accent6>
        <a:srgbClr val="D19D0D"/>
      </a:accent6>
      <a:hlink>
        <a:srgbClr val="0055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9D42EB1CB4884BAEE732D66021D562" ma:contentTypeVersion="8" ma:contentTypeDescription="Create a new document." ma:contentTypeScope="" ma:versionID="a731b6415492f7c871aaccc27678d9aa">
  <xsd:schema xmlns:xsd="http://www.w3.org/2001/XMLSchema" xmlns:xs="http://www.w3.org/2001/XMLSchema" xmlns:p="http://schemas.microsoft.com/office/2006/metadata/properties" xmlns:ns2="a94874c0-f4c4-4d00-a0d9-c1dd91e10513" xmlns:ns3="29e9271f-fcce-4f3c-9b75-5bf8ea8bdf21" targetNamespace="http://schemas.microsoft.com/office/2006/metadata/properties" ma:root="true" ma:fieldsID="13fd7a0596b7510b7cbbb6d549b46899" ns2:_="" ns3:_="">
    <xsd:import namespace="a94874c0-f4c4-4d00-a0d9-c1dd91e10513"/>
    <xsd:import namespace="29e9271f-fcce-4f3c-9b75-5bf8ea8bdf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874c0-f4c4-4d00-a0d9-c1dd91e1051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e9271f-fcce-4f3c-9b75-5bf8ea8bdf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94874c0-f4c4-4d00-a0d9-c1dd91e10513">
      <UserInfo>
        <DisplayName>Mallory, Andrea</DisplayName>
        <AccountId>29</AccountId>
        <AccountType/>
      </UserInfo>
      <UserInfo>
        <DisplayName>Bickley, Brian</DisplayName>
        <AccountId>28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36B5A1-DAA8-48CB-9D89-02519BAB40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4874c0-f4c4-4d00-a0d9-c1dd91e10513"/>
    <ds:schemaRef ds:uri="29e9271f-fcce-4f3c-9b75-5bf8ea8bdf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56C8AE-CD79-4A75-9AC7-672DABA5CFB9}">
  <ds:schemaRefs>
    <ds:schemaRef ds:uri="http://schemas.microsoft.com/office/infopath/2007/PartnerControls"/>
    <ds:schemaRef ds:uri="29e9271f-fcce-4f3c-9b75-5bf8ea8bdf21"/>
    <ds:schemaRef ds:uri="http://schemas.microsoft.com/office/2006/documentManagement/types"/>
    <ds:schemaRef ds:uri="http://purl.org/dc/elements/1.1/"/>
    <ds:schemaRef ds:uri="http://schemas.openxmlformats.org/package/2006/metadata/core-properties"/>
    <ds:schemaRef ds:uri="a94874c0-f4c4-4d00-a0d9-c1dd91e10513"/>
    <ds:schemaRef ds:uri="http://purl.org/dc/dcmitype/"/>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63A909DA-0368-4C6F-B4D9-FAAD33D863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3437</Words>
  <Application>Microsoft Office PowerPoint</Application>
  <PresentationFormat>Custom</PresentationFormat>
  <Paragraphs>341</Paragraphs>
  <Slides>48</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Arial Narrow</vt:lpstr>
      <vt:lpstr>Calibri</vt:lpstr>
      <vt:lpstr>Wingdings</vt:lpstr>
      <vt:lpstr>Office Theme</vt:lpstr>
      <vt:lpstr>High School Math Pathways</vt:lpstr>
      <vt:lpstr>Padlet</vt:lpstr>
      <vt:lpstr>Math Pathways</vt:lpstr>
      <vt:lpstr>Jobs Landscape</vt:lpstr>
      <vt:lpstr>PowerPoint Presentation</vt:lpstr>
      <vt:lpstr>PowerPoint Presentation</vt:lpstr>
      <vt:lpstr>PowerPoint Presentation</vt:lpstr>
      <vt:lpstr>Higher Education Landscape</vt:lpstr>
      <vt:lpstr>PowerPoint Presentation</vt:lpstr>
      <vt:lpstr>OMI’s Subgroups</vt:lpstr>
      <vt:lpstr>PowerPoint Presentation</vt:lpstr>
      <vt:lpstr>Higher Education  Mathematics Gateway Courses</vt:lpstr>
      <vt:lpstr>New Emerging Pathways in Ohio</vt:lpstr>
      <vt:lpstr>Research</vt:lpstr>
      <vt:lpstr>PowerPoint Presentation</vt:lpstr>
      <vt:lpstr>PowerPoint Presentation</vt:lpstr>
      <vt:lpstr>PowerPoint Presentation</vt:lpstr>
      <vt:lpstr>The Problem</vt:lpstr>
      <vt:lpstr>Other States</vt:lpstr>
      <vt:lpstr>K-12 Landscape</vt:lpstr>
      <vt:lpstr>PowerPoint Presentation</vt:lpstr>
      <vt:lpstr>Each Child, Our Future</vt:lpstr>
      <vt:lpstr>Each Child, Our Future</vt:lpstr>
      <vt:lpstr>Each Child, Our Future</vt:lpstr>
      <vt:lpstr>Problem Statement</vt:lpstr>
      <vt:lpstr>Algebra 2</vt:lpstr>
      <vt:lpstr>Algebra 2</vt:lpstr>
      <vt:lpstr>New Initiative: Strengthening Ohio’s High School Math Pathways</vt:lpstr>
      <vt:lpstr>Equivalence</vt:lpstr>
      <vt:lpstr>Equivalence</vt:lpstr>
      <vt:lpstr>Rigor</vt:lpstr>
      <vt:lpstr>Goals of Initiative </vt:lpstr>
      <vt:lpstr>What this initiative is NOT about</vt:lpstr>
      <vt:lpstr>What is this initiative about? </vt:lpstr>
      <vt:lpstr>PowerPoint Presentation</vt:lpstr>
      <vt:lpstr>Math  Pathways</vt:lpstr>
      <vt:lpstr>Descriptions of Courses</vt:lpstr>
      <vt:lpstr>Why these courses? </vt:lpstr>
      <vt:lpstr>Why these courses? </vt:lpstr>
      <vt:lpstr>Equity</vt:lpstr>
      <vt:lpstr>PowerPoint Presentation</vt:lpstr>
      <vt:lpstr>Changing from A STEM to a Non-STEM Major</vt:lpstr>
      <vt:lpstr>Changing from A STEM to a Non-STEM Major</vt:lpstr>
      <vt:lpstr>Proposed Timeline</vt:lpstr>
      <vt:lpstr>Toolkits</vt:lpstr>
      <vt:lpstr>Contact Information</vt:lpstr>
      <vt:lpstr>PowerPoint Presentation</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96</cp:revision>
  <dcterms:created xsi:type="dcterms:W3CDTF">2015-07-08T14:36:51Z</dcterms:created>
  <dcterms:modified xsi:type="dcterms:W3CDTF">2021-12-30T17:16:05Z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0x010100929D42EB1CB4884BAEE732D66021D562</vt:lpwstr>
  </property>
</Properties>
</file>