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 id="2147483656" r:id="rId2"/>
    <p:sldMasterId id="2147483657" r:id="rId3"/>
  </p:sldMasterIdLst>
  <p:notesMasterIdLst>
    <p:notesMasterId r:id="rId3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Rockwell" panose="02060603020205020403" pitchFamily="18"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3456B7-E894-45D8-BAE6-C3C9667BA883}">
  <a:tblStyle styleId="{F13456B7-E894-45D8-BAE6-C3C9667BA8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A4098F-B7BC-4246-8665-A1147D4D626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0F6"/>
          </a:solidFill>
        </a:fill>
      </a:tcStyle>
    </a:wholeTbl>
    <a:band1H>
      <a:tcTxStyle/>
      <a:tcStyle>
        <a:tcBdr/>
        <a:fill>
          <a:solidFill>
            <a:srgbClr val="D4E0EC"/>
          </a:solidFill>
        </a:fill>
      </a:tcStyle>
    </a:band1H>
    <a:band2H>
      <a:tcTxStyle/>
      <a:tcStyle>
        <a:tcBdr/>
      </a:tcStyle>
    </a:band2H>
    <a:band1V>
      <a:tcTxStyle/>
      <a:tcStyle>
        <a:tcBdr/>
        <a:fill>
          <a:solidFill>
            <a:srgbClr val="D4E0EC"/>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3792" autoAdjust="0"/>
  </p:normalViewPr>
  <p:slideViewPr>
    <p:cSldViewPr snapToGrid="0">
      <p:cViewPr varScale="1">
        <p:scale>
          <a:sx n="79" d="100"/>
          <a:sy n="79" d="100"/>
        </p:scale>
        <p:origin x="192"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ducation.ohio.gov/Topics/Quality-School-Choice/College-Credit-Plu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education.ohio.gov/Topics/Quality-School-Choice/Credit-Flexibility-Pla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des.ohio.gov/ohio-revised-code/section-3313.618"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ducation.ohio.gov/Topics/Ohio-s-Graduation-Requirements/Ohio%E2%80%99s-Graduation-Requirements/Graduation-Seals" TargetMode="External"/><Relationship Id="rId5" Type="http://schemas.openxmlformats.org/officeDocument/2006/relationships/hyperlink" Target="https://education.ohio.gov/Topics/Ohio-s-Graduation-Requirements/Ohio%E2%80%99s-Graduation-Requirements/Demonstrating-Competency" TargetMode="External"/><Relationship Id="rId4" Type="http://schemas.openxmlformats.org/officeDocument/2006/relationships/hyperlink" Target="https://education.ohio.gov/Topics/Ohio-s-Graduation-Requirements/Ohio%E2%80%99s-Graduation-Requirements/Complete-Courses-Classes-of-2020-and-beyon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odes.ohio.gov/orc/3313.611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odes.ohio.gov/orc/3313.60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af04c34cc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af04c34cc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will be conversational.</a:t>
            </a:r>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Student Choice: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The math pathways is one of the first times that students have been provided an opportunity for choice in their math curriculum.  By giving students choice in their courses, it increases student buy-in to the content.  Data science is a great option for students because they don’t feel like it’s a math class.  It is conversational, collaborative, and has a large component of writing and creativity.  Students who enjoy English, Journalism, and the arts like the aspects of this class that encourage creativity and expression.  Students see a reason for the curriculum – I’ve never been asked “When am I ever going to use this” in the data science class!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Career Options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Many times students don’t know what they don’t know.  While there are some students that enjoy algebra and the traditional path, it doesn’t speak to everyone, and often times those students incorrectly associate that dislike with not liking math, rather than just one area of math.  I’ve had many students say that they have realized it’s not math that they don’t like, it was a specific type of math.  Data science opens up options for students, often to jobs, majors, and certificate programs that they didn’t even know existed before, and I have had students change their future plans after experiencing excitement about data.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OTES 2.0</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While taking on new curriculum as a teacher can be scary, especially if it is an evaluation year, Data Science fits right into the areas of OTES 2.0.  The curriculum is designed for student centered learning through choice, reflection, collaboration, timely feedback, and even community involvement.  The rigorous curriculum allows for high level questioning, purposeful interaction, and differentiated instruction and assessment.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Assessment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Assessments in this course are varied.  Often times there are not single correct answers that are seen in a traditional math course.  Grading is often completed on a rubric to allow for the student choice involved in all large assignments.  Projects, called practicums, are at the end of each unit section, and are large assessments opportunities in the course.  Smaller assessment opportunities would be lab reports, which are written out by students as the labs are completed, lesson assignments within the curriculum as new skills are taught and opportunities are given to be practiced, as well as entrance and exit tickets.  Often times Google Forms can be used as quizzes.  While traditional written quizzes and tests can be used, the content doesn’t lend itself to this type of assessment all the time, so thinking about assessment in the broader sense is necessary to assess the standards being learned.    </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af04c34cc1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af04c34cc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Implementing a new program can be scary – especially when it’s new for the teacher, administrator, and possibly the district.  But getting started doesn’t have to be a complex puzzle.  The first thing to remember is that this is not impacting FTE’s for teachers – the same number of students are in the building needing to take a math class.  Since this is an algebra 2 equivalent class, the first year my school implemented, we decreased the number of sections of algebra 2 by one to allow for my one section of Data Science.  If the data science teacher is already an algebra 2 teacher, this switch is easy to do for teacher schedule.  In my situation, I didn’t teach algebra 2, so one of our algebra 2 teachers took one section of one of my other preps, which freed up the period for me to teach data science, and decreased the algebra 2 sections. </a:t>
            </a:r>
            <a:endParaRPr/>
          </a:p>
          <a:p>
            <a:pPr marL="0" lvl="0" indent="0" algn="l" rtl="0">
              <a:lnSpc>
                <a:spcPct val="115000"/>
              </a:lnSpc>
              <a:spcBef>
                <a:spcPts val="1200"/>
              </a:spcBef>
              <a:spcAft>
                <a:spcPts val="0"/>
              </a:spcAft>
              <a:buClr>
                <a:schemeClr val="dk1"/>
              </a:buClr>
              <a:buSzPts val="1100"/>
              <a:buFont typeface="Arial"/>
              <a:buNone/>
            </a:pPr>
            <a:r>
              <a:rPr lang="en"/>
              <a:t>The first year, consider “hand picking” students.  Do you have students that may be earmarked already to have great difficulty in algebra 2 – maybe they are credit deficient from past years, or took more than one year to pass algebra 1, maybe students who have expressed a dislike for algebra based math but show interest in computers, design, English, the arts, or other areas.  Do you have students in career center programs that are already using data and this would be a natural blend with their interest?  Do you have students who work really hard at school but struggle to complete homework?  Be careful to not make this a dumping ground though – students with poor attendance, or a refusal to work attitude will not be successful in this collaborative hands-on class where they are active participants each day during their class period!  A student who “may not pass algebra 2” might be a good fit for this class, but may not be – it’s all dependent on the reason behind that projection and how they will respond in this new environment.  Students must be willing to try and work with others – and understand that nothing in this class can be “googled” or “photomathed”. </a:t>
            </a:r>
            <a:endParaRPr/>
          </a:p>
          <a:p>
            <a:pPr marL="0" lvl="0" indent="0" algn="l" rtl="0">
              <a:lnSpc>
                <a:spcPct val="115000"/>
              </a:lnSpc>
              <a:spcBef>
                <a:spcPts val="1200"/>
              </a:spcBef>
              <a:spcAft>
                <a:spcPts val="0"/>
              </a:spcAft>
              <a:buClr>
                <a:schemeClr val="dk1"/>
              </a:buClr>
              <a:buSzPts val="1100"/>
              <a:buFont typeface="Arial"/>
              <a:buNone/>
            </a:pPr>
            <a:r>
              <a:rPr lang="en"/>
              <a:t>After the first year, we opened scheduling up to student choice.  We educated our teachers on the math pathways, how courses are aligned to student interest and outcomes, and what is best for kids.  Teachers were able to have conversations with students during the course recommendation process to determine what pathway best met their interest and future plans.  Again – this didn’t change FTE’s!  Although my sections grew for Data Science, we decreased in other areas and balanced out to the same overall number of sections requested.  </a:t>
            </a:r>
            <a:endParaRPr/>
          </a:p>
          <a:p>
            <a:pPr marL="0" lvl="0" indent="0" algn="l" rtl="0">
              <a:spcBef>
                <a:spcPts val="12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af04c34cc1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af04c34cc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Is this class suitable for students on IEP’s or 504’s?  YES!  In the two years that I have taught this class, over half of my students have been on some sort of education plan.  I have taught students from cognitively impaired through gifted in math, and all students are able to thrive in the environment and learn.  There are a few things to point out, specifically with students on IEP’s that have math goals.  Traditionally these goals would be linked to their math curriculum, and these often need to be modified from an algebra-based content to the statistics and data content.  Since this would require an amendment, it is important that counselors and intervention specialists work to identify students that may need these modifications to be in compliance for the new school year. </a:t>
            </a:r>
            <a:endParaRPr/>
          </a:p>
          <a:p>
            <a:pPr marL="0" lvl="0" indent="0" algn="l" rtl="0">
              <a:lnSpc>
                <a:spcPct val="115000"/>
              </a:lnSpc>
              <a:spcBef>
                <a:spcPts val="1200"/>
              </a:spcBef>
              <a:spcAft>
                <a:spcPts val="0"/>
              </a:spcAft>
              <a:buClr>
                <a:schemeClr val="dk1"/>
              </a:buClr>
              <a:buSzPts val="1100"/>
              <a:buFont typeface="Arial"/>
              <a:buNone/>
            </a:pPr>
            <a:r>
              <a:rPr lang="en"/>
              <a:t>The most common accommodation provided to students is extended time.  With the high population of students with this need in my class I have chosen to take care of this accommodation within the classroom.  On any project I provide double time in class.  Students who finish early have extension opportunities that they are offered.  This also allows students to meet a deadline, which is an important career skill needed for success after high school.  All assignments, projects, and assessments (including my midterm) are open note.  In the professional world, searchable things are always able to be found, but it is what can be done with that which is the task.  That is how assessments are designed in this class as well – the assessment is of the analysis, the collaboration, the presentation, and the questioning are executed, not if they memorized a random fact.  This is another way that students who are on plans find great success – this takes “test anxiety” out of the picture because there isn’t memorization, it’s all in how deep you can take the analysis to find meaning.  The idea that there are not “right answers” is also empowering to all students, not just those on plans, because they realize that they can be successful and “right” even if that has been an area of struggle in the past.  These areas of “win” help these students thrive and have buy in from early in the year and I have seen them truly blossom as learners in this alternative math environment.</a:t>
            </a:r>
            <a:endParaRPr/>
          </a:p>
          <a:p>
            <a:pPr marL="0" lvl="0" indent="0" algn="l" rtl="0">
              <a:lnSpc>
                <a:spcPct val="115000"/>
              </a:lnSpc>
              <a:spcBef>
                <a:spcPts val="1200"/>
              </a:spcBef>
              <a:spcAft>
                <a:spcPts val="0"/>
              </a:spcAft>
              <a:buClr>
                <a:schemeClr val="dk1"/>
              </a:buClr>
              <a:buSzPts val="1100"/>
              <a:buFont typeface="Arial"/>
              <a:buNone/>
            </a:pPr>
            <a:r>
              <a:rPr lang="en"/>
              <a:t>Data science can be a successfully implemented inclusion class, but I would suggest having the intervention specialist receive the same training right alongside the classroom teacher so that they can have a strong co-taught environment, and both have a deep content understanding for the instances where modification is needed.  I have had an educational aide for the past two years that assists a few of my students, and that model has also worked to have a support adult in the room while the class as a whole is not inclusion.  </a:t>
            </a:r>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af04c34cc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af04c34cc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809665e71f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1809665e71f_2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1809665e71f_2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809665e71f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1809665e71f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000000"/>
                </a:solidFill>
                <a:latin typeface="Open Sans"/>
                <a:ea typeface="Open Sans"/>
                <a:cs typeface="Open Sans"/>
                <a:sym typeface="Open Sans"/>
              </a:rPr>
              <a:t>High school students can gain state recognition for exceeding Ohio’s graduation requirements through an honors diploma. Students challenge themselves by taking and succeeding at high-level coursework and in real-world experiences.</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Open Sans"/>
              <a:buNone/>
            </a:pPr>
            <a:r>
              <a:rPr lang="en" b="0" i="0">
                <a:solidFill>
                  <a:srgbClr val="000000"/>
                </a:solidFill>
                <a:latin typeface="Open Sans"/>
                <a:ea typeface="Open Sans"/>
                <a:cs typeface="Open Sans"/>
                <a:sym typeface="Open Sans"/>
              </a:rPr>
              <a:t>To be eligible for an honors diploma, students must complete units, or credits, in specific subjects. For mathematics, the requirement is that students must take algebra I, geometry, algebra II (or equivalent), and one other higher-level course OR a four-course sequence that contains equivalent or higher content. As more districts offer the High School Math Pathways courses as Algebra 2 equivalents, know that any of these A2E these courses can be used to satisfy the mathematics requirements for an Honors Diploma regardless of the order in which the student earns their four credits. For example, a student can satisfy the mathematics credit requirements for an Honors Diploma by taking A1, G, DM/CS, and then A2. Another example, the student can take A1, G, DSF, and then a Statistics and Probability course. The same goes for a student who takes M1, M2, M3, and AQR. The list goes on, but hopefully you can see the sequential themes.  </a:t>
            </a:r>
            <a:endParaRPr/>
          </a:p>
          <a:p>
            <a:pPr marL="0" marR="0" lvl="0" indent="0" algn="l" rtl="0">
              <a:lnSpc>
                <a:spcPct val="100000"/>
              </a:lnSpc>
              <a:spcBef>
                <a:spcPts val="0"/>
              </a:spcBef>
              <a:spcAft>
                <a:spcPts val="0"/>
              </a:spcAft>
              <a:buClr>
                <a:schemeClr val="dk1"/>
              </a:buClr>
              <a:buSzPts val="1400"/>
              <a:buFont typeface="Arial"/>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In the honors diploma requirements, students can use Advanced Placement, International Baccalaureate, </a:t>
            </a:r>
            <a:r>
              <a:rPr lang="en" b="0" i="0" u="sng" strike="noStrike">
                <a:solidFill>
                  <a:schemeClr val="hlink"/>
                </a:solidFill>
                <a:latin typeface="Open Sans"/>
                <a:ea typeface="Open Sans"/>
                <a:cs typeface="Open Sans"/>
                <a:sym typeface="Open Sans"/>
                <a:hlinkClick r:id="rId3"/>
              </a:rPr>
              <a:t>College Credit Plus</a:t>
            </a:r>
            <a:r>
              <a:rPr lang="en" b="0" i="0">
                <a:solidFill>
                  <a:srgbClr val="000000"/>
                </a:solidFill>
                <a:latin typeface="Open Sans"/>
                <a:ea typeface="Open Sans"/>
                <a:cs typeface="Open Sans"/>
                <a:sym typeface="Open Sans"/>
              </a:rPr>
              <a:t> and </a:t>
            </a:r>
            <a:r>
              <a:rPr lang="en" b="0" i="0" u="sng" strike="noStrike">
                <a:solidFill>
                  <a:schemeClr val="hlink"/>
                </a:solidFill>
                <a:latin typeface="Open Sans"/>
                <a:ea typeface="Open Sans"/>
                <a:cs typeface="Open Sans"/>
                <a:sym typeface="Open Sans"/>
                <a:hlinkClick r:id="rId4"/>
              </a:rPr>
              <a:t>Credit Flexibility</a:t>
            </a:r>
            <a:r>
              <a:rPr lang="en" b="0" i="0">
                <a:solidFill>
                  <a:srgbClr val="000000"/>
                </a:solidFill>
                <a:latin typeface="Open Sans"/>
                <a:ea typeface="Open Sans"/>
                <a:cs typeface="Open Sans"/>
                <a:sym typeface="Open Sans"/>
              </a:rPr>
              <a:t> coursework to meet the unit requirements of an honors diploma. A single course can meet multiple criteria if it fits under multiple subject areas.</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Students also can design their own independent study courses through Credit Flex. This requires that someone with proper licensure in the subject area must teach or co-teach the courses used for an honors diploma.</a:t>
            </a:r>
            <a:endParaRPr/>
          </a:p>
        </p:txBody>
      </p:sp>
      <p:sp>
        <p:nvSpPr>
          <p:cNvPr id="149" name="Google Shape;149;g1809665e71f_2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809665e71f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1809665e71f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1809665e71f_2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809665e71f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1809665e71f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1" u="sng" strike="noStrike">
                <a:solidFill>
                  <a:schemeClr val="hlink"/>
                </a:solidFill>
                <a:latin typeface="Open Sans"/>
                <a:ea typeface="Open Sans"/>
                <a:cs typeface="Open Sans"/>
                <a:sym typeface="Open Sans"/>
                <a:hlinkClick r:id="rId3"/>
              </a:rPr>
              <a:t>Ohio Revised Code section 3313.618</a:t>
            </a: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Students in the classes of 2023 and beyond (those who entered grade 9 on or after July 1, 2019) are now required to meet a new set of graduation requirements. These new graduation requirements consist of </a:t>
            </a:r>
            <a:r>
              <a:rPr lang="en" b="1" i="0">
                <a:solidFill>
                  <a:srgbClr val="000000"/>
                </a:solidFill>
                <a:latin typeface="Open Sans"/>
                <a:ea typeface="Open Sans"/>
                <a:cs typeface="Open Sans"/>
                <a:sym typeface="Open Sans"/>
              </a:rPr>
              <a:t>three</a:t>
            </a:r>
            <a:r>
              <a:rPr lang="en" b="0" i="0">
                <a:solidFill>
                  <a:srgbClr val="000000"/>
                </a:solidFill>
                <a:latin typeface="Open Sans"/>
                <a:ea typeface="Open Sans"/>
                <a:cs typeface="Open Sans"/>
                <a:sym typeface="Open Sans"/>
              </a:rPr>
              <a:t> key components:</a:t>
            </a:r>
            <a:endParaRPr/>
          </a:p>
          <a:p>
            <a:pPr marL="0" lvl="0" indent="0" algn="l" rtl="0">
              <a:spcBef>
                <a:spcPts val="0"/>
              </a:spcBef>
              <a:spcAft>
                <a:spcPts val="0"/>
              </a:spcAft>
              <a:buNone/>
            </a:pPr>
            <a:r>
              <a:rPr lang="en" b="1" i="0">
                <a:solidFill>
                  <a:srgbClr val="000000"/>
                </a:solidFill>
                <a:latin typeface="Open Sans"/>
                <a:ea typeface="Open Sans"/>
                <a:cs typeface="Open Sans"/>
                <a:sym typeface="Open Sans"/>
              </a:rPr>
              <a:t>1. </a:t>
            </a:r>
            <a:r>
              <a:rPr lang="en" b="1" i="0" u="sng" strike="noStrike">
                <a:solidFill>
                  <a:schemeClr val="hlink"/>
                </a:solidFill>
                <a:latin typeface="Open Sans"/>
                <a:ea typeface="Open Sans"/>
                <a:cs typeface="Open Sans"/>
                <a:sym typeface="Open Sans"/>
                <a:hlinkClick r:id="rId4"/>
              </a:rPr>
              <a:t>Course Completion</a:t>
            </a:r>
            <a:br>
              <a:rPr lang="en" b="0" i="0">
                <a:solidFill>
                  <a:srgbClr val="000000"/>
                </a:solidFill>
                <a:latin typeface="Open Sans"/>
                <a:ea typeface="Open Sans"/>
                <a:cs typeface="Open Sans"/>
                <a:sym typeface="Open Sans"/>
              </a:rPr>
            </a:br>
            <a:r>
              <a:rPr lang="en" b="0" i="0">
                <a:solidFill>
                  <a:srgbClr val="000000"/>
                </a:solidFill>
                <a:latin typeface="Open Sans"/>
                <a:ea typeface="Open Sans"/>
                <a:cs typeface="Open Sans"/>
                <a:sym typeface="Open Sans"/>
              </a:rPr>
              <a:t>Students will satisfy Ohio’s curriculum requirements and any additional local requirements. Students will complete the state minimum 20 units, with specific units required in each content area.</a:t>
            </a:r>
            <a:br>
              <a:rPr lang="en" b="0" i="0">
                <a:solidFill>
                  <a:srgbClr val="000000"/>
                </a:solidFill>
                <a:latin typeface="Open Sans"/>
                <a:ea typeface="Open Sans"/>
                <a:cs typeface="Open Sans"/>
                <a:sym typeface="Open Sans"/>
              </a:rPr>
            </a:br>
            <a:r>
              <a:rPr lang="en" b="0" i="0">
                <a:solidFill>
                  <a:srgbClr val="000000"/>
                </a:solidFill>
                <a:latin typeface="Open Sans"/>
                <a:ea typeface="Open Sans"/>
                <a:cs typeface="Open Sans"/>
                <a:sym typeface="Open Sans"/>
              </a:rPr>
              <a:t> </a:t>
            </a:r>
            <a:endParaRPr/>
          </a:p>
          <a:p>
            <a:pPr marL="0" lvl="0" indent="0" algn="l" rtl="0">
              <a:spcBef>
                <a:spcPts val="0"/>
              </a:spcBef>
              <a:spcAft>
                <a:spcPts val="0"/>
              </a:spcAft>
              <a:buNone/>
            </a:pPr>
            <a:r>
              <a:rPr lang="en" b="1" i="0">
                <a:solidFill>
                  <a:srgbClr val="000000"/>
                </a:solidFill>
                <a:latin typeface="Open Sans"/>
                <a:ea typeface="Open Sans"/>
                <a:cs typeface="Open Sans"/>
                <a:sym typeface="Open Sans"/>
              </a:rPr>
              <a:t>2. </a:t>
            </a:r>
            <a:r>
              <a:rPr lang="en" b="1" i="0" u="sng" strike="noStrike">
                <a:solidFill>
                  <a:schemeClr val="hlink"/>
                </a:solidFill>
                <a:latin typeface="Open Sans"/>
                <a:ea typeface="Open Sans"/>
                <a:cs typeface="Open Sans"/>
                <a:sym typeface="Open Sans"/>
                <a:hlinkClick r:id="rId5"/>
              </a:rPr>
              <a:t>Competency Demonstration</a:t>
            </a:r>
            <a:br>
              <a:rPr lang="en" b="0" i="0">
                <a:solidFill>
                  <a:srgbClr val="000000"/>
                </a:solidFill>
                <a:latin typeface="Open Sans"/>
                <a:ea typeface="Open Sans"/>
                <a:cs typeface="Open Sans"/>
                <a:sym typeface="Open Sans"/>
              </a:rPr>
            </a:br>
            <a:r>
              <a:rPr lang="en" b="0" i="0">
                <a:solidFill>
                  <a:srgbClr val="000000"/>
                </a:solidFill>
                <a:latin typeface="Open Sans"/>
                <a:ea typeface="Open Sans"/>
                <a:cs typeface="Open Sans"/>
                <a:sym typeface="Open Sans"/>
              </a:rPr>
              <a:t>Students will demonstrate competency in the foundational areas of English language arts and mathematics or through alternative demonstrations, which include College Credit Plus, career-focused activities, their ACT or SAT scores, or military enlistment.</a:t>
            </a:r>
            <a:br>
              <a:rPr lang="en" b="0" i="0">
                <a:solidFill>
                  <a:srgbClr val="000000"/>
                </a:solidFill>
                <a:latin typeface="Open Sans"/>
                <a:ea typeface="Open Sans"/>
                <a:cs typeface="Open Sans"/>
                <a:sym typeface="Open Sans"/>
              </a:rPr>
            </a:br>
            <a:r>
              <a:rPr lang="en" b="0" i="0">
                <a:solidFill>
                  <a:srgbClr val="000000"/>
                </a:solidFill>
                <a:latin typeface="Open Sans"/>
                <a:ea typeface="Open Sans"/>
                <a:cs typeface="Open Sans"/>
                <a:sym typeface="Open Sans"/>
              </a:rPr>
              <a:t> </a:t>
            </a:r>
            <a:endParaRPr/>
          </a:p>
          <a:p>
            <a:pPr marL="0" lvl="0" indent="0" algn="l" rtl="0">
              <a:spcBef>
                <a:spcPts val="0"/>
              </a:spcBef>
              <a:spcAft>
                <a:spcPts val="0"/>
              </a:spcAft>
              <a:buNone/>
            </a:pPr>
            <a:r>
              <a:rPr lang="en" b="1" i="0">
                <a:solidFill>
                  <a:srgbClr val="000000"/>
                </a:solidFill>
                <a:latin typeface="Open Sans"/>
                <a:ea typeface="Open Sans"/>
                <a:cs typeface="Open Sans"/>
                <a:sym typeface="Open Sans"/>
              </a:rPr>
              <a:t>3. </a:t>
            </a:r>
            <a:r>
              <a:rPr lang="en" b="1" i="0" u="sng" strike="noStrike">
                <a:solidFill>
                  <a:schemeClr val="hlink"/>
                </a:solidFill>
                <a:latin typeface="Open Sans"/>
                <a:ea typeface="Open Sans"/>
                <a:cs typeface="Open Sans"/>
                <a:sym typeface="Open Sans"/>
                <a:hlinkClick r:id="rId6"/>
              </a:rPr>
              <a:t>Readiness Demonstration</a:t>
            </a:r>
            <a:br>
              <a:rPr lang="en" b="0" i="0">
                <a:solidFill>
                  <a:srgbClr val="000000"/>
                </a:solidFill>
                <a:latin typeface="Open Sans"/>
                <a:ea typeface="Open Sans"/>
                <a:cs typeface="Open Sans"/>
                <a:sym typeface="Open Sans"/>
              </a:rPr>
            </a:br>
            <a:r>
              <a:rPr lang="en" b="0" i="0">
                <a:solidFill>
                  <a:srgbClr val="000000"/>
                </a:solidFill>
                <a:latin typeface="Open Sans"/>
                <a:ea typeface="Open Sans"/>
                <a:cs typeface="Open Sans"/>
                <a:sym typeface="Open Sans"/>
              </a:rPr>
              <a:t>Students will demonstrate readiness for their post-high school paths by earning two diploma seals that allow them to demonstrate important foundational and well-rounded academic and technical knowledge, professional skills, and leadership and reasoning skills.</a:t>
            </a:r>
            <a:endParaRPr/>
          </a:p>
          <a:p>
            <a:pPr marL="0" lvl="0" indent="0" algn="l" rtl="0">
              <a:spcBef>
                <a:spcPts val="0"/>
              </a:spcBef>
              <a:spcAft>
                <a:spcPts val="0"/>
              </a:spcAft>
              <a:buNone/>
            </a:pPr>
            <a:endParaRPr/>
          </a:p>
        </p:txBody>
      </p:sp>
      <p:sp>
        <p:nvSpPr>
          <p:cNvPr id="169" name="Google Shape;169;g1809665e71f_2_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
        <p:nvSpPr>
          <p:cNvPr id="170" name="Google Shape;170;g1809665e71f_2_45: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809665e71f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809665e71f_2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000000"/>
                </a:solidFill>
                <a:latin typeface="Open Sans"/>
                <a:ea typeface="Open Sans"/>
                <a:cs typeface="Open Sans"/>
                <a:sym typeface="Open Sans"/>
              </a:rPr>
              <a:t>In addition to fulfilling curriculum requirements and meeting the competency requirements listed above, students also must show they are prepared for their next steps after high school. State law created 12 diploma seals for students to demonstrate academic, technical and professional readiness for careers, college, the military or self-sustaining professions. Each seal allows students to demonstrate knowledge and skills essential for future success in their chosen post-high school paths. Students will demonstrate readiness by earning at least two diploma seals, one of which must be state defined. Seals help students develop an array of critical skills that are valuable to them as they transition to the next steps after high school. Schools should consider encouraging students to pursue seals that meet their individual interests and skills. Graduation planning will be an important step in supporting students in earning their seals.</a:t>
            </a:r>
            <a:endParaRPr/>
          </a:p>
        </p:txBody>
      </p:sp>
      <p:sp>
        <p:nvSpPr>
          <p:cNvPr id="180" name="Google Shape;180;g1809665e71f_2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809665e71f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1809665e71f_2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C52229"/>
                </a:solidFill>
                <a:latin typeface="Open Sans"/>
                <a:ea typeface="Open Sans"/>
                <a:cs typeface="Open Sans"/>
                <a:sym typeface="Open Sans"/>
              </a:rPr>
              <a:t>Guidelines for Schools and Districts</a:t>
            </a:r>
            <a:endParaRPr/>
          </a:p>
          <a:p>
            <a:pPr marL="0" lvl="0" indent="0" algn="l" rtl="0">
              <a:spcBef>
                <a:spcPts val="0"/>
              </a:spcBef>
              <a:spcAft>
                <a:spcPts val="0"/>
              </a:spcAft>
              <a:buNone/>
            </a:pPr>
            <a:r>
              <a:rPr lang="en" b="0" i="0">
                <a:solidFill>
                  <a:srgbClr val="76777A"/>
                </a:solidFill>
                <a:latin typeface="Open Sans"/>
                <a:ea typeface="Open Sans"/>
                <a:cs typeface="Open Sans"/>
                <a:sym typeface="Open Sans"/>
              </a:rPr>
              <a:t>Under Ohio’s long-term graduation requirements, students must demonstrate readiness as a part of their pathway to earning a high school diploma. To demonstrate readiness, students must earn at least two seals, one of which must be a state-defined seal. The Honors Seal is a state-defined seal. Students will earn the Honors Seal by satisfying the requirements for one of six honors diplomas.</a:t>
            </a:r>
            <a:endParaRPr/>
          </a:p>
          <a:p>
            <a:pPr marL="0" lvl="0" indent="0" algn="l" rtl="0">
              <a:spcBef>
                <a:spcPts val="0"/>
              </a:spcBef>
              <a:spcAft>
                <a:spcPts val="0"/>
              </a:spcAft>
              <a:buNone/>
            </a:pPr>
            <a:endParaRPr b="0" i="0">
              <a:solidFill>
                <a:srgbClr val="76777A"/>
              </a:solidFill>
              <a:latin typeface="Open Sans"/>
              <a:ea typeface="Open Sans"/>
              <a:cs typeface="Open Sans"/>
              <a:sym typeface="Open Sans"/>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To receive the Honors Seal, students must earn one of six honors diplomas outlined below:</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Academic Honors Diploma;</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Career-Tech Honors Diploma;</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International Baccalaureate Honors Diploma;</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STEM Honors Diploma;</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Arts Honors Diploma;</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Civics and Social Sciences Honors Diploma.</a:t>
            </a:r>
            <a:endParaRPr/>
          </a:p>
          <a:p>
            <a:pPr marL="0" lvl="0" indent="0" algn="l" rtl="0">
              <a:spcBef>
                <a:spcPts val="0"/>
              </a:spcBef>
              <a:spcAft>
                <a:spcPts val="0"/>
              </a:spcAft>
              <a:buNone/>
            </a:pPr>
            <a:endParaRPr b="0" i="0">
              <a:solidFill>
                <a:srgbClr val="76777A"/>
              </a:solidFill>
              <a:latin typeface="Open Sans"/>
              <a:ea typeface="Open Sans"/>
              <a:cs typeface="Open Sans"/>
              <a:sym typeface="Open Sans"/>
            </a:endParaRPr>
          </a:p>
          <a:p>
            <a:pPr marL="0" lvl="0" indent="0" algn="l" rtl="0">
              <a:spcBef>
                <a:spcPts val="0"/>
              </a:spcBef>
              <a:spcAft>
                <a:spcPts val="0"/>
              </a:spcAft>
              <a:buNone/>
            </a:pPr>
            <a:endParaRPr b="0" i="0">
              <a:solidFill>
                <a:srgbClr val="76777A"/>
              </a:solidFill>
              <a:latin typeface="Open Sans"/>
              <a:ea typeface="Open Sans"/>
              <a:cs typeface="Open Sans"/>
              <a:sym typeface="Open Sans"/>
            </a:endParaRPr>
          </a:p>
          <a:p>
            <a:pPr marL="0" lvl="0" indent="0" algn="l" rtl="0">
              <a:spcBef>
                <a:spcPts val="0"/>
              </a:spcBef>
              <a:spcAft>
                <a:spcPts val="0"/>
              </a:spcAft>
              <a:buNone/>
            </a:pPr>
            <a:r>
              <a:rPr lang="en" b="0" i="0">
                <a:solidFill>
                  <a:srgbClr val="76777A"/>
                </a:solidFill>
                <a:latin typeface="Open Sans"/>
                <a:ea typeface="Open Sans"/>
                <a:cs typeface="Open Sans"/>
                <a:sym typeface="Open Sans"/>
              </a:rPr>
              <a:t>All honors diplomas except for the STEM Honors diploma require a minimum of 4 credits of mathematics. The STEM Honors diploma requires a minimum of 5 credits. </a:t>
            </a:r>
            <a:endParaRPr/>
          </a:p>
        </p:txBody>
      </p:sp>
      <p:sp>
        <p:nvSpPr>
          <p:cNvPr id="189" name="Google Shape;189;g1809665e71f_2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af04c34cc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af04c34cc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809665e71f_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1809665e71f_2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Transition slide </a:t>
            </a:r>
            <a:endParaRPr/>
          </a:p>
        </p:txBody>
      </p:sp>
      <p:sp>
        <p:nvSpPr>
          <p:cNvPr id="196" name="Google Shape;196;g1809665e71f_2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809665e71f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809665e71f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i="0">
                <a:solidFill>
                  <a:srgbClr val="C52229"/>
                </a:solidFill>
                <a:latin typeface="Open Sans"/>
                <a:ea typeface="Open Sans"/>
                <a:cs typeface="Open Sans"/>
                <a:sym typeface="Open Sans"/>
              </a:rPr>
              <a:t>Guidelines for Schools and Districts</a:t>
            </a:r>
            <a:endParaRPr/>
          </a:p>
          <a:p>
            <a:pPr marL="0" lvl="0" indent="0" algn="l" rtl="0">
              <a:spcBef>
                <a:spcPts val="0"/>
              </a:spcBef>
              <a:spcAft>
                <a:spcPts val="0"/>
              </a:spcAft>
              <a:buNone/>
            </a:pPr>
            <a:r>
              <a:rPr lang="en" b="0" i="0">
                <a:solidFill>
                  <a:srgbClr val="76777A"/>
                </a:solidFill>
                <a:latin typeface="Open Sans"/>
                <a:ea typeface="Open Sans"/>
                <a:cs typeface="Open Sans"/>
                <a:sym typeface="Open Sans"/>
              </a:rPr>
              <a:t>Under Ohio’s long-term graduation requirements, students must demonstrate readiness as a part of their pathway to earning a high school diploma. To demonstrate readiness, students must earn at least two seals, one of which must be a state-defined seal.</a:t>
            </a:r>
            <a:endParaRPr/>
          </a:p>
          <a:p>
            <a:pPr marL="0" lvl="0" indent="0" algn="l" rtl="0">
              <a:spcBef>
                <a:spcPts val="0"/>
              </a:spcBef>
              <a:spcAft>
                <a:spcPts val="0"/>
              </a:spcAft>
              <a:buNone/>
            </a:pPr>
            <a:endParaRPr b="0" i="0">
              <a:solidFill>
                <a:srgbClr val="76777A"/>
              </a:solidFill>
              <a:latin typeface="Open Sans"/>
              <a:ea typeface="Open Sans"/>
              <a:cs typeface="Open Sans"/>
              <a:sym typeface="Open Sans"/>
            </a:endParaRPr>
          </a:p>
          <a:p>
            <a:pPr marL="0" lvl="0" indent="0" algn="l" rtl="0">
              <a:spcBef>
                <a:spcPts val="0"/>
              </a:spcBef>
              <a:spcAft>
                <a:spcPts val="0"/>
              </a:spcAft>
              <a:buNone/>
            </a:pPr>
            <a:r>
              <a:rPr lang="en" b="0" i="0">
                <a:solidFill>
                  <a:srgbClr val="76777A"/>
                </a:solidFill>
                <a:latin typeface="Open Sans"/>
                <a:ea typeface="Open Sans"/>
                <a:cs typeface="Open Sans"/>
                <a:sym typeface="Open Sans"/>
              </a:rPr>
              <a:t>The Technology Seal is a state-defined seal. Students who earn Ohio’s Technology Seal will understand the global impact of technology and use it to design solutions and communicate ideas. Students will earn the Technology Seal by demonstrating knowledge and skills on Advanced Placement and International Baccalaureate courses and tests, through College Credit Plus coursework or by completing a qualifying technology course.</a:t>
            </a:r>
            <a:endParaRPr/>
          </a:p>
          <a:p>
            <a:pPr marL="0" lvl="0" indent="0" algn="l" rtl="0">
              <a:spcBef>
                <a:spcPts val="0"/>
              </a:spcBef>
              <a:spcAft>
                <a:spcPts val="0"/>
              </a:spcAft>
              <a:buNone/>
            </a:pPr>
            <a:endParaRPr/>
          </a:p>
          <a:p>
            <a:pPr marL="0" lvl="0" indent="0" algn="l" rtl="0">
              <a:spcBef>
                <a:spcPts val="0"/>
              </a:spcBef>
              <a:spcAft>
                <a:spcPts val="0"/>
              </a:spcAft>
              <a:buNone/>
            </a:pPr>
            <a:r>
              <a:rPr lang="en" b="1" i="0">
                <a:solidFill>
                  <a:srgbClr val="C52229"/>
                </a:solidFill>
                <a:latin typeface="Open Sans"/>
                <a:ea typeface="Open Sans"/>
                <a:cs typeface="Open Sans"/>
                <a:sym typeface="Open Sans"/>
              </a:rPr>
              <a:t>Technical Seal </a:t>
            </a:r>
            <a:r>
              <a:rPr lang="en" b="0" i="0">
                <a:solidFill>
                  <a:srgbClr val="C52229"/>
                </a:solidFill>
                <a:latin typeface="Open Sans"/>
                <a:ea typeface="Open Sans"/>
                <a:cs typeface="Open Sans"/>
                <a:sym typeface="Open Sans"/>
              </a:rPr>
              <a:t>– General Requirements </a:t>
            </a:r>
            <a:r>
              <a:rPr lang="en" b="0" i="1" u="sng" strike="noStrike">
                <a:solidFill>
                  <a:schemeClr val="hlink"/>
                </a:solidFill>
                <a:latin typeface="Open Sans"/>
                <a:ea typeface="Open Sans"/>
                <a:cs typeface="Open Sans"/>
                <a:sym typeface="Open Sans"/>
                <a:hlinkClick r:id="rId3"/>
              </a:rPr>
              <a:t>Ohio Revised Code Section 3313.6114(C)(7)</a:t>
            </a: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To earn Ohio’s Technology Seal, students must satisfy at least one of the requirements below:</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Earn a score equivalent to proficient on an appropriate Advanced Placement or International Baccalaureate test; or</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Earn a “B” or higher in an appropriate College Credit Plus technology course; or</a:t>
            </a:r>
            <a:endParaRPr/>
          </a:p>
          <a:p>
            <a:pPr marL="0" lvl="0" indent="-88900" algn="l" rtl="0">
              <a:spcBef>
                <a:spcPts val="0"/>
              </a:spcBef>
              <a:spcAft>
                <a:spcPts val="0"/>
              </a:spcAft>
              <a:buClr>
                <a:srgbClr val="000000"/>
              </a:buClr>
              <a:buSzPts val="1400"/>
              <a:buFont typeface="Calibri"/>
              <a:buAutoNum type="arabicPeriod"/>
            </a:pPr>
            <a:r>
              <a:rPr lang="en" b="0" i="0">
                <a:solidFill>
                  <a:srgbClr val="000000"/>
                </a:solidFill>
                <a:latin typeface="Open Sans"/>
                <a:ea typeface="Open Sans"/>
                <a:cs typeface="Open Sans"/>
                <a:sym typeface="Open Sans"/>
              </a:rPr>
              <a:t>Complete a technology course that meets criteria established by the Ohio Department of Education (below).</a:t>
            </a:r>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 </a:t>
            </a:r>
            <a:endParaRPr/>
          </a:p>
          <a:p>
            <a:pPr marL="0" lvl="0" indent="0" algn="l" rtl="0">
              <a:spcBef>
                <a:spcPts val="0"/>
              </a:spcBef>
              <a:spcAft>
                <a:spcPts val="0"/>
              </a:spcAft>
              <a:buNone/>
            </a:pPr>
            <a:r>
              <a:rPr lang="en" b="1" i="0" cap="none">
                <a:solidFill>
                  <a:srgbClr val="C52229"/>
                </a:solidFill>
                <a:latin typeface="Open Sans"/>
                <a:ea typeface="Open Sans"/>
                <a:cs typeface="Open Sans"/>
                <a:sym typeface="Open Sans"/>
              </a:rPr>
              <a:t>LOCAL TECHNOLOGY COURSE GUIDELINES</a:t>
            </a:r>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A technology course that qualifies students to earn Ohio’s Technology Seal must meet all the following guidelines: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Address content that is at an advanced level (determined locally) and aligned to at least one of the following sets of Ohio high school standards:</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Learning Standards for Technology;</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Learning Standards for Computer Science; or</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Career Field Technical Content Standards.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Have a technology focus that engages students in the following:</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Applying technology tools and processes in real-world situations to effectively design solutions, solve problems and accomplish goals; and</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Critical analysis of the impact of technology development and use, including ethical, legal and global impacts.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Address technology knowledge and skills critical to college and workforce readiness;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Provide a full-year credit or the equivalent (for example, two individual semester courses or credit earned through credit flexibility);</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Demonstrate knowledge and skills developed during the course through a culminating product (for example, an electronic portfolio or design brief) that includes:</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Documentation of a student’s learning process with evidence of progress made during the course;</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 final course product of original student work;</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Student reflections; and</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Student self-evaluation and evaluation by the course instructor.  </a:t>
            </a:r>
            <a:endParaRPr/>
          </a:p>
          <a:p>
            <a:pPr marL="0" lvl="0" indent="0" algn="l" rtl="0">
              <a:spcBef>
                <a:spcPts val="0"/>
              </a:spcBef>
              <a:spcAft>
                <a:spcPts val="0"/>
              </a:spcAft>
              <a:buClr>
                <a:schemeClr val="dk1"/>
              </a:buClr>
              <a:buSzPts val="1400"/>
              <a:buFont typeface="Arial"/>
              <a:buNone/>
            </a:pPr>
            <a:endParaRPr b="0" i="0">
              <a:solidFill>
                <a:srgbClr val="000000"/>
              </a:solidFill>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 b="0" i="0">
                <a:solidFill>
                  <a:srgbClr val="000000"/>
                </a:solidFill>
                <a:latin typeface="Open Sans"/>
                <a:ea typeface="Open Sans"/>
                <a:cs typeface="Open Sans"/>
                <a:sym typeface="Open Sans"/>
              </a:rPr>
              <a:t>https://education.ohio.gov/Topics/Ohio-s-Graduation-Requirements/Ohio%E2%80%99s-Graduation-Requirements/Graduation-Seals/Technology-Seal-1#FAQ4689</a:t>
            </a:r>
            <a:endParaRPr/>
          </a:p>
          <a:p>
            <a:pPr marL="0" lvl="0" indent="0" algn="l" rtl="0">
              <a:spcBef>
                <a:spcPts val="0"/>
              </a:spcBef>
              <a:spcAft>
                <a:spcPts val="0"/>
              </a:spcAft>
              <a:buNone/>
            </a:pPr>
            <a:endParaRPr/>
          </a:p>
        </p:txBody>
      </p:sp>
      <p:sp>
        <p:nvSpPr>
          <p:cNvPr id="203" name="Google Shape;203;g1809665e71f_2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809665e71f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1809665e71f_2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i="0" cap="none">
                <a:solidFill>
                  <a:srgbClr val="C52229"/>
                </a:solidFill>
                <a:latin typeface="Open Sans"/>
                <a:ea typeface="Open Sans"/>
                <a:cs typeface="Open Sans"/>
                <a:sym typeface="Open Sans"/>
              </a:rPr>
              <a:t>LOCAL TECHNOLOGY COURSE GUIDELINES</a:t>
            </a:r>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A technology course that qualifies students to earn Ohio’s Technology Seal must meet all the following guidelines: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Address content that is at an advanced level (determined locally) and aligned to at least one of the following sets of Ohio high school standards:</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Learning Standards for Technology;</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Learning Standards for Computer Science; or</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Career Field Technical Content Standards.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Have a technology focus that engages students in the following:</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Applying technology tools and processes in real-world situations to effectively design solutions, solve problems and accomplish goals; and</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Critical analysis of the impact of technology development and use, including ethical, legal and global impacts.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Address technology knowledge and skills critical to college and workforce readiness;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Provide a full-year credit or the equivalent (for example, two individual semester courses or credit earned through credit flexibility);</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Demonstrate knowledge and skills developed during the course through a culminating product (for example, an electronic portfolio or design brief) that includes:</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Documentation of a student’s learning process with evidence of progress made during the course;</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 final course product of original student work;</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Student reflections; and</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Student self-evaluation and evaluation by the course instructor.  </a:t>
            </a:r>
            <a:endParaRPr/>
          </a:p>
          <a:p>
            <a:pPr marL="0" lvl="0" indent="0" algn="l" rtl="0">
              <a:spcBef>
                <a:spcPts val="0"/>
              </a:spcBef>
              <a:spcAft>
                <a:spcPts val="0"/>
              </a:spcAft>
              <a:buClr>
                <a:schemeClr val="dk1"/>
              </a:buClr>
              <a:buSzPts val="1400"/>
              <a:buFont typeface="Arial"/>
              <a:buNone/>
            </a:pPr>
            <a:endParaRPr b="0" i="0">
              <a:solidFill>
                <a:srgbClr val="000000"/>
              </a:solidFill>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 b="0" i="0">
                <a:solidFill>
                  <a:srgbClr val="000000"/>
                </a:solidFill>
                <a:latin typeface="Open Sans"/>
                <a:ea typeface="Open Sans"/>
                <a:cs typeface="Open Sans"/>
                <a:sym typeface="Open Sans"/>
              </a:rPr>
              <a:t>https://education.ohio.gov/Topics/Ohio-s-Graduation-Requirements/Ohio%E2%80%99s-Graduation-Requirements/Graduation-Seals/Technology-Seal-1#FAQ4689</a:t>
            </a:r>
            <a:endParaRPr/>
          </a:p>
          <a:p>
            <a:pPr marL="0" lvl="0" indent="0" algn="l" rtl="0">
              <a:spcBef>
                <a:spcPts val="0"/>
              </a:spcBef>
              <a:spcAft>
                <a:spcPts val="0"/>
              </a:spcAft>
              <a:buNone/>
            </a:pPr>
            <a:endParaRPr/>
          </a:p>
        </p:txBody>
      </p:sp>
      <p:sp>
        <p:nvSpPr>
          <p:cNvPr id="211" name="Google Shape;211;g1809665e71f_2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809665e71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809665e71f_2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i="0" cap="none">
                <a:solidFill>
                  <a:srgbClr val="C52229"/>
                </a:solidFill>
                <a:latin typeface="Open Sans"/>
                <a:ea typeface="Open Sans"/>
                <a:cs typeface="Open Sans"/>
                <a:sym typeface="Open Sans"/>
              </a:rPr>
              <a:t>LOCAL TECHNOLOGY COURSE GUIDELINES</a:t>
            </a:r>
            <a:endParaRPr/>
          </a:p>
          <a:p>
            <a:pPr marL="0" lvl="0" indent="0" algn="l" rtl="0">
              <a:spcBef>
                <a:spcPts val="0"/>
              </a:spcBef>
              <a:spcAft>
                <a:spcPts val="0"/>
              </a:spcAft>
              <a:buNone/>
            </a:pPr>
            <a:r>
              <a:rPr lang="en" b="0" i="0">
                <a:solidFill>
                  <a:srgbClr val="000000"/>
                </a:solidFill>
                <a:latin typeface="Open Sans"/>
                <a:ea typeface="Open Sans"/>
                <a:cs typeface="Open Sans"/>
                <a:sym typeface="Open Sans"/>
              </a:rPr>
              <a:t>A technology course that qualifies students to earn Ohio’s Technology Seal must meet all the following guidelines: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Address content that is at an advanced level (determined locally) and aligned to at least one of the following sets of Ohio high school standards:</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Learning Standards for Technology;</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Learning Standards for Computer Science; or</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Ohio’s Career Field Technical Content Standards.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Have a technology focus that engages students in the following:</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Applying technology tools and processes in real-world situations to effectively design solutions, solve problems and accomplish goals; and</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Critical analysis of the impact of technology development and use, including ethical, legal and global impacts.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Address technology knowledge and skills critical to college and workforce readiness;</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Provide a full-year credit or the equivalent (for example, two individual semester courses or credit earned through credit flexibility);</a:t>
            </a:r>
            <a:endParaRPr/>
          </a:p>
          <a:p>
            <a:pPr marL="0" lvl="0" indent="-8890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Demonstrate knowledge and skills developed during the course through a culminating product (for example, an electronic portfolio or design brief) that includes:</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Documentation of a student’s learning process with evidence of progress made during the course;</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A final course product of original student work;</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Student reflections; and</a:t>
            </a:r>
            <a:endParaRPr/>
          </a:p>
          <a:p>
            <a:pPr marL="742950" lvl="1"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Student self-evaluation and evaluation by the course instructor.  </a:t>
            </a:r>
            <a:endParaRPr/>
          </a:p>
          <a:p>
            <a:pPr marL="0" lvl="0" indent="0" algn="l" rtl="0">
              <a:spcBef>
                <a:spcPts val="0"/>
              </a:spcBef>
              <a:spcAft>
                <a:spcPts val="0"/>
              </a:spcAft>
              <a:buClr>
                <a:schemeClr val="dk1"/>
              </a:buClr>
              <a:buSzPts val="1400"/>
              <a:buFont typeface="Arial"/>
              <a:buNone/>
            </a:pPr>
            <a:endParaRPr b="0" i="0">
              <a:solidFill>
                <a:srgbClr val="000000"/>
              </a:solidFill>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 b="0" i="0">
                <a:solidFill>
                  <a:srgbClr val="000000"/>
                </a:solidFill>
                <a:latin typeface="Open Sans"/>
                <a:ea typeface="Open Sans"/>
                <a:cs typeface="Open Sans"/>
                <a:sym typeface="Open Sans"/>
              </a:rPr>
              <a:t>https://education.ohio.gov/Topics/Ohio-s-Graduation-Requirements/Ohio%E2%80%99s-Graduation-Requirements/Graduation-Seals/Technology-Seal-1#FAQ4689</a:t>
            </a:r>
            <a:endParaRPr/>
          </a:p>
          <a:p>
            <a:pPr marL="0" lvl="0" indent="0" algn="l" rtl="0">
              <a:spcBef>
                <a:spcPts val="0"/>
              </a:spcBef>
              <a:spcAft>
                <a:spcPts val="0"/>
              </a:spcAft>
              <a:buNone/>
            </a:pPr>
            <a:endParaRPr/>
          </a:p>
        </p:txBody>
      </p:sp>
      <p:sp>
        <p:nvSpPr>
          <p:cNvPr id="223" name="Google Shape;223;g1809665e71f_2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809665e71f_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1809665e71f_2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u="sng" strike="noStrike">
                <a:solidFill>
                  <a:schemeClr val="hlink"/>
                </a:solidFill>
                <a:latin typeface="Open Sans"/>
                <a:ea typeface="Open Sans"/>
                <a:cs typeface="Open Sans"/>
                <a:sym typeface="Open Sans"/>
                <a:hlinkClick r:id="rId3"/>
              </a:rPr>
              <a:t>State law</a:t>
            </a:r>
            <a:r>
              <a:rPr lang="en" b="0" i="0">
                <a:solidFill>
                  <a:srgbClr val="000000"/>
                </a:solidFill>
                <a:latin typeface="Open Sans"/>
                <a:ea typeface="Open Sans"/>
                <a:cs typeface="Open Sans"/>
                <a:sym typeface="Open Sans"/>
              </a:rPr>
              <a:t> (3313.603 (I)) allows districts, schools, community schools and chartered nonpublic schools to integrate content standards from multiple subject areas into a single course for which students can earn simultaneous credit. The Department recently updated the Integrated Coursework and Awarding Simultaneous Credit Guidance for Schools. Check out the updated document for more information. The link to the document is below. </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r>
              <a:rPr lang="en"/>
              <a:t>https://education.ohio.gov/getattachment/Topics/Career-Tech/Integrated-Coursework-And-Awarding-Simultaneous-Cr/Integrated-Coursework-and-Awarding-Simultaneous-Credit-Guidance-for-Schools.pdf.aspx?lang=en-US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rgbClr val="C52229"/>
              </a:buClr>
              <a:buSzPts val="1400"/>
              <a:buFont typeface="Open Sans"/>
              <a:buNone/>
            </a:pPr>
            <a:r>
              <a:rPr lang="en" b="1" i="0" cap="none">
                <a:solidFill>
                  <a:srgbClr val="C52229"/>
                </a:solidFill>
                <a:latin typeface="Open Sans"/>
                <a:ea typeface="Open Sans"/>
                <a:cs typeface="Open Sans"/>
                <a:sym typeface="Open Sans"/>
              </a:rPr>
              <a:t>WHY IT’S GOOD FOR YOUR STUDENTS?</a:t>
            </a:r>
            <a:endParaRPr/>
          </a:p>
          <a:p>
            <a:pPr marL="285750" lvl="0"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Meet multiple learning expectations through a single course</a:t>
            </a:r>
            <a:endParaRPr/>
          </a:p>
          <a:p>
            <a:pPr marL="285750" lvl="0" indent="-285750" algn="l" rtl="0">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Experience real-world applications for authentic learning</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C52229"/>
              </a:buClr>
              <a:buSzPts val="1400"/>
              <a:buFont typeface="Open Sans"/>
              <a:buNone/>
            </a:pPr>
            <a:r>
              <a:rPr lang="en" b="1" i="0" cap="none">
                <a:solidFill>
                  <a:srgbClr val="C52229"/>
                </a:solidFill>
                <a:latin typeface="Open Sans"/>
                <a:ea typeface="Open Sans"/>
                <a:cs typeface="Open Sans"/>
                <a:sym typeface="Open Sans"/>
              </a:rPr>
              <a:t>WHY IT’S GOOD FOR YOUR DISTRICT?</a:t>
            </a:r>
            <a:endParaRPr/>
          </a:p>
          <a:p>
            <a:pPr marL="285750" marR="0" lvl="0" indent="-285750" algn="l" rtl="0">
              <a:lnSpc>
                <a:spcPct val="100000"/>
              </a:lnSpc>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More dynamic learning environments</a:t>
            </a:r>
            <a:endParaRPr/>
          </a:p>
          <a:p>
            <a:pPr marL="285750" marR="0" lvl="0" indent="-285750" algn="l" rtl="0">
              <a:lnSpc>
                <a:spcPct val="100000"/>
              </a:lnSpc>
              <a:spcBef>
                <a:spcPts val="0"/>
              </a:spcBef>
              <a:spcAft>
                <a:spcPts val="0"/>
              </a:spcAft>
              <a:buClr>
                <a:srgbClr val="000000"/>
              </a:buClr>
              <a:buSzPts val="1400"/>
              <a:buFont typeface="Arial"/>
              <a:buChar char="•"/>
            </a:pPr>
            <a:r>
              <a:rPr lang="en" b="0" i="0">
                <a:solidFill>
                  <a:srgbClr val="000000"/>
                </a:solidFill>
                <a:latin typeface="Open Sans"/>
                <a:ea typeface="Open Sans"/>
                <a:cs typeface="Open Sans"/>
                <a:sym typeface="Open Sans"/>
              </a:rPr>
              <a:t>Students can meet graduation requirements faster</a:t>
            </a:r>
            <a:endParaRPr/>
          </a:p>
          <a:p>
            <a:pPr marL="0" lvl="0" indent="0" algn="l" rtl="0">
              <a:spcBef>
                <a:spcPts val="0"/>
              </a:spcBef>
              <a:spcAft>
                <a:spcPts val="0"/>
              </a:spcAft>
              <a:buNone/>
            </a:pPr>
            <a:endParaRPr b="0" i="0">
              <a:solidFill>
                <a:srgbClr val="000000"/>
              </a:solidFill>
              <a:latin typeface="Open Sans"/>
              <a:ea typeface="Open Sans"/>
              <a:cs typeface="Open Sans"/>
              <a:sym typeface="Open Sans"/>
            </a:endParaRPr>
          </a:p>
          <a:p>
            <a:pPr marL="0" lvl="0" indent="0" algn="l" rtl="0">
              <a:spcBef>
                <a:spcPts val="0"/>
              </a:spcBef>
              <a:spcAft>
                <a:spcPts val="0"/>
              </a:spcAft>
              <a:buNone/>
            </a:pPr>
            <a:endParaRPr/>
          </a:p>
        </p:txBody>
      </p:sp>
      <p:sp>
        <p:nvSpPr>
          <p:cNvPr id="237" name="Google Shape;237;g1809665e71f_2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809665e71f_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1809665e71f_2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 a traditional course sequence, students take courses independently of one another. Here is an example using discrete math and computer science. </a:t>
            </a:r>
            <a:endParaRPr/>
          </a:p>
        </p:txBody>
      </p:sp>
      <p:sp>
        <p:nvSpPr>
          <p:cNvPr id="244" name="Google Shape;244;g1809665e71f_2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809665e71f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809665e71f_2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Under a co-teacher or co-taught model, both teachers provide direct instruction to students at different times in the course. This can be done in whatever makes sense for the instruction. For example, teachers can alternate days, split time during an instructional period, combine periods into a block instructional format, take turns as the lead teacher for a few days at a time before switching off, etc. There not one-way to do this. </a:t>
            </a:r>
            <a:endParaRPr/>
          </a:p>
          <a:p>
            <a:pPr marL="0" lvl="0" indent="0" algn="l" rtl="0">
              <a:spcBef>
                <a:spcPts val="0"/>
              </a:spcBef>
              <a:spcAft>
                <a:spcPts val="0"/>
              </a:spcAft>
              <a:buNone/>
            </a:pPr>
            <a:endParaRPr/>
          </a:p>
          <a:p>
            <a:pPr marL="0" lvl="0" indent="0" algn="l" rtl="0">
              <a:spcBef>
                <a:spcPts val="0"/>
              </a:spcBef>
              <a:spcAft>
                <a:spcPts val="0"/>
              </a:spcAft>
              <a:buNone/>
            </a:pPr>
            <a:r>
              <a:rPr lang="en"/>
              <a:t>Under this co-taught model, Teacher “1” is properly certified 7-12 Mathematics teacher. Teacher “1” evaluates the student understanding of the </a:t>
            </a:r>
            <a:r>
              <a:rPr lang="en" i="1"/>
              <a:t>discrete mathematics </a:t>
            </a:r>
            <a:r>
              <a:rPr lang="en" i="0"/>
              <a:t>content in the course. The district uses the </a:t>
            </a:r>
            <a:r>
              <a:rPr lang="en" i="1"/>
              <a:t>Discrete Mathematics </a:t>
            </a:r>
            <a:r>
              <a:rPr lang="en" i="0"/>
              <a:t>EMIS Course code 111300 to record credit earned in the course. </a:t>
            </a:r>
            <a:endParaRPr/>
          </a:p>
          <a:p>
            <a:pPr marL="0" lvl="0" indent="0" algn="l" rtl="0">
              <a:spcBef>
                <a:spcPts val="0"/>
              </a:spcBef>
              <a:spcAft>
                <a:spcPts val="0"/>
              </a:spcAft>
              <a:buNone/>
            </a:pPr>
            <a:endParaRPr i="0"/>
          </a:p>
          <a:p>
            <a:pPr marL="0" lvl="0" indent="0" algn="l" rtl="0">
              <a:spcBef>
                <a:spcPts val="0"/>
              </a:spcBef>
              <a:spcAft>
                <a:spcPts val="0"/>
              </a:spcAft>
              <a:buNone/>
            </a:pPr>
            <a:r>
              <a:rPr lang="en" i="0"/>
              <a:t>Next, Teacher “2” is either: </a:t>
            </a:r>
            <a:endParaRPr/>
          </a:p>
          <a:p>
            <a:pPr marL="285750" lvl="0" indent="-285750" algn="l" rtl="0">
              <a:spcBef>
                <a:spcPts val="0"/>
              </a:spcBef>
              <a:spcAft>
                <a:spcPts val="0"/>
              </a:spcAft>
              <a:buClr>
                <a:schemeClr val="dk1"/>
              </a:buClr>
              <a:buSzPts val="1400"/>
              <a:buFont typeface="Arial"/>
              <a:buChar char="•"/>
            </a:pPr>
            <a:r>
              <a:rPr lang="en" i="0"/>
              <a:t>A properly certified in computer science; </a:t>
            </a:r>
            <a:endParaRPr/>
          </a:p>
          <a:p>
            <a:pPr marL="285750" lvl="0" indent="-285750" algn="l" rtl="0">
              <a:spcBef>
                <a:spcPts val="0"/>
              </a:spcBef>
              <a:spcAft>
                <a:spcPts val="0"/>
              </a:spcAft>
              <a:buClr>
                <a:schemeClr val="dk1"/>
              </a:buClr>
              <a:buSzPts val="1400"/>
              <a:buFont typeface="Arial"/>
              <a:buChar char="•"/>
            </a:pPr>
            <a:r>
              <a:rPr lang="en"/>
              <a:t>Holds a computer technology endorsement and have successfully passed the computer science Ohio Assessments for Educators (OAE) exam (currently OAE #054); or </a:t>
            </a:r>
            <a:endParaRPr/>
          </a:p>
          <a:p>
            <a:pPr marL="285750" lvl="0" indent="-285750" algn="l" rtl="0">
              <a:spcBef>
                <a:spcPts val="0"/>
              </a:spcBef>
              <a:spcAft>
                <a:spcPts val="0"/>
              </a:spcAft>
              <a:buClr>
                <a:schemeClr val="dk1"/>
              </a:buClr>
              <a:buSzPts val="1400"/>
              <a:buFont typeface="Arial"/>
              <a:buChar char="•"/>
            </a:pPr>
            <a:r>
              <a:rPr lang="en"/>
              <a:t>Holds a full teaching license in any area and add computer science through a supplemental pathway that includes passing the computer science OAE exam.</a:t>
            </a:r>
            <a:endParaRPr i="0"/>
          </a:p>
          <a:p>
            <a:pPr marL="0" lvl="0" indent="0" algn="l" rtl="0">
              <a:spcBef>
                <a:spcPts val="0"/>
              </a:spcBef>
              <a:spcAft>
                <a:spcPts val="0"/>
              </a:spcAft>
              <a:buNone/>
            </a:pPr>
            <a:endParaRPr i="0"/>
          </a:p>
          <a:p>
            <a:pPr marL="0" lvl="0" indent="0" algn="l" rtl="0">
              <a:spcBef>
                <a:spcPts val="0"/>
              </a:spcBef>
              <a:spcAft>
                <a:spcPts val="0"/>
              </a:spcAft>
              <a:buNone/>
            </a:pPr>
            <a:r>
              <a:rPr lang="en" b="1" i="0"/>
              <a:t>Additional Licenses</a:t>
            </a:r>
            <a:r>
              <a:rPr lang="en" i="0"/>
              <a:t>-There are two additional licenses available to individuals who do not hold a professional or alternative license:</a:t>
            </a:r>
            <a:endParaRPr/>
          </a:p>
          <a:p>
            <a:pPr marL="0" lvl="0" indent="0" algn="l" rtl="0">
              <a:spcBef>
                <a:spcPts val="0"/>
              </a:spcBef>
              <a:spcAft>
                <a:spcPts val="0"/>
              </a:spcAft>
              <a:buNone/>
            </a:pPr>
            <a:r>
              <a:rPr lang="en" i="0"/>
              <a:t>• The 12-hour Teaching Permit allows an individual to teach up to 12 hours a week. Applicants must hold a baccalaureate, master's or doctoral degree or show evidence of significant experience, verified by the employing district, in the subject to be taught.</a:t>
            </a:r>
            <a:endParaRPr/>
          </a:p>
          <a:p>
            <a:pPr marL="0" lvl="0" indent="0" algn="l" rtl="0">
              <a:spcBef>
                <a:spcPts val="0"/>
              </a:spcBef>
              <a:spcAft>
                <a:spcPts val="0"/>
              </a:spcAft>
              <a:buNone/>
            </a:pPr>
            <a:r>
              <a:rPr lang="en" i="0"/>
              <a:t>• The 40-hour STEM School Teaching Permit allows an individual to teach up to 40 hours a week at a Science Technology Engineering Math (STEM) designated school. Applicants must hold a</a:t>
            </a:r>
            <a:endParaRPr/>
          </a:p>
          <a:p>
            <a:pPr marL="0" lvl="0" indent="0" algn="l" rtl="0">
              <a:spcBef>
                <a:spcPts val="0"/>
              </a:spcBef>
              <a:spcAft>
                <a:spcPts val="0"/>
              </a:spcAft>
              <a:buNone/>
            </a:pPr>
            <a:r>
              <a:rPr lang="en" i="0"/>
              <a:t>baccalaureate, master's or doctoral degree or show evidence of significant experience, verified by the employing district, in the subject to be taught. </a:t>
            </a:r>
            <a:endParaRPr/>
          </a:p>
          <a:p>
            <a:pPr marL="0" lvl="0" indent="0" algn="l" rtl="0">
              <a:spcBef>
                <a:spcPts val="0"/>
              </a:spcBef>
              <a:spcAft>
                <a:spcPts val="0"/>
              </a:spcAft>
              <a:buNone/>
            </a:pPr>
            <a:endParaRPr b="1" i="0"/>
          </a:p>
          <a:p>
            <a:pPr marL="0" lvl="0" indent="0" algn="l" rtl="0">
              <a:spcBef>
                <a:spcPts val="0"/>
              </a:spcBef>
              <a:spcAft>
                <a:spcPts val="0"/>
              </a:spcAft>
              <a:buNone/>
            </a:pPr>
            <a:r>
              <a:rPr lang="en" b="1" i="0"/>
              <a:t>Teaching Advanced Placement (AP) Computer Science Courses</a:t>
            </a:r>
            <a:r>
              <a:rPr lang="en" b="0" i="0"/>
              <a:t>-To</a:t>
            </a:r>
            <a:r>
              <a:rPr lang="en" b="1" i="0"/>
              <a:t> </a:t>
            </a:r>
            <a:r>
              <a:rPr lang="en" i="0"/>
              <a:t>teach an AP computer science course, in addition to holding a proper license, an individual must complete a professional development program endorsed or provided by the organization that creates and administers national advanced placement examinations. For this purpose, the individual may complete the program at any point during the</a:t>
            </a:r>
            <a:endParaRPr/>
          </a:p>
          <a:p>
            <a:pPr marL="0" lvl="0" indent="0" algn="l" rtl="0">
              <a:spcBef>
                <a:spcPts val="0"/>
              </a:spcBef>
              <a:spcAft>
                <a:spcPts val="0"/>
              </a:spcAft>
              <a:buNone/>
            </a:pPr>
            <a:r>
              <a:rPr lang="en" i="0"/>
              <a:t>calendar year.</a:t>
            </a:r>
            <a:endParaRPr/>
          </a:p>
          <a:p>
            <a:pPr marL="0" lvl="0" indent="0" algn="l" rtl="0">
              <a:spcBef>
                <a:spcPts val="0"/>
              </a:spcBef>
              <a:spcAft>
                <a:spcPts val="0"/>
              </a:spcAft>
              <a:buNone/>
            </a:pPr>
            <a:endParaRPr i="0"/>
          </a:p>
          <a:p>
            <a:pPr marL="0" lvl="0" indent="0" algn="l" rtl="0">
              <a:spcBef>
                <a:spcPts val="0"/>
              </a:spcBef>
              <a:spcAft>
                <a:spcPts val="0"/>
              </a:spcAft>
              <a:buNone/>
            </a:pPr>
            <a:r>
              <a:rPr lang="en" i="0"/>
              <a:t>In this example, Teacher “2” is evaluates the student understanding of the </a:t>
            </a:r>
            <a:r>
              <a:rPr lang="en" i="1"/>
              <a:t>computer science </a:t>
            </a:r>
            <a:r>
              <a:rPr lang="en" i="0"/>
              <a:t>content in the course</a:t>
            </a:r>
            <a:r>
              <a:rPr lang="en" i="1"/>
              <a:t>. </a:t>
            </a:r>
            <a:r>
              <a:rPr lang="en" i="0"/>
              <a:t>The district uses the </a:t>
            </a:r>
            <a:r>
              <a:rPr lang="en" i="1"/>
              <a:t>Computer Science </a:t>
            </a:r>
            <a:r>
              <a:rPr lang="en" i="0"/>
              <a:t>EMIS Course code 290250 to record credit earned in the course. </a:t>
            </a:r>
            <a:endParaRPr/>
          </a:p>
        </p:txBody>
      </p:sp>
      <p:sp>
        <p:nvSpPr>
          <p:cNvPr id="257" name="Google Shape;257;g1809665e71f_2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809665e71f_2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1809665e71f_2_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a:t>In this example, only one teacher provides most (if not all) of the instruction. In this model, both teachers co-plan the course even though only one of them would provides the direct instruction. Both teachers would contribute to the design of the course assessments or evaluation tasks. The same Teacher “1” as the previous slide(s) is teaching a Discrete Mathematics/Computer Science course. Teacher “1” teaches the course and evaluates the students on the discrete mathematics content of the course. Meanwhile, a properly certified Computer Science teacher in the district evaluates the students on the computer science standards; including the Advanced Computer Science standards in the course. Under Integrated Coursework for Simultaneous Credit, the district can award BOTH a mathematics credit for discrete mathematics and a computer science credit for computer science for the same course. </a:t>
            </a:r>
            <a:endParaRPr/>
          </a:p>
        </p:txBody>
      </p:sp>
      <p:sp>
        <p:nvSpPr>
          <p:cNvPr id="270" name="Google Shape;270;g1809665e71f_2_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809665e71f_2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809665e71f_2_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At this point, we want to share with you an idea for how you can apply Credit Flexibility to offer courses to your students and provide more local options. </a:t>
            </a:r>
            <a:endParaRPr/>
          </a:p>
        </p:txBody>
      </p:sp>
      <p:sp>
        <p:nvSpPr>
          <p:cNvPr id="283" name="Google Shape;283;g1809665e71f_2_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809665e71f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1809665e71f_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Credit Flexibility reaches beyond earning traditional course credit to allowing credit to be earned toward graduation curriculum requirements through experiences meaningful to individual students. A Credit Flex can be written to include a distance learning or even an online learning model. Under either of these applications, the teacher providing the instruction in the course does not have to be a teacher in the building. Instead, the teacher could be a properly certified 7-12 mathematics teacher in the district. The teacher </a:t>
            </a:r>
            <a:r>
              <a:rPr lang="en" i="1"/>
              <a:t>could </a:t>
            </a:r>
            <a:r>
              <a:rPr lang="en" i="0"/>
              <a:t>be a properly certified 7-12 teacher from another district or a nearby ESC who is providing instruction in the course. In any of these cases, the Credit Flex Plan can be written to allow the teacher who does not work in the building to provide the instruction through a distance learning or online delivery model. Then a properly certified teacher in the school building evaluates the learning in the course. Under this application, a district who may have limited ability to offer a wide arrange of high school mathematics courses </a:t>
            </a:r>
            <a:r>
              <a:rPr lang="en" i="1"/>
              <a:t>could </a:t>
            </a:r>
            <a:r>
              <a:rPr lang="en" i="0"/>
              <a:t>expand its course offerings to allow more options to their students. </a:t>
            </a:r>
            <a:endParaRPr/>
          </a:p>
        </p:txBody>
      </p:sp>
      <p:sp>
        <p:nvSpPr>
          <p:cNvPr id="291" name="Google Shape;291;g1809665e71f_2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af04c34cc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af04c34c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Math Pathways Initiative is a bridge between the third and fourth mathematics courses to college and career readiness.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809665e71f_2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1809665e71f_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af04c34cc1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af04c34cc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809665e71f_7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1809665e71f_7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If after this presentation, you have any questions or would like more information on anything shared during the session, here is the contact information for the Math Team at the Department. For faster responses, please use email. </a:t>
            </a:r>
            <a:endParaRPr/>
          </a:p>
        </p:txBody>
      </p:sp>
      <p:sp>
        <p:nvSpPr>
          <p:cNvPr id="315" name="Google Shape;315;g1809665e71f_7_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d241461ae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d241461ae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g1d241461ae6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809665e71f_7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1809665e71f_7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809665e71f_7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1809665e71f_7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809665e71f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1809665e71f_7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Over the next couple slides we are going to talk briefly about the job landscape, what’s going on in Higher Education, and the high school landscape. </a:t>
            </a:r>
            <a:endParaRPr/>
          </a:p>
        </p:txBody>
      </p:sp>
      <p:sp>
        <p:nvSpPr>
          <p:cNvPr id="65" name="Google Shape;65;g1809665e71f_7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09665e71f_7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09665e71f_7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job market has changed greatly in the past 2-years as a direct result of the COVID-19 Pandemic. But, prior to the pandemic, there was already a noticeable change in the job market taking place. Here we have some data from the U.S. Department of Data showcasing the “Fastest Growing Occupations”. In this slide,  want to draw your attention to a couple of career fields. I want you to look at the specifically, the ‘Information Security Analysts’ and the ‘Statisticians’ fields. These are not only in demand, but they are also high paying careers. For example, the median pay of a Statistician in 2018 was over $87,000 per year while the median for an Information Security Analyst at the same time was over $98,000 per year. Both careers have an anticipated growth outlook greater than 30% from 2018-2028. </a:t>
            </a:r>
            <a:endParaRPr/>
          </a:p>
        </p:txBody>
      </p:sp>
      <p:sp>
        <p:nvSpPr>
          <p:cNvPr id="72" name="Google Shape;72;g1809665e71f_7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809665e71f_7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1809665e71f_7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also want to draw your attention to a couple other fast-growing careers such as “operations research analyst” and “software developers, applications”. I want to highlight these career fields because of their commonality. These are all fast-growing careers that involve math but may not always be the first ones that come to mind when you think about ‘fast growing, in-demand careers or jobs that involve math’. Another commonality among the jobs I just listed is they all involve big data, statistics, and computer science. I wanted to show you this to get you thinking about these possible jobs and careers that are in demand with attractive median salaries that all involve math and may be of interest to high school students when they explore potential career fields. </a:t>
            </a:r>
            <a:endParaRPr/>
          </a:p>
        </p:txBody>
      </p:sp>
      <p:sp>
        <p:nvSpPr>
          <p:cNvPr id="81" name="Google Shape;81;g1809665e71f_7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809665e71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1809665e71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Statisticians is projected to growth 35% over the next decade. This is up almost 4% from 2018 when the anticipated growth was 31%. Also, the median salary has increased by more than $7,700. Meanwhile, Information Security Analysts, is up another 1% from 2018 with the median income. The median salary for the position has increased by over $4,200 in the last four-years. </a:t>
            </a:r>
            <a:endParaRPr/>
          </a:p>
          <a:p>
            <a:pPr marL="0" lvl="0" indent="0" algn="l" rtl="0">
              <a:spcBef>
                <a:spcPts val="0"/>
              </a:spcBef>
              <a:spcAft>
                <a:spcPts val="0"/>
              </a:spcAft>
              <a:buNone/>
            </a:pPr>
            <a:endParaRPr/>
          </a:p>
          <a:p>
            <a:pPr marL="0" lvl="0" indent="0" algn="l" rtl="0">
              <a:spcBef>
                <a:spcPts val="0"/>
              </a:spcBef>
              <a:spcAft>
                <a:spcPts val="0"/>
              </a:spcAft>
              <a:buNone/>
            </a:pPr>
            <a:r>
              <a:rPr lang="en"/>
              <a:t>I also want to draw your attention to a couple other fast-growing careers such as “operations research analyst” and “software developers, applications”. I want to highlight these career fields because of their commonality. These are all fast-growing careers that involve math but may not always be the first ones that come to mind when you think about ‘fast growing, in-demand careers or jobs that involve math’. Another commonality among the jobs I just listed is they all involve big data, statistics, and computer science. I wanted to show you this to get you thinking about these possible jobs and careers that are in demand with attractive median salaries that all involve math and may be of interest to high school students when they explore potential career fields. </a:t>
            </a:r>
            <a:endParaRPr/>
          </a:p>
        </p:txBody>
      </p:sp>
      <p:sp>
        <p:nvSpPr>
          <p:cNvPr id="91" name="Google Shape;91;g1809665e71f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09665e71f_7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09665e71f_7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slide contains data from the World Economic Forum that identifies the “Top 10 Emerging Jobs by 2022” and the “Top 10 Declining Jobs by 2022”. In the list of “Top 10 Emerging Jobs” you will notice they are all involve computer science, big data, and statistics. I show you these slides because I want to illustrate to you where the research is showing the job market is now and will be heading in the future. In both cases, you will notice computer science, big data, and statistics are among the highly sought-after topics of mathematical understanding employers are looking for. This will be important to keep in mind as we continue on through the rest of the presentation. </a:t>
            </a:r>
            <a:endParaRPr/>
          </a:p>
        </p:txBody>
      </p:sp>
      <p:sp>
        <p:nvSpPr>
          <p:cNvPr id="103" name="Google Shape;103;g1809665e71f_7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af04c34cc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af04c34cc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Touch on how moving away from UCLA and R we have enough trainers!!! No need to say anything about it.</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2286000" y="0"/>
            <a:ext cx="6857999" cy="5143500"/>
          </a:xfrm>
          <a:prstGeom prst="rect">
            <a:avLst/>
          </a:prstGeom>
          <a:noFill/>
          <a:ln>
            <a:noFill/>
          </a:ln>
        </p:spPr>
      </p:pic>
      <p:pic>
        <p:nvPicPr>
          <p:cNvPr id="10" name="Google Shape;10;p2"/>
          <p:cNvPicPr preferRelativeResize="0"/>
          <p:nvPr/>
        </p:nvPicPr>
        <p:blipFill>
          <a:blip r:embed="rId3">
            <a:alphaModFix/>
          </a:blip>
          <a:stretch>
            <a:fillRect/>
          </a:stretch>
        </p:blipFill>
        <p:spPr>
          <a:xfrm>
            <a:off x="0" y="0"/>
            <a:ext cx="4024550" cy="5143500"/>
          </a:xfrm>
          <a:prstGeom prst="rect">
            <a:avLst/>
          </a:prstGeom>
          <a:noFill/>
          <a:ln>
            <a:noFill/>
          </a:ln>
        </p:spPr>
      </p:pic>
      <p:sp>
        <p:nvSpPr>
          <p:cNvPr id="11" name="Google Shape;11;p2"/>
          <p:cNvSpPr txBox="1">
            <a:spLocks noGrp="1"/>
          </p:cNvSpPr>
          <p:nvPr>
            <p:ph type="subTitle" idx="1"/>
          </p:nvPr>
        </p:nvSpPr>
        <p:spPr>
          <a:xfrm>
            <a:off x="149287" y="4238453"/>
            <a:ext cx="5198100" cy="323100"/>
          </a:xfrm>
          <a:prstGeom prst="rect">
            <a:avLst/>
          </a:prstGeom>
          <a:noFill/>
          <a:ln>
            <a:noFill/>
          </a:ln>
        </p:spPr>
        <p:txBody>
          <a:bodyPr spcFirstLastPara="1" wrap="square" lIns="0" tIns="0" rIns="0" bIns="0" anchor="t" anchorCtr="0">
            <a:spAutoFit/>
          </a:bodyPr>
          <a:lstStyle>
            <a:lvl1pPr lvl="0" algn="l">
              <a:spcBef>
                <a:spcPts val="560"/>
              </a:spcBef>
              <a:spcAft>
                <a:spcPts val="0"/>
              </a:spcAft>
              <a:buClr>
                <a:srgbClr val="888888"/>
              </a:buClr>
              <a:buSzPts val="2800"/>
              <a:buNone/>
              <a:defRPr sz="2800">
                <a:solidFill>
                  <a:srgbClr val="888888"/>
                </a:solidFill>
              </a:defRPr>
            </a:lvl1pPr>
            <a:lvl2pPr lvl="1" algn="ctr">
              <a:spcBef>
                <a:spcPts val="640"/>
              </a:spcBef>
              <a:spcAft>
                <a:spcPts val="0"/>
              </a:spcAft>
              <a:buClr>
                <a:srgbClr val="888888"/>
              </a:buClr>
              <a:buSzPts val="3200"/>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640"/>
              </a:spcBef>
              <a:spcAft>
                <a:spcPts val="0"/>
              </a:spcAft>
              <a:buClr>
                <a:srgbClr val="888888"/>
              </a:buClr>
              <a:buSzPts val="3200"/>
              <a:buNone/>
              <a:defRPr>
                <a:solidFill>
                  <a:srgbClr val="888888"/>
                </a:solidFill>
              </a:defRPr>
            </a:lvl4pPr>
            <a:lvl5pPr lvl="4" algn="ctr">
              <a:spcBef>
                <a:spcPts val="640"/>
              </a:spcBef>
              <a:spcAft>
                <a:spcPts val="0"/>
              </a:spcAft>
              <a:buClr>
                <a:srgbClr val="888888"/>
              </a:buClr>
              <a:buSzPts val="3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2" name="Google Shape;12;p2"/>
          <p:cNvSpPr txBox="1">
            <a:spLocks noGrp="1"/>
          </p:cNvSpPr>
          <p:nvPr>
            <p:ph type="ctrTitle"/>
          </p:nvPr>
        </p:nvSpPr>
        <p:spPr>
          <a:xfrm>
            <a:off x="400837" y="507636"/>
            <a:ext cx="7756200" cy="484800"/>
          </a:xfrm>
          <a:prstGeom prst="rect">
            <a:avLst/>
          </a:prstGeom>
          <a:noFill/>
          <a:ln>
            <a:noFill/>
          </a:ln>
        </p:spPr>
        <p:txBody>
          <a:bodyPr spcFirstLastPara="1" wrap="square" lIns="0" tIns="0" rIns="0" bIns="0" anchor="b" anchorCtr="0">
            <a:spAutoFit/>
          </a:bodyPr>
          <a:lstStyle>
            <a:lvl1pPr lvl="0" algn="l">
              <a:spcBef>
                <a:spcPts val="0"/>
              </a:spcBef>
              <a:spcAft>
                <a:spcPts val="0"/>
              </a:spcAft>
              <a:buClr>
                <a:schemeClr val="lt1"/>
              </a:buClr>
              <a:buSzPts val="4200"/>
              <a:buFont typeface="Arial"/>
              <a:buNone/>
              <a:defRPr sz="4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2291179" y="4551278"/>
            <a:ext cx="6857999" cy="609600"/>
          </a:xfrm>
          <a:prstGeom prst="rect">
            <a:avLst/>
          </a:prstGeom>
          <a:noFill/>
          <a:ln>
            <a:noFill/>
          </a:ln>
        </p:spPr>
      </p:pic>
      <p:pic>
        <p:nvPicPr>
          <p:cNvPr id="15" name="Google Shape;15;p3"/>
          <p:cNvPicPr preferRelativeResize="0"/>
          <p:nvPr/>
        </p:nvPicPr>
        <p:blipFill>
          <a:blip r:embed="rId3">
            <a:alphaModFix/>
          </a:blip>
          <a:stretch>
            <a:fillRect/>
          </a:stretch>
        </p:blipFill>
        <p:spPr>
          <a:xfrm>
            <a:off x="-9" y="17375"/>
            <a:ext cx="4150519" cy="5143500"/>
          </a:xfrm>
          <a:prstGeom prst="rect">
            <a:avLst/>
          </a:prstGeom>
          <a:noFill/>
          <a:ln>
            <a:noFill/>
          </a:ln>
        </p:spPr>
      </p:pic>
      <p:sp>
        <p:nvSpPr>
          <p:cNvPr id="16" name="Google Shape;16;p3"/>
          <p:cNvSpPr txBox="1">
            <a:spLocks noGrp="1"/>
          </p:cNvSpPr>
          <p:nvPr>
            <p:ph type="body" idx="1"/>
          </p:nvPr>
        </p:nvSpPr>
        <p:spPr>
          <a:xfrm>
            <a:off x="457200" y="1185118"/>
            <a:ext cx="8229600" cy="3394500"/>
          </a:xfrm>
          <a:prstGeom prst="rect">
            <a:avLst/>
          </a:prstGeom>
          <a:noFill/>
          <a:ln>
            <a:noFill/>
          </a:ln>
        </p:spPr>
        <p:txBody>
          <a:bodyPr spcFirstLastPara="1" wrap="square" lIns="0" tIns="0" rIns="0" bIns="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3"/>
          <p:cNvSpPr txBox="1">
            <a:spLocks noGrp="1"/>
          </p:cNvSpPr>
          <p:nvPr>
            <p:ph type="title"/>
          </p:nvPr>
        </p:nvSpPr>
        <p:spPr>
          <a:xfrm>
            <a:off x="457200" y="342900"/>
            <a:ext cx="8229600" cy="484800"/>
          </a:xfrm>
          <a:prstGeom prst="rect">
            <a:avLst/>
          </a:prstGeom>
          <a:noFill/>
          <a:ln>
            <a:noFill/>
          </a:ln>
        </p:spPr>
        <p:txBody>
          <a:bodyPr spcFirstLastPara="1" wrap="square" lIns="0" tIns="0" rIns="0" bIns="0" anchor="t" anchorCtr="0">
            <a:spAutoFit/>
          </a:bodyPr>
          <a:lstStyle>
            <a:lvl1pPr lvl="0" algn="ctr">
              <a:spcBef>
                <a:spcPts val="0"/>
              </a:spcBef>
              <a:spcAft>
                <a:spcPts val="0"/>
              </a:spcAft>
              <a:buClr>
                <a:srgbClr val="C00000"/>
              </a:buClr>
              <a:buSzPts val="4200"/>
              <a:buFont typeface="Arial"/>
              <a:buNone/>
              <a:defRPr sz="4200" b="1">
                <a:solidFill>
                  <a:srgbClr val="C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2">
            <a:alphaModFix/>
          </a:blip>
          <a:srcRect/>
          <a:stretch/>
        </p:blipFill>
        <p:spPr>
          <a:xfrm>
            <a:off x="1" y="0"/>
            <a:ext cx="9143999" cy="5143499"/>
          </a:xfrm>
          <a:prstGeom prst="rect">
            <a:avLst/>
          </a:prstGeom>
          <a:noFill/>
          <a:ln>
            <a:noFill/>
          </a:ln>
        </p:spPr>
      </p:pic>
      <p:sp>
        <p:nvSpPr>
          <p:cNvPr id="23" name="Google Shape;23;p5"/>
          <p:cNvSpPr txBox="1">
            <a:spLocks noGrp="1"/>
          </p:cNvSpPr>
          <p:nvPr>
            <p:ph type="ctrTitle"/>
          </p:nvPr>
        </p:nvSpPr>
        <p:spPr>
          <a:xfrm>
            <a:off x="154797" y="335122"/>
            <a:ext cx="7772400" cy="480901"/>
          </a:xfrm>
          <a:prstGeom prst="rect">
            <a:avLst/>
          </a:prstGeom>
          <a:noFill/>
          <a:ln>
            <a:noFill/>
          </a:ln>
        </p:spPr>
        <p:txBody>
          <a:bodyPr spcFirstLastPara="1" wrap="square" lIns="0" tIns="0" rIns="0" bIns="0" anchor="b" anchorCtr="0">
            <a:spAutoFit/>
          </a:bodyPr>
          <a:lstStyle>
            <a:lvl1pPr lvl="0" algn="l">
              <a:spcBef>
                <a:spcPts val="0"/>
              </a:spcBef>
              <a:spcAft>
                <a:spcPts val="0"/>
              </a:spcAft>
              <a:buClr>
                <a:schemeClr val="lt1"/>
              </a:buClr>
              <a:buSzPts val="3100"/>
              <a:buFont typeface="Arial"/>
              <a:buNone/>
              <a:defRPr sz="3100" b="1">
                <a:solidFill>
                  <a:schemeClr val="lt1"/>
                </a:solidFill>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4" name="Google Shape;24;p5"/>
          <p:cNvSpPr txBox="1">
            <a:spLocks noGrp="1"/>
          </p:cNvSpPr>
          <p:nvPr>
            <p:ph type="subTitle" idx="1"/>
          </p:nvPr>
        </p:nvSpPr>
        <p:spPr>
          <a:xfrm>
            <a:off x="154797" y="4240602"/>
            <a:ext cx="6400800" cy="327013"/>
          </a:xfrm>
          <a:prstGeom prst="rect">
            <a:avLst/>
          </a:prstGeom>
          <a:noFill/>
          <a:ln>
            <a:noFill/>
          </a:ln>
        </p:spPr>
        <p:txBody>
          <a:bodyPr spcFirstLastPara="1" wrap="square" lIns="0" tIns="0" rIns="0" bIns="0" anchor="t" anchorCtr="0">
            <a:spAutoFit/>
          </a:bodyPr>
          <a:lstStyle>
            <a:lvl1pPr lvl="0" algn="l">
              <a:spcBef>
                <a:spcPts val="400"/>
              </a:spcBef>
              <a:spcAft>
                <a:spcPts val="0"/>
              </a:spcAft>
              <a:buClr>
                <a:srgbClr val="CD0920"/>
              </a:buClr>
              <a:buSzPts val="2100"/>
              <a:buNone/>
              <a:defRPr sz="2100">
                <a:solidFill>
                  <a:srgbClr val="CD0920"/>
                </a:solidFill>
              </a:defRPr>
            </a:lvl1pPr>
            <a:lvl2pPr lvl="1" algn="ctr">
              <a:spcBef>
                <a:spcPts val="500"/>
              </a:spcBef>
              <a:spcAft>
                <a:spcPts val="0"/>
              </a:spcAft>
              <a:buClr>
                <a:srgbClr val="888888"/>
              </a:buClr>
              <a:buSzPts val="2400"/>
              <a:buNone/>
              <a:defRPr>
                <a:solidFill>
                  <a:srgbClr val="888888"/>
                </a:solidFill>
              </a:defRPr>
            </a:lvl2pPr>
            <a:lvl3pPr lvl="2" algn="ctr">
              <a:spcBef>
                <a:spcPts val="5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400"/>
              <a:buNone/>
              <a:defRPr>
                <a:solidFill>
                  <a:srgbClr val="888888"/>
                </a:solidFill>
              </a:defRPr>
            </a:lvl4pPr>
            <a:lvl5pPr lvl="4" algn="ctr">
              <a:spcBef>
                <a:spcPts val="500"/>
              </a:spcBef>
              <a:spcAft>
                <a:spcPts val="0"/>
              </a:spcAft>
              <a:buClr>
                <a:srgbClr val="888888"/>
              </a:buClr>
              <a:buSzPts val="24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pic>
        <p:nvPicPr>
          <p:cNvPr id="26" name="Google Shape;26;p6" descr="A close up of a logo&#10;&#10;Description automatically generated"/>
          <p:cNvPicPr preferRelativeResize="0"/>
          <p:nvPr/>
        </p:nvPicPr>
        <p:blipFill rotWithShape="1">
          <a:blip r:embed="rId2">
            <a:alphaModFix/>
          </a:blip>
          <a:srcRect/>
          <a:stretch/>
        </p:blipFill>
        <p:spPr>
          <a:xfrm>
            <a:off x="0" y="4608002"/>
            <a:ext cx="9144000" cy="538163"/>
          </a:xfrm>
          <a:prstGeom prst="rect">
            <a:avLst/>
          </a:prstGeom>
          <a:noFill/>
          <a:ln>
            <a:noFill/>
          </a:ln>
        </p:spPr>
      </p:pic>
      <p:sp>
        <p:nvSpPr>
          <p:cNvPr id="27" name="Google Shape;27;p6"/>
          <p:cNvSpPr txBox="1">
            <a:spLocks noGrp="1"/>
          </p:cNvSpPr>
          <p:nvPr>
            <p:ph type="title"/>
          </p:nvPr>
        </p:nvSpPr>
        <p:spPr>
          <a:xfrm>
            <a:off x="457200" y="342902"/>
            <a:ext cx="8229600" cy="480901"/>
          </a:xfrm>
          <a:prstGeom prst="rect">
            <a:avLst/>
          </a:prstGeom>
          <a:noFill/>
          <a:ln>
            <a:noFill/>
          </a:ln>
        </p:spPr>
        <p:txBody>
          <a:bodyPr spcFirstLastPara="1" wrap="square" lIns="0" tIns="0" rIns="0" bIns="0" anchor="t" anchorCtr="0">
            <a:spAutoFit/>
          </a:bodyPr>
          <a:lstStyle>
            <a:lvl1pPr lvl="0" algn="ctr">
              <a:spcBef>
                <a:spcPts val="0"/>
              </a:spcBef>
              <a:spcAft>
                <a:spcPts val="0"/>
              </a:spcAft>
              <a:buClr>
                <a:srgbClr val="C00000"/>
              </a:buClr>
              <a:buSzPts val="3100"/>
              <a:buFont typeface="Arial"/>
              <a:buNone/>
              <a:defRPr sz="3100" b="1">
                <a:solidFill>
                  <a:srgbClr val="C00000"/>
                </a:solidFill>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8" name="Google Shape;28;p6"/>
          <p:cNvSpPr txBox="1">
            <a:spLocks noGrp="1"/>
          </p:cNvSpPr>
          <p:nvPr>
            <p:ph type="body" idx="1"/>
          </p:nvPr>
        </p:nvSpPr>
        <p:spPr>
          <a:xfrm>
            <a:off x="457200" y="942865"/>
            <a:ext cx="8229600" cy="3394473"/>
          </a:xfrm>
          <a:prstGeom prst="rect">
            <a:avLst/>
          </a:prstGeom>
          <a:noFill/>
          <a:ln>
            <a:noFill/>
          </a:ln>
        </p:spPr>
        <p:txBody>
          <a:bodyPr spcFirstLastPara="1" wrap="square" lIns="0" tIns="0" rIns="0" bIns="0" anchor="t" anchorCtr="0">
            <a:noAutofit/>
          </a:bodyPr>
          <a:lstStyle>
            <a:lvl1pPr marL="457200" lvl="0" indent="-298450" algn="l">
              <a:spcBef>
                <a:spcPts val="200"/>
              </a:spcBef>
              <a:spcAft>
                <a:spcPts val="0"/>
              </a:spcAft>
              <a:buClr>
                <a:schemeClr val="dk1"/>
              </a:buClr>
              <a:buSzPts val="1100"/>
              <a:buChar char="•"/>
              <a:defRPr/>
            </a:lvl1pPr>
            <a:lvl2pPr marL="914400" lvl="1" indent="-298450" algn="l">
              <a:spcBef>
                <a:spcPts val="200"/>
              </a:spcBef>
              <a:spcAft>
                <a:spcPts val="0"/>
              </a:spcAft>
              <a:buClr>
                <a:schemeClr val="dk1"/>
              </a:buClr>
              <a:buSzPts val="1100"/>
              <a:buChar char="–"/>
              <a:defRPr/>
            </a:lvl2pPr>
            <a:lvl3pPr marL="1371600" lvl="2" indent="-298450" algn="l">
              <a:spcBef>
                <a:spcPts val="200"/>
              </a:spcBef>
              <a:spcAft>
                <a:spcPts val="0"/>
              </a:spcAft>
              <a:buClr>
                <a:schemeClr val="dk1"/>
              </a:buClr>
              <a:buSzPts val="1100"/>
              <a:buChar char="•"/>
              <a:defRPr/>
            </a:lvl3pPr>
            <a:lvl4pPr marL="1828800" lvl="3" indent="-298450" algn="l">
              <a:spcBef>
                <a:spcPts val="200"/>
              </a:spcBef>
              <a:spcAft>
                <a:spcPts val="0"/>
              </a:spcAft>
              <a:buClr>
                <a:schemeClr val="dk1"/>
              </a:buClr>
              <a:buSzPts val="1100"/>
              <a:buChar char="–"/>
              <a:defRPr/>
            </a:lvl4pPr>
            <a:lvl5pPr marL="2286000" lvl="4" indent="-298450" algn="l">
              <a:spcBef>
                <a:spcPts val="200"/>
              </a:spcBef>
              <a:spcAft>
                <a:spcPts val="0"/>
              </a:spcAft>
              <a:buClr>
                <a:schemeClr val="dk1"/>
              </a:buClr>
              <a:buSzPts val="1100"/>
              <a:buChar char="»"/>
              <a:defRPr/>
            </a:lvl5pPr>
            <a:lvl6pPr marL="2743200" lvl="5" indent="-298450" algn="l">
              <a:spcBef>
                <a:spcPts val="200"/>
              </a:spcBef>
              <a:spcAft>
                <a:spcPts val="0"/>
              </a:spcAft>
              <a:buClr>
                <a:schemeClr val="dk1"/>
              </a:buClr>
              <a:buSzPts val="1100"/>
              <a:buChar char="•"/>
              <a:defRPr/>
            </a:lvl6pPr>
            <a:lvl7pPr marL="3200400" lvl="6" indent="-298450" algn="l">
              <a:spcBef>
                <a:spcPts val="200"/>
              </a:spcBef>
              <a:spcAft>
                <a:spcPts val="0"/>
              </a:spcAft>
              <a:buClr>
                <a:schemeClr val="dk1"/>
              </a:buClr>
              <a:buSzPts val="1100"/>
              <a:buChar char="•"/>
              <a:defRPr/>
            </a:lvl7pPr>
            <a:lvl8pPr marL="3657600" lvl="7" indent="-298450" algn="l">
              <a:spcBef>
                <a:spcPts val="200"/>
              </a:spcBef>
              <a:spcAft>
                <a:spcPts val="0"/>
              </a:spcAft>
              <a:buClr>
                <a:schemeClr val="dk1"/>
              </a:buClr>
              <a:buSzPts val="1100"/>
              <a:buChar char="•"/>
              <a:defRPr/>
            </a:lvl8pPr>
            <a:lvl9pPr marL="4114800" lvl="8" indent="-298450" algn="l">
              <a:spcBef>
                <a:spcPts val="200"/>
              </a:spcBef>
              <a:spcAft>
                <a:spcPts val="0"/>
              </a:spcAft>
              <a:buClr>
                <a:schemeClr val="dk1"/>
              </a:buClr>
              <a:buSzPts val="11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pic>
        <p:nvPicPr>
          <p:cNvPr id="33" name="Google Shape;33;p8" descr="A screen shot of a perso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4" name="Google Shape;34;p8"/>
          <p:cNvSpPr txBox="1">
            <a:spLocks noGrp="1"/>
          </p:cNvSpPr>
          <p:nvPr>
            <p:ph type="ctrTitle"/>
          </p:nvPr>
        </p:nvSpPr>
        <p:spPr>
          <a:xfrm>
            <a:off x="154797" y="335122"/>
            <a:ext cx="7772400" cy="480901"/>
          </a:xfrm>
          <a:prstGeom prst="rect">
            <a:avLst/>
          </a:prstGeom>
          <a:noFill/>
          <a:ln>
            <a:noFill/>
          </a:ln>
        </p:spPr>
        <p:txBody>
          <a:bodyPr spcFirstLastPara="1" wrap="square" lIns="0" tIns="0" rIns="0" bIns="0" anchor="b" anchorCtr="0">
            <a:spAutoFit/>
          </a:bodyPr>
          <a:lstStyle>
            <a:lvl1pPr lvl="0" algn="l">
              <a:spcBef>
                <a:spcPts val="0"/>
              </a:spcBef>
              <a:spcAft>
                <a:spcPts val="0"/>
              </a:spcAft>
              <a:buClr>
                <a:schemeClr val="lt1"/>
              </a:buClr>
              <a:buSzPts val="3100"/>
              <a:buFont typeface="Arial"/>
              <a:buNone/>
              <a:defRPr sz="3100" b="1">
                <a:solidFill>
                  <a:schemeClr val="lt1"/>
                </a:solidFill>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35" name="Google Shape;35;p8"/>
          <p:cNvSpPr txBox="1">
            <a:spLocks noGrp="1"/>
          </p:cNvSpPr>
          <p:nvPr>
            <p:ph type="subTitle" idx="1"/>
          </p:nvPr>
        </p:nvSpPr>
        <p:spPr>
          <a:xfrm>
            <a:off x="154797" y="4240602"/>
            <a:ext cx="6400800" cy="327013"/>
          </a:xfrm>
          <a:prstGeom prst="rect">
            <a:avLst/>
          </a:prstGeom>
          <a:noFill/>
          <a:ln>
            <a:noFill/>
          </a:ln>
        </p:spPr>
        <p:txBody>
          <a:bodyPr spcFirstLastPara="1" wrap="square" lIns="0" tIns="0" rIns="0" bIns="0" anchor="t" anchorCtr="0">
            <a:spAutoFit/>
          </a:bodyPr>
          <a:lstStyle>
            <a:lvl1pPr lvl="0" algn="l">
              <a:spcBef>
                <a:spcPts val="400"/>
              </a:spcBef>
              <a:spcAft>
                <a:spcPts val="0"/>
              </a:spcAft>
              <a:buClr>
                <a:srgbClr val="CD0920"/>
              </a:buClr>
              <a:buSzPts val="2100"/>
              <a:buNone/>
              <a:defRPr sz="2100">
                <a:solidFill>
                  <a:srgbClr val="CD0920"/>
                </a:solidFill>
              </a:defRPr>
            </a:lvl1pPr>
            <a:lvl2pPr lvl="1" algn="ctr">
              <a:spcBef>
                <a:spcPts val="500"/>
              </a:spcBef>
              <a:spcAft>
                <a:spcPts val="0"/>
              </a:spcAft>
              <a:buClr>
                <a:srgbClr val="888888"/>
              </a:buClr>
              <a:buSzPts val="2400"/>
              <a:buNone/>
              <a:defRPr>
                <a:solidFill>
                  <a:srgbClr val="888888"/>
                </a:solidFill>
              </a:defRPr>
            </a:lvl2pPr>
            <a:lvl3pPr lvl="2" algn="ctr">
              <a:spcBef>
                <a:spcPts val="5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400"/>
              <a:buNone/>
              <a:defRPr>
                <a:solidFill>
                  <a:srgbClr val="888888"/>
                </a:solidFill>
              </a:defRPr>
            </a:lvl4pPr>
            <a:lvl5pPr lvl="4" algn="ctr">
              <a:spcBef>
                <a:spcPts val="500"/>
              </a:spcBef>
              <a:spcAft>
                <a:spcPts val="0"/>
              </a:spcAft>
              <a:buClr>
                <a:srgbClr val="888888"/>
              </a:buClr>
              <a:buSzPts val="24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pic>
        <p:nvPicPr>
          <p:cNvPr id="37" name="Google Shape;37;p9" descr="A close up of a logo&#10;&#10;Description automatically generated"/>
          <p:cNvPicPr preferRelativeResize="0"/>
          <p:nvPr/>
        </p:nvPicPr>
        <p:blipFill rotWithShape="1">
          <a:blip r:embed="rId2">
            <a:alphaModFix/>
          </a:blip>
          <a:srcRect/>
          <a:stretch/>
        </p:blipFill>
        <p:spPr>
          <a:xfrm>
            <a:off x="0" y="4608002"/>
            <a:ext cx="9144000" cy="538163"/>
          </a:xfrm>
          <a:prstGeom prst="rect">
            <a:avLst/>
          </a:prstGeom>
          <a:noFill/>
          <a:ln>
            <a:noFill/>
          </a:ln>
        </p:spPr>
      </p:pic>
      <p:sp>
        <p:nvSpPr>
          <p:cNvPr id="38" name="Google Shape;38;p9"/>
          <p:cNvSpPr txBox="1">
            <a:spLocks noGrp="1"/>
          </p:cNvSpPr>
          <p:nvPr>
            <p:ph type="title"/>
          </p:nvPr>
        </p:nvSpPr>
        <p:spPr>
          <a:xfrm>
            <a:off x="457200" y="342902"/>
            <a:ext cx="8229600" cy="480901"/>
          </a:xfrm>
          <a:prstGeom prst="rect">
            <a:avLst/>
          </a:prstGeom>
          <a:noFill/>
          <a:ln>
            <a:noFill/>
          </a:ln>
        </p:spPr>
        <p:txBody>
          <a:bodyPr spcFirstLastPara="1" wrap="square" lIns="0" tIns="0" rIns="0" bIns="0" anchor="t" anchorCtr="0">
            <a:spAutoFit/>
          </a:bodyPr>
          <a:lstStyle>
            <a:lvl1pPr lvl="0" algn="ctr">
              <a:spcBef>
                <a:spcPts val="0"/>
              </a:spcBef>
              <a:spcAft>
                <a:spcPts val="0"/>
              </a:spcAft>
              <a:buClr>
                <a:srgbClr val="C00000"/>
              </a:buClr>
              <a:buSzPts val="3100"/>
              <a:buFont typeface="Arial"/>
              <a:buNone/>
              <a:defRPr sz="3100" b="1">
                <a:solidFill>
                  <a:srgbClr val="C00000"/>
                </a:solidFill>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39" name="Google Shape;39;p9"/>
          <p:cNvSpPr txBox="1">
            <a:spLocks noGrp="1"/>
          </p:cNvSpPr>
          <p:nvPr>
            <p:ph type="body" idx="1"/>
          </p:nvPr>
        </p:nvSpPr>
        <p:spPr>
          <a:xfrm>
            <a:off x="457200" y="942865"/>
            <a:ext cx="8229600" cy="3394473"/>
          </a:xfrm>
          <a:prstGeom prst="rect">
            <a:avLst/>
          </a:prstGeom>
          <a:noFill/>
          <a:ln>
            <a:noFill/>
          </a:ln>
        </p:spPr>
        <p:txBody>
          <a:bodyPr spcFirstLastPara="1" wrap="square" lIns="0" tIns="0" rIns="0" bIns="0" anchor="t" anchorCtr="0">
            <a:noAutofit/>
          </a:bodyPr>
          <a:lstStyle>
            <a:lvl1pPr marL="457200" lvl="0" indent="-298450" algn="l">
              <a:spcBef>
                <a:spcPts val="200"/>
              </a:spcBef>
              <a:spcAft>
                <a:spcPts val="0"/>
              </a:spcAft>
              <a:buClr>
                <a:schemeClr val="dk1"/>
              </a:buClr>
              <a:buSzPts val="1100"/>
              <a:buChar char="•"/>
              <a:defRPr/>
            </a:lvl1pPr>
            <a:lvl2pPr marL="914400" lvl="1" indent="-298450" algn="l">
              <a:spcBef>
                <a:spcPts val="200"/>
              </a:spcBef>
              <a:spcAft>
                <a:spcPts val="0"/>
              </a:spcAft>
              <a:buClr>
                <a:schemeClr val="dk1"/>
              </a:buClr>
              <a:buSzPts val="1100"/>
              <a:buChar char="–"/>
              <a:defRPr/>
            </a:lvl2pPr>
            <a:lvl3pPr marL="1371600" lvl="2" indent="-298450" algn="l">
              <a:spcBef>
                <a:spcPts val="200"/>
              </a:spcBef>
              <a:spcAft>
                <a:spcPts val="0"/>
              </a:spcAft>
              <a:buClr>
                <a:schemeClr val="dk1"/>
              </a:buClr>
              <a:buSzPts val="1100"/>
              <a:buChar char="•"/>
              <a:defRPr/>
            </a:lvl3pPr>
            <a:lvl4pPr marL="1828800" lvl="3" indent="-298450" algn="l">
              <a:spcBef>
                <a:spcPts val="200"/>
              </a:spcBef>
              <a:spcAft>
                <a:spcPts val="0"/>
              </a:spcAft>
              <a:buClr>
                <a:schemeClr val="dk1"/>
              </a:buClr>
              <a:buSzPts val="1100"/>
              <a:buChar char="–"/>
              <a:defRPr/>
            </a:lvl4pPr>
            <a:lvl5pPr marL="2286000" lvl="4" indent="-298450" algn="l">
              <a:spcBef>
                <a:spcPts val="200"/>
              </a:spcBef>
              <a:spcAft>
                <a:spcPts val="0"/>
              </a:spcAft>
              <a:buClr>
                <a:schemeClr val="dk1"/>
              </a:buClr>
              <a:buSzPts val="1100"/>
              <a:buChar char="»"/>
              <a:defRPr/>
            </a:lvl5pPr>
            <a:lvl6pPr marL="2743200" lvl="5" indent="-298450" algn="l">
              <a:spcBef>
                <a:spcPts val="200"/>
              </a:spcBef>
              <a:spcAft>
                <a:spcPts val="0"/>
              </a:spcAft>
              <a:buClr>
                <a:schemeClr val="dk1"/>
              </a:buClr>
              <a:buSzPts val="1100"/>
              <a:buChar char="•"/>
              <a:defRPr/>
            </a:lvl6pPr>
            <a:lvl7pPr marL="3200400" lvl="6" indent="-298450" algn="l">
              <a:spcBef>
                <a:spcPts val="200"/>
              </a:spcBef>
              <a:spcAft>
                <a:spcPts val="0"/>
              </a:spcAft>
              <a:buClr>
                <a:schemeClr val="dk1"/>
              </a:buClr>
              <a:buSzPts val="1100"/>
              <a:buChar char="•"/>
              <a:defRPr/>
            </a:lvl7pPr>
            <a:lvl8pPr marL="3657600" lvl="7" indent="-298450" algn="l">
              <a:spcBef>
                <a:spcPts val="200"/>
              </a:spcBef>
              <a:spcAft>
                <a:spcPts val="0"/>
              </a:spcAft>
              <a:buClr>
                <a:schemeClr val="dk1"/>
              </a:buClr>
              <a:buSzPts val="1100"/>
              <a:buChar char="•"/>
              <a:defRPr/>
            </a:lvl8pPr>
            <a:lvl9pPr marL="4114800" lvl="8" indent="-298450" algn="l">
              <a:spcBef>
                <a:spcPts val="200"/>
              </a:spcBef>
              <a:spcAft>
                <a:spcPts val="0"/>
              </a:spcAft>
              <a:buClr>
                <a:schemeClr val="dk1"/>
              </a:buClr>
              <a:buSzPts val="1100"/>
              <a:buChar char="•"/>
              <a:defRPr/>
            </a:lvl9pPr>
          </a:lstStyle>
          <a:p>
            <a:endParaRPr/>
          </a:p>
        </p:txBody>
      </p:sp>
      <p:sp>
        <p:nvSpPr>
          <p:cNvPr id="40" name="Google Shape;40;p9"/>
          <p:cNvSpPr txBox="1">
            <a:spLocks noGrp="1"/>
          </p:cNvSpPr>
          <p:nvPr>
            <p:ph type="sldNum" idx="12"/>
          </p:nvPr>
        </p:nvSpPr>
        <p:spPr>
          <a:xfrm>
            <a:off x="8690068" y="4809483"/>
            <a:ext cx="406307" cy="288286"/>
          </a:xfrm>
          <a:prstGeom prst="rect">
            <a:avLst/>
          </a:prstGeom>
          <a:noFill/>
          <a:ln>
            <a:noFill/>
          </a:ln>
        </p:spPr>
        <p:txBody>
          <a:bodyPr spcFirstLastPara="1" wrap="square" lIns="57150" tIns="28575" rIns="57150" bIns="28575" anchor="t" anchorCtr="0">
            <a:noAutofit/>
          </a:bodyPr>
          <a:lstStyle>
            <a:lvl1pPr marL="0" marR="0" lvl="0" indent="0" algn="l" rtl="0">
              <a:spcBef>
                <a:spcPts val="0"/>
              </a:spcBef>
              <a:buNone/>
              <a:defRPr sz="1500" b="0" i="0" u="none" strike="noStrike" cap="none">
                <a:solidFill>
                  <a:srgbClr val="F2F2F2"/>
                </a:solidFill>
                <a:latin typeface="Arial"/>
                <a:ea typeface="Arial"/>
                <a:cs typeface="Arial"/>
                <a:sym typeface="Arial"/>
              </a:defRPr>
            </a:lvl1pPr>
            <a:lvl2pPr marL="0" marR="0" lvl="1" indent="0" algn="l" rtl="0">
              <a:spcBef>
                <a:spcPts val="0"/>
              </a:spcBef>
              <a:buNone/>
              <a:defRPr sz="1500" b="0" i="0" u="none" strike="noStrike" cap="none">
                <a:solidFill>
                  <a:srgbClr val="F2F2F2"/>
                </a:solidFill>
                <a:latin typeface="Arial"/>
                <a:ea typeface="Arial"/>
                <a:cs typeface="Arial"/>
                <a:sym typeface="Arial"/>
              </a:defRPr>
            </a:lvl2pPr>
            <a:lvl3pPr marL="0" marR="0" lvl="2" indent="0" algn="l" rtl="0">
              <a:spcBef>
                <a:spcPts val="0"/>
              </a:spcBef>
              <a:buNone/>
              <a:defRPr sz="1500" b="0" i="0" u="none" strike="noStrike" cap="none">
                <a:solidFill>
                  <a:srgbClr val="F2F2F2"/>
                </a:solidFill>
                <a:latin typeface="Arial"/>
                <a:ea typeface="Arial"/>
                <a:cs typeface="Arial"/>
                <a:sym typeface="Arial"/>
              </a:defRPr>
            </a:lvl3pPr>
            <a:lvl4pPr marL="0" marR="0" lvl="3" indent="0" algn="l" rtl="0">
              <a:spcBef>
                <a:spcPts val="0"/>
              </a:spcBef>
              <a:buNone/>
              <a:defRPr sz="1500" b="0" i="0" u="none" strike="noStrike" cap="none">
                <a:solidFill>
                  <a:srgbClr val="F2F2F2"/>
                </a:solidFill>
                <a:latin typeface="Arial"/>
                <a:ea typeface="Arial"/>
                <a:cs typeface="Arial"/>
                <a:sym typeface="Arial"/>
              </a:defRPr>
            </a:lvl4pPr>
            <a:lvl5pPr marL="0" marR="0" lvl="4" indent="0" algn="l" rtl="0">
              <a:spcBef>
                <a:spcPts val="0"/>
              </a:spcBef>
              <a:buNone/>
              <a:defRPr sz="1500" b="0" i="0" u="none" strike="noStrike" cap="none">
                <a:solidFill>
                  <a:srgbClr val="F2F2F2"/>
                </a:solidFill>
                <a:latin typeface="Arial"/>
                <a:ea typeface="Arial"/>
                <a:cs typeface="Arial"/>
                <a:sym typeface="Arial"/>
              </a:defRPr>
            </a:lvl5pPr>
            <a:lvl6pPr marL="0" marR="0" lvl="5" indent="0" algn="l" rtl="0">
              <a:spcBef>
                <a:spcPts val="0"/>
              </a:spcBef>
              <a:buNone/>
              <a:defRPr sz="1500" b="0" i="0" u="none" strike="noStrike" cap="none">
                <a:solidFill>
                  <a:srgbClr val="F2F2F2"/>
                </a:solidFill>
                <a:latin typeface="Arial"/>
                <a:ea typeface="Arial"/>
                <a:cs typeface="Arial"/>
                <a:sym typeface="Arial"/>
              </a:defRPr>
            </a:lvl6pPr>
            <a:lvl7pPr marL="0" marR="0" lvl="6" indent="0" algn="l" rtl="0">
              <a:spcBef>
                <a:spcPts val="0"/>
              </a:spcBef>
              <a:buNone/>
              <a:defRPr sz="1500" b="0" i="0" u="none" strike="noStrike" cap="none">
                <a:solidFill>
                  <a:srgbClr val="F2F2F2"/>
                </a:solidFill>
                <a:latin typeface="Arial"/>
                <a:ea typeface="Arial"/>
                <a:cs typeface="Arial"/>
                <a:sym typeface="Arial"/>
              </a:defRPr>
            </a:lvl7pPr>
            <a:lvl8pPr marL="0" marR="0" lvl="7" indent="0" algn="l" rtl="0">
              <a:spcBef>
                <a:spcPts val="0"/>
              </a:spcBef>
              <a:buNone/>
              <a:defRPr sz="1500" b="0" i="0" u="none" strike="noStrike" cap="none">
                <a:solidFill>
                  <a:srgbClr val="F2F2F2"/>
                </a:solidFill>
                <a:latin typeface="Arial"/>
                <a:ea typeface="Arial"/>
                <a:cs typeface="Arial"/>
                <a:sym typeface="Arial"/>
              </a:defRPr>
            </a:lvl8pPr>
            <a:lvl9pPr marL="0" marR="0" lvl="8" indent="0" algn="l" rtl="0">
              <a:spcBef>
                <a:spcPts val="0"/>
              </a:spcBef>
              <a:buNone/>
              <a:defRPr sz="15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457200" y="342902"/>
            <a:ext cx="8229600" cy="480901"/>
          </a:xfrm>
          <a:prstGeom prst="rect">
            <a:avLst/>
          </a:prstGeom>
          <a:noFill/>
          <a:ln>
            <a:noFill/>
          </a:ln>
        </p:spPr>
        <p:txBody>
          <a:bodyPr spcFirstLastPara="1" wrap="square" lIns="0" tIns="0" rIns="0" bIns="0" anchor="t" anchorCtr="0">
            <a:spAutoFit/>
          </a:bodyPr>
          <a:lstStyle>
            <a:lvl1pPr lvl="0" algn="ctr">
              <a:spcBef>
                <a:spcPts val="0"/>
              </a:spcBef>
              <a:spcAft>
                <a:spcPts val="0"/>
              </a:spcAft>
              <a:buClr>
                <a:srgbClr val="C00000"/>
              </a:buClr>
              <a:buSzPts val="3100"/>
              <a:buFont typeface="Arial"/>
              <a:buNone/>
              <a:defRPr sz="3100" b="1">
                <a:solidFill>
                  <a:srgbClr val="C00000"/>
                </a:solidFill>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43" name="Google Shape;43;p10"/>
          <p:cNvSpPr txBox="1">
            <a:spLocks noGrp="1"/>
          </p:cNvSpPr>
          <p:nvPr>
            <p:ph type="body" idx="1"/>
          </p:nvPr>
        </p:nvSpPr>
        <p:spPr>
          <a:xfrm>
            <a:off x="457200" y="942865"/>
            <a:ext cx="8229600" cy="3394473"/>
          </a:xfrm>
          <a:prstGeom prst="rect">
            <a:avLst/>
          </a:prstGeom>
          <a:noFill/>
          <a:ln>
            <a:noFill/>
          </a:ln>
        </p:spPr>
        <p:txBody>
          <a:bodyPr spcFirstLastPara="1" wrap="square" lIns="0" tIns="0" rIns="0" bIns="0" anchor="t" anchorCtr="0">
            <a:noAutofit/>
          </a:bodyPr>
          <a:lstStyle>
            <a:lvl1pPr marL="457200" lvl="0" indent="-298450" algn="l">
              <a:spcBef>
                <a:spcPts val="200"/>
              </a:spcBef>
              <a:spcAft>
                <a:spcPts val="0"/>
              </a:spcAft>
              <a:buClr>
                <a:schemeClr val="dk1"/>
              </a:buClr>
              <a:buSzPts val="1100"/>
              <a:buChar char="•"/>
              <a:defRPr/>
            </a:lvl1pPr>
            <a:lvl2pPr marL="914400" lvl="1" indent="-298450" algn="l">
              <a:spcBef>
                <a:spcPts val="200"/>
              </a:spcBef>
              <a:spcAft>
                <a:spcPts val="0"/>
              </a:spcAft>
              <a:buClr>
                <a:schemeClr val="dk1"/>
              </a:buClr>
              <a:buSzPts val="1100"/>
              <a:buChar char="–"/>
              <a:defRPr/>
            </a:lvl2pPr>
            <a:lvl3pPr marL="1371600" lvl="2" indent="-298450" algn="l">
              <a:spcBef>
                <a:spcPts val="200"/>
              </a:spcBef>
              <a:spcAft>
                <a:spcPts val="0"/>
              </a:spcAft>
              <a:buClr>
                <a:schemeClr val="dk1"/>
              </a:buClr>
              <a:buSzPts val="1100"/>
              <a:buChar char="•"/>
              <a:defRPr/>
            </a:lvl3pPr>
            <a:lvl4pPr marL="1828800" lvl="3" indent="-298450" algn="l">
              <a:spcBef>
                <a:spcPts val="200"/>
              </a:spcBef>
              <a:spcAft>
                <a:spcPts val="0"/>
              </a:spcAft>
              <a:buClr>
                <a:schemeClr val="dk1"/>
              </a:buClr>
              <a:buSzPts val="1100"/>
              <a:buChar char="–"/>
              <a:defRPr/>
            </a:lvl4pPr>
            <a:lvl5pPr marL="2286000" lvl="4" indent="-298450" algn="l">
              <a:spcBef>
                <a:spcPts val="200"/>
              </a:spcBef>
              <a:spcAft>
                <a:spcPts val="0"/>
              </a:spcAft>
              <a:buClr>
                <a:schemeClr val="dk1"/>
              </a:buClr>
              <a:buSzPts val="1100"/>
              <a:buChar char="»"/>
              <a:defRPr/>
            </a:lvl5pPr>
            <a:lvl6pPr marL="2743200" lvl="5" indent="-298450" algn="l">
              <a:spcBef>
                <a:spcPts val="200"/>
              </a:spcBef>
              <a:spcAft>
                <a:spcPts val="0"/>
              </a:spcAft>
              <a:buClr>
                <a:schemeClr val="dk1"/>
              </a:buClr>
              <a:buSzPts val="1100"/>
              <a:buChar char="•"/>
              <a:defRPr/>
            </a:lvl6pPr>
            <a:lvl7pPr marL="3200400" lvl="6" indent="-298450" algn="l">
              <a:spcBef>
                <a:spcPts val="200"/>
              </a:spcBef>
              <a:spcAft>
                <a:spcPts val="0"/>
              </a:spcAft>
              <a:buClr>
                <a:schemeClr val="dk1"/>
              </a:buClr>
              <a:buSzPts val="1100"/>
              <a:buChar char="•"/>
              <a:defRPr/>
            </a:lvl7pPr>
            <a:lvl8pPr marL="3657600" lvl="7" indent="-298450" algn="l">
              <a:spcBef>
                <a:spcPts val="200"/>
              </a:spcBef>
              <a:spcAft>
                <a:spcPts val="0"/>
              </a:spcAft>
              <a:buClr>
                <a:schemeClr val="dk1"/>
              </a:buClr>
              <a:buSzPts val="1100"/>
              <a:buChar char="•"/>
              <a:defRPr/>
            </a:lvl8pPr>
            <a:lvl9pPr marL="4114800" lvl="8" indent="-298450" algn="l">
              <a:spcBef>
                <a:spcPts val="200"/>
              </a:spcBef>
              <a:spcAft>
                <a:spcPts val="0"/>
              </a:spcAft>
              <a:buClr>
                <a:schemeClr val="dk1"/>
              </a:buClr>
              <a:buSzPts val="11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42900"/>
            <a:ext cx="8229600" cy="5115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rgbClr val="C00000"/>
              </a:buClr>
              <a:buSzPts val="4200"/>
              <a:buFont typeface="Arial"/>
              <a:buNone/>
              <a:defRPr sz="4200" b="1" i="0" u="none" strike="noStrike" cap="none">
                <a:solidFill>
                  <a:srgbClr val="C000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854277"/>
            <a:ext cx="8229600" cy="3394500"/>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57200" y="342900"/>
            <a:ext cx="8229600" cy="511377"/>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rgbClr val="C00000"/>
              </a:buClr>
              <a:buSzPts val="3100"/>
              <a:buFont typeface="Arial"/>
              <a:buNone/>
              <a:defRPr sz="3100" b="1" i="0" u="none" strike="noStrike" cap="none">
                <a:solidFill>
                  <a:srgbClr val="C00000"/>
                </a:solidFill>
                <a:latin typeface="Arial"/>
                <a:ea typeface="Arial"/>
                <a:cs typeface="Arial"/>
                <a:sym typeface="Arial"/>
              </a:defRPr>
            </a:lvl1pPr>
            <a:lvl2pPr lvl="1">
              <a:spcBef>
                <a:spcPts val="0"/>
              </a:spcBef>
              <a:spcAft>
                <a:spcPts val="0"/>
              </a:spcAft>
              <a:buSzPts val="900"/>
              <a:buNone/>
              <a:defRPr sz="1100"/>
            </a:lvl2pPr>
            <a:lvl3pPr lvl="2">
              <a:spcBef>
                <a:spcPts val="0"/>
              </a:spcBef>
              <a:spcAft>
                <a:spcPts val="0"/>
              </a:spcAft>
              <a:buSzPts val="900"/>
              <a:buNone/>
              <a:defRPr sz="1100"/>
            </a:lvl3pPr>
            <a:lvl4pPr lvl="3">
              <a:spcBef>
                <a:spcPts val="0"/>
              </a:spcBef>
              <a:spcAft>
                <a:spcPts val="0"/>
              </a:spcAft>
              <a:buSzPts val="900"/>
              <a:buNone/>
              <a:defRPr sz="1100"/>
            </a:lvl4pPr>
            <a:lvl5pPr lvl="4">
              <a:spcBef>
                <a:spcPts val="0"/>
              </a:spcBef>
              <a:spcAft>
                <a:spcPts val="0"/>
              </a:spcAft>
              <a:buSzPts val="900"/>
              <a:buNone/>
              <a:defRPr sz="1100"/>
            </a:lvl5pPr>
            <a:lvl6pPr lvl="5">
              <a:spcBef>
                <a:spcPts val="0"/>
              </a:spcBef>
              <a:spcAft>
                <a:spcPts val="0"/>
              </a:spcAft>
              <a:buSzPts val="900"/>
              <a:buNone/>
              <a:defRPr sz="1100"/>
            </a:lvl6pPr>
            <a:lvl7pPr lvl="6">
              <a:spcBef>
                <a:spcPts val="0"/>
              </a:spcBef>
              <a:spcAft>
                <a:spcPts val="0"/>
              </a:spcAft>
              <a:buSzPts val="900"/>
              <a:buNone/>
              <a:defRPr sz="1100"/>
            </a:lvl7pPr>
            <a:lvl8pPr lvl="7">
              <a:spcBef>
                <a:spcPts val="0"/>
              </a:spcBef>
              <a:spcAft>
                <a:spcPts val="0"/>
              </a:spcAft>
              <a:buSzPts val="900"/>
              <a:buNone/>
              <a:defRPr sz="1100"/>
            </a:lvl8pPr>
            <a:lvl9pPr lvl="8">
              <a:spcBef>
                <a:spcPts val="0"/>
              </a:spcBef>
              <a:spcAft>
                <a:spcPts val="0"/>
              </a:spcAft>
              <a:buSzPts val="900"/>
              <a:buNone/>
              <a:defRPr sz="1100"/>
            </a:lvl9pPr>
          </a:lstStyle>
          <a:p>
            <a:endParaRPr/>
          </a:p>
        </p:txBody>
      </p:sp>
      <p:sp>
        <p:nvSpPr>
          <p:cNvPr id="20" name="Google Shape;20;p4"/>
          <p:cNvSpPr txBox="1">
            <a:spLocks noGrp="1"/>
          </p:cNvSpPr>
          <p:nvPr>
            <p:ph type="body" idx="1"/>
          </p:nvPr>
        </p:nvSpPr>
        <p:spPr>
          <a:xfrm>
            <a:off x="457200" y="973341"/>
            <a:ext cx="8229600" cy="3394473"/>
          </a:xfrm>
          <a:prstGeom prst="rect">
            <a:avLst/>
          </a:prstGeom>
          <a:noFill/>
          <a:ln>
            <a:noFill/>
          </a:ln>
        </p:spPr>
        <p:txBody>
          <a:bodyPr spcFirstLastPara="1" wrap="square" lIns="0" tIns="0" rIns="0" bIns="0"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342900"/>
            <a:ext cx="8229600" cy="511377"/>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rgbClr val="C00000"/>
              </a:buClr>
              <a:buSzPts val="3100"/>
              <a:buFont typeface="Arial"/>
              <a:buNone/>
              <a:defRPr sz="3100" b="1" i="0" u="none" strike="noStrike" cap="none">
                <a:solidFill>
                  <a:srgbClr val="C00000"/>
                </a:solidFill>
                <a:latin typeface="Arial"/>
                <a:ea typeface="Arial"/>
                <a:cs typeface="Arial"/>
                <a:sym typeface="Arial"/>
              </a:defRPr>
            </a:lvl1pPr>
            <a:lvl2pPr lvl="1">
              <a:spcBef>
                <a:spcPts val="0"/>
              </a:spcBef>
              <a:spcAft>
                <a:spcPts val="0"/>
              </a:spcAft>
              <a:buSzPts val="900"/>
              <a:buNone/>
              <a:defRPr sz="1100"/>
            </a:lvl2pPr>
            <a:lvl3pPr lvl="2">
              <a:spcBef>
                <a:spcPts val="0"/>
              </a:spcBef>
              <a:spcAft>
                <a:spcPts val="0"/>
              </a:spcAft>
              <a:buSzPts val="900"/>
              <a:buNone/>
              <a:defRPr sz="1100"/>
            </a:lvl3pPr>
            <a:lvl4pPr lvl="3">
              <a:spcBef>
                <a:spcPts val="0"/>
              </a:spcBef>
              <a:spcAft>
                <a:spcPts val="0"/>
              </a:spcAft>
              <a:buSzPts val="900"/>
              <a:buNone/>
              <a:defRPr sz="1100"/>
            </a:lvl4pPr>
            <a:lvl5pPr lvl="4">
              <a:spcBef>
                <a:spcPts val="0"/>
              </a:spcBef>
              <a:spcAft>
                <a:spcPts val="0"/>
              </a:spcAft>
              <a:buSzPts val="900"/>
              <a:buNone/>
              <a:defRPr sz="1100"/>
            </a:lvl5pPr>
            <a:lvl6pPr lvl="5">
              <a:spcBef>
                <a:spcPts val="0"/>
              </a:spcBef>
              <a:spcAft>
                <a:spcPts val="0"/>
              </a:spcAft>
              <a:buSzPts val="900"/>
              <a:buNone/>
              <a:defRPr sz="1100"/>
            </a:lvl6pPr>
            <a:lvl7pPr lvl="6">
              <a:spcBef>
                <a:spcPts val="0"/>
              </a:spcBef>
              <a:spcAft>
                <a:spcPts val="0"/>
              </a:spcAft>
              <a:buSzPts val="900"/>
              <a:buNone/>
              <a:defRPr sz="1100"/>
            </a:lvl7pPr>
            <a:lvl8pPr lvl="7">
              <a:spcBef>
                <a:spcPts val="0"/>
              </a:spcBef>
              <a:spcAft>
                <a:spcPts val="0"/>
              </a:spcAft>
              <a:buSzPts val="900"/>
              <a:buNone/>
              <a:defRPr sz="1100"/>
            </a:lvl8pPr>
            <a:lvl9pPr lvl="8">
              <a:spcBef>
                <a:spcPts val="0"/>
              </a:spcBef>
              <a:spcAft>
                <a:spcPts val="0"/>
              </a:spcAft>
              <a:buSzPts val="900"/>
              <a:buNone/>
              <a:defRPr sz="1100"/>
            </a:lvl9pPr>
          </a:lstStyle>
          <a:p>
            <a:endParaRPr/>
          </a:p>
        </p:txBody>
      </p:sp>
      <p:sp>
        <p:nvSpPr>
          <p:cNvPr id="31" name="Google Shape;31;p7"/>
          <p:cNvSpPr txBox="1">
            <a:spLocks noGrp="1"/>
          </p:cNvSpPr>
          <p:nvPr>
            <p:ph type="body" idx="1"/>
          </p:nvPr>
        </p:nvSpPr>
        <p:spPr>
          <a:xfrm>
            <a:off x="457200" y="973341"/>
            <a:ext cx="8229600" cy="3394473"/>
          </a:xfrm>
          <a:prstGeom prst="rect">
            <a:avLst/>
          </a:prstGeom>
          <a:noFill/>
          <a:ln>
            <a:noFill/>
          </a:ln>
        </p:spPr>
        <p:txBody>
          <a:bodyPr spcFirstLastPara="1" wrap="square" lIns="0" tIns="0" rIns="0" bIns="0"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Lst>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mailto:Annika.Moore@education.ohio.gov"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mailto:Yelena.Palayeva@education.ohio.gov" TargetMode="External"/><Relationship Id="rId4" Type="http://schemas.openxmlformats.org/officeDocument/2006/relationships/hyperlink" Target="mailto:Brian.Bickley@education.ohio.gov"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bls.gov/ooh/fastest-growing.ht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bls.gov/ooh/fastest-growing.ht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1"/>
          <p:cNvSpPr txBox="1">
            <a:spLocks noGrp="1"/>
          </p:cNvSpPr>
          <p:nvPr>
            <p:ph type="ctrTitle"/>
          </p:nvPr>
        </p:nvSpPr>
        <p:spPr>
          <a:xfrm>
            <a:off x="484187" y="340936"/>
            <a:ext cx="7756200" cy="6465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dirty="0"/>
              <a:t>Math Pathways Update</a:t>
            </a:r>
            <a:endParaRPr dirty="0"/>
          </a:p>
        </p:txBody>
      </p:sp>
      <p:sp>
        <p:nvSpPr>
          <p:cNvPr id="49" name="Google Shape;49;p11"/>
          <p:cNvSpPr txBox="1">
            <a:spLocks noGrp="1"/>
          </p:cNvSpPr>
          <p:nvPr>
            <p:ph type="subTitle" idx="1"/>
          </p:nvPr>
        </p:nvSpPr>
        <p:spPr>
          <a:xfrm>
            <a:off x="149287" y="4238453"/>
            <a:ext cx="5198100" cy="431100"/>
          </a:xfrm>
          <a:prstGeom prst="rect">
            <a:avLst/>
          </a:prstGeom>
        </p:spPr>
        <p:txBody>
          <a:bodyPr spcFirstLastPara="1" wrap="square" lIns="0" tIns="0" rIns="0" bIns="0" anchor="t" anchorCtr="0">
            <a:spAutoFit/>
          </a:bodyPr>
          <a:lstStyle/>
          <a:p>
            <a:pPr marL="0" lvl="0" indent="0" algn="l" rtl="0">
              <a:spcBef>
                <a:spcPts val="560"/>
              </a:spcBef>
              <a:spcAft>
                <a:spcPts val="0"/>
              </a:spcAft>
              <a:buNone/>
            </a:pPr>
            <a:r>
              <a:rPr lang="en"/>
              <a:t>January 11,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body" idx="1"/>
          </p:nvPr>
        </p:nvSpPr>
        <p:spPr>
          <a:xfrm>
            <a:off x="457200" y="1185118"/>
            <a:ext cx="8229600" cy="3394500"/>
          </a:xfrm>
          <a:prstGeom prst="rect">
            <a:avLst/>
          </a:prstGeom>
        </p:spPr>
        <p:txBody>
          <a:bodyPr spcFirstLastPara="1" wrap="square" lIns="0" tIns="0" rIns="0" bIns="0" anchor="t" anchorCtr="0">
            <a:noAutofit/>
          </a:bodyPr>
          <a:lstStyle/>
          <a:p>
            <a:pPr marL="0" lvl="0" indent="0" algn="l" rtl="0">
              <a:spcBef>
                <a:spcPts val="360"/>
              </a:spcBef>
              <a:spcAft>
                <a:spcPts val="0"/>
              </a:spcAft>
              <a:buNone/>
            </a:pPr>
            <a:r>
              <a:rPr lang="en" sz="1900"/>
              <a:t> </a:t>
            </a:r>
            <a:endParaRPr sz="1900"/>
          </a:p>
        </p:txBody>
      </p:sp>
      <p:sp>
        <p:nvSpPr>
          <p:cNvPr id="119" name="Google Shape;119;p20"/>
          <p:cNvSpPr txBox="1">
            <a:spLocks noGrp="1"/>
          </p:cNvSpPr>
          <p:nvPr>
            <p:ph type="title"/>
          </p:nvPr>
        </p:nvSpPr>
        <p:spPr>
          <a:xfrm>
            <a:off x="457200" y="342900"/>
            <a:ext cx="8229600" cy="5541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3600" dirty="0"/>
              <a:t>Why Data Science Foundations?</a:t>
            </a:r>
            <a:endParaRPr sz="3600" dirty="0"/>
          </a:p>
        </p:txBody>
      </p:sp>
      <p:graphicFrame>
        <p:nvGraphicFramePr>
          <p:cNvPr id="120" name="Google Shape;120;p20"/>
          <p:cNvGraphicFramePr/>
          <p:nvPr>
            <p:extLst>
              <p:ext uri="{D42A27DB-BD31-4B8C-83A1-F6EECF244321}">
                <p14:modId xmlns:p14="http://schemas.microsoft.com/office/powerpoint/2010/main" val="2389322849"/>
              </p:ext>
            </p:extLst>
          </p:nvPr>
        </p:nvGraphicFramePr>
        <p:xfrm>
          <a:off x="1013925" y="1185125"/>
          <a:ext cx="7239000" cy="3139380"/>
        </p:xfrm>
        <a:graphic>
          <a:graphicData uri="http://schemas.openxmlformats.org/drawingml/2006/table">
            <a:tbl>
              <a:tblPr firstRow="1">
                <a:noFill/>
                <a:tableStyleId>{F13456B7-E894-45D8-BAE6-C3C9667BA883}</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b="1"/>
                        <a:t>Student Choice</a:t>
                      </a:r>
                      <a:endParaRPr b="1"/>
                    </a:p>
                    <a:p>
                      <a:pPr marL="457200" lvl="0" indent="-317500" algn="l" rtl="0">
                        <a:spcBef>
                          <a:spcPts val="0"/>
                        </a:spcBef>
                        <a:spcAft>
                          <a:spcPts val="0"/>
                        </a:spcAft>
                        <a:buSzPts val="1400"/>
                        <a:buChar char="●"/>
                      </a:pPr>
                      <a:r>
                        <a:rPr lang="en"/>
                        <a:t>Student buy-in to content </a:t>
                      </a:r>
                      <a:endParaRPr/>
                    </a:p>
                    <a:p>
                      <a:pPr marL="457200" lvl="0" indent="-317500" algn="l" rtl="0">
                        <a:spcBef>
                          <a:spcPts val="0"/>
                        </a:spcBef>
                        <a:spcAft>
                          <a:spcPts val="0"/>
                        </a:spcAft>
                        <a:buSzPts val="1400"/>
                        <a:buChar char="●"/>
                      </a:pPr>
                      <a:r>
                        <a:rPr lang="en"/>
                        <a:t>Expressive and Creative</a:t>
                      </a:r>
                      <a:endParaRPr/>
                    </a:p>
                  </a:txBody>
                  <a:tcPr marL="91425" marR="91425" marT="91425" marB="91425"/>
                </a:tc>
                <a:tc>
                  <a:txBody>
                    <a:bodyPr/>
                    <a:lstStyle/>
                    <a:p>
                      <a:pPr marL="0" lvl="0" indent="0" algn="ctr" rtl="0">
                        <a:spcBef>
                          <a:spcPts val="0"/>
                        </a:spcBef>
                        <a:spcAft>
                          <a:spcPts val="0"/>
                        </a:spcAft>
                        <a:buNone/>
                      </a:pPr>
                      <a:r>
                        <a:rPr lang="en" b="1"/>
                        <a:t>Career Options</a:t>
                      </a:r>
                      <a:endParaRPr b="1"/>
                    </a:p>
                    <a:p>
                      <a:pPr marL="457200" lvl="0" indent="-317500" algn="l" rtl="0">
                        <a:spcBef>
                          <a:spcPts val="0"/>
                        </a:spcBef>
                        <a:spcAft>
                          <a:spcPts val="0"/>
                        </a:spcAft>
                        <a:buSzPts val="1400"/>
                        <a:buChar char="●"/>
                      </a:pPr>
                      <a:r>
                        <a:rPr lang="en"/>
                        <a:t>Opens up options that students may not be aware of</a:t>
                      </a:r>
                      <a:endParaRPr/>
                    </a:p>
                    <a:p>
                      <a:pPr marL="457200" lvl="0" indent="-317500" algn="l" rtl="0">
                        <a:spcBef>
                          <a:spcPts val="0"/>
                        </a:spcBef>
                        <a:spcAft>
                          <a:spcPts val="0"/>
                        </a:spcAft>
                        <a:buSzPts val="1400"/>
                        <a:buChar char="●"/>
                      </a:pPr>
                      <a:r>
                        <a:rPr lang="en"/>
                        <a:t>Often students find that they have an interest in math that they were unaware existed</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t>Teacher Evaluation - OTES 2.0</a:t>
                      </a:r>
                      <a:endParaRPr b="1"/>
                    </a:p>
                    <a:p>
                      <a:pPr marL="457200" lvl="0" indent="-317500" algn="l" rtl="0">
                        <a:spcBef>
                          <a:spcPts val="0"/>
                        </a:spcBef>
                        <a:spcAft>
                          <a:spcPts val="0"/>
                        </a:spcAft>
                        <a:buSzPts val="1400"/>
                        <a:buChar char="●"/>
                      </a:pPr>
                      <a:r>
                        <a:rPr lang="en"/>
                        <a:t>Course fulfills major domains in the teacher evaluation rubric</a:t>
                      </a:r>
                      <a:endParaRPr/>
                    </a:p>
                    <a:p>
                      <a:pPr marL="457200" lvl="0" indent="-317500" algn="l" rtl="0">
                        <a:spcBef>
                          <a:spcPts val="0"/>
                        </a:spcBef>
                        <a:spcAft>
                          <a:spcPts val="0"/>
                        </a:spcAft>
                        <a:buSzPts val="1400"/>
                        <a:buChar char="●"/>
                      </a:pPr>
                      <a:r>
                        <a:rPr lang="en"/>
                        <a:t>Opportunities for differentiation, questioning, feedback, and community involvement are built into the curriculum</a:t>
                      </a:r>
                      <a:endParaRPr/>
                    </a:p>
                  </a:txBody>
                  <a:tcPr marL="91425" marR="91425" marT="91425" marB="91425"/>
                </a:tc>
                <a:tc>
                  <a:txBody>
                    <a:bodyPr/>
                    <a:lstStyle/>
                    <a:p>
                      <a:pPr marL="0" lvl="0" indent="0" algn="ctr" rtl="0">
                        <a:spcBef>
                          <a:spcPts val="0"/>
                        </a:spcBef>
                        <a:spcAft>
                          <a:spcPts val="0"/>
                        </a:spcAft>
                        <a:buNone/>
                      </a:pPr>
                      <a:r>
                        <a:rPr lang="en" b="1" dirty="0"/>
                        <a:t>Assessment Options</a:t>
                      </a:r>
                      <a:endParaRPr b="1" dirty="0"/>
                    </a:p>
                    <a:p>
                      <a:pPr marL="457200" lvl="0" indent="-317500" algn="l" rtl="0">
                        <a:spcBef>
                          <a:spcPts val="0"/>
                        </a:spcBef>
                        <a:spcAft>
                          <a:spcPts val="0"/>
                        </a:spcAft>
                        <a:buSzPts val="1400"/>
                        <a:buChar char="●"/>
                      </a:pPr>
                      <a:r>
                        <a:rPr lang="en" dirty="0"/>
                        <a:t>Rubric based/standard based assessments</a:t>
                      </a:r>
                      <a:endParaRPr dirty="0"/>
                    </a:p>
                    <a:p>
                      <a:pPr marL="457200" lvl="0" indent="-317500" algn="l" rtl="0">
                        <a:spcBef>
                          <a:spcPts val="0"/>
                        </a:spcBef>
                        <a:spcAft>
                          <a:spcPts val="0"/>
                        </a:spcAft>
                        <a:buSzPts val="1400"/>
                        <a:buChar char="●"/>
                      </a:pPr>
                      <a:r>
                        <a:rPr lang="en" dirty="0"/>
                        <a:t>Projects, labs, Google forms, and traditional assignments and assessments are possible in this course</a:t>
                      </a:r>
                      <a:endParaRPr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body" idx="1"/>
          </p:nvPr>
        </p:nvSpPr>
        <p:spPr>
          <a:xfrm>
            <a:off x="457200" y="1185118"/>
            <a:ext cx="8229600" cy="3394500"/>
          </a:xfrm>
          <a:prstGeom prst="rect">
            <a:avLst/>
          </a:prstGeom>
        </p:spPr>
        <p:txBody>
          <a:bodyPr spcFirstLastPara="1" wrap="square" lIns="0" tIns="0" rIns="0" bIns="0" anchor="t" anchorCtr="0">
            <a:noAutofit/>
          </a:bodyPr>
          <a:lstStyle/>
          <a:p>
            <a:pPr marL="457200" lvl="0" indent="-368300" algn="l" rtl="0">
              <a:spcBef>
                <a:spcPts val="360"/>
              </a:spcBef>
              <a:spcAft>
                <a:spcPts val="0"/>
              </a:spcAft>
              <a:buSzPts val="2200"/>
              <a:buChar char="❖"/>
            </a:pPr>
            <a:r>
              <a:rPr lang="en" sz="2200"/>
              <a:t>Although this is a course addition, it does not change FTE’s because it is the same number of students needing to be scheduled into a math class.  It changes the number of sections of other courses, rather than increasing overall.</a:t>
            </a:r>
            <a:endParaRPr sz="2200"/>
          </a:p>
          <a:p>
            <a:pPr marL="457200" lvl="0" indent="-368300" algn="l" rtl="0">
              <a:spcBef>
                <a:spcPts val="0"/>
              </a:spcBef>
              <a:spcAft>
                <a:spcPts val="0"/>
              </a:spcAft>
              <a:buSzPts val="2200"/>
              <a:buChar char="❖"/>
            </a:pPr>
            <a:r>
              <a:rPr lang="en" sz="2200"/>
              <a:t>Consider “hand-picking” students for the course the first year based on a criteria for success</a:t>
            </a:r>
            <a:endParaRPr sz="2200"/>
          </a:p>
          <a:p>
            <a:pPr marL="457200" lvl="0" indent="-368300" algn="l" rtl="0">
              <a:spcBef>
                <a:spcPts val="0"/>
              </a:spcBef>
              <a:spcAft>
                <a:spcPts val="0"/>
              </a:spcAft>
              <a:buSzPts val="2200"/>
              <a:buChar char="❖"/>
            </a:pPr>
            <a:r>
              <a:rPr lang="en" sz="2200"/>
              <a:t>Year 2 students can begin self-scheduling - but be sure to educate your teachers and counselors on the pathways and how to best mentor students to choose their path! </a:t>
            </a:r>
            <a:endParaRPr sz="2200"/>
          </a:p>
        </p:txBody>
      </p:sp>
      <p:sp>
        <p:nvSpPr>
          <p:cNvPr id="126" name="Google Shape;126;p21"/>
          <p:cNvSpPr txBox="1">
            <a:spLocks noGrp="1"/>
          </p:cNvSpPr>
          <p:nvPr>
            <p:ph type="title"/>
          </p:nvPr>
        </p:nvSpPr>
        <p:spPr>
          <a:xfrm>
            <a:off x="457200" y="342900"/>
            <a:ext cx="8229600" cy="6465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Implementation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body" idx="1"/>
          </p:nvPr>
        </p:nvSpPr>
        <p:spPr>
          <a:xfrm>
            <a:off x="457200" y="1185118"/>
            <a:ext cx="8229600" cy="3394500"/>
          </a:xfrm>
          <a:prstGeom prst="rect">
            <a:avLst/>
          </a:prstGeom>
        </p:spPr>
        <p:txBody>
          <a:bodyPr spcFirstLastPara="1" wrap="square" lIns="0" tIns="0" rIns="0" bIns="0" anchor="t" anchorCtr="0">
            <a:noAutofit/>
          </a:bodyPr>
          <a:lstStyle/>
          <a:p>
            <a:pPr marL="0" lvl="0" indent="0" algn="l" rtl="0">
              <a:spcBef>
                <a:spcPts val="360"/>
              </a:spcBef>
              <a:spcAft>
                <a:spcPts val="0"/>
              </a:spcAft>
              <a:buNone/>
            </a:pPr>
            <a:r>
              <a:rPr lang="en" sz="3100"/>
              <a:t>This course is for everyone!  All are successful!</a:t>
            </a:r>
            <a:endParaRPr sz="3100"/>
          </a:p>
          <a:p>
            <a:pPr marL="0" lvl="0" indent="0" algn="l" rtl="0">
              <a:spcBef>
                <a:spcPts val="360"/>
              </a:spcBef>
              <a:spcAft>
                <a:spcPts val="0"/>
              </a:spcAft>
              <a:buNone/>
            </a:pPr>
            <a:endParaRPr sz="2800"/>
          </a:p>
          <a:p>
            <a:pPr marL="0" lvl="0" indent="0" algn="l" rtl="0">
              <a:spcBef>
                <a:spcPts val="360"/>
              </a:spcBef>
              <a:spcAft>
                <a:spcPts val="0"/>
              </a:spcAft>
              <a:buNone/>
            </a:pPr>
            <a:r>
              <a:rPr lang="en" sz="2800"/>
              <a:t>Areas to consider:</a:t>
            </a:r>
            <a:endParaRPr sz="2800"/>
          </a:p>
          <a:p>
            <a:pPr marL="457200" lvl="0" indent="-406400" algn="l" rtl="0">
              <a:spcBef>
                <a:spcPts val="360"/>
              </a:spcBef>
              <a:spcAft>
                <a:spcPts val="0"/>
              </a:spcAft>
              <a:buSzPts val="2800"/>
              <a:buChar char="•"/>
            </a:pPr>
            <a:r>
              <a:rPr lang="en" sz="2800"/>
              <a:t>Need to update math goals to be applicable to the data science content</a:t>
            </a:r>
            <a:endParaRPr sz="2800"/>
          </a:p>
          <a:p>
            <a:pPr marL="457200" lvl="0" indent="-406400" algn="l" rtl="0">
              <a:spcBef>
                <a:spcPts val="0"/>
              </a:spcBef>
              <a:spcAft>
                <a:spcPts val="0"/>
              </a:spcAft>
              <a:buSzPts val="2800"/>
              <a:buChar char="•"/>
            </a:pPr>
            <a:r>
              <a:rPr lang="en" sz="2800"/>
              <a:t>Extra time built in class rather than extension to work on deadline meeting</a:t>
            </a:r>
            <a:endParaRPr sz="2800"/>
          </a:p>
          <a:p>
            <a:pPr marL="457200" lvl="0" indent="-406400" algn="l" rtl="0">
              <a:spcBef>
                <a:spcPts val="0"/>
              </a:spcBef>
              <a:spcAft>
                <a:spcPts val="0"/>
              </a:spcAft>
              <a:buSzPts val="2800"/>
              <a:buChar char="•"/>
            </a:pPr>
            <a:r>
              <a:rPr lang="en" sz="2800"/>
              <a:t>Co-taught inclusion models can be successful</a:t>
            </a:r>
            <a:endParaRPr sz="2800"/>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None/>
            </a:pPr>
            <a:endParaRPr/>
          </a:p>
        </p:txBody>
      </p:sp>
      <p:sp>
        <p:nvSpPr>
          <p:cNvPr id="132" name="Google Shape;132;p22"/>
          <p:cNvSpPr txBox="1">
            <a:spLocks noGrp="1"/>
          </p:cNvSpPr>
          <p:nvPr>
            <p:ph type="title"/>
          </p:nvPr>
        </p:nvSpPr>
        <p:spPr>
          <a:xfrm>
            <a:off x="457200" y="342900"/>
            <a:ext cx="8229600" cy="6465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What about SWDs?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3712475"/>
          </a:xfrm>
          <a:prstGeom prst="rect">
            <a:avLst/>
          </a:prstGeom>
          <a:noFill/>
          <a:ln>
            <a:noFill/>
          </a:ln>
        </p:spPr>
      </p:pic>
      <p:sp>
        <p:nvSpPr>
          <p:cNvPr id="138" name="Google Shape;138;p23"/>
          <p:cNvSpPr txBox="1">
            <a:spLocks noGrp="1"/>
          </p:cNvSpPr>
          <p:nvPr>
            <p:ph type="title"/>
          </p:nvPr>
        </p:nvSpPr>
        <p:spPr>
          <a:xfrm>
            <a:off x="506825" y="3974325"/>
            <a:ext cx="8229600" cy="5541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3600"/>
              <a:t>Discrete Math / Computer Science</a:t>
            </a: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4">
            <a:extLst>
              <a:ext uri="{C183D7F6-B498-43B3-948B-1728B52AA6E4}">
                <adec:decorative xmlns:adec="http://schemas.microsoft.com/office/drawing/2017/decorative" val="1"/>
              </a:ext>
            </a:extLst>
          </p:cNvPr>
          <p:cNvPicPr preferRelativeResize="0"/>
          <p:nvPr/>
        </p:nvPicPr>
        <p:blipFill rotWithShape="1">
          <a:blip r:embed="rId3">
            <a:alphaModFix amt="50000"/>
          </a:blip>
          <a:srcRect/>
          <a:stretch/>
        </p:blipFill>
        <p:spPr>
          <a:xfrm>
            <a:off x="0" y="-384372"/>
            <a:ext cx="9144000" cy="5143500"/>
          </a:xfrm>
          <a:prstGeom prst="rect">
            <a:avLst/>
          </a:prstGeom>
          <a:noFill/>
          <a:ln>
            <a:noFill/>
          </a:ln>
        </p:spPr>
      </p:pic>
      <p:sp>
        <p:nvSpPr>
          <p:cNvPr id="145" name="Google Shape;145;p24"/>
          <p:cNvSpPr txBox="1">
            <a:spLocks noGrp="1"/>
          </p:cNvSpPr>
          <p:nvPr>
            <p:ph type="title"/>
          </p:nvPr>
        </p:nvSpPr>
        <p:spPr>
          <a:xfrm>
            <a:off x="-1" y="3669335"/>
            <a:ext cx="9143999" cy="480901"/>
          </a:xfrm>
          <a:prstGeom prst="rect">
            <a:avLst/>
          </a:prstGeom>
          <a:solidFill>
            <a:schemeClr val="lt1"/>
          </a:solidFill>
          <a:ln w="38100" cap="flat" cmpd="sng">
            <a:solidFill>
              <a:srgbClr val="83A2CA"/>
            </a:solidFill>
            <a:prstDash val="solid"/>
            <a:round/>
            <a:headEnd type="none" w="sm" len="sm"/>
            <a:tailEnd type="none" w="sm" len="sm"/>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Graduation Requirements Updates </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pic>
        <p:nvPicPr>
          <p:cNvPr id="151" name="Google Shape;151;p25">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r="3034"/>
          <a:stretch/>
        </p:blipFill>
        <p:spPr>
          <a:xfrm>
            <a:off x="2775" y="-5025"/>
            <a:ext cx="9144000" cy="4765800"/>
          </a:xfrm>
          <a:prstGeom prst="rect">
            <a:avLst/>
          </a:prstGeom>
          <a:noFill/>
          <a:ln>
            <a:noFill/>
          </a:ln>
        </p:spPr>
      </p:pic>
      <p:sp>
        <p:nvSpPr>
          <p:cNvPr id="152" name="Google Shape;152;p25">
            <a:extLst>
              <a:ext uri="{C183D7F6-B498-43B3-948B-1728B52AA6E4}">
                <adec:decorative xmlns:adec="http://schemas.microsoft.com/office/drawing/2017/decorative" val="1"/>
              </a:ext>
            </a:extLst>
          </p:cNvPr>
          <p:cNvSpPr/>
          <p:nvPr/>
        </p:nvSpPr>
        <p:spPr>
          <a:xfrm>
            <a:off x="-247255" y="968181"/>
            <a:ext cx="7277099" cy="4180134"/>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53" name="Google Shape;153;p25">
            <a:extLst>
              <a:ext uri="{C183D7F6-B498-43B3-948B-1728B52AA6E4}">
                <adec:decorative xmlns:adec="http://schemas.microsoft.com/office/drawing/2017/decorative" val="1"/>
              </a:ext>
            </a:extLst>
          </p:cNvPr>
          <p:cNvSpPr/>
          <p:nvPr/>
        </p:nvSpPr>
        <p:spPr>
          <a:xfrm>
            <a:off x="502838" y="1508056"/>
            <a:ext cx="5530453" cy="3636669"/>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54" name="Google Shape;154;p25">
            <a:extLst>
              <a:ext uri="{C183D7F6-B498-43B3-948B-1728B52AA6E4}">
                <adec:decorative xmlns:adec="http://schemas.microsoft.com/office/drawing/2017/decorative" val="1"/>
              </a:ext>
            </a:extLst>
          </p:cNvPr>
          <p:cNvSpPr/>
          <p:nvPr/>
        </p:nvSpPr>
        <p:spPr>
          <a:xfrm>
            <a:off x="188513" y="1335679"/>
            <a:ext cx="6026944" cy="3812637"/>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55" name="Google Shape;155;p25">
            <a:extLst>
              <a:ext uri="{C183D7F6-B498-43B3-948B-1728B52AA6E4}">
                <adec:decorative xmlns:adec="http://schemas.microsoft.com/office/drawing/2017/decorative" val="1"/>
              </a:ext>
            </a:extLst>
          </p:cNvPr>
          <p:cNvSpPr/>
          <p:nvPr/>
        </p:nvSpPr>
        <p:spPr>
          <a:xfrm>
            <a:off x="2776" y="4634063"/>
            <a:ext cx="378619" cy="511145"/>
          </a:xfrm>
          <a:custGeom>
            <a:avLst/>
            <a:gdLst/>
            <a:ahLst/>
            <a:cxnLst/>
            <a:rect l="l" t="t" r="r" b="b"/>
            <a:pathLst>
              <a:path w="106" h="143" extrusionOk="0">
                <a:moveTo>
                  <a:pt x="0" y="0"/>
                </a:moveTo>
                <a:cubicBezTo>
                  <a:pt x="35" y="54"/>
                  <a:pt x="70" y="101"/>
                  <a:pt x="106" y="14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300">
              <a:solidFill>
                <a:schemeClr val="dk1"/>
              </a:solidFill>
              <a:latin typeface="Calibri"/>
              <a:ea typeface="Calibri"/>
              <a:cs typeface="Calibri"/>
              <a:sym typeface="Calibri"/>
            </a:endParaRPr>
          </a:p>
        </p:txBody>
      </p:sp>
      <p:sp>
        <p:nvSpPr>
          <p:cNvPr id="156" name="Google Shape;156;p25"/>
          <p:cNvSpPr txBox="1">
            <a:spLocks noGrp="1"/>
          </p:cNvSpPr>
          <p:nvPr>
            <p:ph type="title"/>
          </p:nvPr>
        </p:nvSpPr>
        <p:spPr>
          <a:xfrm>
            <a:off x="-800" y="193700"/>
            <a:ext cx="9144000" cy="511200"/>
          </a:xfrm>
          <a:prstGeom prst="rect">
            <a:avLst/>
          </a:prstGeom>
          <a:solidFill>
            <a:schemeClr val="lt1"/>
          </a:solidFill>
          <a:ln>
            <a:noFill/>
          </a:ln>
        </p:spPr>
        <p:txBody>
          <a:bodyPr spcFirstLastPara="1" wrap="square" lIns="57150" tIns="28575" rIns="57150" bIns="28575" anchor="b" anchorCtr="0">
            <a:normAutofit fontScale="90000"/>
          </a:bodyPr>
          <a:lstStyle/>
          <a:p>
            <a:pPr marL="0" lvl="0" indent="0" algn="ctr" rtl="0">
              <a:lnSpc>
                <a:spcPct val="90000"/>
              </a:lnSpc>
              <a:spcBef>
                <a:spcPts val="0"/>
              </a:spcBef>
              <a:spcAft>
                <a:spcPts val="0"/>
              </a:spcAft>
              <a:buClr>
                <a:srgbClr val="CD0920"/>
              </a:buClr>
              <a:buSzPct val="100000"/>
              <a:buFont typeface="Arial"/>
              <a:buNone/>
            </a:pPr>
            <a:r>
              <a:rPr lang="en" sz="3400" dirty="0">
                <a:solidFill>
                  <a:srgbClr val="CD0920"/>
                </a:solidFill>
                <a:latin typeface="Arial"/>
                <a:ea typeface="Arial"/>
                <a:cs typeface="Arial"/>
                <a:sym typeface="Arial"/>
              </a:rPr>
              <a:t>Honors Diplomas</a:t>
            </a:r>
            <a:endParaRPr dirty="0"/>
          </a:p>
        </p:txBody>
      </p:sp>
      <p:sp>
        <p:nvSpPr>
          <p:cNvPr id="157" name="Google Shape;157;p25">
            <a:extLst>
              <a:ext uri="{C183D7F6-B498-43B3-948B-1728B52AA6E4}">
                <adec:decorative xmlns:adec="http://schemas.microsoft.com/office/drawing/2017/decorative" val="1"/>
              </a:ext>
            </a:extLst>
          </p:cNvPr>
          <p:cNvSpPr/>
          <p:nvPr/>
        </p:nvSpPr>
        <p:spPr>
          <a:xfrm rot="-668471">
            <a:off x="564058" y="1663530"/>
            <a:ext cx="3314068" cy="3194706"/>
          </a:xfrm>
          <a:custGeom>
            <a:avLst/>
            <a:gdLst/>
            <a:ahLst/>
            <a:cxnLst/>
            <a:rect l="l" t="t" r="r" b="b"/>
            <a:pathLst>
              <a:path w="4507111" h="4344781" extrusionOk="0">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dk1">
              <a:alpha val="69803"/>
            </a:schemeClr>
          </a:solidFill>
          <a:ln>
            <a:noFill/>
          </a:ln>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Rockwell"/>
              <a:ea typeface="Rockwell"/>
              <a:cs typeface="Rockwell"/>
              <a:sym typeface="Rockwe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Google Shape;164;p26">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1" y="0"/>
            <a:ext cx="9144001" cy="4732706"/>
          </a:xfrm>
          <a:prstGeom prst="rect">
            <a:avLst/>
          </a:prstGeom>
          <a:noFill/>
          <a:ln>
            <a:noFill/>
          </a:ln>
        </p:spPr>
      </p:pic>
      <p:sp>
        <p:nvSpPr>
          <p:cNvPr id="165" name="Google Shape;165;p26"/>
          <p:cNvSpPr txBox="1">
            <a:spLocks noGrp="1"/>
          </p:cNvSpPr>
          <p:nvPr>
            <p:ph type="title" idx="4294967295"/>
          </p:nvPr>
        </p:nvSpPr>
        <p:spPr>
          <a:xfrm>
            <a:off x="0" y="3761643"/>
            <a:ext cx="9144000" cy="779059"/>
          </a:xfrm>
          <a:prstGeom prst="rect">
            <a:avLst/>
          </a:prstGeom>
          <a:solidFill>
            <a:schemeClr val="accent1">
              <a:alpha val="72941"/>
            </a:schemeClr>
          </a:solid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lt1"/>
              </a:buClr>
              <a:buSzPts val="2500"/>
              <a:buFont typeface="Arial"/>
              <a:buNone/>
              <a:tabLst/>
              <a:defRPr/>
            </a:pPr>
            <a:r>
              <a:rPr kumimoji="0" lang="en-US" sz="2500" b="1" i="0" u="none" strike="noStrike" kern="0" cap="none" spc="0" normalizeH="0" baseline="0" noProof="0" dirty="0">
                <a:ln>
                  <a:noFill/>
                </a:ln>
                <a:solidFill>
                  <a:schemeClr val="lt1"/>
                </a:solidFill>
                <a:effectLst/>
                <a:uLnTx/>
                <a:uFillTx/>
                <a:latin typeface="Arial"/>
                <a:ea typeface="Arial"/>
                <a:cs typeface="Arial"/>
                <a:sym typeface="Arial"/>
              </a:rPr>
              <a:t>Ohio’s Graduation Requirements for </a:t>
            </a: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chemeClr val="lt1"/>
              </a:buClr>
              <a:buSzPts val="2500"/>
              <a:buFont typeface="Arial"/>
              <a:buNone/>
              <a:tabLst/>
              <a:defRPr/>
            </a:pPr>
            <a:r>
              <a:rPr kumimoji="0" lang="en-US" sz="2500" b="1" i="0" u="none" strike="noStrike" kern="0" cap="none" spc="0" normalizeH="0" baseline="0" noProof="0" dirty="0">
                <a:ln>
                  <a:noFill/>
                </a:ln>
                <a:solidFill>
                  <a:schemeClr val="lt1"/>
                </a:solidFill>
                <a:effectLst/>
                <a:uLnTx/>
                <a:uFillTx/>
                <a:latin typeface="Arial"/>
                <a:ea typeface="Arial"/>
                <a:cs typeface="Arial"/>
                <a:sym typeface="Arial"/>
              </a:rPr>
              <a:t>Classes of 2023 and Beyond</a:t>
            </a: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body" idx="1"/>
          </p:nvPr>
        </p:nvSpPr>
        <p:spPr>
          <a:xfrm>
            <a:off x="2157509" y="1123369"/>
            <a:ext cx="5863901" cy="3397994"/>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dk1"/>
              </a:buClr>
              <a:buSzPts val="2800"/>
              <a:buNone/>
            </a:pPr>
            <a:r>
              <a:rPr lang="en" sz="2800" i="0" u="none" strike="noStrike">
                <a:latin typeface="Arial"/>
                <a:ea typeface="Arial"/>
                <a:cs typeface="Arial"/>
                <a:sym typeface="Arial"/>
              </a:rPr>
              <a:t>Course Completion</a:t>
            </a:r>
            <a:br>
              <a:rPr lang="en" sz="2800" i="0">
                <a:latin typeface="Arial"/>
                <a:ea typeface="Arial"/>
                <a:cs typeface="Arial"/>
                <a:sym typeface="Arial"/>
              </a:rPr>
            </a:br>
            <a:br>
              <a:rPr lang="en" sz="2800" i="0">
                <a:latin typeface="Arial"/>
                <a:ea typeface="Arial"/>
                <a:cs typeface="Arial"/>
                <a:sym typeface="Arial"/>
              </a:rPr>
            </a:br>
            <a:r>
              <a:rPr lang="en" sz="2800" i="0">
                <a:latin typeface="Arial"/>
                <a:ea typeface="Arial"/>
                <a:cs typeface="Arial"/>
                <a:sym typeface="Arial"/>
              </a:rPr>
              <a:t> </a:t>
            </a:r>
            <a:endParaRPr/>
          </a:p>
          <a:p>
            <a:pPr marL="0" lvl="0" indent="0" algn="l" rtl="0">
              <a:spcBef>
                <a:spcPts val="600"/>
              </a:spcBef>
              <a:spcAft>
                <a:spcPts val="0"/>
              </a:spcAft>
              <a:buClr>
                <a:schemeClr val="dk1"/>
              </a:buClr>
              <a:buSzPts val="2800"/>
              <a:buNone/>
            </a:pPr>
            <a:r>
              <a:rPr lang="en" sz="2800" i="0" u="none" strike="noStrike">
                <a:latin typeface="Arial"/>
                <a:ea typeface="Arial"/>
                <a:cs typeface="Arial"/>
                <a:sym typeface="Arial"/>
              </a:rPr>
              <a:t>Competency Demonstration</a:t>
            </a:r>
            <a:br>
              <a:rPr lang="en" sz="2800" i="0">
                <a:latin typeface="Arial"/>
                <a:ea typeface="Arial"/>
                <a:cs typeface="Arial"/>
                <a:sym typeface="Arial"/>
              </a:rPr>
            </a:br>
            <a:br>
              <a:rPr lang="en" sz="2800" i="0">
                <a:latin typeface="Arial"/>
                <a:ea typeface="Arial"/>
                <a:cs typeface="Arial"/>
                <a:sym typeface="Arial"/>
              </a:rPr>
            </a:br>
            <a:r>
              <a:rPr lang="en" sz="2800" i="0">
                <a:latin typeface="Arial"/>
                <a:ea typeface="Arial"/>
                <a:cs typeface="Arial"/>
                <a:sym typeface="Arial"/>
              </a:rPr>
              <a:t> </a:t>
            </a:r>
            <a:endParaRPr/>
          </a:p>
          <a:p>
            <a:pPr marL="0" lvl="0" indent="0" algn="l" rtl="0">
              <a:spcBef>
                <a:spcPts val="600"/>
              </a:spcBef>
              <a:spcAft>
                <a:spcPts val="0"/>
              </a:spcAft>
              <a:buClr>
                <a:schemeClr val="dk1"/>
              </a:buClr>
              <a:buSzPts val="2800"/>
              <a:buNone/>
            </a:pPr>
            <a:r>
              <a:rPr lang="en" sz="2800" i="0" u="none" strike="noStrike">
                <a:latin typeface="Arial"/>
                <a:ea typeface="Arial"/>
                <a:cs typeface="Arial"/>
                <a:sym typeface="Arial"/>
              </a:rPr>
              <a:t>Readiness Demonstration</a:t>
            </a:r>
            <a:br>
              <a:rPr lang="en" sz="1900" b="0" i="0">
                <a:solidFill>
                  <a:srgbClr val="000000"/>
                </a:solidFill>
                <a:latin typeface="Arial"/>
                <a:ea typeface="Arial"/>
                <a:cs typeface="Arial"/>
                <a:sym typeface="Arial"/>
              </a:rPr>
            </a:br>
            <a:endParaRPr sz="1600"/>
          </a:p>
          <a:p>
            <a:pPr marL="0" lvl="0" indent="0" algn="l" rtl="0">
              <a:spcBef>
                <a:spcPts val="300"/>
              </a:spcBef>
              <a:spcAft>
                <a:spcPts val="0"/>
              </a:spcAft>
              <a:buClr>
                <a:schemeClr val="dk1"/>
              </a:buClr>
              <a:buSzPts val="1600"/>
              <a:buNone/>
            </a:pPr>
            <a:endParaRPr sz="1600"/>
          </a:p>
        </p:txBody>
      </p:sp>
      <p:pic>
        <p:nvPicPr>
          <p:cNvPr id="173" name="Google Shape;173;p27" descr="graduation hat 1"/>
          <p:cNvPicPr preferRelativeResize="0"/>
          <p:nvPr/>
        </p:nvPicPr>
        <p:blipFill rotWithShape="1">
          <a:blip r:embed="rId3">
            <a:alphaModFix/>
          </a:blip>
          <a:srcRect/>
          <a:stretch/>
        </p:blipFill>
        <p:spPr>
          <a:xfrm>
            <a:off x="959984" y="1239960"/>
            <a:ext cx="942975" cy="520902"/>
          </a:xfrm>
          <a:prstGeom prst="rect">
            <a:avLst/>
          </a:prstGeom>
          <a:noFill/>
          <a:ln>
            <a:noFill/>
          </a:ln>
        </p:spPr>
      </p:pic>
      <p:pic>
        <p:nvPicPr>
          <p:cNvPr id="174" name="Google Shape;174;p27" descr="graduation hat 2"/>
          <p:cNvPicPr preferRelativeResize="0"/>
          <p:nvPr/>
        </p:nvPicPr>
        <p:blipFill rotWithShape="1">
          <a:blip r:embed="rId3">
            <a:alphaModFix/>
          </a:blip>
          <a:srcRect/>
          <a:stretch/>
        </p:blipFill>
        <p:spPr>
          <a:xfrm>
            <a:off x="959984" y="2481221"/>
            <a:ext cx="942975" cy="520902"/>
          </a:xfrm>
          <a:prstGeom prst="rect">
            <a:avLst/>
          </a:prstGeom>
          <a:noFill/>
          <a:ln>
            <a:noFill/>
          </a:ln>
        </p:spPr>
      </p:pic>
      <p:sp>
        <p:nvSpPr>
          <p:cNvPr id="175" name="Google Shape;175;p27" descr="blue text box"/>
          <p:cNvSpPr>
            <a:spLocks noGrp="1"/>
          </p:cNvSpPr>
          <p:nvPr>
            <p:ph type="title" idx="4294967295"/>
          </p:nvPr>
        </p:nvSpPr>
        <p:spPr>
          <a:xfrm>
            <a:off x="154782" y="242757"/>
            <a:ext cx="8825932" cy="442020"/>
          </a:xfrm>
          <a:prstGeom prst="roundRect">
            <a:avLst>
              <a:gd name="adj" fmla="val 16667"/>
            </a:avLst>
          </a:prstGeom>
          <a:solidFill>
            <a:srgbClr val="538CD5"/>
          </a:solidFill>
          <a:ln w="25400" cap="flat" cmpd="sng">
            <a:solidFill>
              <a:schemeClr val="dk1"/>
            </a:solidFill>
            <a:prstDash val="solid"/>
            <a:round/>
            <a:headEnd type="none" w="sm" len="sm"/>
            <a:tailEnd type="none" w="sm" len="sm"/>
          </a:ln>
          <a:effectLst/>
        </p:spPr>
        <p:txBody>
          <a:bodyPr rot="0" spcFirstLastPara="1" vertOverflow="overflow" horzOverflow="overflow" vert="horz" wrap="square" lIns="57150" tIns="28575" rIns="57150" bIns="285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Arial"/>
                <a:cs typeface="Arial"/>
                <a:sym typeface="Arial"/>
              </a:rPr>
              <a:t>Graduation Requirements for Classes of 2023 and Beyond</a:t>
            </a: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76" name="Google Shape;176;p27" descr="graduation hat 3"/>
          <p:cNvPicPr preferRelativeResize="0"/>
          <p:nvPr/>
        </p:nvPicPr>
        <p:blipFill rotWithShape="1">
          <a:blip r:embed="rId3">
            <a:alphaModFix/>
          </a:blip>
          <a:srcRect/>
          <a:stretch/>
        </p:blipFill>
        <p:spPr>
          <a:xfrm>
            <a:off x="959984" y="3722484"/>
            <a:ext cx="942975" cy="52090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28">
            <a:extLst>
              <a:ext uri="{C183D7F6-B498-43B3-948B-1728B52AA6E4}">
                <adec:decorative xmlns:adec="http://schemas.microsoft.com/office/drawing/2017/decorative" val="1"/>
              </a:ext>
            </a:extLst>
          </p:cNvPr>
          <p:cNvSpPr/>
          <p:nvPr/>
        </p:nvSpPr>
        <p:spPr>
          <a:xfrm>
            <a:off x="252663" y="240883"/>
            <a:ext cx="3249231" cy="4634664"/>
          </a:xfrm>
          <a:prstGeom prst="rect">
            <a:avLst/>
          </a:prstGeom>
          <a:solidFill>
            <a:srgbClr val="404040">
              <a:alpha val="89803"/>
            </a:srgbClr>
          </a:solidFill>
          <a:ln w="127000" cap="sq" cmpd="thinThick">
            <a:solidFill>
              <a:srgbClr val="595959">
                <a:alpha val="80000"/>
              </a:srgbClr>
            </a:solidFill>
            <a:prstDash val="solid"/>
            <a:round/>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83" name="Google Shape;183;p28"/>
          <p:cNvSpPr txBox="1">
            <a:spLocks noGrp="1"/>
          </p:cNvSpPr>
          <p:nvPr>
            <p:ph type="title"/>
          </p:nvPr>
        </p:nvSpPr>
        <p:spPr>
          <a:xfrm>
            <a:off x="505678" y="685800"/>
            <a:ext cx="2743200" cy="2165684"/>
          </a:xfrm>
          <a:prstGeom prst="rect">
            <a:avLst/>
          </a:prstGeom>
          <a:noFill/>
          <a:ln>
            <a:noFill/>
          </a:ln>
        </p:spPr>
        <p:txBody>
          <a:bodyPr spcFirstLastPara="1" wrap="square" lIns="57150" tIns="28575" rIns="57150" bIns="28575" anchor="b" anchorCtr="0">
            <a:normAutofit/>
          </a:bodyPr>
          <a:lstStyle/>
          <a:p>
            <a:pPr marL="0" lvl="0" indent="0" algn="ctr" rtl="0">
              <a:lnSpc>
                <a:spcPct val="90000"/>
              </a:lnSpc>
              <a:spcBef>
                <a:spcPts val="0"/>
              </a:spcBef>
              <a:spcAft>
                <a:spcPts val="0"/>
              </a:spcAft>
              <a:buClr>
                <a:srgbClr val="FFFFFF"/>
              </a:buClr>
              <a:buSzPts val="3100"/>
              <a:buFont typeface="Calibri"/>
              <a:buNone/>
            </a:pPr>
            <a:r>
              <a:rPr lang="en" sz="3100" dirty="0">
                <a:solidFill>
                  <a:srgbClr val="FFFFFF"/>
                </a:solidFill>
                <a:latin typeface="Calibri"/>
                <a:ea typeface="Calibri"/>
                <a:cs typeface="Calibri"/>
                <a:sym typeface="Calibri"/>
              </a:rPr>
              <a:t>Readiness Demonstration</a:t>
            </a:r>
            <a:endParaRPr dirty="0"/>
          </a:p>
        </p:txBody>
      </p:sp>
      <p:cxnSp>
        <p:nvCxnSpPr>
          <p:cNvPr id="184" name="Google Shape;184;p28">
            <a:extLst>
              <a:ext uri="{C183D7F6-B498-43B3-948B-1728B52AA6E4}">
                <adec:decorative xmlns:adec="http://schemas.microsoft.com/office/drawing/2017/decorative" val="1"/>
              </a:ext>
            </a:extLst>
          </p:cNvPr>
          <p:cNvCxnSpPr/>
          <p:nvPr/>
        </p:nvCxnSpPr>
        <p:spPr>
          <a:xfrm>
            <a:off x="893344" y="2932700"/>
            <a:ext cx="1940093" cy="0"/>
          </a:xfrm>
          <a:prstGeom prst="straightConnector1">
            <a:avLst/>
          </a:prstGeom>
          <a:noFill/>
          <a:ln w="22225" cap="flat" cmpd="sng">
            <a:solidFill>
              <a:srgbClr val="D9D9D9"/>
            </a:solidFill>
            <a:prstDash val="solid"/>
            <a:round/>
            <a:headEnd type="none" w="sm" len="sm"/>
            <a:tailEnd type="none" w="sm" len="sm"/>
          </a:ln>
        </p:spPr>
      </p:cxnSp>
      <p:pic>
        <p:nvPicPr>
          <p:cNvPr id="185" name="Google Shape;185;p28" descr="Seal case for:&#10;Seal of Biliteracy&#10;Citizenship&#10;College-ready&#10;Community Service&#10;Fine and Performing Arts&#10;Honors Diploma&#10;Industry-recognized Credentials&#10;Military Enlistment&#10;Ohio Means Jobs Readiness&#10;Science&#10;Student Engagement&#10;Technology"/>
          <p:cNvPicPr preferRelativeResize="0"/>
          <p:nvPr/>
        </p:nvPicPr>
        <p:blipFill rotWithShape="1">
          <a:blip r:embed="rId3">
            <a:alphaModFix/>
          </a:blip>
          <a:srcRect/>
          <a:stretch/>
        </p:blipFill>
        <p:spPr>
          <a:xfrm>
            <a:off x="3865366" y="743832"/>
            <a:ext cx="4915159" cy="366179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457200" y="342902"/>
            <a:ext cx="8229600" cy="48090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Honors Diploma Seal</a:t>
            </a:r>
            <a:endParaRPr/>
          </a:p>
        </p:txBody>
      </p:sp>
      <p:pic>
        <p:nvPicPr>
          <p:cNvPr id="192" name="Google Shape;192;p29" descr="Honors diploma seal&#10;A blue outer circle with a dark gray inner circle and a certificate with a blue ribbon at the center."/>
          <p:cNvPicPr preferRelativeResize="0"/>
          <p:nvPr/>
        </p:nvPicPr>
        <p:blipFill rotWithShape="1">
          <a:blip r:embed="rId3">
            <a:alphaModFix/>
          </a:blip>
          <a:srcRect/>
          <a:stretch/>
        </p:blipFill>
        <p:spPr>
          <a:xfrm>
            <a:off x="3267669" y="1349032"/>
            <a:ext cx="2608661" cy="25987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457200" y="211350"/>
            <a:ext cx="8229600" cy="6465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Welcome and Introductions</a:t>
            </a:r>
            <a:endParaRPr/>
          </a:p>
        </p:txBody>
      </p:sp>
      <p:pic>
        <p:nvPicPr>
          <p:cNvPr id="55" name="Google Shape;55;p12" descr="Four people in front of a window wall shake hands in greeting. "/>
          <p:cNvPicPr preferRelativeResize="0"/>
          <p:nvPr/>
        </p:nvPicPr>
        <p:blipFill>
          <a:blip r:embed="rId3">
            <a:alphaModFix/>
          </a:blip>
          <a:stretch>
            <a:fillRect/>
          </a:stretch>
        </p:blipFill>
        <p:spPr>
          <a:xfrm>
            <a:off x="1806578" y="857850"/>
            <a:ext cx="5530849" cy="3683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457200" y="342902"/>
            <a:ext cx="8229600" cy="48090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Technology Seal</a:t>
            </a:r>
            <a:endParaRPr/>
          </a:p>
        </p:txBody>
      </p:sp>
      <p:pic>
        <p:nvPicPr>
          <p:cNvPr id="199" name="Google Shape;199;p30" descr="Technology Seal&#10;A green outer circle with a burgundy outline and a gray inner circle with circuit lines at the center."/>
          <p:cNvPicPr preferRelativeResize="0"/>
          <p:nvPr/>
        </p:nvPicPr>
        <p:blipFill rotWithShape="1">
          <a:blip r:embed="rId3">
            <a:alphaModFix/>
          </a:blip>
          <a:srcRect/>
          <a:stretch/>
        </p:blipFill>
        <p:spPr>
          <a:xfrm>
            <a:off x="3245576" y="1300824"/>
            <a:ext cx="2652850" cy="26528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1441241" y="414976"/>
            <a:ext cx="6172200" cy="48474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Technology Seal</a:t>
            </a:r>
            <a:endParaRPr/>
          </a:p>
        </p:txBody>
      </p:sp>
      <p:sp>
        <p:nvSpPr>
          <p:cNvPr id="206" name="Google Shape;206;p31" descr="light blue text box"/>
          <p:cNvSpPr/>
          <p:nvPr/>
        </p:nvSpPr>
        <p:spPr>
          <a:xfrm>
            <a:off x="4663936" y="990112"/>
            <a:ext cx="4364403" cy="3384584"/>
          </a:xfrm>
          <a:prstGeom prst="roundRect">
            <a:avLst>
              <a:gd name="adj" fmla="val 16667"/>
            </a:avLst>
          </a:prstGeom>
          <a:solidFill>
            <a:srgbClr val="DAE5F1"/>
          </a:solidFill>
          <a:ln w="25400" cap="flat" cmpd="sng">
            <a:solidFill>
              <a:schemeClr val="dk1"/>
            </a:solidFill>
            <a:prstDash val="solid"/>
            <a:round/>
            <a:headEnd type="none" w="sm" len="sm"/>
            <a:tailEnd type="none" w="sm" len="sm"/>
          </a:ln>
          <a:effectLst>
            <a:outerShdw blurRad="50800" dist="114300" dir="2700000" algn="tl" rotWithShape="0">
              <a:srgbClr val="000000">
                <a:alpha val="40000"/>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1900" b="1">
                <a:solidFill>
                  <a:schemeClr val="dk1"/>
                </a:solidFill>
                <a:latin typeface="Arial"/>
                <a:ea typeface="Arial"/>
                <a:cs typeface="Arial"/>
                <a:sym typeface="Arial"/>
              </a:rPr>
              <a:t>Requirements:</a:t>
            </a:r>
            <a:endParaRPr sz="900"/>
          </a:p>
          <a:p>
            <a:pPr marL="0" marR="0" lvl="0" indent="0" algn="l" rtl="0">
              <a:spcBef>
                <a:spcPts val="0"/>
              </a:spcBef>
              <a:spcAft>
                <a:spcPts val="0"/>
              </a:spcAft>
              <a:buNone/>
            </a:pPr>
            <a:endParaRPr sz="100" i="1">
              <a:solidFill>
                <a:schemeClr val="dk1"/>
              </a:solidFill>
              <a:latin typeface="Arial"/>
              <a:ea typeface="Arial"/>
              <a:cs typeface="Arial"/>
              <a:sym typeface="Arial"/>
            </a:endParaRPr>
          </a:p>
          <a:p>
            <a:pPr marL="0" marR="0" lvl="0" indent="0" algn="l" rtl="0">
              <a:spcBef>
                <a:spcPts val="0"/>
              </a:spcBef>
              <a:spcAft>
                <a:spcPts val="0"/>
              </a:spcAft>
              <a:buNone/>
            </a:pPr>
            <a:r>
              <a:rPr lang="en" sz="1500" i="1" u="sng">
                <a:solidFill>
                  <a:schemeClr val="dk1"/>
                </a:solidFill>
                <a:latin typeface="Arial"/>
                <a:ea typeface="Arial"/>
                <a:cs typeface="Arial"/>
                <a:sym typeface="Arial"/>
              </a:rPr>
              <a:t>Students can earn the Technology Seal in one of </a:t>
            </a:r>
            <a:r>
              <a:rPr lang="en" sz="1500" b="1" i="1" u="sng">
                <a:solidFill>
                  <a:schemeClr val="dk1"/>
                </a:solidFill>
                <a:latin typeface="Arial"/>
                <a:ea typeface="Arial"/>
                <a:cs typeface="Arial"/>
                <a:sym typeface="Arial"/>
              </a:rPr>
              <a:t>three</a:t>
            </a:r>
            <a:r>
              <a:rPr lang="en" sz="1500" i="1" u="sng">
                <a:solidFill>
                  <a:schemeClr val="dk1"/>
                </a:solidFill>
                <a:latin typeface="Arial"/>
                <a:ea typeface="Arial"/>
                <a:cs typeface="Arial"/>
                <a:sym typeface="Arial"/>
              </a:rPr>
              <a:t> ways:</a:t>
            </a:r>
            <a:endParaRPr sz="900"/>
          </a:p>
          <a:p>
            <a:pPr marL="0" marR="0" lvl="0" indent="0" algn="l" rtl="0">
              <a:spcBef>
                <a:spcPts val="0"/>
              </a:spcBef>
              <a:spcAft>
                <a:spcPts val="0"/>
              </a:spcAft>
              <a:buNone/>
            </a:pPr>
            <a:endParaRPr sz="1500" i="1" u="sng">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Advanced Placement or International Baccalaureate; or</a:t>
            </a:r>
            <a:endParaRPr sz="900"/>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Earning a “B” or higher in an approved College Credit Plus course; or</a:t>
            </a:r>
            <a:endParaRPr sz="900"/>
          </a:p>
          <a:p>
            <a:pPr marL="215900" marR="0" lvl="0" indent="-209550" algn="l" rtl="0">
              <a:spcBef>
                <a:spcPts val="0"/>
              </a:spcBef>
              <a:spcAft>
                <a:spcPts val="0"/>
              </a:spcAft>
              <a:buClr>
                <a:srgbClr val="040284"/>
              </a:buClr>
              <a:buSzPts val="1500"/>
              <a:buFont typeface="Arial"/>
              <a:buChar char="•"/>
            </a:pPr>
            <a:r>
              <a:rPr lang="en" sz="1500">
                <a:solidFill>
                  <a:srgbClr val="040284"/>
                </a:solidFill>
                <a:latin typeface="Arial"/>
                <a:ea typeface="Arial"/>
                <a:cs typeface="Arial"/>
                <a:sym typeface="Arial"/>
              </a:rPr>
              <a:t>Completing a course offered through the student’s district or school that meets guidelines set by the Ohio Department of Education</a:t>
            </a:r>
            <a:endParaRPr sz="900"/>
          </a:p>
        </p:txBody>
      </p:sp>
      <p:pic>
        <p:nvPicPr>
          <p:cNvPr id="207" name="Google Shape;207;p31" descr="teacher and student "/>
          <p:cNvPicPr preferRelativeResize="0"/>
          <p:nvPr/>
        </p:nvPicPr>
        <p:blipFill rotWithShape="1">
          <a:blip r:embed="rId3">
            <a:alphaModFix/>
          </a:blip>
          <a:srcRect/>
          <a:stretch/>
        </p:blipFill>
        <p:spPr>
          <a:xfrm>
            <a:off x="417931" y="1388315"/>
            <a:ext cx="4062134" cy="2704363"/>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457200" y="52616"/>
            <a:ext cx="8229600" cy="1442703"/>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Technology Seal Local Technology Course Guidelines</a:t>
            </a:r>
            <a:br>
              <a:rPr lang="en" cap="none">
                <a:solidFill>
                  <a:srgbClr val="C52229"/>
                </a:solidFill>
                <a:latin typeface="Open Sans"/>
                <a:ea typeface="Open Sans"/>
                <a:cs typeface="Open Sans"/>
                <a:sym typeface="Open Sans"/>
              </a:rPr>
            </a:br>
            <a:endParaRPr/>
          </a:p>
        </p:txBody>
      </p:sp>
      <p:sp>
        <p:nvSpPr>
          <p:cNvPr id="214" name="Google Shape;214;p32"/>
          <p:cNvSpPr txBox="1">
            <a:spLocks noGrp="1"/>
          </p:cNvSpPr>
          <p:nvPr>
            <p:ph type="body" idx="1"/>
          </p:nvPr>
        </p:nvSpPr>
        <p:spPr>
          <a:xfrm>
            <a:off x="457200" y="1017378"/>
            <a:ext cx="8229600" cy="3394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800"/>
              <a:buNone/>
            </a:pPr>
            <a:r>
              <a:rPr lang="en" sz="1800" b="0" i="0">
                <a:solidFill>
                  <a:srgbClr val="000000"/>
                </a:solidFill>
                <a:latin typeface="Arial"/>
                <a:ea typeface="Arial"/>
                <a:cs typeface="Arial"/>
                <a:sym typeface="Arial"/>
              </a:rPr>
              <a:t>A technology course that qualifies students to earn Ohio’s Technology Seal must meet all the following guidelines:</a:t>
            </a:r>
            <a:endParaRPr/>
          </a:p>
          <a:p>
            <a:pPr marL="165100" lvl="0" indent="-165100" algn="l" rtl="0">
              <a:spcBef>
                <a:spcPts val="400"/>
              </a:spcBef>
              <a:spcAft>
                <a:spcPts val="0"/>
              </a:spcAft>
              <a:buClr>
                <a:srgbClr val="000000"/>
              </a:buClr>
              <a:buSzPts val="1800"/>
              <a:buFont typeface="Arial"/>
              <a:buChar char="•"/>
            </a:pPr>
            <a:r>
              <a:rPr lang="en" sz="1800" b="0" i="0">
                <a:solidFill>
                  <a:srgbClr val="000000"/>
                </a:solidFill>
                <a:latin typeface="Arial"/>
                <a:ea typeface="Arial"/>
                <a:cs typeface="Arial"/>
                <a:sym typeface="Arial"/>
              </a:rPr>
              <a:t>Address content that is at an advanced level (determined locally) and aligned to at least one of the following sets of Ohio high school standards:</a:t>
            </a:r>
            <a:endParaRPr/>
          </a:p>
          <a:p>
            <a:pPr marL="622300" lvl="2"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Ohio’s Learning Standards for Technology;</a:t>
            </a:r>
            <a:endParaRPr/>
          </a:p>
          <a:p>
            <a:pPr marL="622300" lvl="2" indent="0" algn="l" rtl="0">
              <a:spcBef>
                <a:spcPts val="400"/>
              </a:spcBef>
              <a:spcAft>
                <a:spcPts val="0"/>
              </a:spcAft>
              <a:buClr>
                <a:schemeClr val="dk1"/>
              </a:buClr>
              <a:buSzPts val="1800"/>
              <a:buNone/>
            </a:pPr>
            <a:r>
              <a:rPr lang="en" sz="1800" i="0">
                <a:latin typeface="Arial"/>
                <a:ea typeface="Arial"/>
                <a:cs typeface="Arial"/>
                <a:sym typeface="Arial"/>
              </a:rPr>
              <a:t>Ohio’s Learning Standards for Computer Science</a:t>
            </a:r>
            <a:r>
              <a:rPr lang="en" sz="1800" b="0" i="0">
                <a:solidFill>
                  <a:srgbClr val="000000"/>
                </a:solidFill>
                <a:latin typeface="Arial"/>
                <a:ea typeface="Arial"/>
                <a:cs typeface="Arial"/>
                <a:sym typeface="Arial"/>
              </a:rPr>
              <a:t>; or</a:t>
            </a:r>
            <a:endParaRPr/>
          </a:p>
          <a:p>
            <a:pPr marL="622300" lvl="2"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Ohio’s Career Field Technical Content Standards.</a:t>
            </a:r>
            <a:endParaRPr/>
          </a:p>
          <a:p>
            <a:pPr marL="165100" lvl="0" indent="-165100" algn="l" rtl="0">
              <a:spcBef>
                <a:spcPts val="400"/>
              </a:spcBef>
              <a:spcAft>
                <a:spcPts val="0"/>
              </a:spcAft>
              <a:buClr>
                <a:srgbClr val="000000"/>
              </a:buClr>
              <a:buSzPts val="1800"/>
              <a:buFont typeface="Arial"/>
              <a:buChar char="•"/>
            </a:pPr>
            <a:r>
              <a:rPr lang="en" sz="1800" b="0" i="0">
                <a:solidFill>
                  <a:srgbClr val="000000"/>
                </a:solidFill>
                <a:latin typeface="Arial"/>
                <a:ea typeface="Arial"/>
                <a:cs typeface="Arial"/>
                <a:sym typeface="Arial"/>
              </a:rPr>
              <a:t>Have a technology focus that engages students in the following:</a:t>
            </a:r>
            <a:endParaRPr/>
          </a:p>
          <a:p>
            <a:pPr marL="292100" lvl="1"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		Applying technology tools and processes in real-world situations to 			effectively design solutions, solve problems and accomplish goals; and</a:t>
            </a:r>
            <a:endParaRPr/>
          </a:p>
          <a:p>
            <a:pPr marL="292100" lvl="1"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		Critical analysis of the impact of technology development and use, including 	ethical, legal and global impacts.</a:t>
            </a:r>
            <a:endParaRPr/>
          </a:p>
          <a:p>
            <a:pPr marL="431800" lvl="1" indent="-63500" algn="l" rtl="0">
              <a:spcBef>
                <a:spcPts val="400"/>
              </a:spcBef>
              <a:spcAft>
                <a:spcPts val="0"/>
              </a:spcAft>
              <a:buClr>
                <a:schemeClr val="dk1"/>
              </a:buClr>
              <a:buSzPts val="1800"/>
              <a:buFont typeface="Arial"/>
              <a:buNone/>
            </a:pPr>
            <a:endParaRPr sz="1800" b="0" i="0">
              <a:solidFill>
                <a:srgbClr val="000000"/>
              </a:solidFill>
              <a:latin typeface="Arial"/>
              <a:ea typeface="Arial"/>
              <a:cs typeface="Arial"/>
              <a:sym typeface="Arial"/>
            </a:endParaRPr>
          </a:p>
          <a:p>
            <a:pPr marL="0" lvl="0" indent="0" algn="l" rtl="0">
              <a:spcBef>
                <a:spcPts val="500"/>
              </a:spcBef>
              <a:spcAft>
                <a:spcPts val="0"/>
              </a:spcAft>
              <a:buClr>
                <a:schemeClr val="dk1"/>
              </a:buClr>
              <a:buSzPts val="2400"/>
              <a:buNone/>
            </a:pPr>
            <a:endParaRPr/>
          </a:p>
        </p:txBody>
      </p:sp>
      <p:pic>
        <p:nvPicPr>
          <p:cNvPr id="215" name="Google Shape;215;p32" descr="Checkmark with solid fill"/>
          <p:cNvPicPr preferRelativeResize="0"/>
          <p:nvPr/>
        </p:nvPicPr>
        <p:blipFill rotWithShape="1">
          <a:blip r:embed="rId3">
            <a:alphaModFix/>
          </a:blip>
          <a:srcRect/>
          <a:stretch/>
        </p:blipFill>
        <p:spPr>
          <a:xfrm>
            <a:off x="648607" y="2571750"/>
            <a:ext cx="285750" cy="285750"/>
          </a:xfrm>
          <a:prstGeom prst="rect">
            <a:avLst/>
          </a:prstGeom>
          <a:noFill/>
          <a:ln>
            <a:noFill/>
          </a:ln>
        </p:spPr>
      </p:pic>
      <p:pic>
        <p:nvPicPr>
          <p:cNvPr id="216" name="Google Shape;216;p32" descr="Close with solid fill"/>
          <p:cNvPicPr preferRelativeResize="0"/>
          <p:nvPr/>
        </p:nvPicPr>
        <p:blipFill rotWithShape="1">
          <a:blip r:embed="rId4">
            <a:alphaModFix/>
          </a:blip>
          <a:srcRect/>
          <a:stretch/>
        </p:blipFill>
        <p:spPr>
          <a:xfrm>
            <a:off x="610054" y="2208893"/>
            <a:ext cx="362857" cy="362857"/>
          </a:xfrm>
          <a:prstGeom prst="rect">
            <a:avLst/>
          </a:prstGeom>
          <a:noFill/>
          <a:ln>
            <a:noFill/>
          </a:ln>
        </p:spPr>
      </p:pic>
      <p:pic>
        <p:nvPicPr>
          <p:cNvPr id="217" name="Google Shape;217;p32" descr="Close with solid fill"/>
          <p:cNvPicPr preferRelativeResize="0"/>
          <p:nvPr/>
        </p:nvPicPr>
        <p:blipFill rotWithShape="1">
          <a:blip r:embed="rId4">
            <a:alphaModFix/>
          </a:blip>
          <a:srcRect/>
          <a:stretch/>
        </p:blipFill>
        <p:spPr>
          <a:xfrm>
            <a:off x="610053" y="2868039"/>
            <a:ext cx="362857" cy="362857"/>
          </a:xfrm>
          <a:prstGeom prst="rect">
            <a:avLst/>
          </a:prstGeom>
          <a:noFill/>
          <a:ln>
            <a:noFill/>
          </a:ln>
        </p:spPr>
      </p:pic>
      <p:pic>
        <p:nvPicPr>
          <p:cNvPr id="218" name="Google Shape;218;p32" descr="Checkmark with solid fill"/>
          <p:cNvPicPr preferRelativeResize="0"/>
          <p:nvPr/>
        </p:nvPicPr>
        <p:blipFill rotWithShape="1">
          <a:blip r:embed="rId3">
            <a:alphaModFix/>
          </a:blip>
          <a:srcRect/>
          <a:stretch/>
        </p:blipFill>
        <p:spPr>
          <a:xfrm>
            <a:off x="648606" y="3658720"/>
            <a:ext cx="285750" cy="285750"/>
          </a:xfrm>
          <a:prstGeom prst="rect">
            <a:avLst/>
          </a:prstGeom>
          <a:noFill/>
          <a:ln>
            <a:noFill/>
          </a:ln>
        </p:spPr>
      </p:pic>
      <p:pic>
        <p:nvPicPr>
          <p:cNvPr id="219" name="Google Shape;219;p32" descr="Checkmark with solid fill"/>
          <p:cNvPicPr preferRelativeResize="0"/>
          <p:nvPr/>
        </p:nvPicPr>
        <p:blipFill rotWithShape="1">
          <a:blip r:embed="rId3">
            <a:alphaModFix/>
          </a:blip>
          <a:srcRect/>
          <a:stretch/>
        </p:blipFill>
        <p:spPr>
          <a:xfrm>
            <a:off x="648606" y="4201404"/>
            <a:ext cx="285750" cy="285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457200" y="134259"/>
            <a:ext cx="8229600" cy="1442703"/>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Technology Seal Local Technology Course Guidelines (cont.)</a:t>
            </a:r>
            <a:br>
              <a:rPr lang="en" cap="none">
                <a:solidFill>
                  <a:srgbClr val="C52229"/>
                </a:solidFill>
                <a:latin typeface="Open Sans"/>
                <a:ea typeface="Open Sans"/>
                <a:cs typeface="Open Sans"/>
                <a:sym typeface="Open Sans"/>
              </a:rPr>
            </a:br>
            <a:endParaRPr/>
          </a:p>
        </p:txBody>
      </p:sp>
      <p:sp>
        <p:nvSpPr>
          <p:cNvPr id="226" name="Google Shape;226;p33"/>
          <p:cNvSpPr txBox="1">
            <a:spLocks noGrp="1"/>
          </p:cNvSpPr>
          <p:nvPr>
            <p:ph type="body" idx="1"/>
          </p:nvPr>
        </p:nvSpPr>
        <p:spPr>
          <a:xfrm>
            <a:off x="675271" y="1129015"/>
            <a:ext cx="8229600" cy="3394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800"/>
              <a:buNone/>
            </a:pPr>
            <a:r>
              <a:rPr lang="en" sz="1800" b="0" i="0">
                <a:solidFill>
                  <a:srgbClr val="000000"/>
                </a:solidFill>
                <a:latin typeface="Arial"/>
                <a:ea typeface="Arial"/>
                <a:cs typeface="Arial"/>
                <a:sym typeface="Arial"/>
              </a:rPr>
              <a:t>Address technology knowledge and skills critical to college and workforce readiness;</a:t>
            </a:r>
            <a:endParaRPr/>
          </a:p>
          <a:p>
            <a:pPr marL="0" lvl="0"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Provide a full-year credit or the equivalent (for example, two individual semester courses or credit earned through credit flexibility);</a:t>
            </a:r>
            <a:endParaRPr/>
          </a:p>
          <a:p>
            <a:pPr marL="0" lvl="0"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Demonstrate knowledge and skills developed during the course through a culminating product (for example, an electronic portfolio or design brief) that includes: </a:t>
            </a:r>
            <a:endParaRPr/>
          </a:p>
          <a:p>
            <a:pPr marL="254000" lvl="1"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 Documentation of a student’s learning process with evidence of progress made during the course;</a:t>
            </a:r>
            <a:endParaRPr/>
          </a:p>
          <a:p>
            <a:pPr marL="254000" lvl="1"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 A final course product of original student work;</a:t>
            </a:r>
            <a:endParaRPr/>
          </a:p>
          <a:p>
            <a:pPr marL="254000" lvl="1"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 Student reflections; and</a:t>
            </a:r>
            <a:endParaRPr/>
          </a:p>
          <a:p>
            <a:pPr marL="254000" lvl="1" indent="0" algn="l" rtl="0">
              <a:spcBef>
                <a:spcPts val="400"/>
              </a:spcBef>
              <a:spcAft>
                <a:spcPts val="0"/>
              </a:spcAft>
              <a:buClr>
                <a:srgbClr val="000000"/>
              </a:buClr>
              <a:buSzPts val="1800"/>
              <a:buNone/>
            </a:pPr>
            <a:r>
              <a:rPr lang="en" sz="1800" b="0" i="0">
                <a:solidFill>
                  <a:srgbClr val="000000"/>
                </a:solidFill>
                <a:latin typeface="Arial"/>
                <a:ea typeface="Arial"/>
                <a:cs typeface="Arial"/>
                <a:sym typeface="Arial"/>
              </a:rPr>
              <a:t> Student self-evaluation and evaluation by the course instructor.  </a:t>
            </a:r>
            <a:endParaRPr/>
          </a:p>
          <a:p>
            <a:pPr marL="165100" lvl="0" indent="-50800" algn="l" rtl="0">
              <a:spcBef>
                <a:spcPts val="400"/>
              </a:spcBef>
              <a:spcAft>
                <a:spcPts val="0"/>
              </a:spcAft>
              <a:buClr>
                <a:schemeClr val="dk1"/>
              </a:buClr>
              <a:buSzPts val="1800"/>
              <a:buFont typeface="Arial"/>
              <a:buNone/>
            </a:pPr>
            <a:endParaRPr sz="1800" b="0" i="0">
              <a:solidFill>
                <a:srgbClr val="000000"/>
              </a:solidFill>
              <a:latin typeface="Arial"/>
              <a:ea typeface="Arial"/>
              <a:cs typeface="Arial"/>
              <a:sym typeface="Arial"/>
            </a:endParaRPr>
          </a:p>
          <a:p>
            <a:pPr marL="0" lvl="0" indent="0" algn="l" rtl="0">
              <a:spcBef>
                <a:spcPts val="500"/>
              </a:spcBef>
              <a:spcAft>
                <a:spcPts val="0"/>
              </a:spcAft>
              <a:buClr>
                <a:schemeClr val="dk1"/>
              </a:buClr>
              <a:buSzPts val="2400"/>
              <a:buNone/>
            </a:pPr>
            <a:endParaRPr/>
          </a:p>
        </p:txBody>
      </p:sp>
      <p:pic>
        <p:nvPicPr>
          <p:cNvPr id="227" name="Google Shape;227;p33" descr="Checkmark with solid fill"/>
          <p:cNvPicPr preferRelativeResize="0"/>
          <p:nvPr/>
        </p:nvPicPr>
        <p:blipFill rotWithShape="1">
          <a:blip r:embed="rId3">
            <a:alphaModFix/>
          </a:blip>
          <a:srcRect/>
          <a:stretch/>
        </p:blipFill>
        <p:spPr>
          <a:xfrm>
            <a:off x="314325" y="1196865"/>
            <a:ext cx="285750" cy="285750"/>
          </a:xfrm>
          <a:prstGeom prst="rect">
            <a:avLst/>
          </a:prstGeom>
          <a:noFill/>
          <a:ln>
            <a:noFill/>
          </a:ln>
        </p:spPr>
      </p:pic>
      <p:pic>
        <p:nvPicPr>
          <p:cNvPr id="228" name="Google Shape;228;p33" descr="Checkmark with solid fill"/>
          <p:cNvPicPr preferRelativeResize="0"/>
          <p:nvPr/>
        </p:nvPicPr>
        <p:blipFill rotWithShape="1">
          <a:blip r:embed="rId3">
            <a:alphaModFix/>
          </a:blip>
          <a:srcRect/>
          <a:stretch/>
        </p:blipFill>
        <p:spPr>
          <a:xfrm>
            <a:off x="314325" y="1791044"/>
            <a:ext cx="285750" cy="285750"/>
          </a:xfrm>
          <a:prstGeom prst="rect">
            <a:avLst/>
          </a:prstGeom>
          <a:noFill/>
          <a:ln>
            <a:noFill/>
          </a:ln>
        </p:spPr>
      </p:pic>
      <p:pic>
        <p:nvPicPr>
          <p:cNvPr id="229" name="Google Shape;229;p33" descr="Checkmark with solid fill"/>
          <p:cNvPicPr preferRelativeResize="0"/>
          <p:nvPr/>
        </p:nvPicPr>
        <p:blipFill rotWithShape="1">
          <a:blip r:embed="rId3">
            <a:alphaModFix/>
          </a:blip>
          <a:srcRect/>
          <a:stretch/>
        </p:blipFill>
        <p:spPr>
          <a:xfrm>
            <a:off x="314325" y="2385223"/>
            <a:ext cx="285750" cy="285750"/>
          </a:xfrm>
          <a:prstGeom prst="rect">
            <a:avLst/>
          </a:prstGeom>
          <a:noFill/>
          <a:ln>
            <a:noFill/>
          </a:ln>
        </p:spPr>
      </p:pic>
      <p:pic>
        <p:nvPicPr>
          <p:cNvPr id="230" name="Google Shape;230;p33" descr="Checkmark with solid fill"/>
          <p:cNvPicPr preferRelativeResize="0"/>
          <p:nvPr/>
        </p:nvPicPr>
        <p:blipFill rotWithShape="1">
          <a:blip r:embed="rId3">
            <a:alphaModFix/>
          </a:blip>
          <a:srcRect/>
          <a:stretch/>
        </p:blipFill>
        <p:spPr>
          <a:xfrm>
            <a:off x="600075" y="3228066"/>
            <a:ext cx="285750" cy="285750"/>
          </a:xfrm>
          <a:prstGeom prst="rect">
            <a:avLst/>
          </a:prstGeom>
          <a:noFill/>
          <a:ln>
            <a:noFill/>
          </a:ln>
        </p:spPr>
      </p:pic>
      <p:pic>
        <p:nvPicPr>
          <p:cNvPr id="231" name="Google Shape;231;p33" descr="Checkmark with solid fill"/>
          <p:cNvPicPr preferRelativeResize="0"/>
          <p:nvPr/>
        </p:nvPicPr>
        <p:blipFill rotWithShape="1">
          <a:blip r:embed="rId3">
            <a:alphaModFix/>
          </a:blip>
          <a:srcRect/>
          <a:stretch/>
        </p:blipFill>
        <p:spPr>
          <a:xfrm>
            <a:off x="600075" y="3785159"/>
            <a:ext cx="285750" cy="285750"/>
          </a:xfrm>
          <a:prstGeom prst="rect">
            <a:avLst/>
          </a:prstGeom>
          <a:noFill/>
          <a:ln>
            <a:noFill/>
          </a:ln>
        </p:spPr>
      </p:pic>
      <p:pic>
        <p:nvPicPr>
          <p:cNvPr id="232" name="Google Shape;232;p33" descr="Checkmark with solid fill"/>
          <p:cNvPicPr preferRelativeResize="0"/>
          <p:nvPr/>
        </p:nvPicPr>
        <p:blipFill rotWithShape="1">
          <a:blip r:embed="rId3">
            <a:alphaModFix/>
          </a:blip>
          <a:srcRect/>
          <a:stretch/>
        </p:blipFill>
        <p:spPr>
          <a:xfrm>
            <a:off x="600075" y="4179202"/>
            <a:ext cx="285750" cy="285750"/>
          </a:xfrm>
          <a:prstGeom prst="rect">
            <a:avLst/>
          </a:prstGeom>
          <a:noFill/>
          <a:ln>
            <a:noFill/>
          </a:ln>
        </p:spPr>
      </p:pic>
      <p:pic>
        <p:nvPicPr>
          <p:cNvPr id="233" name="Google Shape;233;p33" descr="Checkmark with solid fill"/>
          <p:cNvPicPr preferRelativeResize="0"/>
          <p:nvPr/>
        </p:nvPicPr>
        <p:blipFill rotWithShape="1">
          <a:blip r:embed="rId3">
            <a:alphaModFix/>
          </a:blip>
          <a:srcRect/>
          <a:stretch/>
        </p:blipFill>
        <p:spPr>
          <a:xfrm>
            <a:off x="600075" y="4448463"/>
            <a:ext cx="285750" cy="285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4" descr="two arrows, one black and one white appear from opposite sides to converge and push up through the center of the image."/>
          <p:cNvPicPr preferRelativeResize="0"/>
          <p:nvPr/>
        </p:nvPicPr>
        <p:blipFill rotWithShape="1">
          <a:blip r:embed="rId3">
            <a:alphaModFix/>
          </a:blip>
          <a:srcRect/>
          <a:stretch/>
        </p:blipFill>
        <p:spPr>
          <a:xfrm>
            <a:off x="0" y="0"/>
            <a:ext cx="9144000" cy="4760844"/>
          </a:xfrm>
          <a:prstGeom prst="rect">
            <a:avLst/>
          </a:prstGeom>
          <a:noFill/>
          <a:ln>
            <a:noFill/>
          </a:ln>
        </p:spPr>
      </p:pic>
      <p:sp>
        <p:nvSpPr>
          <p:cNvPr id="240" name="Google Shape;240;p34"/>
          <p:cNvSpPr txBox="1">
            <a:spLocks noGrp="1"/>
          </p:cNvSpPr>
          <p:nvPr>
            <p:ph type="title"/>
          </p:nvPr>
        </p:nvSpPr>
        <p:spPr>
          <a:xfrm>
            <a:off x="0" y="193813"/>
            <a:ext cx="9144000" cy="531743"/>
          </a:xfrm>
          <a:prstGeom prst="rect">
            <a:avLst/>
          </a:prstGeom>
          <a:solidFill>
            <a:srgbClr val="FFFFFF">
              <a:alpha val="49803"/>
            </a:srgbClr>
          </a:solid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000"/>
              <a:buFont typeface="Arial"/>
              <a:buNone/>
            </a:pPr>
            <a:r>
              <a:rPr lang="en" sz="3000"/>
              <a:t>Integrated Coursework and Simultaneous Credit</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5" descr="two blue right arrows and two red right arrows"/>
          <p:cNvPicPr preferRelativeResize="0">
            <a:picLocks noGrp="1"/>
          </p:cNvPicPr>
          <p:nvPr>
            <p:ph type="body" idx="1"/>
          </p:nvPr>
        </p:nvPicPr>
        <p:blipFill rotWithShape="1">
          <a:blip r:embed="rId3">
            <a:alphaModFix/>
          </a:blip>
          <a:srcRect l="16160" t="5803" b="62098"/>
          <a:stretch/>
        </p:blipFill>
        <p:spPr>
          <a:xfrm>
            <a:off x="1467134" y="554440"/>
            <a:ext cx="7544653" cy="3173105"/>
          </a:xfrm>
          <a:prstGeom prst="rect">
            <a:avLst/>
          </a:prstGeom>
          <a:noFill/>
          <a:ln>
            <a:noFill/>
          </a:ln>
        </p:spPr>
      </p:pic>
      <p:sp>
        <p:nvSpPr>
          <p:cNvPr id="247" name="Google Shape;247;p35"/>
          <p:cNvSpPr txBox="1">
            <a:spLocks noGrp="1"/>
          </p:cNvSpPr>
          <p:nvPr>
            <p:ph type="title"/>
          </p:nvPr>
        </p:nvSpPr>
        <p:spPr>
          <a:xfrm>
            <a:off x="457200" y="167844"/>
            <a:ext cx="8229600" cy="461665"/>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000"/>
              <a:buFont typeface="Arial"/>
              <a:buNone/>
            </a:pPr>
            <a:r>
              <a:rPr lang="en" sz="3000"/>
              <a:t>Traditional Credit (Separate Courses)</a:t>
            </a:r>
            <a:endParaRPr/>
          </a:p>
        </p:txBody>
      </p:sp>
      <p:sp>
        <p:nvSpPr>
          <p:cNvPr id="248" name="Google Shape;248;p35" descr="blue outlined text box 2"/>
          <p:cNvSpPr/>
          <p:nvPr/>
        </p:nvSpPr>
        <p:spPr>
          <a:xfrm>
            <a:off x="2627194" y="972403"/>
            <a:ext cx="1885098" cy="852985"/>
          </a:xfrm>
          <a:prstGeom prst="roundRect">
            <a:avLst>
              <a:gd name="adj" fmla="val 16667"/>
            </a:avLst>
          </a:prstGeom>
          <a:solidFill>
            <a:schemeClr val="lt1"/>
          </a:solid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000">
                <a:solidFill>
                  <a:schemeClr val="dk1"/>
                </a:solidFill>
                <a:latin typeface="Arial"/>
                <a:ea typeface="Arial"/>
                <a:cs typeface="Arial"/>
                <a:sym typeface="Arial"/>
              </a:rPr>
              <a:t>Discrete Mathematics</a:t>
            </a:r>
            <a:endParaRPr sz="900"/>
          </a:p>
        </p:txBody>
      </p:sp>
      <p:sp>
        <p:nvSpPr>
          <p:cNvPr id="249" name="Google Shape;249;p35" descr="red outlined text box 2"/>
          <p:cNvSpPr/>
          <p:nvPr/>
        </p:nvSpPr>
        <p:spPr>
          <a:xfrm>
            <a:off x="2627194" y="2622342"/>
            <a:ext cx="1885098" cy="791749"/>
          </a:xfrm>
          <a:prstGeom prst="roundRect">
            <a:avLst>
              <a:gd name="adj" fmla="val 16667"/>
            </a:avLst>
          </a:prstGeom>
          <a:solidFill>
            <a:schemeClr val="lt1"/>
          </a:solidFill>
          <a:ln w="2857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000">
                <a:solidFill>
                  <a:schemeClr val="dk1"/>
                </a:solidFill>
                <a:latin typeface="Arial"/>
                <a:ea typeface="Arial"/>
                <a:cs typeface="Arial"/>
                <a:sym typeface="Arial"/>
              </a:rPr>
              <a:t>Computer Science</a:t>
            </a:r>
            <a:endParaRPr sz="900"/>
          </a:p>
        </p:txBody>
      </p:sp>
      <p:sp>
        <p:nvSpPr>
          <p:cNvPr id="250" name="Google Shape;250;p35" descr="blue outlined text box 3"/>
          <p:cNvSpPr/>
          <p:nvPr/>
        </p:nvSpPr>
        <p:spPr>
          <a:xfrm>
            <a:off x="6125286" y="1008557"/>
            <a:ext cx="2873707" cy="852985"/>
          </a:xfrm>
          <a:prstGeom prst="roundRect">
            <a:avLst>
              <a:gd name="adj" fmla="val 16667"/>
            </a:avLst>
          </a:prstGeom>
          <a:solidFill>
            <a:schemeClr val="lt1"/>
          </a:solid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l" rtl="0">
              <a:spcBef>
                <a:spcPts val="0"/>
              </a:spcBef>
              <a:spcAft>
                <a:spcPts val="0"/>
              </a:spcAft>
              <a:buNone/>
            </a:pPr>
            <a:r>
              <a:rPr lang="en" sz="2000" i="1">
                <a:solidFill>
                  <a:schemeClr val="dk1"/>
                </a:solidFill>
                <a:latin typeface="Arial"/>
                <a:ea typeface="Arial"/>
                <a:cs typeface="Arial"/>
                <a:sym typeface="Arial"/>
              </a:rPr>
              <a:t>Discrete Mathematics </a:t>
            </a:r>
            <a:endParaRPr sz="900"/>
          </a:p>
          <a:p>
            <a:pPr marL="0" marR="0" lvl="0" indent="0" algn="l" rtl="0">
              <a:spcBef>
                <a:spcPts val="0"/>
              </a:spcBef>
              <a:spcAft>
                <a:spcPts val="0"/>
              </a:spcAft>
              <a:buNone/>
            </a:pPr>
            <a:r>
              <a:rPr lang="en" sz="2000">
                <a:solidFill>
                  <a:schemeClr val="dk1"/>
                </a:solidFill>
                <a:latin typeface="Arial"/>
                <a:ea typeface="Arial"/>
                <a:cs typeface="Arial"/>
                <a:sym typeface="Arial"/>
              </a:rPr>
              <a:t>EMIS Code </a:t>
            </a:r>
            <a:r>
              <a:rPr lang="en" sz="2000" i="0">
                <a:solidFill>
                  <a:schemeClr val="dk1"/>
                </a:solidFill>
                <a:latin typeface="Arial"/>
                <a:ea typeface="Arial"/>
                <a:cs typeface="Arial"/>
                <a:sym typeface="Arial"/>
              </a:rPr>
              <a:t>111300 </a:t>
            </a:r>
            <a:endParaRPr sz="2000">
              <a:solidFill>
                <a:schemeClr val="dk1"/>
              </a:solidFill>
              <a:latin typeface="Arial"/>
              <a:ea typeface="Arial"/>
              <a:cs typeface="Arial"/>
              <a:sym typeface="Arial"/>
            </a:endParaRPr>
          </a:p>
        </p:txBody>
      </p:sp>
      <p:sp>
        <p:nvSpPr>
          <p:cNvPr id="251" name="Google Shape;251;p35" descr="red outlined text box 3"/>
          <p:cNvSpPr/>
          <p:nvPr/>
        </p:nvSpPr>
        <p:spPr>
          <a:xfrm>
            <a:off x="6125285" y="2482851"/>
            <a:ext cx="2873707" cy="1139322"/>
          </a:xfrm>
          <a:prstGeom prst="roundRect">
            <a:avLst>
              <a:gd name="adj" fmla="val 16667"/>
            </a:avLst>
          </a:prstGeom>
          <a:solidFill>
            <a:schemeClr val="lt1"/>
          </a:solidFill>
          <a:ln w="2857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l" rtl="0">
              <a:spcBef>
                <a:spcPts val="0"/>
              </a:spcBef>
              <a:spcAft>
                <a:spcPts val="0"/>
              </a:spcAft>
              <a:buNone/>
            </a:pPr>
            <a:r>
              <a:rPr lang="en" sz="2000" i="1">
                <a:solidFill>
                  <a:schemeClr val="dk1"/>
                </a:solidFill>
                <a:latin typeface="Arial"/>
                <a:ea typeface="Arial"/>
                <a:cs typeface="Arial"/>
                <a:sym typeface="Arial"/>
              </a:rPr>
              <a:t>Computer Science with In-depth Study</a:t>
            </a:r>
            <a:endParaRPr sz="900"/>
          </a:p>
          <a:p>
            <a:pPr marL="0" marR="0" lvl="0" indent="0" algn="l" rtl="0">
              <a:spcBef>
                <a:spcPts val="0"/>
              </a:spcBef>
              <a:spcAft>
                <a:spcPts val="0"/>
              </a:spcAft>
              <a:buNone/>
            </a:pPr>
            <a:r>
              <a:rPr lang="en" sz="2000">
                <a:solidFill>
                  <a:schemeClr val="dk1"/>
                </a:solidFill>
                <a:latin typeface="Arial"/>
                <a:ea typeface="Arial"/>
                <a:cs typeface="Arial"/>
                <a:sym typeface="Arial"/>
              </a:rPr>
              <a:t>EMIS Code </a:t>
            </a:r>
            <a:r>
              <a:rPr lang="en" sz="2000" i="0">
                <a:solidFill>
                  <a:schemeClr val="dk1"/>
                </a:solidFill>
                <a:latin typeface="Arial"/>
                <a:ea typeface="Arial"/>
                <a:cs typeface="Arial"/>
                <a:sym typeface="Arial"/>
              </a:rPr>
              <a:t>290250 </a:t>
            </a:r>
            <a:endParaRPr sz="2000">
              <a:solidFill>
                <a:schemeClr val="dk1"/>
              </a:solidFill>
              <a:latin typeface="Arial"/>
              <a:ea typeface="Arial"/>
              <a:cs typeface="Arial"/>
              <a:sym typeface="Arial"/>
            </a:endParaRPr>
          </a:p>
        </p:txBody>
      </p:sp>
      <p:sp>
        <p:nvSpPr>
          <p:cNvPr id="252" name="Google Shape;252;p35" descr="blue outlined text box 1"/>
          <p:cNvSpPr/>
          <p:nvPr/>
        </p:nvSpPr>
        <p:spPr>
          <a:xfrm>
            <a:off x="237129" y="972403"/>
            <a:ext cx="1230004" cy="852985"/>
          </a:xfrm>
          <a:prstGeom prst="roundRect">
            <a:avLst>
              <a:gd name="adj" fmla="val 16667"/>
            </a:avLst>
          </a:prstGeom>
          <a:solidFill>
            <a:schemeClr val="lt1"/>
          </a:solid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000">
                <a:solidFill>
                  <a:schemeClr val="dk1"/>
                </a:solidFill>
                <a:latin typeface="Arial"/>
                <a:ea typeface="Arial"/>
                <a:cs typeface="Arial"/>
                <a:sym typeface="Arial"/>
              </a:rPr>
              <a:t>Math Course</a:t>
            </a:r>
            <a:endParaRPr sz="900"/>
          </a:p>
        </p:txBody>
      </p:sp>
      <p:sp>
        <p:nvSpPr>
          <p:cNvPr id="253" name="Google Shape;253;p35" descr="red outlined text box 1"/>
          <p:cNvSpPr/>
          <p:nvPr/>
        </p:nvSpPr>
        <p:spPr>
          <a:xfrm>
            <a:off x="99371" y="2622342"/>
            <a:ext cx="1367763" cy="852985"/>
          </a:xfrm>
          <a:prstGeom prst="roundRect">
            <a:avLst>
              <a:gd name="adj" fmla="val 16667"/>
            </a:avLst>
          </a:prstGeom>
          <a:solidFill>
            <a:schemeClr val="lt1"/>
          </a:solidFill>
          <a:ln w="2857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000">
                <a:solidFill>
                  <a:schemeClr val="dk1"/>
                </a:solidFill>
                <a:latin typeface="Arial"/>
                <a:ea typeface="Arial"/>
                <a:cs typeface="Arial"/>
                <a:sym typeface="Arial"/>
              </a:rPr>
              <a:t>Computer Science Course</a:t>
            </a:r>
            <a:endParaRPr sz="9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6" descr="two blue right arrows and two red right arrows"/>
          <p:cNvPicPr preferRelativeResize="0">
            <a:picLocks noGrp="1"/>
          </p:cNvPicPr>
          <p:nvPr>
            <p:ph type="body" idx="1"/>
          </p:nvPr>
        </p:nvPicPr>
        <p:blipFill rotWithShape="1">
          <a:blip r:embed="rId3">
            <a:alphaModFix/>
          </a:blip>
          <a:srcRect t="5890" b="52001"/>
          <a:stretch/>
        </p:blipFill>
        <p:spPr>
          <a:xfrm>
            <a:off x="0" y="562970"/>
            <a:ext cx="8998993" cy="4162624"/>
          </a:xfrm>
          <a:prstGeom prst="rect">
            <a:avLst/>
          </a:prstGeom>
          <a:noFill/>
          <a:ln>
            <a:noFill/>
          </a:ln>
        </p:spPr>
      </p:pic>
      <p:sp>
        <p:nvSpPr>
          <p:cNvPr id="260" name="Google Shape;260;p36"/>
          <p:cNvSpPr txBox="1">
            <a:spLocks noGrp="1"/>
          </p:cNvSpPr>
          <p:nvPr>
            <p:ph type="title"/>
          </p:nvPr>
        </p:nvSpPr>
        <p:spPr>
          <a:xfrm>
            <a:off x="457200" y="167844"/>
            <a:ext cx="8229600" cy="461665"/>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000"/>
              <a:buFont typeface="Arial"/>
              <a:buNone/>
            </a:pPr>
            <a:r>
              <a:rPr lang="en" sz="3000"/>
              <a:t>Simultaneous Credit with Co-teachers</a:t>
            </a:r>
            <a:endParaRPr/>
          </a:p>
        </p:txBody>
      </p:sp>
      <p:sp>
        <p:nvSpPr>
          <p:cNvPr id="261" name="Google Shape;261;p36" descr="blue outlined text box"/>
          <p:cNvSpPr/>
          <p:nvPr/>
        </p:nvSpPr>
        <p:spPr>
          <a:xfrm>
            <a:off x="2627194" y="972403"/>
            <a:ext cx="1885098" cy="852985"/>
          </a:xfrm>
          <a:prstGeom prst="roundRect">
            <a:avLst>
              <a:gd name="adj" fmla="val 16667"/>
            </a:avLst>
          </a:prstGeom>
          <a:solidFill>
            <a:schemeClr val="lt1"/>
          </a:solid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000">
                <a:solidFill>
                  <a:schemeClr val="dk1"/>
                </a:solidFill>
                <a:latin typeface="Arial"/>
                <a:ea typeface="Arial"/>
                <a:cs typeface="Arial"/>
                <a:sym typeface="Arial"/>
              </a:rPr>
              <a:t>Discrete Mathematics</a:t>
            </a:r>
            <a:endParaRPr sz="900"/>
          </a:p>
        </p:txBody>
      </p:sp>
      <p:sp>
        <p:nvSpPr>
          <p:cNvPr id="262" name="Google Shape;262;p36" descr="red outlined text box"/>
          <p:cNvSpPr/>
          <p:nvPr/>
        </p:nvSpPr>
        <p:spPr>
          <a:xfrm>
            <a:off x="2627194" y="2622342"/>
            <a:ext cx="1885098" cy="852985"/>
          </a:xfrm>
          <a:prstGeom prst="roundRect">
            <a:avLst>
              <a:gd name="adj" fmla="val 16667"/>
            </a:avLst>
          </a:prstGeom>
          <a:solidFill>
            <a:schemeClr val="lt1"/>
          </a:solidFill>
          <a:ln w="2857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000">
                <a:solidFill>
                  <a:schemeClr val="dk1"/>
                </a:solidFill>
                <a:latin typeface="Arial"/>
                <a:ea typeface="Arial"/>
                <a:cs typeface="Arial"/>
                <a:sym typeface="Arial"/>
              </a:rPr>
              <a:t>Computer Science</a:t>
            </a:r>
            <a:endParaRPr sz="900"/>
          </a:p>
        </p:txBody>
      </p:sp>
      <p:sp>
        <p:nvSpPr>
          <p:cNvPr id="263" name="Google Shape;263;p36"/>
          <p:cNvSpPr txBox="1"/>
          <p:nvPr/>
        </p:nvSpPr>
        <p:spPr>
          <a:xfrm flipH="1">
            <a:off x="627797" y="1019990"/>
            <a:ext cx="574912" cy="403957"/>
          </a:xfrm>
          <a:prstGeom prst="rect">
            <a:avLst/>
          </a:prstGeom>
          <a:noFill/>
          <a:ln>
            <a:noFill/>
          </a:ln>
        </p:spPr>
        <p:txBody>
          <a:bodyPr spcFirstLastPara="1" wrap="square" lIns="57150" tIns="28575" rIns="57150" bIns="28575" anchor="t" anchorCtr="0">
            <a:spAutoFit/>
          </a:bodyPr>
          <a:lstStyle/>
          <a:p>
            <a:pPr marL="0" marR="0" lvl="0" indent="0" algn="l" rtl="0">
              <a:spcBef>
                <a:spcPts val="0"/>
              </a:spcBef>
              <a:spcAft>
                <a:spcPts val="0"/>
              </a:spcAft>
              <a:buNone/>
            </a:pPr>
            <a:r>
              <a:rPr lang="en" sz="2300" dirty="0">
                <a:solidFill>
                  <a:schemeClr val="dk1"/>
                </a:solidFill>
                <a:latin typeface="Calibri"/>
                <a:ea typeface="Calibri"/>
                <a:cs typeface="Calibri"/>
                <a:sym typeface="Calibri"/>
              </a:rPr>
              <a:t>1</a:t>
            </a:r>
            <a:endParaRPr sz="900" dirty="0"/>
          </a:p>
        </p:txBody>
      </p:sp>
      <p:sp>
        <p:nvSpPr>
          <p:cNvPr id="264" name="Google Shape;264;p36"/>
          <p:cNvSpPr txBox="1"/>
          <p:nvPr/>
        </p:nvSpPr>
        <p:spPr>
          <a:xfrm flipH="1">
            <a:off x="627797" y="2752971"/>
            <a:ext cx="574912" cy="403957"/>
          </a:xfrm>
          <a:prstGeom prst="rect">
            <a:avLst/>
          </a:prstGeom>
          <a:noFill/>
          <a:ln>
            <a:noFill/>
          </a:ln>
        </p:spPr>
        <p:txBody>
          <a:bodyPr spcFirstLastPara="1" wrap="square" lIns="57150" tIns="28575" rIns="57150" bIns="28575" anchor="t" anchorCtr="0">
            <a:spAutoFit/>
          </a:bodyPr>
          <a:lstStyle/>
          <a:p>
            <a:pPr marL="0" marR="0" lvl="0" indent="0" algn="l" rtl="0">
              <a:spcBef>
                <a:spcPts val="0"/>
              </a:spcBef>
              <a:spcAft>
                <a:spcPts val="0"/>
              </a:spcAft>
              <a:buNone/>
            </a:pPr>
            <a:r>
              <a:rPr lang="en" sz="2300">
                <a:solidFill>
                  <a:schemeClr val="dk1"/>
                </a:solidFill>
                <a:latin typeface="Calibri"/>
                <a:ea typeface="Calibri"/>
                <a:cs typeface="Calibri"/>
                <a:sym typeface="Calibri"/>
              </a:rPr>
              <a:t>2</a:t>
            </a:r>
            <a:endParaRPr sz="900"/>
          </a:p>
        </p:txBody>
      </p:sp>
      <p:sp>
        <p:nvSpPr>
          <p:cNvPr id="265" name="Google Shape;265;p36" descr="blue outline text box"/>
          <p:cNvSpPr/>
          <p:nvPr/>
        </p:nvSpPr>
        <p:spPr>
          <a:xfrm>
            <a:off x="6125286" y="1008557"/>
            <a:ext cx="2873707" cy="852985"/>
          </a:xfrm>
          <a:prstGeom prst="roundRect">
            <a:avLst>
              <a:gd name="adj" fmla="val 16667"/>
            </a:avLst>
          </a:prstGeom>
          <a:solidFill>
            <a:schemeClr val="lt1"/>
          </a:solid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l" rtl="0">
              <a:spcBef>
                <a:spcPts val="0"/>
              </a:spcBef>
              <a:spcAft>
                <a:spcPts val="0"/>
              </a:spcAft>
              <a:buNone/>
            </a:pPr>
            <a:r>
              <a:rPr lang="en" sz="2000" i="1">
                <a:solidFill>
                  <a:schemeClr val="dk1"/>
                </a:solidFill>
                <a:latin typeface="Arial"/>
                <a:ea typeface="Arial"/>
                <a:cs typeface="Arial"/>
                <a:sym typeface="Arial"/>
              </a:rPr>
              <a:t>Discrete Mathematics </a:t>
            </a:r>
            <a:endParaRPr sz="900"/>
          </a:p>
          <a:p>
            <a:pPr marL="0" marR="0" lvl="0" indent="0" algn="l" rtl="0">
              <a:spcBef>
                <a:spcPts val="0"/>
              </a:spcBef>
              <a:spcAft>
                <a:spcPts val="0"/>
              </a:spcAft>
              <a:buNone/>
            </a:pPr>
            <a:r>
              <a:rPr lang="en" sz="2000">
                <a:solidFill>
                  <a:schemeClr val="dk1"/>
                </a:solidFill>
                <a:latin typeface="Arial"/>
                <a:ea typeface="Arial"/>
                <a:cs typeface="Arial"/>
                <a:sym typeface="Arial"/>
              </a:rPr>
              <a:t>EMIS Code </a:t>
            </a:r>
            <a:r>
              <a:rPr lang="en" sz="2000" i="0">
                <a:solidFill>
                  <a:schemeClr val="dk1"/>
                </a:solidFill>
                <a:latin typeface="Arial"/>
                <a:ea typeface="Arial"/>
                <a:cs typeface="Arial"/>
                <a:sym typeface="Arial"/>
              </a:rPr>
              <a:t>111300 </a:t>
            </a:r>
            <a:endParaRPr sz="2000">
              <a:solidFill>
                <a:schemeClr val="dk1"/>
              </a:solidFill>
              <a:latin typeface="Arial"/>
              <a:ea typeface="Arial"/>
              <a:cs typeface="Arial"/>
              <a:sym typeface="Arial"/>
            </a:endParaRPr>
          </a:p>
        </p:txBody>
      </p:sp>
      <p:sp>
        <p:nvSpPr>
          <p:cNvPr id="266" name="Google Shape;266;p36" descr="red outline text box"/>
          <p:cNvSpPr/>
          <p:nvPr/>
        </p:nvSpPr>
        <p:spPr>
          <a:xfrm>
            <a:off x="6125285" y="2620528"/>
            <a:ext cx="2873707" cy="852985"/>
          </a:xfrm>
          <a:prstGeom prst="roundRect">
            <a:avLst>
              <a:gd name="adj" fmla="val 16667"/>
            </a:avLst>
          </a:prstGeom>
          <a:solidFill>
            <a:schemeClr val="lt1"/>
          </a:solidFill>
          <a:ln w="2857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l" rtl="0">
              <a:spcBef>
                <a:spcPts val="0"/>
              </a:spcBef>
              <a:spcAft>
                <a:spcPts val="0"/>
              </a:spcAft>
              <a:buNone/>
            </a:pPr>
            <a:r>
              <a:rPr lang="en" sz="2000" i="1">
                <a:solidFill>
                  <a:schemeClr val="dk1"/>
                </a:solidFill>
                <a:latin typeface="Arial"/>
                <a:ea typeface="Arial"/>
                <a:cs typeface="Arial"/>
                <a:sym typeface="Arial"/>
              </a:rPr>
              <a:t>Computer Science</a:t>
            </a:r>
            <a:endParaRPr sz="900"/>
          </a:p>
          <a:p>
            <a:pPr marL="0" marR="0" lvl="0" indent="0" algn="l" rtl="0">
              <a:spcBef>
                <a:spcPts val="0"/>
              </a:spcBef>
              <a:spcAft>
                <a:spcPts val="0"/>
              </a:spcAft>
              <a:buNone/>
            </a:pPr>
            <a:r>
              <a:rPr lang="en" sz="2000">
                <a:solidFill>
                  <a:schemeClr val="dk1"/>
                </a:solidFill>
                <a:latin typeface="Arial"/>
                <a:ea typeface="Arial"/>
                <a:cs typeface="Arial"/>
                <a:sym typeface="Arial"/>
              </a:rPr>
              <a:t>EMIS Code </a:t>
            </a:r>
            <a:r>
              <a:rPr lang="en" sz="2000" i="0">
                <a:solidFill>
                  <a:schemeClr val="dk1"/>
                </a:solidFill>
                <a:latin typeface="Arial"/>
                <a:ea typeface="Arial"/>
                <a:cs typeface="Arial"/>
                <a:sym typeface="Arial"/>
              </a:rPr>
              <a:t>290250 </a:t>
            </a:r>
            <a:endParaRPr sz="2000">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7">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t="59996"/>
          <a:stretch/>
        </p:blipFill>
        <p:spPr>
          <a:xfrm>
            <a:off x="0" y="710627"/>
            <a:ext cx="9144000" cy="3918431"/>
          </a:xfrm>
          <a:prstGeom prst="rect">
            <a:avLst/>
          </a:prstGeom>
          <a:noFill/>
          <a:ln>
            <a:noFill/>
          </a:ln>
        </p:spPr>
      </p:pic>
      <p:sp>
        <p:nvSpPr>
          <p:cNvPr id="273" name="Google Shape;273;p37"/>
          <p:cNvSpPr txBox="1">
            <a:spLocks noGrp="1"/>
          </p:cNvSpPr>
          <p:nvPr>
            <p:ph type="title"/>
          </p:nvPr>
        </p:nvSpPr>
        <p:spPr>
          <a:xfrm>
            <a:off x="0" y="162209"/>
            <a:ext cx="9144000" cy="48090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Simultaneous Credit with 1-Teacher</a:t>
            </a:r>
            <a:endParaRPr/>
          </a:p>
        </p:txBody>
      </p:sp>
      <p:sp>
        <p:nvSpPr>
          <p:cNvPr id="274" name="Google Shape;274;p37"/>
          <p:cNvSpPr txBox="1"/>
          <p:nvPr/>
        </p:nvSpPr>
        <p:spPr>
          <a:xfrm flipH="1">
            <a:off x="704565" y="1531781"/>
            <a:ext cx="249591" cy="403957"/>
          </a:xfrm>
          <a:prstGeom prst="rect">
            <a:avLst/>
          </a:prstGeom>
          <a:noFill/>
          <a:ln>
            <a:noFill/>
          </a:ln>
        </p:spPr>
        <p:txBody>
          <a:bodyPr spcFirstLastPara="1" wrap="square" lIns="57150" tIns="28575" rIns="57150" bIns="28575" anchor="t" anchorCtr="0">
            <a:spAutoFit/>
          </a:bodyPr>
          <a:lstStyle/>
          <a:p>
            <a:pPr marL="0" marR="0" lvl="0" indent="0" algn="l" rtl="0">
              <a:spcBef>
                <a:spcPts val="0"/>
              </a:spcBef>
              <a:spcAft>
                <a:spcPts val="0"/>
              </a:spcAft>
              <a:buNone/>
            </a:pPr>
            <a:r>
              <a:rPr lang="en" sz="2300">
                <a:solidFill>
                  <a:schemeClr val="dk1"/>
                </a:solidFill>
                <a:latin typeface="Calibri"/>
                <a:ea typeface="Calibri"/>
                <a:cs typeface="Calibri"/>
                <a:sym typeface="Calibri"/>
              </a:rPr>
              <a:t>1</a:t>
            </a:r>
            <a:endParaRPr sz="900"/>
          </a:p>
        </p:txBody>
      </p:sp>
      <p:sp>
        <p:nvSpPr>
          <p:cNvPr id="275" name="Google Shape;275;p37" descr="blue outlined text box"/>
          <p:cNvSpPr/>
          <p:nvPr/>
        </p:nvSpPr>
        <p:spPr>
          <a:xfrm>
            <a:off x="2567486" y="761092"/>
            <a:ext cx="2158052" cy="860074"/>
          </a:xfrm>
          <a:prstGeom prst="roundRect">
            <a:avLst>
              <a:gd name="adj" fmla="val 16667"/>
            </a:avLst>
          </a:prstGeom>
          <a:solidFill>
            <a:schemeClr val="lt1"/>
          </a:solid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000">
                <a:solidFill>
                  <a:schemeClr val="dk1"/>
                </a:solidFill>
                <a:latin typeface="Arial"/>
                <a:ea typeface="Arial"/>
                <a:cs typeface="Arial"/>
                <a:sym typeface="Arial"/>
              </a:rPr>
              <a:t>Discrete Mathematics</a:t>
            </a:r>
            <a:endParaRPr sz="900"/>
          </a:p>
        </p:txBody>
      </p:sp>
      <p:sp>
        <p:nvSpPr>
          <p:cNvPr id="276" name="Google Shape;276;p37" descr="blue outlined textbox"/>
          <p:cNvSpPr/>
          <p:nvPr/>
        </p:nvSpPr>
        <p:spPr>
          <a:xfrm>
            <a:off x="6210584" y="904164"/>
            <a:ext cx="2873707" cy="852985"/>
          </a:xfrm>
          <a:prstGeom prst="roundRect">
            <a:avLst>
              <a:gd name="adj" fmla="val 16667"/>
            </a:avLst>
          </a:prstGeom>
          <a:solidFill>
            <a:schemeClr val="lt1"/>
          </a:solid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l" rtl="0">
              <a:spcBef>
                <a:spcPts val="0"/>
              </a:spcBef>
              <a:spcAft>
                <a:spcPts val="0"/>
              </a:spcAft>
              <a:buNone/>
            </a:pPr>
            <a:r>
              <a:rPr lang="en" sz="2000" i="1">
                <a:solidFill>
                  <a:schemeClr val="dk1"/>
                </a:solidFill>
                <a:latin typeface="Arial"/>
                <a:ea typeface="Arial"/>
                <a:cs typeface="Arial"/>
                <a:sym typeface="Arial"/>
              </a:rPr>
              <a:t>Discrete Mathematics </a:t>
            </a:r>
            <a:endParaRPr sz="900"/>
          </a:p>
          <a:p>
            <a:pPr marL="0" marR="0" lvl="0" indent="0" algn="l" rtl="0">
              <a:spcBef>
                <a:spcPts val="0"/>
              </a:spcBef>
              <a:spcAft>
                <a:spcPts val="0"/>
              </a:spcAft>
              <a:buNone/>
            </a:pPr>
            <a:r>
              <a:rPr lang="en" sz="2000">
                <a:solidFill>
                  <a:schemeClr val="dk1"/>
                </a:solidFill>
                <a:latin typeface="Arial"/>
                <a:ea typeface="Arial"/>
                <a:cs typeface="Arial"/>
                <a:sym typeface="Arial"/>
              </a:rPr>
              <a:t>EMIS Code </a:t>
            </a:r>
            <a:r>
              <a:rPr lang="en" sz="2000" i="0">
                <a:solidFill>
                  <a:schemeClr val="dk1"/>
                </a:solidFill>
                <a:latin typeface="Arial"/>
                <a:ea typeface="Arial"/>
                <a:cs typeface="Arial"/>
                <a:sym typeface="Arial"/>
              </a:rPr>
              <a:t>111300 </a:t>
            </a:r>
            <a:endParaRPr sz="2000">
              <a:solidFill>
                <a:schemeClr val="dk1"/>
              </a:solidFill>
              <a:latin typeface="Arial"/>
              <a:ea typeface="Arial"/>
              <a:cs typeface="Arial"/>
              <a:sym typeface="Arial"/>
            </a:endParaRPr>
          </a:p>
        </p:txBody>
      </p:sp>
      <p:sp>
        <p:nvSpPr>
          <p:cNvPr id="277" name="Google Shape;277;p37" descr="red outlined text box"/>
          <p:cNvSpPr/>
          <p:nvPr/>
        </p:nvSpPr>
        <p:spPr>
          <a:xfrm>
            <a:off x="2645106" y="1935738"/>
            <a:ext cx="2098344" cy="926076"/>
          </a:xfrm>
          <a:prstGeom prst="roundRect">
            <a:avLst>
              <a:gd name="adj" fmla="val 16667"/>
            </a:avLst>
          </a:prstGeom>
          <a:solidFill>
            <a:schemeClr val="lt1"/>
          </a:solidFill>
          <a:ln w="2857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000" b="1">
                <a:solidFill>
                  <a:schemeClr val="accent2"/>
                </a:solidFill>
                <a:latin typeface="Arial"/>
                <a:ea typeface="Arial"/>
                <a:cs typeface="Arial"/>
                <a:sym typeface="Arial"/>
              </a:rPr>
              <a:t>Credit Flex:</a:t>
            </a:r>
            <a:endParaRPr sz="900"/>
          </a:p>
          <a:p>
            <a:pPr marL="0" marR="0" lvl="0" indent="0" algn="ctr" rtl="0">
              <a:spcBef>
                <a:spcPts val="0"/>
              </a:spcBef>
              <a:spcAft>
                <a:spcPts val="0"/>
              </a:spcAft>
              <a:buNone/>
            </a:pPr>
            <a:r>
              <a:rPr lang="en" sz="2000">
                <a:solidFill>
                  <a:schemeClr val="dk1"/>
                </a:solidFill>
                <a:latin typeface="Arial"/>
                <a:ea typeface="Arial"/>
                <a:cs typeface="Arial"/>
                <a:sym typeface="Arial"/>
              </a:rPr>
              <a:t>Computer Science</a:t>
            </a:r>
            <a:endParaRPr sz="900"/>
          </a:p>
        </p:txBody>
      </p:sp>
      <p:sp>
        <p:nvSpPr>
          <p:cNvPr id="278" name="Google Shape;278;p37"/>
          <p:cNvSpPr txBox="1"/>
          <p:nvPr/>
        </p:nvSpPr>
        <p:spPr>
          <a:xfrm flipH="1">
            <a:off x="7963468" y="2369771"/>
            <a:ext cx="574912" cy="403957"/>
          </a:xfrm>
          <a:prstGeom prst="rect">
            <a:avLst/>
          </a:prstGeom>
          <a:noFill/>
          <a:ln>
            <a:noFill/>
          </a:ln>
        </p:spPr>
        <p:txBody>
          <a:bodyPr spcFirstLastPara="1" wrap="square" lIns="57150" tIns="28575" rIns="57150" bIns="28575" anchor="t" anchorCtr="0">
            <a:spAutoFit/>
          </a:bodyPr>
          <a:lstStyle/>
          <a:p>
            <a:pPr marL="0" marR="0" lvl="0" indent="0" algn="l" rtl="0">
              <a:spcBef>
                <a:spcPts val="0"/>
              </a:spcBef>
              <a:spcAft>
                <a:spcPts val="0"/>
              </a:spcAft>
              <a:buNone/>
            </a:pPr>
            <a:r>
              <a:rPr lang="en" sz="2300" dirty="0">
                <a:solidFill>
                  <a:schemeClr val="lt1"/>
                </a:solidFill>
                <a:latin typeface="Calibri"/>
                <a:ea typeface="Calibri"/>
                <a:cs typeface="Calibri"/>
                <a:sym typeface="Calibri"/>
              </a:rPr>
              <a:t>2</a:t>
            </a:r>
            <a:endParaRPr sz="900" dirty="0"/>
          </a:p>
        </p:txBody>
      </p:sp>
      <p:pic>
        <p:nvPicPr>
          <p:cNvPr id="279" name="Google Shape;279;p37" descr="male object"/>
          <p:cNvPicPr preferRelativeResize="0"/>
          <p:nvPr/>
        </p:nvPicPr>
        <p:blipFill rotWithShape="1">
          <a:blip r:embed="rId4">
            <a:alphaModFix/>
          </a:blip>
          <a:srcRect/>
          <a:stretch/>
        </p:blipFill>
        <p:spPr>
          <a:xfrm>
            <a:off x="8538380" y="2669843"/>
            <a:ext cx="464824" cy="9216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sp>
        <p:nvSpPr>
          <p:cNvPr id="285" name="Google Shape;285;p38"/>
          <p:cNvSpPr txBox="1">
            <a:spLocks noGrp="1"/>
          </p:cNvSpPr>
          <p:nvPr>
            <p:ph type="title"/>
          </p:nvPr>
        </p:nvSpPr>
        <p:spPr>
          <a:xfrm>
            <a:off x="411279" y="1220679"/>
            <a:ext cx="3840085" cy="1269595"/>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Clr>
                <a:srgbClr val="C00000"/>
              </a:buClr>
              <a:buSzPts val="3100"/>
              <a:buFont typeface="Arial"/>
              <a:buNone/>
            </a:pPr>
            <a:r>
              <a:rPr lang="en"/>
              <a:t>Credit Flexibility</a:t>
            </a:r>
            <a:endParaRPr/>
          </a:p>
        </p:txBody>
      </p:sp>
      <p:cxnSp>
        <p:nvCxnSpPr>
          <p:cNvPr id="286" name="Google Shape;286;p38">
            <a:extLst>
              <a:ext uri="{C183D7F6-B498-43B3-948B-1728B52AA6E4}">
                <adec:decorative xmlns:adec="http://schemas.microsoft.com/office/drawing/2017/decorative" val="1"/>
              </a:ext>
            </a:extLst>
          </p:cNvPr>
          <p:cNvCxnSpPr/>
          <p:nvPr/>
        </p:nvCxnSpPr>
        <p:spPr>
          <a:xfrm>
            <a:off x="491490" y="1737360"/>
            <a:ext cx="3429000" cy="0"/>
          </a:xfrm>
          <a:prstGeom prst="straightConnector1">
            <a:avLst/>
          </a:prstGeom>
          <a:noFill/>
          <a:ln w="19050" cap="sq" cmpd="sng">
            <a:solidFill>
              <a:schemeClr val="dk1"/>
            </a:solidFill>
            <a:prstDash val="solid"/>
            <a:round/>
            <a:headEnd type="none" w="sm" len="sm"/>
            <a:tailEnd type="none" w="sm" len="sm"/>
          </a:ln>
        </p:spPr>
      </p:cxnSp>
      <p:pic>
        <p:nvPicPr>
          <p:cNvPr id="287" name="Google Shape;287;p38" descr="brain made of cogwheels"/>
          <p:cNvPicPr preferRelativeResize="0"/>
          <p:nvPr/>
        </p:nvPicPr>
        <p:blipFill rotWithShape="1">
          <a:blip r:embed="rId3">
            <a:alphaModFix/>
          </a:blip>
          <a:srcRect l="5486" r="2458"/>
          <a:stretch/>
        </p:blipFill>
        <p:spPr>
          <a:xfrm>
            <a:off x="4409136" y="6"/>
            <a:ext cx="4734862" cy="4722388"/>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9"/>
          <p:cNvSpPr txBox="1">
            <a:spLocks noGrp="1"/>
          </p:cNvSpPr>
          <p:nvPr>
            <p:ph type="title"/>
          </p:nvPr>
        </p:nvSpPr>
        <p:spPr>
          <a:xfrm>
            <a:off x="457200" y="167844"/>
            <a:ext cx="8229600" cy="461665"/>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000"/>
              <a:buFont typeface="Arial"/>
              <a:buNone/>
            </a:pPr>
            <a:r>
              <a:rPr lang="en" sz="3000"/>
              <a:t>Credit Flex with Non-Building Teacher</a:t>
            </a:r>
            <a:endParaRPr/>
          </a:p>
        </p:txBody>
      </p:sp>
      <p:pic>
        <p:nvPicPr>
          <p:cNvPr id="294" name="Google Shape;294;p39" descr="female figure"/>
          <p:cNvPicPr preferRelativeResize="0"/>
          <p:nvPr/>
        </p:nvPicPr>
        <p:blipFill rotWithShape="1">
          <a:blip r:embed="rId3">
            <a:alphaModFix/>
          </a:blip>
          <a:srcRect/>
          <a:stretch/>
        </p:blipFill>
        <p:spPr>
          <a:xfrm>
            <a:off x="1170756" y="1105393"/>
            <a:ext cx="953578" cy="1768453"/>
          </a:xfrm>
          <a:prstGeom prst="rect">
            <a:avLst/>
          </a:prstGeom>
          <a:noFill/>
          <a:ln>
            <a:noFill/>
          </a:ln>
        </p:spPr>
      </p:pic>
      <p:sp>
        <p:nvSpPr>
          <p:cNvPr id="295" name="Google Shape;295;p39" descr="red right arrow"/>
          <p:cNvSpPr/>
          <p:nvPr/>
        </p:nvSpPr>
        <p:spPr>
          <a:xfrm>
            <a:off x="2696587" y="1754057"/>
            <a:ext cx="3820517" cy="554799"/>
          </a:xfrm>
          <a:prstGeom prst="rightArrow">
            <a:avLst>
              <a:gd name="adj1" fmla="val 50000"/>
              <a:gd name="adj2" fmla="val 50000"/>
            </a:avLst>
          </a:prstGeom>
          <a:solidFill>
            <a:srgbClr val="953734"/>
          </a:solidFill>
          <a:ln w="38100" cap="flat" cmpd="sng">
            <a:solidFill>
              <a:srgbClr val="95373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pic>
        <p:nvPicPr>
          <p:cNvPr id="296" name="Google Shape;296;p39" descr="male figure"/>
          <p:cNvPicPr preferRelativeResize="0"/>
          <p:nvPr/>
        </p:nvPicPr>
        <p:blipFill rotWithShape="1">
          <a:blip r:embed="rId4">
            <a:alphaModFix/>
          </a:blip>
          <a:srcRect/>
          <a:stretch/>
        </p:blipFill>
        <p:spPr>
          <a:xfrm>
            <a:off x="6900148" y="1147229"/>
            <a:ext cx="891915" cy="1768453"/>
          </a:xfrm>
          <a:prstGeom prst="rect">
            <a:avLst/>
          </a:prstGeom>
          <a:noFill/>
          <a:ln>
            <a:noFill/>
          </a:ln>
        </p:spPr>
      </p:pic>
      <p:sp>
        <p:nvSpPr>
          <p:cNvPr id="297" name="Google Shape;297;p39" descr="blue word cloud"/>
          <p:cNvSpPr/>
          <p:nvPr/>
        </p:nvSpPr>
        <p:spPr>
          <a:xfrm>
            <a:off x="457200" y="2945764"/>
            <a:ext cx="2558102" cy="1606799"/>
          </a:xfrm>
          <a:prstGeom prst="cloudCallout">
            <a:avLst>
              <a:gd name="adj1" fmla="val -6723"/>
              <a:gd name="adj2" fmla="val 2597"/>
            </a:avLst>
          </a:prstGeom>
          <a:gradFill>
            <a:gsLst>
              <a:gs pos="0">
                <a:srgbClr val="3E7FCD"/>
              </a:gs>
              <a:gs pos="100000">
                <a:srgbClr val="96C0FF"/>
              </a:gs>
            </a:gsLst>
            <a:lin ang="16200000" scaled="0"/>
          </a:gradFill>
          <a:ln w="9525" cap="flat" cmpd="sng">
            <a:solidFill>
              <a:srgbClr val="83A2C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300" b="1">
                <a:solidFill>
                  <a:schemeClr val="lt1"/>
                </a:solidFill>
                <a:latin typeface="Calibri"/>
                <a:ea typeface="Calibri"/>
                <a:cs typeface="Calibri"/>
                <a:sym typeface="Calibri"/>
              </a:rPr>
              <a:t>Teacher 1 Provides Instruction </a:t>
            </a:r>
            <a:endParaRPr sz="900"/>
          </a:p>
        </p:txBody>
      </p:sp>
      <p:sp>
        <p:nvSpPr>
          <p:cNvPr id="298" name="Google Shape;298;p39" descr="red word cloud"/>
          <p:cNvSpPr/>
          <p:nvPr/>
        </p:nvSpPr>
        <p:spPr>
          <a:xfrm>
            <a:off x="6067054" y="3002939"/>
            <a:ext cx="2558103" cy="1606799"/>
          </a:xfrm>
          <a:prstGeom prst="cloudCallout">
            <a:avLst>
              <a:gd name="adj1" fmla="val -6723"/>
              <a:gd name="adj2" fmla="val 2597"/>
            </a:avLst>
          </a:prstGeom>
          <a:solidFill>
            <a:srgbClr val="953734"/>
          </a:solidFill>
          <a:ln w="9525" cap="flat" cmpd="sng">
            <a:solidFill>
              <a:srgbClr val="953734"/>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r>
              <a:rPr lang="en" sz="2300" b="1">
                <a:solidFill>
                  <a:schemeClr val="lt1"/>
                </a:solidFill>
                <a:latin typeface="Calibri"/>
                <a:ea typeface="Calibri"/>
                <a:cs typeface="Calibri"/>
                <a:sym typeface="Calibri"/>
              </a:rPr>
              <a:t>Licensed Teacher 2 Evaluates </a:t>
            </a:r>
            <a:endParaRPr sz="9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3" descr="highway bridge crossing a body of water"/>
          <p:cNvPicPr preferRelativeResize="0"/>
          <p:nvPr/>
        </p:nvPicPr>
        <p:blipFill>
          <a:blip r:embed="rId3">
            <a:alphaModFix/>
          </a:blip>
          <a:stretch>
            <a:fillRect/>
          </a:stretch>
        </p:blipFill>
        <p:spPr>
          <a:xfrm>
            <a:off x="0" y="0"/>
            <a:ext cx="9144000" cy="4755674"/>
          </a:xfrm>
          <a:prstGeom prst="rect">
            <a:avLst/>
          </a:prstGeom>
          <a:noFill/>
          <a:ln>
            <a:noFill/>
          </a:ln>
        </p:spPr>
      </p:pic>
      <p:sp>
        <p:nvSpPr>
          <p:cNvPr id="61" name="Google Shape;61;p13"/>
          <p:cNvSpPr txBox="1">
            <a:spLocks noGrp="1"/>
          </p:cNvSpPr>
          <p:nvPr>
            <p:ph type="title"/>
          </p:nvPr>
        </p:nvSpPr>
        <p:spPr>
          <a:xfrm>
            <a:off x="457200" y="342900"/>
            <a:ext cx="8229600" cy="6465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solidFill>
                  <a:schemeClr val="lt1"/>
                </a:solidFill>
              </a:rPr>
              <a:t>What is the Why?</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0">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0" y="-532271"/>
            <a:ext cx="9144000" cy="5301951"/>
          </a:xfrm>
          <a:prstGeom prst="rect">
            <a:avLst/>
          </a:prstGeom>
          <a:noFill/>
          <a:ln>
            <a:noFill/>
          </a:ln>
        </p:spPr>
      </p:pic>
      <p:sp>
        <p:nvSpPr>
          <p:cNvPr id="304" name="Google Shape;304;p40"/>
          <p:cNvSpPr txBox="1">
            <a:spLocks noGrp="1"/>
          </p:cNvSpPr>
          <p:nvPr>
            <p:ph type="title"/>
          </p:nvPr>
        </p:nvSpPr>
        <p:spPr>
          <a:xfrm>
            <a:off x="1094447" y="1878253"/>
            <a:ext cx="3184216" cy="48090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Questions</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1"/>
          <p:cNvSpPr txBox="1">
            <a:spLocks noGrp="1"/>
          </p:cNvSpPr>
          <p:nvPr>
            <p:ph type="subTitle" idx="1"/>
          </p:nvPr>
        </p:nvSpPr>
        <p:spPr>
          <a:xfrm>
            <a:off x="261949" y="899454"/>
            <a:ext cx="6220202" cy="1585049"/>
          </a:xfrm>
          <a:prstGeom prst="rect">
            <a:avLst/>
          </a:prstGeom>
        </p:spPr>
        <p:txBody>
          <a:bodyPr spcFirstLastPara="1" wrap="square" lIns="0" tIns="0" rIns="0" bIns="0" anchor="t" anchorCtr="0">
            <a:spAutoFit/>
          </a:bodyPr>
          <a:lstStyle/>
          <a:p>
            <a:pPr marL="0" lvl="0" indent="0" algn="l" rtl="0">
              <a:spcBef>
                <a:spcPts val="560"/>
              </a:spcBef>
              <a:spcAft>
                <a:spcPts val="0"/>
              </a:spcAft>
              <a:buNone/>
            </a:pPr>
            <a:r>
              <a:rPr lang="en" sz="3100" b="1" dirty="0">
                <a:solidFill>
                  <a:schemeClr val="dk1"/>
                </a:solidFill>
              </a:rPr>
              <a:t>Ohio Department of Education Math Pathways webpage:</a:t>
            </a:r>
            <a:endParaRPr sz="3100" b="1" dirty="0">
              <a:solidFill>
                <a:schemeClr val="dk1"/>
              </a:solidFill>
            </a:endParaRPr>
          </a:p>
          <a:p>
            <a:pPr marL="0" lvl="0" indent="0" algn="l" rtl="0">
              <a:spcBef>
                <a:spcPts val="560"/>
              </a:spcBef>
              <a:spcAft>
                <a:spcPts val="0"/>
              </a:spcAft>
              <a:buNone/>
            </a:pPr>
            <a:r>
              <a:rPr lang="en" sz="3100" b="1" dirty="0">
                <a:solidFill>
                  <a:schemeClr val="dk1"/>
                </a:solidFill>
              </a:rPr>
              <a:t>bit.ly/odemathpathways</a:t>
            </a:r>
            <a:endParaRPr sz="3100" b="1" dirty="0">
              <a:solidFill>
                <a:schemeClr val="dk1"/>
              </a:solidFill>
            </a:endParaRPr>
          </a:p>
        </p:txBody>
      </p:sp>
      <p:sp>
        <p:nvSpPr>
          <p:cNvPr id="310" name="Google Shape;310;p41"/>
          <p:cNvSpPr txBox="1">
            <a:spLocks noGrp="1"/>
          </p:cNvSpPr>
          <p:nvPr>
            <p:ph type="ctrTitle"/>
          </p:nvPr>
        </p:nvSpPr>
        <p:spPr>
          <a:xfrm>
            <a:off x="400837" y="507636"/>
            <a:ext cx="7756200" cy="646500"/>
          </a:xfrm>
          <a:prstGeom prst="rect">
            <a:avLst/>
          </a:prstGeom>
        </p:spPr>
        <p:txBody>
          <a:bodyPr spcFirstLastPara="1" wrap="square" lIns="0" tIns="0" rIns="0" bIns="0" anchor="b" anchorCtr="0">
            <a:spAutoFit/>
          </a:bodyPr>
          <a:lstStyle/>
          <a:p>
            <a:pPr marL="0" lvl="0" indent="0" algn="l" rtl="0">
              <a:spcBef>
                <a:spcPts val="0"/>
              </a:spcBef>
              <a:spcAft>
                <a:spcPts val="0"/>
              </a:spcAft>
              <a:buNone/>
            </a:pPr>
            <a:r>
              <a:rPr lang="en"/>
              <a:t>Thank you</a:t>
            </a:r>
            <a:endParaRPr/>
          </a:p>
        </p:txBody>
      </p:sp>
      <p:pic>
        <p:nvPicPr>
          <p:cNvPr id="311" name="Google Shape;311;p41" descr="QR code for Math Pathways Website"/>
          <p:cNvPicPr preferRelativeResize="0"/>
          <p:nvPr/>
        </p:nvPicPr>
        <p:blipFill>
          <a:blip r:embed="rId3">
            <a:alphaModFix/>
          </a:blip>
          <a:stretch>
            <a:fillRect/>
          </a:stretch>
        </p:blipFill>
        <p:spPr>
          <a:xfrm>
            <a:off x="488834" y="2484503"/>
            <a:ext cx="2189201" cy="2189201"/>
          </a:xfrm>
          <a:prstGeom prst="rect">
            <a:avLst/>
          </a:prstGeom>
          <a:noFill/>
          <a:ln w="19050" cap="flat" cmpd="sng">
            <a:solidFill>
              <a:schemeClr val="accent3"/>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2"/>
          <p:cNvSpPr txBox="1">
            <a:spLocks noGrp="1"/>
          </p:cNvSpPr>
          <p:nvPr>
            <p:ph type="title"/>
          </p:nvPr>
        </p:nvSpPr>
        <p:spPr>
          <a:xfrm>
            <a:off x="1485900" y="301646"/>
            <a:ext cx="6172200" cy="48474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dirty="0"/>
              <a:t>Contact Information</a:t>
            </a:r>
            <a:endParaRPr dirty="0"/>
          </a:p>
        </p:txBody>
      </p:sp>
      <p:graphicFrame>
        <p:nvGraphicFramePr>
          <p:cNvPr id="318" name="Google Shape;318;p42"/>
          <p:cNvGraphicFramePr/>
          <p:nvPr/>
        </p:nvGraphicFramePr>
        <p:xfrm>
          <a:off x="361709" y="1290214"/>
          <a:ext cx="8362650" cy="2350500"/>
        </p:xfrm>
        <a:graphic>
          <a:graphicData uri="http://schemas.openxmlformats.org/drawingml/2006/table">
            <a:tbl>
              <a:tblPr firstRow="1" bandRow="1">
                <a:noFill/>
                <a:tableStyleId>{20A4098F-B7BC-4246-8665-A1147D4D6263}</a:tableStyleId>
              </a:tblPr>
              <a:tblGrid>
                <a:gridCol w="1776825">
                  <a:extLst>
                    <a:ext uri="{9D8B030D-6E8A-4147-A177-3AD203B41FA5}">
                      <a16:colId xmlns:a16="http://schemas.microsoft.com/office/drawing/2014/main" val="20000"/>
                    </a:ext>
                  </a:extLst>
                </a:gridCol>
                <a:gridCol w="2096250">
                  <a:extLst>
                    <a:ext uri="{9D8B030D-6E8A-4147-A177-3AD203B41FA5}">
                      <a16:colId xmlns:a16="http://schemas.microsoft.com/office/drawing/2014/main" val="20001"/>
                    </a:ext>
                  </a:extLst>
                </a:gridCol>
                <a:gridCol w="4489575">
                  <a:extLst>
                    <a:ext uri="{9D8B030D-6E8A-4147-A177-3AD203B41FA5}">
                      <a16:colId xmlns:a16="http://schemas.microsoft.com/office/drawing/2014/main" val="20002"/>
                    </a:ext>
                  </a:extLst>
                </a:gridCol>
              </a:tblGrid>
              <a:tr h="555000">
                <a:tc>
                  <a:txBody>
                    <a:bodyPr/>
                    <a:lstStyle/>
                    <a:p>
                      <a:pPr marL="0" marR="0" lvl="0" indent="0" algn="ctr" rtl="0">
                        <a:spcBef>
                          <a:spcPts val="0"/>
                        </a:spcBef>
                        <a:spcAft>
                          <a:spcPts val="0"/>
                        </a:spcAft>
                        <a:buNone/>
                      </a:pPr>
                      <a:r>
                        <a:rPr lang="en" sz="2100">
                          <a:latin typeface="Arial"/>
                          <a:ea typeface="Arial"/>
                          <a:cs typeface="Arial"/>
                          <a:sym typeface="Arial"/>
                        </a:rPr>
                        <a:t>Name</a:t>
                      </a:r>
                      <a:endParaRPr sz="900"/>
                    </a:p>
                  </a:txBody>
                  <a:tcPr marL="68575" marR="68575" marT="34300" marB="34300" anchor="ctr"/>
                </a:tc>
                <a:tc>
                  <a:txBody>
                    <a:bodyPr/>
                    <a:lstStyle/>
                    <a:p>
                      <a:pPr marL="0" marR="0" lvl="0" indent="0" algn="ctr" rtl="0">
                        <a:spcBef>
                          <a:spcPts val="0"/>
                        </a:spcBef>
                        <a:spcAft>
                          <a:spcPts val="0"/>
                        </a:spcAft>
                        <a:buNone/>
                      </a:pPr>
                      <a:r>
                        <a:rPr lang="en" sz="2100">
                          <a:latin typeface="Arial"/>
                          <a:ea typeface="Arial"/>
                          <a:cs typeface="Arial"/>
                          <a:sym typeface="Arial"/>
                        </a:rPr>
                        <a:t>Phone</a:t>
                      </a:r>
                      <a:endParaRPr sz="900"/>
                    </a:p>
                  </a:txBody>
                  <a:tcPr marL="68575" marR="68575" marT="34300" marB="34300" anchor="ctr"/>
                </a:tc>
                <a:tc>
                  <a:txBody>
                    <a:bodyPr/>
                    <a:lstStyle/>
                    <a:p>
                      <a:pPr marL="0" marR="0" lvl="0" indent="0" algn="ctr" rtl="0">
                        <a:spcBef>
                          <a:spcPts val="0"/>
                        </a:spcBef>
                        <a:spcAft>
                          <a:spcPts val="0"/>
                        </a:spcAft>
                        <a:buNone/>
                      </a:pPr>
                      <a:r>
                        <a:rPr lang="en" sz="2100">
                          <a:latin typeface="Arial"/>
                          <a:ea typeface="Arial"/>
                          <a:cs typeface="Arial"/>
                          <a:sym typeface="Arial"/>
                        </a:rPr>
                        <a:t>Email</a:t>
                      </a:r>
                      <a:endParaRPr sz="900"/>
                    </a:p>
                  </a:txBody>
                  <a:tcPr marL="68575" marR="68575" marT="34300" marB="34300" anchor="ctr"/>
                </a:tc>
                <a:extLst>
                  <a:ext uri="{0D108BD9-81ED-4DB2-BD59-A6C34878D82A}">
                    <a16:rowId xmlns:a16="http://schemas.microsoft.com/office/drawing/2014/main" val="10000"/>
                  </a:ext>
                </a:extLst>
              </a:tr>
              <a:tr h="598500">
                <a:tc>
                  <a:txBody>
                    <a:bodyPr/>
                    <a:lstStyle/>
                    <a:p>
                      <a:pPr marL="0" marR="0" lvl="0" indent="0" algn="ctr" rtl="0">
                        <a:spcBef>
                          <a:spcPts val="0"/>
                        </a:spcBef>
                        <a:spcAft>
                          <a:spcPts val="0"/>
                        </a:spcAft>
                        <a:buNone/>
                      </a:pPr>
                      <a:r>
                        <a:rPr lang="en" sz="1500">
                          <a:latin typeface="Arial"/>
                          <a:ea typeface="Arial"/>
                          <a:cs typeface="Arial"/>
                          <a:sym typeface="Arial"/>
                        </a:rPr>
                        <a:t>Annika Moore</a:t>
                      </a:r>
                      <a:endParaRPr sz="900"/>
                    </a:p>
                  </a:txBody>
                  <a:tcPr marL="68575" marR="68575" marT="34300" marB="34300" anchor="ctr"/>
                </a:tc>
                <a:tc>
                  <a:txBody>
                    <a:bodyPr/>
                    <a:lstStyle/>
                    <a:p>
                      <a:pPr marL="0" marR="0" lvl="0" indent="0" algn="ctr" rtl="0">
                        <a:spcBef>
                          <a:spcPts val="0"/>
                        </a:spcBef>
                        <a:spcAft>
                          <a:spcPts val="0"/>
                        </a:spcAft>
                        <a:buNone/>
                      </a:pPr>
                      <a:r>
                        <a:rPr lang="en" sz="1500">
                          <a:latin typeface="Arial"/>
                          <a:ea typeface="Arial"/>
                          <a:cs typeface="Arial"/>
                          <a:sym typeface="Arial"/>
                        </a:rPr>
                        <a:t>614-728-2373 </a:t>
                      </a:r>
                      <a:endParaRPr sz="900"/>
                    </a:p>
                  </a:txBody>
                  <a:tcPr marL="68575" marR="68575" marT="34300" marB="34300" anchor="ctr"/>
                </a:tc>
                <a:tc>
                  <a:txBody>
                    <a:bodyPr/>
                    <a:lstStyle/>
                    <a:p>
                      <a:pPr marL="0" marR="0" lvl="0" indent="0" algn="ctr" rtl="0">
                        <a:spcBef>
                          <a:spcPts val="0"/>
                        </a:spcBef>
                        <a:spcAft>
                          <a:spcPts val="0"/>
                        </a:spcAft>
                        <a:buNone/>
                      </a:pPr>
                      <a:r>
                        <a:rPr lang="en" sz="1500" u="sng">
                          <a:solidFill>
                            <a:schemeClr val="hlink"/>
                          </a:solidFill>
                          <a:latin typeface="Arial"/>
                          <a:ea typeface="Arial"/>
                          <a:cs typeface="Arial"/>
                          <a:sym typeface="Arial"/>
                          <a:hlinkClick r:id="rId3"/>
                        </a:rPr>
                        <a:t>Annika.Moore@education.ohio.gov</a:t>
                      </a:r>
                      <a:endParaRPr sz="1500">
                        <a:latin typeface="Arial"/>
                        <a:ea typeface="Arial"/>
                        <a:cs typeface="Arial"/>
                        <a:sym typeface="Arial"/>
                      </a:endParaRPr>
                    </a:p>
                  </a:txBody>
                  <a:tcPr marL="68575" marR="68575" marT="34300" marB="34300" anchor="ctr"/>
                </a:tc>
                <a:extLst>
                  <a:ext uri="{0D108BD9-81ED-4DB2-BD59-A6C34878D82A}">
                    <a16:rowId xmlns:a16="http://schemas.microsoft.com/office/drawing/2014/main" val="10001"/>
                  </a:ext>
                </a:extLst>
              </a:tr>
              <a:tr h="598500">
                <a:tc>
                  <a:txBody>
                    <a:bodyPr/>
                    <a:lstStyle/>
                    <a:p>
                      <a:pPr marL="0" marR="0" lvl="0" indent="0" algn="ctr" rtl="0">
                        <a:spcBef>
                          <a:spcPts val="0"/>
                        </a:spcBef>
                        <a:spcAft>
                          <a:spcPts val="0"/>
                        </a:spcAft>
                        <a:buNone/>
                      </a:pPr>
                      <a:r>
                        <a:rPr lang="en" sz="1500">
                          <a:latin typeface="Arial"/>
                          <a:ea typeface="Arial"/>
                          <a:cs typeface="Arial"/>
                          <a:sym typeface="Arial"/>
                        </a:rPr>
                        <a:t>Brian Bickley</a:t>
                      </a:r>
                      <a:endParaRPr sz="900"/>
                    </a:p>
                  </a:txBody>
                  <a:tcPr marL="68575" marR="68575" marT="34300" marB="34300" anchor="ctr"/>
                </a:tc>
                <a:tc>
                  <a:txBody>
                    <a:bodyPr/>
                    <a:lstStyle/>
                    <a:p>
                      <a:pPr marL="0" marR="0" lvl="0" indent="0" algn="ctr" rtl="0">
                        <a:spcBef>
                          <a:spcPts val="0"/>
                        </a:spcBef>
                        <a:spcAft>
                          <a:spcPts val="0"/>
                        </a:spcAft>
                        <a:buNone/>
                      </a:pPr>
                      <a:r>
                        <a:rPr lang="en" sz="1500">
                          <a:latin typeface="Arial"/>
                          <a:ea typeface="Arial"/>
                          <a:cs typeface="Arial"/>
                          <a:sym typeface="Arial"/>
                        </a:rPr>
                        <a:t>614-644-6814</a:t>
                      </a:r>
                      <a:endParaRPr sz="900"/>
                    </a:p>
                  </a:txBody>
                  <a:tcPr marL="68575" marR="68575" marT="34300" marB="34300" anchor="ctr"/>
                </a:tc>
                <a:tc>
                  <a:txBody>
                    <a:bodyPr/>
                    <a:lstStyle/>
                    <a:p>
                      <a:pPr marL="0" marR="0" lvl="0" indent="0" algn="ctr" rtl="0">
                        <a:spcBef>
                          <a:spcPts val="0"/>
                        </a:spcBef>
                        <a:spcAft>
                          <a:spcPts val="0"/>
                        </a:spcAft>
                        <a:buNone/>
                      </a:pPr>
                      <a:r>
                        <a:rPr lang="en" sz="1500" u="sng">
                          <a:solidFill>
                            <a:schemeClr val="hlink"/>
                          </a:solidFill>
                          <a:latin typeface="Arial"/>
                          <a:ea typeface="Arial"/>
                          <a:cs typeface="Arial"/>
                          <a:sym typeface="Arial"/>
                          <a:hlinkClick r:id="rId4"/>
                        </a:rPr>
                        <a:t>Brian.Bickley@education.ohio.gov</a:t>
                      </a:r>
                      <a:r>
                        <a:rPr lang="en" sz="1500">
                          <a:latin typeface="Arial"/>
                          <a:ea typeface="Arial"/>
                          <a:cs typeface="Arial"/>
                          <a:sym typeface="Arial"/>
                        </a:rPr>
                        <a:t> </a:t>
                      </a:r>
                      <a:endParaRPr sz="900"/>
                    </a:p>
                  </a:txBody>
                  <a:tcPr marL="68575" marR="68575" marT="34300" marB="34300" anchor="ctr"/>
                </a:tc>
                <a:extLst>
                  <a:ext uri="{0D108BD9-81ED-4DB2-BD59-A6C34878D82A}">
                    <a16:rowId xmlns:a16="http://schemas.microsoft.com/office/drawing/2014/main" val="10002"/>
                  </a:ext>
                </a:extLst>
              </a:tr>
              <a:tr h="598500">
                <a:tc>
                  <a:txBody>
                    <a:bodyPr/>
                    <a:lstStyle/>
                    <a:p>
                      <a:pPr marL="0" marR="0" lvl="0" indent="0" algn="ctr" rtl="0">
                        <a:spcBef>
                          <a:spcPts val="0"/>
                        </a:spcBef>
                        <a:spcAft>
                          <a:spcPts val="0"/>
                        </a:spcAft>
                        <a:buNone/>
                      </a:pPr>
                      <a:r>
                        <a:rPr lang="en" sz="1500">
                          <a:latin typeface="Arial"/>
                          <a:ea typeface="Arial"/>
                          <a:cs typeface="Arial"/>
                          <a:sym typeface="Arial"/>
                        </a:rPr>
                        <a:t>Yelena Palayeva </a:t>
                      </a:r>
                      <a:endParaRPr sz="900"/>
                    </a:p>
                  </a:txBody>
                  <a:tcPr marL="68575" marR="68575" marT="34300" marB="34300" anchor="ctr"/>
                </a:tc>
                <a:tc>
                  <a:txBody>
                    <a:bodyPr/>
                    <a:lstStyle/>
                    <a:p>
                      <a:pPr marL="0" marR="0" lvl="0" indent="0" algn="ctr" rtl="0">
                        <a:spcBef>
                          <a:spcPts val="0"/>
                        </a:spcBef>
                        <a:spcAft>
                          <a:spcPts val="0"/>
                        </a:spcAft>
                        <a:buNone/>
                      </a:pPr>
                      <a:r>
                        <a:rPr lang="en" sz="1500">
                          <a:latin typeface="Arial"/>
                          <a:ea typeface="Arial"/>
                          <a:cs typeface="Arial"/>
                          <a:sym typeface="Arial"/>
                        </a:rPr>
                        <a:t>614-387-7561</a:t>
                      </a:r>
                      <a:endParaRPr sz="900"/>
                    </a:p>
                  </a:txBody>
                  <a:tcPr marL="68575" marR="68575" marT="34300" marB="34300" anchor="ctr"/>
                </a:tc>
                <a:tc>
                  <a:txBody>
                    <a:bodyPr/>
                    <a:lstStyle/>
                    <a:p>
                      <a:pPr marL="0" marR="0" lvl="0" indent="0" algn="ctr" rtl="0">
                        <a:spcBef>
                          <a:spcPts val="0"/>
                        </a:spcBef>
                        <a:spcAft>
                          <a:spcPts val="0"/>
                        </a:spcAft>
                        <a:buNone/>
                      </a:pPr>
                      <a:r>
                        <a:rPr lang="en" sz="1500" u="sng" dirty="0">
                          <a:solidFill>
                            <a:schemeClr val="hlink"/>
                          </a:solidFill>
                          <a:latin typeface="Arial"/>
                          <a:ea typeface="Arial"/>
                          <a:cs typeface="Arial"/>
                          <a:sym typeface="Arial"/>
                          <a:hlinkClick r:id="rId5"/>
                        </a:rPr>
                        <a:t>Yelena.Palayeva@education.ohio.gov</a:t>
                      </a:r>
                      <a:r>
                        <a:rPr lang="en" sz="1500" dirty="0">
                          <a:latin typeface="Arial"/>
                          <a:ea typeface="Arial"/>
                          <a:cs typeface="Arial"/>
                          <a:sym typeface="Arial"/>
                        </a:rPr>
                        <a:t> </a:t>
                      </a:r>
                      <a:endParaRPr sz="1500" dirty="0">
                        <a:latin typeface="Arial"/>
                        <a:ea typeface="Arial"/>
                        <a:cs typeface="Arial"/>
                        <a:sym typeface="Arial"/>
                      </a:endParaRPr>
                    </a:p>
                  </a:txBody>
                  <a:tcPr marL="68575" marR="68575" marT="34300" marB="34300" anchor="ct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3"/>
          <p:cNvSpPr txBox="1">
            <a:spLocks noGrp="1"/>
          </p:cNvSpPr>
          <p:nvPr>
            <p:ph type="title"/>
          </p:nvPr>
        </p:nvSpPr>
        <p:spPr>
          <a:xfrm>
            <a:off x="457200" y="342900"/>
            <a:ext cx="8229600" cy="9543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Math Pathways </a:t>
            </a:r>
            <a:endParaRPr/>
          </a:p>
          <a:p>
            <a:pPr marL="0" lvl="0" indent="0" algn="ctr" rtl="0">
              <a:spcBef>
                <a:spcPts val="0"/>
              </a:spcBef>
              <a:spcAft>
                <a:spcPts val="0"/>
              </a:spcAft>
              <a:buNone/>
            </a:pPr>
            <a:r>
              <a:rPr lang="en"/>
              <a:t>Application Questions? </a:t>
            </a:r>
            <a:endParaRPr/>
          </a:p>
        </p:txBody>
      </p:sp>
      <p:sp>
        <p:nvSpPr>
          <p:cNvPr id="325" name="Google Shape;325;p43"/>
          <p:cNvSpPr txBox="1">
            <a:spLocks noGrp="1"/>
          </p:cNvSpPr>
          <p:nvPr>
            <p:ph type="body" idx="1"/>
          </p:nvPr>
        </p:nvSpPr>
        <p:spPr>
          <a:xfrm>
            <a:off x="407850" y="1932585"/>
            <a:ext cx="8229600" cy="1386600"/>
          </a:xfrm>
          <a:prstGeom prst="rect">
            <a:avLst/>
          </a:prstGeom>
        </p:spPr>
        <p:txBody>
          <a:bodyPr spcFirstLastPara="1" wrap="square" lIns="0" tIns="0" rIns="0" bIns="0" anchor="t" anchorCtr="0">
            <a:noAutofit/>
          </a:bodyPr>
          <a:lstStyle/>
          <a:p>
            <a:pPr marL="0" lvl="0" indent="0" algn="ctr" rtl="0">
              <a:spcBef>
                <a:spcPts val="200"/>
              </a:spcBef>
              <a:spcAft>
                <a:spcPts val="0"/>
              </a:spcAft>
              <a:buNone/>
            </a:pPr>
            <a:r>
              <a:rPr lang="en" sz="4800">
                <a:highlight>
                  <a:schemeClr val="lt1"/>
                </a:highlight>
              </a:rPr>
              <a:t>Tom Reed </a:t>
            </a:r>
            <a:endParaRPr sz="4800">
              <a:highlight>
                <a:schemeClr val="lt1"/>
              </a:highlight>
            </a:endParaRPr>
          </a:p>
          <a:p>
            <a:pPr marL="0" lvl="0" indent="0" algn="ctr" rtl="0">
              <a:spcBef>
                <a:spcPts val="200"/>
              </a:spcBef>
              <a:spcAft>
                <a:spcPts val="0"/>
              </a:spcAft>
              <a:buNone/>
            </a:pPr>
            <a:r>
              <a:rPr lang="en" sz="4800">
                <a:solidFill>
                  <a:srgbClr val="0000FF"/>
                </a:solidFill>
                <a:highlight>
                  <a:schemeClr val="lt1"/>
                </a:highlight>
              </a:rPr>
              <a:t>reed@oesca.org</a:t>
            </a:r>
            <a:endParaRPr sz="4800">
              <a:solidFill>
                <a:srgbClr val="0000FF"/>
              </a:solidFill>
              <a:highlight>
                <a:schemeClr val="lt1"/>
              </a:highligh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 name="Google Shape;335;p44">
            <a:extLst>
              <a:ext uri="{FF2B5EF4-FFF2-40B4-BE49-F238E27FC236}">
                <a16:creationId xmlns:a16="http://schemas.microsoft.com/office/drawing/2014/main" id="{73D07E38-695A-4D11-498F-C1B4BEF6BCE3}"/>
              </a:ext>
              <a:ext uri="{C183D7F6-B498-43B3-948B-1728B52AA6E4}">
                <adec:decorative xmlns:adec="http://schemas.microsoft.com/office/drawing/2017/decorative" val="1"/>
              </a:ext>
            </a:extLst>
          </p:cNvPr>
          <p:cNvSpPr/>
          <p:nvPr/>
        </p:nvSpPr>
        <p:spPr>
          <a:xfrm>
            <a:off x="0" y="128138"/>
            <a:ext cx="9144000" cy="1108474"/>
          </a:xfrm>
          <a:prstGeom prst="rect">
            <a:avLst/>
          </a:prstGeom>
          <a:solidFill>
            <a:schemeClr val="lt1"/>
          </a:solidFill>
          <a:ln>
            <a:noFill/>
          </a:ln>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alibri"/>
              <a:ea typeface="Calibri"/>
              <a:cs typeface="Calibri"/>
              <a:sym typeface="Calibri"/>
            </a:endParaRPr>
          </a:p>
        </p:txBody>
      </p:sp>
      <p:sp>
        <p:nvSpPr>
          <p:cNvPr id="332" name="Google Shape;332;p44">
            <a:extLst>
              <a:ext uri="{C183D7F6-B498-43B3-948B-1728B52AA6E4}">
                <adec:decorative xmlns:adec="http://schemas.microsoft.com/office/drawing/2017/decorative" val="1"/>
              </a:ext>
            </a:extLst>
          </p:cNvPr>
          <p:cNvSpPr/>
          <p:nvPr/>
        </p:nvSpPr>
        <p:spPr>
          <a:xfrm>
            <a:off x="6753958" y="1008788"/>
            <a:ext cx="302471" cy="273573"/>
          </a:xfrm>
          <a:prstGeom prst="ellipse">
            <a:avLst/>
          </a:prstGeom>
          <a:solidFill>
            <a:schemeClr val="lt1"/>
          </a:solidFill>
          <a:ln>
            <a:noFill/>
          </a:ln>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alibri"/>
              <a:ea typeface="Calibri"/>
              <a:cs typeface="Calibri"/>
              <a:sym typeface="Calibri"/>
            </a:endParaRPr>
          </a:p>
        </p:txBody>
      </p:sp>
      <p:grpSp>
        <p:nvGrpSpPr>
          <p:cNvPr id="333" name="Google Shape;333;p44">
            <a:extLst>
              <a:ext uri="{C183D7F6-B498-43B3-948B-1728B52AA6E4}">
                <adec:decorative xmlns:adec="http://schemas.microsoft.com/office/drawing/2017/decorative" val="1"/>
              </a:ext>
            </a:extLst>
          </p:cNvPr>
          <p:cNvGrpSpPr/>
          <p:nvPr/>
        </p:nvGrpSpPr>
        <p:grpSpPr>
          <a:xfrm>
            <a:off x="1680343" y="239580"/>
            <a:ext cx="5783315" cy="1202378"/>
            <a:chOff x="2688548" y="383328"/>
            <a:chExt cx="9253304" cy="1923805"/>
          </a:xfrm>
        </p:grpSpPr>
        <p:grpSp>
          <p:nvGrpSpPr>
            <p:cNvPr id="334" name="Google Shape;334;p44"/>
            <p:cNvGrpSpPr/>
            <p:nvPr/>
          </p:nvGrpSpPr>
          <p:grpSpPr>
            <a:xfrm>
              <a:off x="3151429" y="383328"/>
              <a:ext cx="8585811" cy="945558"/>
              <a:chOff x="-5195330" y="-1110238"/>
              <a:chExt cx="8585811" cy="945558"/>
            </a:xfrm>
          </p:grpSpPr>
          <p:pic>
            <p:nvPicPr>
              <p:cNvPr id="336" name="Google Shape;336;p44" descr="facebook logo"/>
              <p:cNvPicPr preferRelativeResize="0"/>
              <p:nvPr/>
            </p:nvPicPr>
            <p:blipFill rotWithShape="1">
              <a:blip r:embed="rId4">
                <a:alphaModFix/>
              </a:blip>
              <a:srcRect/>
              <a:stretch/>
            </p:blipFill>
            <p:spPr>
              <a:xfrm>
                <a:off x="-5195330" y="-1108019"/>
                <a:ext cx="942711" cy="943339"/>
              </a:xfrm>
              <a:prstGeom prst="rect">
                <a:avLst/>
              </a:prstGeom>
              <a:noFill/>
              <a:ln>
                <a:noFill/>
              </a:ln>
            </p:spPr>
          </p:pic>
          <p:pic>
            <p:nvPicPr>
              <p:cNvPr id="337" name="Google Shape;337;p44" descr="twitter logo"/>
              <p:cNvPicPr preferRelativeResize="0"/>
              <p:nvPr/>
            </p:nvPicPr>
            <p:blipFill rotWithShape="1">
              <a:blip r:embed="rId5">
                <a:alphaModFix/>
              </a:blip>
              <a:srcRect/>
              <a:stretch/>
            </p:blipFill>
            <p:spPr>
              <a:xfrm>
                <a:off x="-3306404" y="-1103580"/>
                <a:ext cx="930652" cy="931101"/>
              </a:xfrm>
              <a:prstGeom prst="rect">
                <a:avLst/>
              </a:prstGeom>
              <a:noFill/>
              <a:ln>
                <a:noFill/>
              </a:ln>
            </p:spPr>
          </p:pic>
          <p:pic>
            <p:nvPicPr>
              <p:cNvPr id="338" name="Google Shape;338;p44" descr="youtube logo"/>
              <p:cNvPicPr preferRelativeResize="0"/>
              <p:nvPr/>
            </p:nvPicPr>
            <p:blipFill rotWithShape="1">
              <a:blip r:embed="rId6">
                <a:alphaModFix/>
              </a:blip>
              <a:srcRect/>
              <a:stretch/>
            </p:blipFill>
            <p:spPr>
              <a:xfrm>
                <a:off x="560781" y="-1105800"/>
                <a:ext cx="937919" cy="938290"/>
              </a:xfrm>
              <a:prstGeom prst="rect">
                <a:avLst/>
              </a:prstGeom>
              <a:noFill/>
              <a:ln>
                <a:noFill/>
              </a:ln>
            </p:spPr>
          </p:pic>
          <p:pic>
            <p:nvPicPr>
              <p:cNvPr id="339" name="Google Shape;339;p44" descr="instagram logo"/>
              <p:cNvPicPr preferRelativeResize="0"/>
              <p:nvPr/>
            </p:nvPicPr>
            <p:blipFill rotWithShape="1">
              <a:blip r:embed="rId7">
                <a:alphaModFix/>
              </a:blip>
              <a:srcRect/>
              <a:stretch/>
            </p:blipFill>
            <p:spPr>
              <a:xfrm>
                <a:off x="-1480307" y="-1110238"/>
                <a:ext cx="944621" cy="945357"/>
              </a:xfrm>
              <a:prstGeom prst="rect">
                <a:avLst/>
              </a:prstGeom>
              <a:noFill/>
              <a:ln>
                <a:noFill/>
              </a:ln>
            </p:spPr>
          </p:pic>
          <p:pic>
            <p:nvPicPr>
              <p:cNvPr id="340" name="Google Shape;340;p44" descr="Linked in logo"/>
              <p:cNvPicPr preferRelativeResize="0"/>
              <p:nvPr/>
            </p:nvPicPr>
            <p:blipFill rotWithShape="1">
              <a:blip r:embed="rId8">
                <a:alphaModFix/>
              </a:blip>
              <a:srcRect/>
              <a:stretch/>
            </p:blipFill>
            <p:spPr>
              <a:xfrm>
                <a:off x="2459153" y="-1103580"/>
                <a:ext cx="931328" cy="932003"/>
              </a:xfrm>
              <a:prstGeom prst="rect">
                <a:avLst/>
              </a:prstGeom>
              <a:noFill/>
              <a:ln>
                <a:noFill/>
              </a:ln>
            </p:spPr>
          </p:pic>
        </p:grpSp>
        <p:sp>
          <p:nvSpPr>
            <p:cNvPr id="341" name="Google Shape;341;p44"/>
            <p:cNvSpPr/>
            <p:nvPr/>
          </p:nvSpPr>
          <p:spPr>
            <a:xfrm>
              <a:off x="4515338" y="1761657"/>
              <a:ext cx="483954" cy="437716"/>
            </a:xfrm>
            <a:prstGeom prst="ellipse">
              <a:avLst/>
            </a:prstGeom>
            <a:solidFill>
              <a:schemeClr val="lt1"/>
            </a:solidFill>
            <a:ln>
              <a:noFill/>
            </a:ln>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alibri"/>
                <a:ea typeface="Calibri"/>
                <a:cs typeface="Calibri"/>
                <a:sym typeface="Calibri"/>
              </a:endParaRPr>
            </a:p>
          </p:txBody>
        </p:sp>
        <p:sp>
          <p:nvSpPr>
            <p:cNvPr id="342" name="Google Shape;342;p44"/>
            <p:cNvSpPr/>
            <p:nvPr/>
          </p:nvSpPr>
          <p:spPr>
            <a:xfrm>
              <a:off x="2688548" y="1326898"/>
              <a:ext cx="9130979" cy="92333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525051"/>
                </a:buClr>
                <a:buSzPts val="3400"/>
                <a:buFont typeface="Arial"/>
                <a:buNone/>
              </a:pPr>
              <a:endParaRPr sz="900" dirty="0"/>
            </a:p>
          </p:txBody>
        </p:sp>
        <p:sp>
          <p:nvSpPr>
            <p:cNvPr id="343" name="Google Shape;343;p44"/>
            <p:cNvSpPr/>
            <p:nvPr/>
          </p:nvSpPr>
          <p:spPr>
            <a:xfrm>
              <a:off x="11457898" y="1869417"/>
              <a:ext cx="483954" cy="437716"/>
            </a:xfrm>
            <a:prstGeom prst="ellipse">
              <a:avLst/>
            </a:prstGeom>
            <a:solidFill>
              <a:schemeClr val="lt1"/>
            </a:solidFill>
            <a:ln>
              <a:noFill/>
            </a:ln>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alibri"/>
                <a:ea typeface="Calibri"/>
                <a:cs typeface="Calibri"/>
                <a:sym typeface="Calibri"/>
              </a:endParaRPr>
            </a:p>
          </p:txBody>
        </p:sp>
      </p:grpSp>
      <p:sp>
        <p:nvSpPr>
          <p:cNvPr id="344" name="Google Shape;344;p44"/>
          <p:cNvSpPr txBox="1">
            <a:spLocks noGrp="1"/>
          </p:cNvSpPr>
          <p:nvPr>
            <p:ph type="sldNum" idx="12"/>
          </p:nvPr>
        </p:nvSpPr>
        <p:spPr>
          <a:xfrm>
            <a:off x="8690068" y="4809483"/>
            <a:ext cx="406307" cy="288286"/>
          </a:xfrm>
          <a:prstGeom prst="rect">
            <a:avLst/>
          </a:prstGeom>
          <a:noFill/>
          <a:ln>
            <a:noFill/>
          </a:ln>
        </p:spPr>
        <p:txBody>
          <a:bodyPr spcFirstLastPara="1" wrap="square" lIns="57150" tIns="28575" rIns="57150" bIns="28575" anchor="t" anchorCtr="0">
            <a:noAutofit/>
          </a:bodyPr>
          <a:lstStyle/>
          <a:p>
            <a:pPr marL="0" lvl="0" indent="0" algn="l" rtl="0">
              <a:spcBef>
                <a:spcPts val="0"/>
              </a:spcBef>
              <a:spcAft>
                <a:spcPts val="0"/>
              </a:spcAft>
              <a:buNone/>
            </a:pPr>
            <a:fld id="{00000000-1234-1234-1234-123412341234}" type="slidenum">
              <a:rPr lang="en"/>
              <a:t>34</a:t>
            </a:fld>
            <a:endParaRPr/>
          </a:p>
        </p:txBody>
      </p:sp>
      <p:sp>
        <p:nvSpPr>
          <p:cNvPr id="3" name="Title 2">
            <a:extLst>
              <a:ext uri="{FF2B5EF4-FFF2-40B4-BE49-F238E27FC236}">
                <a16:creationId xmlns:a16="http://schemas.microsoft.com/office/drawing/2014/main" id="{38BEF791-0E83-06B6-D818-8787A00D0120}"/>
              </a:ext>
            </a:extLst>
          </p:cNvPr>
          <p:cNvSpPr txBox="1">
            <a:spLocks noGrp="1"/>
          </p:cNvSpPr>
          <p:nvPr>
            <p:ph type="title" idx="4294967295"/>
          </p:nvPr>
        </p:nvSpPr>
        <p:spPr>
          <a:xfrm>
            <a:off x="2431814" y="890803"/>
            <a:ext cx="465292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525051"/>
              </a:buClr>
              <a:buSzPts val="3400"/>
              <a:buFont typeface="Arial"/>
              <a:buNone/>
              <a:tabLst/>
              <a:defRPr/>
            </a:pPr>
            <a:r>
              <a:rPr kumimoji="0" lang="en-US" sz="2800" b="1" i="0" u="none" strike="noStrike" kern="0" cap="none" spc="0" normalizeH="0" baseline="0" noProof="0" dirty="0">
                <a:ln>
                  <a:noFill/>
                </a:ln>
                <a:solidFill>
                  <a:srgbClr val="525051"/>
                </a:solidFill>
                <a:effectLst/>
                <a:uLnTx/>
                <a:uFillTx/>
                <a:latin typeface="Arial"/>
                <a:ea typeface="Arial"/>
                <a:cs typeface="Arial"/>
                <a:sym typeface="Arial"/>
              </a:rPr>
              <a:t>@OHEducation</a:t>
            </a:r>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5"/>
          <p:cNvSpPr txBox="1">
            <a:spLocks noGrp="1"/>
          </p:cNvSpPr>
          <p:nvPr>
            <p:ph type="sldNum" idx="12"/>
          </p:nvPr>
        </p:nvSpPr>
        <p:spPr>
          <a:xfrm>
            <a:off x="8690068" y="4809483"/>
            <a:ext cx="406307" cy="288286"/>
          </a:xfrm>
          <a:prstGeom prst="rect">
            <a:avLst/>
          </a:prstGeom>
          <a:noFill/>
          <a:ln>
            <a:noFill/>
          </a:ln>
        </p:spPr>
        <p:txBody>
          <a:bodyPr spcFirstLastPara="1" wrap="square" lIns="57150" tIns="28575" rIns="57150" bIns="28575" anchor="t" anchorCtr="0">
            <a:noAutofit/>
          </a:bodyPr>
          <a:lstStyle/>
          <a:p>
            <a:pPr marL="0" lvl="0" indent="0" algn="l" rtl="0">
              <a:spcBef>
                <a:spcPts val="0"/>
              </a:spcBef>
              <a:spcAft>
                <a:spcPts val="0"/>
              </a:spcAft>
              <a:buNone/>
            </a:pPr>
            <a:fld id="{00000000-1234-1234-1234-123412341234}" type="slidenum">
              <a:rPr lang="en"/>
              <a:t>35</a:t>
            </a:fld>
            <a:endParaRPr/>
          </a:p>
        </p:txBody>
      </p:sp>
      <p:sp>
        <p:nvSpPr>
          <p:cNvPr id="350" name="Google Shape;350;p45">
            <a:extLst>
              <a:ext uri="{C183D7F6-B498-43B3-948B-1728B52AA6E4}">
                <adec:decorative xmlns:adec="http://schemas.microsoft.com/office/drawing/2017/decorative" val="1"/>
              </a:ext>
            </a:extLst>
          </p:cNvPr>
          <p:cNvSpPr/>
          <p:nvPr/>
        </p:nvSpPr>
        <p:spPr>
          <a:xfrm>
            <a:off x="0" y="2576591"/>
            <a:ext cx="9144000" cy="2188175"/>
          </a:xfrm>
          <a:prstGeom prst="rect">
            <a:avLst/>
          </a:prstGeom>
          <a:solidFill>
            <a:srgbClr val="A5A5A5"/>
          </a:solidFill>
          <a:ln>
            <a:noFill/>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chemeClr val="lt1"/>
              </a:buClr>
              <a:buSzPts val="1100"/>
              <a:buFont typeface="Calibri"/>
              <a:buNone/>
            </a:pPr>
            <a:endParaRPr sz="1100" b="0" i="0" u="none" strike="noStrike" cap="none">
              <a:solidFill>
                <a:srgbClr val="FFFFFF"/>
              </a:solidFill>
              <a:latin typeface="Calibri"/>
              <a:ea typeface="Calibri"/>
              <a:cs typeface="Calibri"/>
              <a:sym typeface="Calibri"/>
            </a:endParaRPr>
          </a:p>
        </p:txBody>
      </p:sp>
      <p:sp>
        <p:nvSpPr>
          <p:cNvPr id="351" name="Google Shape;351;p45"/>
          <p:cNvSpPr txBox="1">
            <a:spLocks noGrp="1"/>
          </p:cNvSpPr>
          <p:nvPr>
            <p:ph type="title"/>
          </p:nvPr>
        </p:nvSpPr>
        <p:spPr>
          <a:xfrm>
            <a:off x="-1" y="168738"/>
            <a:ext cx="9143999" cy="1269578"/>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0C0C0C"/>
              </a:buClr>
              <a:buSzPts val="4100"/>
              <a:buFont typeface="Arial"/>
              <a:buNone/>
            </a:pPr>
            <a:r>
              <a:rPr lang="en" sz="4100">
                <a:solidFill>
                  <a:srgbClr val="0C0C0C"/>
                </a:solidFill>
              </a:rPr>
              <a:t>Share your learning </a:t>
            </a:r>
            <a:br>
              <a:rPr lang="en" sz="4100">
                <a:solidFill>
                  <a:srgbClr val="0C0C0C"/>
                </a:solidFill>
              </a:rPr>
            </a:br>
            <a:r>
              <a:rPr lang="en" sz="4100">
                <a:solidFill>
                  <a:srgbClr val="0C0C0C"/>
                </a:solidFill>
              </a:rPr>
              <a:t>community with us!</a:t>
            </a:r>
            <a:endParaRPr/>
          </a:p>
        </p:txBody>
      </p:sp>
      <p:sp>
        <p:nvSpPr>
          <p:cNvPr id="352" name="Google Shape;352;p45"/>
          <p:cNvSpPr txBox="1"/>
          <p:nvPr/>
        </p:nvSpPr>
        <p:spPr>
          <a:xfrm>
            <a:off x="0" y="1501367"/>
            <a:ext cx="9144000" cy="6347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4A7CE"/>
              </a:buClr>
              <a:buSzPts val="4100"/>
              <a:buFont typeface="Arial"/>
              <a:buNone/>
            </a:pPr>
            <a:r>
              <a:rPr lang="en" sz="4100" b="1" i="0" u="none" strike="noStrike" cap="none">
                <a:solidFill>
                  <a:srgbClr val="74A7CE"/>
                </a:solidFill>
                <a:latin typeface="Arial"/>
                <a:ea typeface="Arial"/>
                <a:cs typeface="Arial"/>
                <a:sym typeface="Arial"/>
              </a:rPr>
              <a:t>#MyOhioClassroom</a:t>
            </a:r>
            <a:endParaRPr sz="900"/>
          </a:p>
        </p:txBody>
      </p:sp>
      <p:sp>
        <p:nvSpPr>
          <p:cNvPr id="353" name="Google Shape;353;p45"/>
          <p:cNvSpPr txBox="1"/>
          <p:nvPr/>
        </p:nvSpPr>
        <p:spPr>
          <a:xfrm>
            <a:off x="-1" y="3103631"/>
            <a:ext cx="9144000" cy="6347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4100"/>
              <a:buFont typeface="Arial"/>
              <a:buNone/>
            </a:pPr>
            <a:r>
              <a:rPr lang="en" sz="4100" b="1" i="0" u="none" strike="noStrike" cap="none" dirty="0">
                <a:solidFill>
                  <a:srgbClr val="FFFFFF"/>
                </a:solidFill>
                <a:latin typeface="Arial"/>
                <a:ea typeface="Arial"/>
                <a:cs typeface="Arial"/>
                <a:sym typeface="Arial"/>
              </a:rPr>
              <a:t>Celebrate educators!</a:t>
            </a:r>
            <a:endParaRPr sz="900" dirty="0"/>
          </a:p>
        </p:txBody>
      </p:sp>
      <p:sp>
        <p:nvSpPr>
          <p:cNvPr id="354" name="Google Shape;354;p45"/>
          <p:cNvSpPr txBox="1"/>
          <p:nvPr/>
        </p:nvSpPr>
        <p:spPr>
          <a:xfrm>
            <a:off x="0" y="3748761"/>
            <a:ext cx="9143999" cy="57708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00017"/>
              </a:buClr>
              <a:buSzPts val="3800"/>
              <a:buFont typeface="Arial"/>
              <a:buNone/>
            </a:pPr>
            <a:r>
              <a:rPr lang="en" sz="3800" b="1" i="0" u="none" strike="noStrike" cap="none" dirty="0">
                <a:solidFill>
                  <a:srgbClr val="700017"/>
                </a:solidFill>
                <a:latin typeface="Arial"/>
                <a:ea typeface="Arial"/>
                <a:cs typeface="Arial"/>
                <a:sym typeface="Arial"/>
              </a:rPr>
              <a:t>#OhioLovesTeachers</a:t>
            </a:r>
            <a:endParaRPr sz="900" dirty="0"/>
          </a:p>
        </p:txBody>
      </p:sp>
      <p:cxnSp>
        <p:nvCxnSpPr>
          <p:cNvPr id="355" name="Google Shape;355;p45">
            <a:extLst>
              <a:ext uri="{C183D7F6-B498-43B3-948B-1728B52AA6E4}">
                <adec:decorative xmlns:adec="http://schemas.microsoft.com/office/drawing/2017/decorative" val="1"/>
              </a:ext>
            </a:extLst>
          </p:cNvPr>
          <p:cNvCxnSpPr/>
          <p:nvPr/>
        </p:nvCxnSpPr>
        <p:spPr>
          <a:xfrm>
            <a:off x="0" y="2588419"/>
            <a:ext cx="9144000" cy="0"/>
          </a:xfrm>
          <a:prstGeom prst="straightConnector1">
            <a:avLst/>
          </a:prstGeom>
          <a:noFill/>
          <a:ln w="111125" cap="flat" cmpd="sng">
            <a:solidFill>
              <a:srgbClr val="BA8F1B"/>
            </a:solidFill>
            <a:prstDash val="solid"/>
            <a:round/>
            <a:headEnd type="none" w="sm" len="sm"/>
            <a:tailEnd type="none" w="sm" len="sm"/>
          </a:ln>
          <a:effectLst>
            <a:outerShdw blurRad="40000" dist="20000" dir="5400000" rotWithShape="0">
              <a:srgbClr val="000000">
                <a:alpha val="37647"/>
              </a:srgbClr>
            </a:outerShdw>
          </a:effectLst>
        </p:spPr>
      </p:cxnSp>
      <p:pic>
        <p:nvPicPr>
          <p:cNvPr id="356" name="Google Shape;356;p45" descr="twitter logo"/>
          <p:cNvPicPr preferRelativeResize="0"/>
          <p:nvPr/>
        </p:nvPicPr>
        <p:blipFill rotWithShape="1">
          <a:blip r:embed="rId3">
            <a:alphaModFix/>
          </a:blip>
          <a:srcRect/>
          <a:stretch/>
        </p:blipFill>
        <p:spPr>
          <a:xfrm>
            <a:off x="3049544" y="2258342"/>
            <a:ext cx="966858" cy="786050"/>
          </a:xfrm>
          <a:prstGeom prst="rect">
            <a:avLst/>
          </a:prstGeom>
          <a:noFill/>
          <a:ln>
            <a:noFill/>
          </a:ln>
          <a:effectLst>
            <a:outerShdw blurRad="292100" dist="139700" dir="2700000" algn="tl" rotWithShape="0">
              <a:srgbClr val="333333">
                <a:alpha val="64705"/>
              </a:srgbClr>
            </a:outerShdw>
          </a:effectLst>
        </p:spPr>
      </p:pic>
      <p:pic>
        <p:nvPicPr>
          <p:cNvPr id="357" name="Google Shape;357;p45" descr="instagram logo"/>
          <p:cNvPicPr preferRelativeResize="0"/>
          <p:nvPr/>
        </p:nvPicPr>
        <p:blipFill rotWithShape="1">
          <a:blip r:embed="rId4">
            <a:alphaModFix/>
          </a:blip>
          <a:srcRect/>
          <a:stretch/>
        </p:blipFill>
        <p:spPr>
          <a:xfrm>
            <a:off x="5127599" y="2195395"/>
            <a:ext cx="912428" cy="912428"/>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457200" y="108858"/>
            <a:ext cx="8229600" cy="480901"/>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rgbClr val="C00000"/>
              </a:buClr>
              <a:buSzPts val="3100"/>
              <a:buFont typeface="Arial"/>
              <a:buNone/>
            </a:pPr>
            <a:r>
              <a:rPr lang="en"/>
              <a:t>Jobs Landscape</a:t>
            </a:r>
            <a:endParaRPr/>
          </a:p>
        </p:txBody>
      </p:sp>
      <p:pic>
        <p:nvPicPr>
          <p:cNvPr id="68" name="Google Shape;68;p14" descr="five children with various media such as phones, laptops, pens, paper, markers, etcetera."/>
          <p:cNvPicPr preferRelativeResize="0">
            <a:picLocks noGrp="1"/>
          </p:cNvPicPr>
          <p:nvPr>
            <p:ph type="body" idx="1"/>
          </p:nvPr>
        </p:nvPicPr>
        <p:blipFill rotWithShape="1">
          <a:blip r:embed="rId3">
            <a:alphaModFix/>
          </a:blip>
          <a:srcRect/>
          <a:stretch/>
        </p:blipFill>
        <p:spPr>
          <a:xfrm>
            <a:off x="2190569" y="719005"/>
            <a:ext cx="5380041" cy="372400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5" descr="Occupational Outlook Handbook for 2018 to 2028, page 1"/>
          <p:cNvPicPr preferRelativeResize="0"/>
          <p:nvPr/>
        </p:nvPicPr>
        <p:blipFill rotWithShape="1">
          <a:blip r:embed="rId3">
            <a:alphaModFix/>
          </a:blip>
          <a:srcRect/>
          <a:stretch/>
        </p:blipFill>
        <p:spPr>
          <a:xfrm>
            <a:off x="2169465" y="127403"/>
            <a:ext cx="6974535" cy="4535011"/>
          </a:xfrm>
          <a:prstGeom prst="rect">
            <a:avLst/>
          </a:prstGeom>
          <a:noFill/>
          <a:ln>
            <a:noFill/>
          </a:ln>
        </p:spPr>
      </p:pic>
      <p:sp>
        <p:nvSpPr>
          <p:cNvPr id="75" name="Google Shape;75;p15" descr="highlight over statisticians"/>
          <p:cNvSpPr/>
          <p:nvPr/>
        </p:nvSpPr>
        <p:spPr>
          <a:xfrm>
            <a:off x="2330441" y="3693076"/>
            <a:ext cx="6574476" cy="233848"/>
          </a:xfrm>
          <a:prstGeom prst="rect">
            <a:avLst/>
          </a:prstGeom>
          <a:solidFill>
            <a:srgbClr val="FFFF00">
              <a:alpha val="28627"/>
            </a:srgbClr>
          </a:solidFill>
          <a:ln w="9525" cap="flat" cmpd="sng">
            <a:solidFill>
              <a:srgbClr val="6DA1C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76" name="Google Shape;76;p15" descr="highlight over information security analysts"/>
          <p:cNvSpPr/>
          <p:nvPr/>
        </p:nvSpPr>
        <p:spPr>
          <a:xfrm>
            <a:off x="2330441" y="3105356"/>
            <a:ext cx="6574476" cy="239697"/>
          </a:xfrm>
          <a:prstGeom prst="rect">
            <a:avLst/>
          </a:prstGeom>
          <a:solidFill>
            <a:srgbClr val="FFFF00">
              <a:alpha val="28627"/>
            </a:srgbClr>
          </a:solidFill>
          <a:ln w="9525" cap="flat" cmpd="sng">
            <a:solidFill>
              <a:srgbClr val="6DA1C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77" name="Google Shape;77;p15"/>
          <p:cNvSpPr txBox="1">
            <a:spLocks noGrp="1"/>
          </p:cNvSpPr>
          <p:nvPr>
            <p:ph type="title" idx="4294967295"/>
          </p:nvPr>
        </p:nvSpPr>
        <p:spPr>
          <a:xfrm>
            <a:off x="155607" y="2283209"/>
            <a:ext cx="2013858" cy="577081"/>
          </a:xfrm>
          <a:prstGeom prst="rect">
            <a:avLst/>
          </a:prstGeom>
          <a:noFill/>
          <a:ln>
            <a:noFill/>
            <a:prstDash/>
          </a:ln>
          <a:effectLst/>
        </p:spPr>
        <p:txBody>
          <a:bodyPr rot="0" spcFirstLastPara="1" vertOverflow="overflow" horzOverflow="overflow" vert="horz" wrap="square" lIns="57150" tIns="28575" rIns="57150" bIns="285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400" b="1" i="0" u="none" strike="noStrike" kern="0" cap="none" spc="0" normalizeH="0" baseline="0" noProof="0" dirty="0">
                <a:ln>
                  <a:noFill/>
                </a:ln>
                <a:solidFill>
                  <a:srgbClr val="CD0920"/>
                </a:solidFill>
                <a:effectLst/>
                <a:uLnTx/>
                <a:uFillTx/>
                <a:latin typeface="Calibri"/>
                <a:ea typeface="Calibri"/>
                <a:cs typeface="Calibri"/>
                <a:sym typeface="Calibri"/>
              </a:rPr>
              <a:t>2018-2028</a:t>
            </a:r>
            <a:endParaRPr kumimoji="0" lang="en" sz="9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descr="Occupational Outlook Handbook for 2018 to 2028, page 2"/>
          <p:cNvPicPr preferRelativeResize="0"/>
          <p:nvPr/>
        </p:nvPicPr>
        <p:blipFill rotWithShape="1">
          <a:blip r:embed="rId3">
            <a:alphaModFix/>
          </a:blip>
          <a:srcRect/>
          <a:stretch/>
        </p:blipFill>
        <p:spPr>
          <a:xfrm>
            <a:off x="629115" y="402139"/>
            <a:ext cx="8587781" cy="3331304"/>
          </a:xfrm>
          <a:prstGeom prst="rect">
            <a:avLst/>
          </a:prstGeom>
          <a:noFill/>
          <a:ln>
            <a:noFill/>
          </a:ln>
        </p:spPr>
      </p:pic>
      <p:sp>
        <p:nvSpPr>
          <p:cNvPr id="84" name="Google Shape;84;p16"/>
          <p:cNvSpPr txBox="1"/>
          <p:nvPr/>
        </p:nvSpPr>
        <p:spPr>
          <a:xfrm>
            <a:off x="1579402" y="3755255"/>
            <a:ext cx="6940041" cy="300082"/>
          </a:xfrm>
          <a:prstGeom prst="rect">
            <a:avLst/>
          </a:prstGeom>
          <a:noFill/>
          <a:ln>
            <a:noFill/>
          </a:ln>
        </p:spPr>
        <p:txBody>
          <a:bodyPr spcFirstLastPara="1" wrap="square" lIns="57150" tIns="28575" rIns="57150" bIns="28575" anchor="t" anchorCtr="0">
            <a:spAutoFit/>
          </a:bodyPr>
          <a:lstStyle/>
          <a:p>
            <a:pPr marL="0" marR="0" lvl="0" indent="0" algn="l" rtl="0">
              <a:spcBef>
                <a:spcPts val="0"/>
              </a:spcBef>
              <a:spcAft>
                <a:spcPts val="0"/>
              </a:spcAft>
              <a:buNone/>
            </a:pPr>
            <a:r>
              <a:rPr lang="en" sz="1600">
                <a:solidFill>
                  <a:schemeClr val="dk1"/>
                </a:solidFill>
                <a:latin typeface="Calibri"/>
                <a:ea typeface="Calibri"/>
                <a:cs typeface="Calibri"/>
                <a:sym typeface="Calibri"/>
              </a:rPr>
              <a:t>From U.S. Bureau of Labor Statistics: </a:t>
            </a:r>
            <a:r>
              <a:rPr lang="en" sz="1600" u="sng">
                <a:solidFill>
                  <a:schemeClr val="hlink"/>
                </a:solidFill>
                <a:latin typeface="Calibri"/>
                <a:ea typeface="Calibri"/>
                <a:cs typeface="Calibri"/>
                <a:sym typeface="Calibri"/>
                <a:hlinkClick r:id="rId4"/>
              </a:rPr>
              <a:t>https://www.bls.gov/ooh/fastest-growing.htm</a:t>
            </a:r>
            <a:endParaRPr sz="1600">
              <a:solidFill>
                <a:schemeClr val="dk1"/>
              </a:solidFill>
              <a:latin typeface="Calibri"/>
              <a:ea typeface="Calibri"/>
              <a:cs typeface="Calibri"/>
              <a:sym typeface="Calibri"/>
            </a:endParaRPr>
          </a:p>
        </p:txBody>
      </p:sp>
      <p:sp>
        <p:nvSpPr>
          <p:cNvPr id="85" name="Google Shape;85;p16" descr="highlight over operations research analysts"/>
          <p:cNvSpPr/>
          <p:nvPr/>
        </p:nvSpPr>
        <p:spPr>
          <a:xfrm>
            <a:off x="740834" y="1052005"/>
            <a:ext cx="7986889" cy="239697"/>
          </a:xfrm>
          <a:prstGeom prst="rect">
            <a:avLst/>
          </a:prstGeom>
          <a:solidFill>
            <a:srgbClr val="FFFF00">
              <a:alpha val="28627"/>
            </a:srgbClr>
          </a:solidFill>
          <a:ln w="9525" cap="flat" cmpd="sng">
            <a:solidFill>
              <a:srgbClr val="6DA1C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86" name="Google Shape;86;p16" descr="highlight over mathematicians"/>
          <p:cNvSpPr/>
          <p:nvPr/>
        </p:nvSpPr>
        <p:spPr>
          <a:xfrm>
            <a:off x="740834" y="765501"/>
            <a:ext cx="7986889" cy="239697"/>
          </a:xfrm>
          <a:prstGeom prst="rect">
            <a:avLst/>
          </a:prstGeom>
          <a:solidFill>
            <a:srgbClr val="FFFF00">
              <a:alpha val="28627"/>
            </a:srgbClr>
          </a:solidFill>
          <a:ln w="9525" cap="flat" cmpd="sng">
            <a:solidFill>
              <a:srgbClr val="6DA1C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87" name="Google Shape;87;p16" descr="highlight over genetic counselors"/>
          <p:cNvSpPr/>
          <p:nvPr/>
        </p:nvSpPr>
        <p:spPr>
          <a:xfrm>
            <a:off x="740834" y="402151"/>
            <a:ext cx="7986900" cy="239700"/>
          </a:xfrm>
          <a:prstGeom prst="rect">
            <a:avLst/>
          </a:prstGeom>
          <a:solidFill>
            <a:srgbClr val="FFFF00">
              <a:alpha val="2863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p:nvPr/>
        </p:nvSpPr>
        <p:spPr>
          <a:xfrm>
            <a:off x="96823" y="4453450"/>
            <a:ext cx="8819400" cy="273300"/>
          </a:xfrm>
          <a:prstGeom prst="rect">
            <a:avLst/>
          </a:prstGeom>
          <a:noFill/>
          <a:ln>
            <a:noFill/>
          </a:ln>
        </p:spPr>
        <p:txBody>
          <a:bodyPr spcFirstLastPara="1" wrap="square" lIns="57150" tIns="28575" rIns="57150" bIns="28575" anchor="t" anchorCtr="0">
            <a:spAutoFit/>
          </a:bodyPr>
          <a:lstStyle/>
          <a:p>
            <a:pPr marL="0" marR="0" lvl="0" indent="0" algn="ctr" rtl="0">
              <a:spcBef>
                <a:spcPts val="0"/>
              </a:spcBef>
              <a:spcAft>
                <a:spcPts val="0"/>
              </a:spcAft>
              <a:buNone/>
            </a:pPr>
            <a:r>
              <a:rPr lang="en">
                <a:solidFill>
                  <a:schemeClr val="dk1"/>
                </a:solidFill>
                <a:latin typeface="Calibri"/>
                <a:ea typeface="Calibri"/>
                <a:cs typeface="Calibri"/>
                <a:sym typeface="Calibri"/>
              </a:rPr>
              <a:t>From U.S. Bureau of Labor Statistics: </a:t>
            </a:r>
            <a:r>
              <a:rPr lang="en" u="sng">
                <a:solidFill>
                  <a:schemeClr val="hlink"/>
                </a:solidFill>
                <a:latin typeface="Calibri"/>
                <a:ea typeface="Calibri"/>
                <a:cs typeface="Calibri"/>
                <a:sym typeface="Calibri"/>
                <a:hlinkClick r:id="rId3"/>
              </a:rPr>
              <a:t>https://www.bls.gov/ooh/fastest-growing.htm</a:t>
            </a:r>
            <a:endParaRPr>
              <a:solidFill>
                <a:schemeClr val="dk1"/>
              </a:solidFill>
              <a:latin typeface="Calibri"/>
              <a:ea typeface="Calibri"/>
              <a:cs typeface="Calibri"/>
              <a:sym typeface="Calibri"/>
            </a:endParaRPr>
          </a:p>
        </p:txBody>
      </p:sp>
      <p:pic>
        <p:nvPicPr>
          <p:cNvPr id="94" name="Google Shape;94;p17" descr="Occupational Outlook Handbook for 2018 to 2028, page 3"/>
          <p:cNvPicPr preferRelativeResize="0"/>
          <p:nvPr/>
        </p:nvPicPr>
        <p:blipFill rotWithShape="1">
          <a:blip r:embed="rId4">
            <a:alphaModFix/>
          </a:blip>
          <a:srcRect t="13778"/>
          <a:stretch/>
        </p:blipFill>
        <p:spPr>
          <a:xfrm>
            <a:off x="2520775" y="42750"/>
            <a:ext cx="6568125" cy="4340000"/>
          </a:xfrm>
          <a:prstGeom prst="rect">
            <a:avLst/>
          </a:prstGeom>
          <a:noFill/>
          <a:ln>
            <a:noFill/>
          </a:ln>
        </p:spPr>
      </p:pic>
      <p:sp>
        <p:nvSpPr>
          <p:cNvPr id="95" name="Google Shape;95;p17"/>
          <p:cNvSpPr txBox="1">
            <a:spLocks noGrp="1"/>
          </p:cNvSpPr>
          <p:nvPr>
            <p:ph type="title" idx="4294967295"/>
          </p:nvPr>
        </p:nvSpPr>
        <p:spPr>
          <a:xfrm>
            <a:off x="96825" y="2032675"/>
            <a:ext cx="2430300" cy="877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dirty="0">
                <a:ln>
                  <a:noFill/>
                </a:ln>
                <a:solidFill>
                  <a:srgbClr val="CD0920"/>
                </a:solidFill>
                <a:effectLst/>
                <a:uLnTx/>
                <a:uFillTx/>
                <a:latin typeface="Calibri"/>
                <a:ea typeface="Calibri"/>
                <a:cs typeface="Calibri"/>
                <a:sym typeface="Calibri"/>
              </a:rPr>
              <a:t>2021-2031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chemeClr val="dk1"/>
                </a:solidFill>
                <a:effectLst/>
                <a:uLnTx/>
                <a:uFillTx/>
                <a:latin typeface="Calibri"/>
                <a:ea typeface="Calibri"/>
                <a:cs typeface="Calibri"/>
                <a:sym typeface="Calibri"/>
              </a:rPr>
              <a:t>(Projections Updated Sept. 2022)</a:t>
            </a:r>
          </a:p>
        </p:txBody>
      </p:sp>
      <p:sp>
        <p:nvSpPr>
          <p:cNvPr id="96" name="Google Shape;96;p17" descr="highlight over data scientists"/>
          <p:cNvSpPr/>
          <p:nvPr/>
        </p:nvSpPr>
        <p:spPr>
          <a:xfrm>
            <a:off x="2594537" y="2424425"/>
            <a:ext cx="6420600" cy="239700"/>
          </a:xfrm>
          <a:prstGeom prst="rect">
            <a:avLst/>
          </a:prstGeom>
          <a:solidFill>
            <a:srgbClr val="FFFF00">
              <a:alpha val="2863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7" name="Google Shape;97;p17" descr="highlight over information security analysts"/>
          <p:cNvSpPr/>
          <p:nvPr/>
        </p:nvSpPr>
        <p:spPr>
          <a:xfrm>
            <a:off x="2594525" y="2980500"/>
            <a:ext cx="6420600" cy="239700"/>
          </a:xfrm>
          <a:prstGeom prst="rect">
            <a:avLst/>
          </a:prstGeom>
          <a:solidFill>
            <a:srgbClr val="FFFF00">
              <a:alpha val="2863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8" name="Google Shape;98;p17" descr="highlight over statisticians"/>
          <p:cNvSpPr/>
          <p:nvPr/>
        </p:nvSpPr>
        <p:spPr>
          <a:xfrm>
            <a:off x="2594537" y="3192725"/>
            <a:ext cx="6420600" cy="239700"/>
          </a:xfrm>
          <a:prstGeom prst="rect">
            <a:avLst/>
          </a:prstGeom>
          <a:solidFill>
            <a:srgbClr val="FFFF00">
              <a:alpha val="2863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9" name="Google Shape;99;p17" descr="highlight over web developers"/>
          <p:cNvSpPr/>
          <p:nvPr/>
        </p:nvSpPr>
        <p:spPr>
          <a:xfrm>
            <a:off x="2594525" y="3882725"/>
            <a:ext cx="6420600" cy="239700"/>
          </a:xfrm>
          <a:prstGeom prst="rect">
            <a:avLst/>
          </a:prstGeom>
          <a:solidFill>
            <a:srgbClr val="FFFF00">
              <a:alpha val="2863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8" descr="The Jobs Landscape in 2022"/>
          <p:cNvPicPr preferRelativeResize="0">
            <a:picLocks noGrp="1"/>
          </p:cNvPicPr>
          <p:nvPr>
            <p:ph type="body" idx="1"/>
          </p:nvPr>
        </p:nvPicPr>
        <p:blipFill rotWithShape="1">
          <a:blip r:embed="rId3">
            <a:alphaModFix/>
          </a:blip>
          <a:srcRect t="1265" b="2134"/>
          <a:stretch/>
        </p:blipFill>
        <p:spPr>
          <a:xfrm>
            <a:off x="1268625" y="79900"/>
            <a:ext cx="5147100" cy="4560600"/>
          </a:xfrm>
          <a:prstGeom prst="rect">
            <a:avLst/>
          </a:prstGeom>
          <a:noFill/>
          <a:ln>
            <a:noFill/>
          </a:ln>
        </p:spPr>
      </p:pic>
      <p:sp>
        <p:nvSpPr>
          <p:cNvPr id="106" name="Google Shape;106;p18" descr="word cloud"/>
          <p:cNvSpPr>
            <a:spLocks noGrp="1"/>
          </p:cNvSpPr>
          <p:nvPr>
            <p:ph type="title" idx="4294967295"/>
          </p:nvPr>
        </p:nvSpPr>
        <p:spPr>
          <a:xfrm>
            <a:off x="5996865" y="79899"/>
            <a:ext cx="1877628" cy="1364941"/>
          </a:xfrm>
          <a:prstGeom prst="cloud">
            <a:avLst/>
          </a:prstGeom>
          <a:solidFill>
            <a:schemeClr val="lt1"/>
          </a:solidFill>
          <a:ln w="25400" cap="flat" cmpd="sng">
            <a:solidFill>
              <a:schemeClr val="accent2"/>
            </a:solidFill>
            <a:prstDash val="solid"/>
            <a:round/>
            <a:headEnd type="none" w="sm" len="sm"/>
            <a:tailEnd type="none" w="sm" len="sm"/>
          </a:ln>
          <a:effectLst/>
        </p:spPr>
        <p:txBody>
          <a:bodyPr rot="0" spcFirstLastPara="1" vertOverflow="overflow" horzOverflow="overflow" vert="horz" wrap="square" lIns="57150" tIns="28575" rIns="57150" bIns="285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dk1"/>
                </a:solidFill>
                <a:effectLst/>
                <a:uLnTx/>
                <a:uFillTx/>
                <a:latin typeface="Arial"/>
                <a:ea typeface="Arial"/>
                <a:cs typeface="Arial"/>
                <a:sym typeface="Arial"/>
              </a:rPr>
              <a:t>Notice the emphasis on Data and Computers</a:t>
            </a:r>
            <a:endParaRPr kumimoji="0" lang="en-US" sz="9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body" idx="1"/>
          </p:nvPr>
        </p:nvSpPr>
        <p:spPr>
          <a:xfrm>
            <a:off x="3674400" y="1256200"/>
            <a:ext cx="5469600" cy="3394500"/>
          </a:xfrm>
          <a:prstGeom prst="rect">
            <a:avLst/>
          </a:prstGeom>
        </p:spPr>
        <p:txBody>
          <a:bodyPr spcFirstLastPara="1" wrap="square" lIns="0" tIns="0" rIns="0" bIns="0" anchor="t" anchorCtr="0">
            <a:noAutofit/>
          </a:bodyPr>
          <a:lstStyle/>
          <a:p>
            <a:pPr marL="0" lvl="0" indent="0" algn="l" rtl="0">
              <a:spcBef>
                <a:spcPts val="360"/>
              </a:spcBef>
              <a:spcAft>
                <a:spcPts val="0"/>
              </a:spcAft>
              <a:buNone/>
            </a:pPr>
            <a:r>
              <a:rPr lang="en" sz="2000" b="1">
                <a:solidFill>
                  <a:srgbClr val="C00000"/>
                </a:solidFill>
              </a:rPr>
              <a:t>Students will </a:t>
            </a:r>
            <a:endParaRPr sz="2000" b="1">
              <a:solidFill>
                <a:srgbClr val="C00000"/>
              </a:solidFill>
            </a:endParaRPr>
          </a:p>
          <a:p>
            <a:pPr marL="457200" lvl="0" indent="-336550" algn="l" rtl="0">
              <a:spcBef>
                <a:spcPts val="360"/>
              </a:spcBef>
              <a:spcAft>
                <a:spcPts val="0"/>
              </a:spcAft>
              <a:buSzPts val="1700"/>
              <a:buChar char="•"/>
            </a:pPr>
            <a:r>
              <a:rPr lang="en" sz="1700"/>
              <a:t>Reason with and think critically about data in all forms. </a:t>
            </a:r>
            <a:endParaRPr sz="1700"/>
          </a:p>
          <a:p>
            <a:pPr marL="457200" lvl="0" indent="-336550" algn="l" rtl="0">
              <a:spcBef>
                <a:spcPts val="0"/>
              </a:spcBef>
              <a:spcAft>
                <a:spcPts val="0"/>
              </a:spcAft>
              <a:buSzPts val="1700"/>
              <a:buChar char="•"/>
            </a:pPr>
            <a:r>
              <a:rPr lang="en" sz="1700"/>
              <a:t>Develop their understanding of </a:t>
            </a:r>
            <a:endParaRPr sz="1700"/>
          </a:p>
          <a:p>
            <a:pPr marL="914400" lvl="1" indent="-336550" algn="l" rtl="0">
              <a:spcBef>
                <a:spcPts val="0"/>
              </a:spcBef>
              <a:spcAft>
                <a:spcPts val="0"/>
              </a:spcAft>
              <a:buSzPts val="1700"/>
              <a:buChar char="–"/>
            </a:pPr>
            <a:r>
              <a:rPr lang="en" sz="1700"/>
              <a:t>data analysis, sampling, correlation/causation, bias</a:t>
            </a:r>
            <a:endParaRPr sz="1700"/>
          </a:p>
          <a:p>
            <a:pPr marL="914400" lvl="1" indent="-336550" algn="l" rtl="0">
              <a:spcBef>
                <a:spcPts val="0"/>
              </a:spcBef>
              <a:spcAft>
                <a:spcPts val="0"/>
              </a:spcAft>
              <a:buSzPts val="1700"/>
              <a:buChar char="–"/>
            </a:pPr>
            <a:r>
              <a:rPr lang="en" sz="1700"/>
              <a:t>uncertainty, probability, modeling with data</a:t>
            </a:r>
            <a:endParaRPr sz="1700"/>
          </a:p>
          <a:p>
            <a:pPr marL="457200" lvl="0" indent="-336550" algn="l" rtl="0">
              <a:spcBef>
                <a:spcPts val="0"/>
              </a:spcBef>
              <a:spcAft>
                <a:spcPts val="0"/>
              </a:spcAft>
              <a:buSzPts val="1700"/>
              <a:buChar char="•"/>
            </a:pPr>
            <a:r>
              <a:rPr lang="en" sz="1700"/>
              <a:t>Make and evaluate data-based arguments </a:t>
            </a:r>
            <a:endParaRPr sz="1700"/>
          </a:p>
          <a:p>
            <a:pPr marL="457200" lvl="0" indent="-336550" algn="l" rtl="0">
              <a:spcBef>
                <a:spcPts val="0"/>
              </a:spcBef>
              <a:spcAft>
                <a:spcPts val="0"/>
              </a:spcAft>
              <a:buSzPts val="1700"/>
              <a:buChar char="•"/>
            </a:pPr>
            <a:r>
              <a:rPr lang="en" sz="1700"/>
              <a:t>Learn the power of data in society and more. </a:t>
            </a:r>
            <a:endParaRPr sz="1700"/>
          </a:p>
        </p:txBody>
      </p:sp>
      <p:sp>
        <p:nvSpPr>
          <p:cNvPr id="112" name="Google Shape;112;p19"/>
          <p:cNvSpPr txBox="1">
            <a:spLocks noGrp="1"/>
          </p:cNvSpPr>
          <p:nvPr>
            <p:ph type="title"/>
          </p:nvPr>
        </p:nvSpPr>
        <p:spPr>
          <a:xfrm>
            <a:off x="457200" y="342900"/>
            <a:ext cx="8229600" cy="6465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a:t>Data Science Foundations</a:t>
            </a:r>
            <a:endParaRPr/>
          </a:p>
        </p:txBody>
      </p:sp>
      <p:pic>
        <p:nvPicPr>
          <p:cNvPr id="113" name="Google Shape;113;p19" descr="Data science Venn diagram"/>
          <p:cNvPicPr preferRelativeResize="0"/>
          <p:nvPr/>
        </p:nvPicPr>
        <p:blipFill>
          <a:blip r:embed="rId3">
            <a:alphaModFix/>
          </a:blip>
          <a:stretch>
            <a:fillRect/>
          </a:stretch>
        </p:blipFill>
        <p:spPr>
          <a:xfrm>
            <a:off x="37000" y="1211800"/>
            <a:ext cx="3569700" cy="33154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5860</Words>
  <Application>Microsoft Office PowerPoint</Application>
  <PresentationFormat>On-screen Show (16:9)</PresentationFormat>
  <Paragraphs>314</Paragraphs>
  <Slides>35</Slides>
  <Notes>35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Times New Roman</vt:lpstr>
      <vt:lpstr>Rockwell</vt:lpstr>
      <vt:lpstr>Calibri</vt:lpstr>
      <vt:lpstr>Open Sans</vt:lpstr>
      <vt:lpstr>Office Theme</vt:lpstr>
      <vt:lpstr>Office Theme</vt:lpstr>
      <vt:lpstr>Office Theme</vt:lpstr>
      <vt:lpstr>Math Pathways Update</vt:lpstr>
      <vt:lpstr>Welcome and Introductions</vt:lpstr>
      <vt:lpstr>What is the Why?</vt:lpstr>
      <vt:lpstr>Jobs Landscape</vt:lpstr>
      <vt:lpstr>2018-2028</vt:lpstr>
      <vt:lpstr>PowerPoint Presentation</vt:lpstr>
      <vt:lpstr>2021-2031 (Projections Updated Sept. 2022)</vt:lpstr>
      <vt:lpstr>Notice the emphasis on Data and Computers</vt:lpstr>
      <vt:lpstr>Data Science Foundations</vt:lpstr>
      <vt:lpstr>Why Data Science Foundations?</vt:lpstr>
      <vt:lpstr>Implementation</vt:lpstr>
      <vt:lpstr>What about SWDs?</vt:lpstr>
      <vt:lpstr>Discrete Math / Computer Science</vt:lpstr>
      <vt:lpstr>Graduation Requirements Updates </vt:lpstr>
      <vt:lpstr>Honors Diplomas</vt:lpstr>
      <vt:lpstr>Ohio’s Graduation Requirements for  Classes of 2023 and Beyond</vt:lpstr>
      <vt:lpstr>Graduation Requirements for Classes of 2023 and Beyond</vt:lpstr>
      <vt:lpstr>Readiness Demonstration</vt:lpstr>
      <vt:lpstr>Honors Diploma Seal</vt:lpstr>
      <vt:lpstr>Technology Seal</vt:lpstr>
      <vt:lpstr>Technology Seal</vt:lpstr>
      <vt:lpstr>Technology Seal Local Technology Course Guidelines </vt:lpstr>
      <vt:lpstr>Technology Seal Local Technology Course Guidelines (cont.) </vt:lpstr>
      <vt:lpstr>Integrated Coursework and Simultaneous Credit</vt:lpstr>
      <vt:lpstr>Traditional Credit (Separate Courses)</vt:lpstr>
      <vt:lpstr>Simultaneous Credit with Co-teachers</vt:lpstr>
      <vt:lpstr>Simultaneous Credit with 1-Teacher</vt:lpstr>
      <vt:lpstr>Credit Flexibility</vt:lpstr>
      <vt:lpstr>Credit Flex with Non-Building Teacher</vt:lpstr>
      <vt:lpstr>Questions</vt:lpstr>
      <vt:lpstr>Thank you</vt:lpstr>
      <vt:lpstr>Contact Information</vt:lpstr>
      <vt:lpstr>Math Pathways  Application Questions? </vt:lpstr>
      <vt:lpstr>@OHEducation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Pathways Update January 2023</dc:title>
  <dc:creator>Mallory, Andrea</dc:creator>
  <cp:keywords>math, pathways, update</cp:keywords>
  <cp:lastModifiedBy>Mallory, Andrea</cp:lastModifiedBy>
  <cp:revision>1</cp:revision>
  <dcterms:modified xsi:type="dcterms:W3CDTF">2023-01-18T15:15:06Z</dcterms:modified>
</cp:coreProperties>
</file>