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18"/>
  </p:notesMasterIdLst>
  <p:handoutMasterIdLst>
    <p:handoutMasterId r:id="rId19"/>
  </p:handoutMasterIdLst>
  <p:sldIdLst>
    <p:sldId id="600" r:id="rId6"/>
    <p:sldId id="628" r:id="rId7"/>
    <p:sldId id="636" r:id="rId8"/>
    <p:sldId id="606" r:id="rId9"/>
    <p:sldId id="592" r:id="rId10"/>
    <p:sldId id="638" r:id="rId11"/>
    <p:sldId id="625" r:id="rId12"/>
    <p:sldId id="637" r:id="rId13"/>
    <p:sldId id="579" r:id="rId14"/>
    <p:sldId id="589" r:id="rId15"/>
    <p:sldId id="632" r:id="rId16"/>
    <p:sldId id="25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9F0"/>
    <a:srgbClr val="D9EAF2"/>
    <a:srgbClr val="A1A1A1"/>
    <a:srgbClr val="73A4CC"/>
    <a:srgbClr val="CD0920"/>
    <a:srgbClr val="C0DB37"/>
    <a:srgbClr val="E9EDF4"/>
    <a:srgbClr val="73A5CC"/>
    <a:srgbClr val="83A2CA"/>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7FE96-253B-4ADB-B852-42BD516336D3}" v="7" dt="2021-11-08T20:12:33.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1784" autoAdjust="0"/>
  </p:normalViewPr>
  <p:slideViewPr>
    <p:cSldViewPr snapToGrid="0" snapToObjects="1">
      <p:cViewPr varScale="1">
        <p:scale>
          <a:sx n="54" d="100"/>
          <a:sy n="54" d="100"/>
        </p:scale>
        <p:origin x="7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0" Type="http://schemas.openxmlformats.org/officeDocument/2006/relationships/commentAuthors" Target="commentAuthors.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255378-3547-4D9D-B081-9ACBD8AD7AC0}" type="datetimeFigureOut">
              <a:rPr lang="en-US" smtClean="0"/>
              <a:t>11/8/2021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D7FA1A-E06B-47C3-A244-6D7FF742991C}" type="slidenum">
              <a:rPr lang="en-US" smtClean="0"/>
              <a:t>‹#›</a:t>
            </a:fld>
            <a:endParaRPr lang="en-US"/>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on updated version</a:t>
            </a:r>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652045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500CAA-364C-4E63-AB1A-9EE126BDEE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9287" y="499281"/>
            <a:ext cx="7756222"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49287" y="5651271"/>
            <a:ext cx="5198217" cy="430887"/>
          </a:xfrm>
        </p:spPr>
        <p:txBody>
          <a:bodyPr wrap="square"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5E75AE-0F77-FF4F-A8B7-BE682401DD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8643"/>
            <a:ext cx="9144000" cy="812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A1C-094A-4F9C-A9BE-60172E3E3AAD}"/>
              </a:ext>
            </a:extLst>
          </p:cNvPr>
          <p:cNvSpPr>
            <a:spLocks noGrp="1"/>
          </p:cNvSpPr>
          <p:nvPr>
            <p:ph type="ctrTitle"/>
          </p:nvPr>
        </p:nvSpPr>
        <p:spPr>
          <a:xfrm>
            <a:off x="293666" y="3249293"/>
            <a:ext cx="4909457" cy="1292662"/>
          </a:xfrm>
        </p:spPr>
        <p:txBody>
          <a:bodyPr/>
          <a:lstStyle/>
          <a:p>
            <a:r>
              <a:rPr lang="en-US" dirty="0">
                <a:solidFill>
                  <a:schemeClr val="accent3">
                    <a:lumMod val="50000"/>
                  </a:schemeClr>
                </a:solidFill>
              </a:rPr>
              <a:t>Math Pathways and Admissions</a:t>
            </a:r>
          </a:p>
        </p:txBody>
      </p:sp>
      <p:sp>
        <p:nvSpPr>
          <p:cNvPr id="3" name="Subtitle 2">
            <a:extLst>
              <a:ext uri="{FF2B5EF4-FFF2-40B4-BE49-F238E27FC236}">
                <a16:creationId xmlns:a16="http://schemas.microsoft.com/office/drawing/2014/main" id="{569D0F47-85F1-49ED-A201-56881DEC266E}"/>
              </a:ext>
            </a:extLst>
          </p:cNvPr>
          <p:cNvSpPr>
            <a:spLocks noGrp="1"/>
          </p:cNvSpPr>
          <p:nvPr>
            <p:ph type="subTitle" idx="1"/>
          </p:nvPr>
        </p:nvSpPr>
        <p:spPr>
          <a:xfrm>
            <a:off x="149287" y="5605551"/>
            <a:ext cx="5198217" cy="430887"/>
          </a:xfrm>
        </p:spPr>
        <p:txBody>
          <a:bodyPr/>
          <a:lstStyle/>
          <a:p>
            <a:r>
              <a:rPr lang="en-US" dirty="0"/>
              <a:t>November 2021</a:t>
            </a:r>
          </a:p>
        </p:txBody>
      </p:sp>
    </p:spTree>
    <p:extLst>
      <p:ext uri="{BB962C8B-B14F-4D97-AF65-F5344CB8AC3E}">
        <p14:creationId xmlns:p14="http://schemas.microsoft.com/office/powerpoint/2010/main" val="368513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CF85-1FEF-4F8B-8D0F-D79E08599552}"/>
              </a:ext>
            </a:extLst>
          </p:cNvPr>
          <p:cNvSpPr>
            <a:spLocks noGrp="1"/>
          </p:cNvSpPr>
          <p:nvPr>
            <p:ph type="title"/>
          </p:nvPr>
        </p:nvSpPr>
        <p:spPr>
          <a:xfrm>
            <a:off x="1791450" y="101603"/>
            <a:ext cx="6872869" cy="637039"/>
          </a:xfrm>
        </p:spPr>
        <p:txBody>
          <a:bodyPr/>
          <a:lstStyle/>
          <a:p>
            <a:r>
              <a:rPr lang="en-US" dirty="0"/>
              <a:t>Proposed Timeline</a:t>
            </a:r>
          </a:p>
        </p:txBody>
      </p:sp>
      <p:grpSp>
        <p:nvGrpSpPr>
          <p:cNvPr id="4" name="Group 3" descr="russet red rectangular text box for Fall 2021">
            <a:extLst>
              <a:ext uri="{FF2B5EF4-FFF2-40B4-BE49-F238E27FC236}">
                <a16:creationId xmlns:a16="http://schemas.microsoft.com/office/drawing/2014/main" id="{A547129C-84CF-41BB-90A1-7C1FD42B8022}"/>
              </a:ext>
            </a:extLst>
          </p:cNvPr>
          <p:cNvGrpSpPr/>
          <p:nvPr/>
        </p:nvGrpSpPr>
        <p:grpSpPr>
          <a:xfrm>
            <a:off x="434719" y="499884"/>
            <a:ext cx="2118983" cy="460440"/>
            <a:chOff x="0" y="3012"/>
            <a:chExt cx="2118983" cy="460440"/>
          </a:xfrm>
        </p:grpSpPr>
        <p:sp>
          <p:nvSpPr>
            <p:cNvPr id="5" name="Rectangle: Top Corners Rounded 4">
              <a:extLst>
                <a:ext uri="{FF2B5EF4-FFF2-40B4-BE49-F238E27FC236}">
                  <a16:creationId xmlns:a16="http://schemas.microsoft.com/office/drawing/2014/main" id="{B3C63527-DE21-46EC-BDA7-61DD88AE9ADF}"/>
                </a:ext>
              </a:extLst>
            </p:cNvPr>
            <p:cNvSpPr/>
            <p:nvPr/>
          </p:nvSpPr>
          <p:spPr>
            <a:xfrm>
              <a:off x="0" y="3012"/>
              <a:ext cx="2118983" cy="460440"/>
            </a:xfrm>
            <a:prstGeom prst="round2SameRect">
              <a:avLst>
                <a:gd name="adj1" fmla="val 16670"/>
                <a:gd name="adj2" fmla="val 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Top Corners Rounded 4">
              <a:extLst>
                <a:ext uri="{FF2B5EF4-FFF2-40B4-BE49-F238E27FC236}">
                  <a16:creationId xmlns:a16="http://schemas.microsoft.com/office/drawing/2014/main" id="{013B8080-213E-43CB-9A37-BD8268953175}"/>
                </a:ext>
              </a:extLst>
            </p:cNvPr>
            <p:cNvSpPr txBox="1"/>
            <p:nvPr/>
          </p:nvSpPr>
          <p:spPr>
            <a:xfrm>
              <a:off x="22481" y="25493"/>
              <a:ext cx="2074021" cy="437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Fall 2021</a:t>
              </a:r>
            </a:p>
          </p:txBody>
        </p:sp>
      </p:grpSp>
      <p:sp>
        <p:nvSpPr>
          <p:cNvPr id="7" name="Rectangle 6">
            <a:extLst>
              <a:ext uri="{FF2B5EF4-FFF2-40B4-BE49-F238E27FC236}">
                <a16:creationId xmlns:a16="http://schemas.microsoft.com/office/drawing/2014/main" id="{7CF3D089-BBE8-4F02-9ECC-26A56A9BCD85}"/>
              </a:ext>
            </a:extLst>
          </p:cNvPr>
          <p:cNvSpPr/>
          <p:nvPr/>
        </p:nvSpPr>
        <p:spPr>
          <a:xfrm>
            <a:off x="351592" y="1080252"/>
            <a:ext cx="8614608" cy="1446550"/>
          </a:xfrm>
          <a:prstGeom prst="rect">
            <a:avLst/>
          </a:prstGeom>
        </p:spPr>
        <p:txBody>
          <a:bodyPr wrap="square">
            <a:spAutoFit/>
          </a:bodyPr>
          <a:lstStyle/>
          <a:p>
            <a:pPr marL="342900" lvl="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The initiative is </a:t>
            </a:r>
            <a:r>
              <a:rPr lang="en-US" sz="2200" b="1" dirty="0">
                <a:solidFill>
                  <a:schemeClr val="accent2"/>
                </a:solidFill>
                <a:latin typeface="Arial" panose="020B0604020202020204" pitchFamily="34" charset="0"/>
                <a:cs typeface="Arial" panose="020B0604020202020204" pitchFamily="34" charset="0"/>
              </a:rPr>
              <a:t>launched</a:t>
            </a:r>
            <a:r>
              <a:rPr lang="en-US" sz="2200" b="1" dirty="0">
                <a:latin typeface="Arial" panose="020B0604020202020204" pitchFamily="34" charset="0"/>
                <a:cs typeface="Arial" panose="020B0604020202020204" pitchFamily="34" charset="0"/>
              </a:rPr>
              <a:t> on the website.</a:t>
            </a: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Quantitative Reasoning and Data Science Foundations are piloted as A2E courses.</a:t>
            </a: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Math Pathways symposium is held on Nov. 9-10. </a:t>
            </a:r>
          </a:p>
        </p:txBody>
      </p:sp>
      <p:grpSp>
        <p:nvGrpSpPr>
          <p:cNvPr id="8" name="Group 7" descr="Green rectangular text box for Fall 2022">
            <a:extLst>
              <a:ext uri="{FF2B5EF4-FFF2-40B4-BE49-F238E27FC236}">
                <a16:creationId xmlns:a16="http://schemas.microsoft.com/office/drawing/2014/main" id="{D3A774F3-EC9E-494E-B9F0-365D632621F8}"/>
              </a:ext>
            </a:extLst>
          </p:cNvPr>
          <p:cNvGrpSpPr/>
          <p:nvPr/>
        </p:nvGrpSpPr>
        <p:grpSpPr>
          <a:xfrm>
            <a:off x="479681" y="2832064"/>
            <a:ext cx="2118983" cy="460440"/>
            <a:chOff x="0" y="1407493"/>
            <a:chExt cx="2118983" cy="460440"/>
          </a:xfrm>
        </p:grpSpPr>
        <p:sp>
          <p:nvSpPr>
            <p:cNvPr id="9" name="Rectangle: Top Corners Rounded 8">
              <a:extLst>
                <a:ext uri="{FF2B5EF4-FFF2-40B4-BE49-F238E27FC236}">
                  <a16:creationId xmlns:a16="http://schemas.microsoft.com/office/drawing/2014/main" id="{60578129-CE22-41D1-B705-ABE9FDBED79C}"/>
                </a:ext>
              </a:extLst>
            </p:cNvPr>
            <p:cNvSpPr/>
            <p:nvPr/>
          </p:nvSpPr>
          <p:spPr>
            <a:xfrm>
              <a:off x="0" y="1407493"/>
              <a:ext cx="2118983" cy="460440"/>
            </a:xfrm>
            <a:prstGeom prst="round2SameRect">
              <a:avLst>
                <a:gd name="adj1" fmla="val 16670"/>
                <a:gd name="adj2" fmla="val 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Rectangle: Top Corners Rounded 4">
              <a:extLst>
                <a:ext uri="{FF2B5EF4-FFF2-40B4-BE49-F238E27FC236}">
                  <a16:creationId xmlns:a16="http://schemas.microsoft.com/office/drawing/2014/main" id="{50C6CE5F-A26A-4C96-9620-06DA0DC60432}"/>
                </a:ext>
              </a:extLst>
            </p:cNvPr>
            <p:cNvSpPr txBox="1"/>
            <p:nvPr/>
          </p:nvSpPr>
          <p:spPr>
            <a:xfrm>
              <a:off x="22481" y="1429974"/>
              <a:ext cx="2074021" cy="437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Fall 2022</a:t>
              </a:r>
            </a:p>
          </p:txBody>
        </p:sp>
      </p:grpSp>
      <p:cxnSp>
        <p:nvCxnSpPr>
          <p:cNvPr id="17" name="Straight Connector 16" descr="straight blue line 1">
            <a:extLst>
              <a:ext uri="{FF2B5EF4-FFF2-40B4-BE49-F238E27FC236}">
                <a16:creationId xmlns:a16="http://schemas.microsoft.com/office/drawing/2014/main" id="{52F90647-0AFC-4547-8777-610386F9358E}"/>
              </a:ext>
            </a:extLst>
          </p:cNvPr>
          <p:cNvCxnSpPr/>
          <p:nvPr/>
        </p:nvCxnSpPr>
        <p:spPr>
          <a:xfrm>
            <a:off x="2553702" y="960324"/>
            <a:ext cx="59772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descr="straight blue line 2">
            <a:extLst>
              <a:ext uri="{FF2B5EF4-FFF2-40B4-BE49-F238E27FC236}">
                <a16:creationId xmlns:a16="http://schemas.microsoft.com/office/drawing/2014/main" id="{176A530B-9EDD-4D98-846F-71BFA9349B76}"/>
              </a:ext>
            </a:extLst>
          </p:cNvPr>
          <p:cNvCxnSpPr/>
          <p:nvPr/>
        </p:nvCxnSpPr>
        <p:spPr>
          <a:xfrm>
            <a:off x="2598664" y="3292504"/>
            <a:ext cx="5977234"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5C1E31C-50F9-47E3-A9D8-6A70EA8EA77A}"/>
              </a:ext>
            </a:extLst>
          </p:cNvPr>
          <p:cNvSpPr txBox="1"/>
          <p:nvPr/>
        </p:nvSpPr>
        <p:spPr>
          <a:xfrm>
            <a:off x="374073" y="3263288"/>
            <a:ext cx="8179344" cy="1785104"/>
          </a:xfrm>
          <a:prstGeom prst="rect">
            <a:avLst/>
          </a:prstGeom>
          <a:noFill/>
        </p:spPr>
        <p:txBody>
          <a:bodyPr wrap="square">
            <a:spAutoFit/>
          </a:bodyPr>
          <a:lstStyle/>
          <a:p>
            <a:pPr marL="342900" lvl="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Schools</a:t>
            </a:r>
            <a:r>
              <a:rPr lang="en-US" sz="2200" b="1" dirty="0">
                <a:solidFill>
                  <a:schemeClr val="accent2"/>
                </a:solidFill>
                <a:latin typeface="Arial" panose="020B0604020202020204" pitchFamily="34" charset="0"/>
                <a:cs typeface="Arial" panose="020B0604020202020204" pitchFamily="34" charset="0"/>
              </a:rPr>
              <a:t> implement </a:t>
            </a:r>
            <a:r>
              <a:rPr lang="en-US" sz="2200" b="1" dirty="0">
                <a:latin typeface="Arial" panose="020B0604020202020204" pitchFamily="34" charset="0"/>
                <a:cs typeface="Arial" panose="020B0604020202020204" pitchFamily="34" charset="0"/>
              </a:rPr>
              <a:t>pathways and Algebra 2 equivalency courses.</a:t>
            </a:r>
            <a:r>
              <a:rPr lang="en-US" sz="2200" dirty="0">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Discrete Math/Computer Science is piloted. </a:t>
            </a:r>
          </a:p>
          <a:p>
            <a:pPr marL="342900" lvl="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Pilot schools </a:t>
            </a:r>
            <a:r>
              <a:rPr lang="en-US" sz="2200" dirty="0">
                <a:latin typeface="Arial" panose="020B0604020202020204" pitchFamily="34" charset="0"/>
                <a:cs typeface="Arial" panose="020B0604020202020204" pitchFamily="34" charset="0"/>
              </a:rPr>
              <a:t>may be interested in CCP QR course or CCP Stats course. </a:t>
            </a:r>
          </a:p>
        </p:txBody>
      </p:sp>
    </p:spTree>
    <p:extLst>
      <p:ext uri="{BB962C8B-B14F-4D97-AF65-F5344CB8AC3E}">
        <p14:creationId xmlns:p14="http://schemas.microsoft.com/office/powerpoint/2010/main" val="254736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CF85-1FEF-4F8B-8D0F-D79E08599552}"/>
              </a:ext>
            </a:extLst>
          </p:cNvPr>
          <p:cNvSpPr>
            <a:spLocks noGrp="1"/>
          </p:cNvSpPr>
          <p:nvPr>
            <p:ph type="title"/>
          </p:nvPr>
        </p:nvSpPr>
        <p:spPr>
          <a:xfrm>
            <a:off x="1791450" y="101603"/>
            <a:ext cx="6872869" cy="637039"/>
          </a:xfrm>
        </p:spPr>
        <p:txBody>
          <a:bodyPr/>
          <a:lstStyle/>
          <a:p>
            <a:r>
              <a:rPr lang="en-US" dirty="0"/>
              <a:t>Proposed Timeline</a:t>
            </a:r>
          </a:p>
        </p:txBody>
      </p:sp>
      <p:grpSp>
        <p:nvGrpSpPr>
          <p:cNvPr id="4" name="Group 3" descr="purple text box for fall 2023">
            <a:extLst>
              <a:ext uri="{FF2B5EF4-FFF2-40B4-BE49-F238E27FC236}">
                <a16:creationId xmlns:a16="http://schemas.microsoft.com/office/drawing/2014/main" id="{A547129C-84CF-41BB-90A1-7C1FD42B8022}"/>
              </a:ext>
            </a:extLst>
          </p:cNvPr>
          <p:cNvGrpSpPr/>
          <p:nvPr/>
        </p:nvGrpSpPr>
        <p:grpSpPr>
          <a:xfrm>
            <a:off x="434719" y="499884"/>
            <a:ext cx="2118983" cy="460440"/>
            <a:chOff x="0" y="3012"/>
            <a:chExt cx="2118983" cy="460440"/>
          </a:xfrm>
          <a:solidFill>
            <a:schemeClr val="accent4"/>
          </a:solidFill>
        </p:grpSpPr>
        <p:sp>
          <p:nvSpPr>
            <p:cNvPr id="5" name="Rectangle: Top Corners Rounded 4">
              <a:extLst>
                <a:ext uri="{FF2B5EF4-FFF2-40B4-BE49-F238E27FC236}">
                  <a16:creationId xmlns:a16="http://schemas.microsoft.com/office/drawing/2014/main" id="{B3C63527-DE21-46EC-BDA7-61DD88AE9ADF}"/>
                </a:ext>
              </a:extLst>
            </p:cNvPr>
            <p:cNvSpPr/>
            <p:nvPr/>
          </p:nvSpPr>
          <p:spPr>
            <a:xfrm>
              <a:off x="0" y="3012"/>
              <a:ext cx="2118983" cy="460440"/>
            </a:xfrm>
            <a:prstGeom prst="round2SameRect">
              <a:avLst>
                <a:gd name="adj1" fmla="val 16670"/>
                <a:gd name="adj2" fmla="val 0"/>
              </a:avLst>
            </a:prstGeom>
            <a:grpFill/>
            <a:ln>
              <a:solidFill>
                <a:schemeClr val="accent4"/>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Top Corners Rounded 4">
              <a:extLst>
                <a:ext uri="{FF2B5EF4-FFF2-40B4-BE49-F238E27FC236}">
                  <a16:creationId xmlns:a16="http://schemas.microsoft.com/office/drawing/2014/main" id="{013B8080-213E-43CB-9A37-BD8268953175}"/>
                </a:ext>
              </a:extLst>
            </p:cNvPr>
            <p:cNvSpPr txBox="1"/>
            <p:nvPr/>
          </p:nvSpPr>
          <p:spPr>
            <a:xfrm>
              <a:off x="22481" y="25493"/>
              <a:ext cx="2074021" cy="437959"/>
            </a:xfrm>
            <a:prstGeom prst="rect">
              <a:avLst/>
            </a:prstGeom>
            <a:grp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Fall 2023</a:t>
              </a:r>
            </a:p>
          </p:txBody>
        </p:sp>
      </p:grpSp>
      <p:sp>
        <p:nvSpPr>
          <p:cNvPr id="7" name="Rectangle 6">
            <a:extLst>
              <a:ext uri="{FF2B5EF4-FFF2-40B4-BE49-F238E27FC236}">
                <a16:creationId xmlns:a16="http://schemas.microsoft.com/office/drawing/2014/main" id="{7CF3D089-BBE8-4F02-9ECC-26A56A9BCD85}"/>
              </a:ext>
            </a:extLst>
          </p:cNvPr>
          <p:cNvSpPr/>
          <p:nvPr/>
        </p:nvSpPr>
        <p:spPr>
          <a:xfrm>
            <a:off x="351592" y="1080252"/>
            <a:ext cx="8614608" cy="1446550"/>
          </a:xfrm>
          <a:prstGeom prst="rect">
            <a:avLst/>
          </a:prstGeom>
        </p:spPr>
        <p:txBody>
          <a:bodyPr wrap="square">
            <a:spAutoFit/>
          </a:bodyPr>
          <a:lstStyle/>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Students from </a:t>
            </a:r>
            <a:r>
              <a:rPr lang="en-US" sz="2200" b="1" dirty="0">
                <a:latin typeface="Arial" panose="020B0604020202020204" pitchFamily="34" charset="0"/>
                <a:cs typeface="Arial" panose="020B0604020202020204" pitchFamily="34" charset="0"/>
              </a:rPr>
              <a:t>pilot</a:t>
            </a:r>
            <a:r>
              <a:rPr lang="en-US" sz="2200" dirty="0">
                <a:latin typeface="Arial" panose="020B0604020202020204" pitchFamily="34" charset="0"/>
                <a:cs typeface="Arial" panose="020B0604020202020204" pitchFamily="34" charset="0"/>
              </a:rPr>
              <a:t> schools applying to universities may not have Algebra 2 on their transcripts. </a:t>
            </a: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Students from </a:t>
            </a:r>
            <a:r>
              <a:rPr lang="en-US" sz="2200" b="1" dirty="0">
                <a:latin typeface="Arial" panose="020B0604020202020204" pitchFamily="34" charset="0"/>
                <a:cs typeface="Arial" panose="020B0604020202020204" pitchFamily="34" charset="0"/>
              </a:rPr>
              <a:t>statewide </a:t>
            </a:r>
            <a:r>
              <a:rPr lang="en-US" sz="2200" dirty="0">
                <a:latin typeface="Arial" panose="020B0604020202020204" pitchFamily="34" charset="0"/>
                <a:cs typeface="Arial" panose="020B0604020202020204" pitchFamily="34" charset="0"/>
              </a:rPr>
              <a:t>schools may be interested in other CCP entry-level math courses. </a:t>
            </a:r>
          </a:p>
        </p:txBody>
      </p:sp>
      <p:grpSp>
        <p:nvGrpSpPr>
          <p:cNvPr id="8" name="Group 7" descr="aqua text box for fall 2024">
            <a:extLst>
              <a:ext uri="{FF2B5EF4-FFF2-40B4-BE49-F238E27FC236}">
                <a16:creationId xmlns:a16="http://schemas.microsoft.com/office/drawing/2014/main" id="{D3A774F3-EC9E-494E-B9F0-365D632621F8}"/>
              </a:ext>
            </a:extLst>
          </p:cNvPr>
          <p:cNvGrpSpPr/>
          <p:nvPr/>
        </p:nvGrpSpPr>
        <p:grpSpPr>
          <a:xfrm>
            <a:off x="479681" y="2999554"/>
            <a:ext cx="2118983" cy="460440"/>
            <a:chOff x="0" y="1407493"/>
            <a:chExt cx="2118983" cy="460440"/>
          </a:xfrm>
        </p:grpSpPr>
        <p:sp>
          <p:nvSpPr>
            <p:cNvPr id="9" name="Rectangle: Top Corners Rounded 8">
              <a:extLst>
                <a:ext uri="{FF2B5EF4-FFF2-40B4-BE49-F238E27FC236}">
                  <a16:creationId xmlns:a16="http://schemas.microsoft.com/office/drawing/2014/main" id="{60578129-CE22-41D1-B705-ABE9FDBED79C}"/>
                </a:ext>
              </a:extLst>
            </p:cNvPr>
            <p:cNvSpPr/>
            <p:nvPr/>
          </p:nvSpPr>
          <p:spPr>
            <a:xfrm>
              <a:off x="0" y="1407493"/>
              <a:ext cx="2118983" cy="460440"/>
            </a:xfrm>
            <a:prstGeom prst="round2SameRect">
              <a:avLst>
                <a:gd name="adj1" fmla="val 16670"/>
                <a:gd name="adj2" fmla="val 0"/>
              </a:avLst>
            </a:prstGeom>
            <a:ln>
              <a:solidFill>
                <a:schemeClr val="accent5"/>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Rectangle: Top Corners Rounded 4">
              <a:extLst>
                <a:ext uri="{FF2B5EF4-FFF2-40B4-BE49-F238E27FC236}">
                  <a16:creationId xmlns:a16="http://schemas.microsoft.com/office/drawing/2014/main" id="{50C6CE5F-A26A-4C96-9620-06DA0DC60432}"/>
                </a:ext>
              </a:extLst>
            </p:cNvPr>
            <p:cNvSpPr txBox="1"/>
            <p:nvPr/>
          </p:nvSpPr>
          <p:spPr>
            <a:xfrm>
              <a:off x="22481" y="1429974"/>
              <a:ext cx="2074021" cy="437959"/>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Fall 2024</a:t>
              </a:r>
            </a:p>
          </p:txBody>
        </p:sp>
      </p:grpSp>
      <p:cxnSp>
        <p:nvCxnSpPr>
          <p:cNvPr id="17" name="Straight Connector 16" descr="straight blue line 1">
            <a:extLst>
              <a:ext uri="{FF2B5EF4-FFF2-40B4-BE49-F238E27FC236}">
                <a16:creationId xmlns:a16="http://schemas.microsoft.com/office/drawing/2014/main" id="{52F90647-0AFC-4547-8777-610386F9358E}"/>
              </a:ext>
            </a:extLst>
          </p:cNvPr>
          <p:cNvCxnSpPr/>
          <p:nvPr/>
        </p:nvCxnSpPr>
        <p:spPr>
          <a:xfrm>
            <a:off x="2553702" y="960324"/>
            <a:ext cx="59772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descr="straight blue line 2">
            <a:extLst>
              <a:ext uri="{FF2B5EF4-FFF2-40B4-BE49-F238E27FC236}">
                <a16:creationId xmlns:a16="http://schemas.microsoft.com/office/drawing/2014/main" id="{176A530B-9EDD-4D98-846F-71BFA9349B76}"/>
              </a:ext>
            </a:extLst>
          </p:cNvPr>
          <p:cNvCxnSpPr/>
          <p:nvPr/>
        </p:nvCxnSpPr>
        <p:spPr>
          <a:xfrm>
            <a:off x="2576183" y="3459994"/>
            <a:ext cx="5977234"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5C1E31C-50F9-47E3-A9D8-6A70EA8EA77A}"/>
              </a:ext>
            </a:extLst>
          </p:cNvPr>
          <p:cNvSpPr txBox="1"/>
          <p:nvPr/>
        </p:nvSpPr>
        <p:spPr>
          <a:xfrm>
            <a:off x="351592" y="3482475"/>
            <a:ext cx="8179344" cy="1446550"/>
          </a:xfrm>
          <a:prstGeom prst="rect">
            <a:avLst/>
          </a:prstGeom>
          <a:noFill/>
        </p:spPr>
        <p:txBody>
          <a:bodyPr wrap="square">
            <a:spAutoFit/>
          </a:bodyPr>
          <a:lstStyle/>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Students </a:t>
            </a:r>
            <a:r>
              <a:rPr lang="en-US" sz="2200" b="1" dirty="0">
                <a:latin typeface="Arial" panose="020B0604020202020204" pitchFamily="34" charset="0"/>
                <a:cs typeface="Arial" panose="020B0604020202020204" pitchFamily="34" charset="0"/>
              </a:rPr>
              <a:t>statewide</a:t>
            </a:r>
            <a:r>
              <a:rPr lang="en-US" sz="2200" dirty="0">
                <a:latin typeface="Arial" panose="020B0604020202020204" pitchFamily="34" charset="0"/>
                <a:cs typeface="Arial" panose="020B0604020202020204" pitchFamily="34" charset="0"/>
              </a:rPr>
              <a:t> applying to universities may not have Algebra 2 on their transcripts. </a:t>
            </a: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Students </a:t>
            </a:r>
            <a:r>
              <a:rPr lang="en-US" sz="2200" b="1" dirty="0">
                <a:latin typeface="Arial" panose="020B0604020202020204" pitchFamily="34" charset="0"/>
                <a:cs typeface="Arial" panose="020B0604020202020204" pitchFamily="34" charset="0"/>
              </a:rPr>
              <a:t>statewide</a:t>
            </a:r>
            <a:r>
              <a:rPr lang="en-US" sz="2200" dirty="0">
                <a:latin typeface="Arial" panose="020B0604020202020204" pitchFamily="34" charset="0"/>
                <a:cs typeface="Arial" panose="020B0604020202020204" pitchFamily="34" charset="0"/>
              </a:rPr>
              <a:t> may be interested in other CCP entry-level math courses. </a:t>
            </a:r>
          </a:p>
        </p:txBody>
      </p:sp>
    </p:spTree>
    <p:extLst>
      <p:ext uri="{BB962C8B-B14F-4D97-AF65-F5344CB8AC3E}">
        <p14:creationId xmlns:p14="http://schemas.microsoft.com/office/powerpoint/2010/main" val="2093185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Rectangle 3" descr="white text box">
            <a:extLst>
              <a:ext uri="{FF2B5EF4-FFF2-40B4-BE49-F238E27FC236}">
                <a16:creationId xmlns:a16="http://schemas.microsoft.com/office/drawing/2014/main" id="{D9A29E07-7167-4B5C-8126-9BC6FF9093F9}"/>
              </a:ext>
            </a:extLst>
          </p:cNvPr>
          <p:cNvSpPr/>
          <p:nvPr/>
        </p:nvSpPr>
        <p:spPr>
          <a:xfrm>
            <a:off x="0" y="0"/>
            <a:ext cx="9144000" cy="3202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7B0384EC-953C-40F9-924D-997D0FE29842}"/>
              </a:ext>
            </a:extLst>
          </p:cNvPr>
          <p:cNvSpPr>
            <a:spLocks noGrp="1"/>
          </p:cNvSpPr>
          <p:nvPr>
            <p:ph type="title"/>
          </p:nvPr>
        </p:nvSpPr>
        <p:spPr>
          <a:xfrm>
            <a:off x="378277" y="1382539"/>
            <a:ext cx="8229600" cy="830997"/>
          </a:xfrm>
          <a:noFill/>
        </p:spPr>
        <p:txBody>
          <a:bodyPr/>
          <a:lstStyle/>
          <a:p>
            <a:r>
              <a:rPr lang="en-US" sz="5400" dirty="0">
                <a:solidFill>
                  <a:schemeClr val="tx1">
                    <a:lumMod val="95000"/>
                    <a:lumOff val="5000"/>
                  </a:schemeClr>
                </a:solidFill>
                <a:effectLst>
                  <a:outerShdw blurRad="38100" dist="38100" dir="2700000" algn="tl">
                    <a:srgbClr val="000000">
                      <a:alpha val="43137"/>
                    </a:srgbClr>
                  </a:outerShdw>
                </a:effectLst>
              </a:rPr>
              <a:t>Thank you! </a:t>
            </a:r>
          </a:p>
        </p:txBody>
      </p:sp>
      <p:cxnSp>
        <p:nvCxnSpPr>
          <p:cNvPr id="9" name="Straight Connector 8" descr="straight dark yellow line">
            <a:extLst>
              <a:ext uri="{FF2B5EF4-FFF2-40B4-BE49-F238E27FC236}">
                <a16:creationId xmlns:a16="http://schemas.microsoft.com/office/drawing/2014/main" id="{6E34839D-3D58-4F84-BE13-010C2889688F}"/>
              </a:ext>
            </a:extLst>
          </p:cNvPr>
          <p:cNvCxnSpPr/>
          <p:nvPr/>
        </p:nvCxnSpPr>
        <p:spPr>
          <a:xfrm>
            <a:off x="0" y="3271500"/>
            <a:ext cx="91440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2289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F3E8-DEA9-425A-BE21-C4F320C3550F}"/>
              </a:ext>
            </a:extLst>
          </p:cNvPr>
          <p:cNvSpPr>
            <a:spLocks noGrp="1"/>
          </p:cNvSpPr>
          <p:nvPr>
            <p:ph type="title"/>
          </p:nvPr>
        </p:nvSpPr>
        <p:spPr/>
        <p:txBody>
          <a:bodyPr/>
          <a:lstStyle/>
          <a:p>
            <a:r>
              <a:rPr lang="en-US" dirty="0"/>
              <a:t>Admissions Breakout</a:t>
            </a:r>
          </a:p>
        </p:txBody>
      </p:sp>
      <p:sp>
        <p:nvSpPr>
          <p:cNvPr id="3" name="Content Placeholder 2">
            <a:extLst>
              <a:ext uri="{FF2B5EF4-FFF2-40B4-BE49-F238E27FC236}">
                <a16:creationId xmlns:a16="http://schemas.microsoft.com/office/drawing/2014/main" id="{11F0B7C4-E899-4923-A7A2-096CD01A093E}"/>
              </a:ext>
            </a:extLst>
          </p:cNvPr>
          <p:cNvSpPr>
            <a:spLocks noGrp="1"/>
          </p:cNvSpPr>
          <p:nvPr>
            <p:ph idx="1"/>
          </p:nvPr>
        </p:nvSpPr>
        <p:spPr/>
        <p:txBody>
          <a:bodyPr/>
          <a:lstStyle/>
          <a:p>
            <a:r>
              <a:rPr lang="en-US" dirty="0">
                <a:effectLst/>
                <a:latin typeface="Arial" panose="020B0604020202020204" pitchFamily="34" charset="0"/>
                <a:ea typeface="Calibri" panose="020F0502020204030204" pitchFamily="34" charset="0"/>
                <a:cs typeface="Arial" panose="020B0604020202020204" pitchFamily="34" charset="0"/>
              </a:rPr>
              <a:t>FAQ and Toolkit Enhancements</a:t>
            </a:r>
          </a:p>
          <a:p>
            <a:r>
              <a:rPr lang="en-US" dirty="0">
                <a:effectLst/>
                <a:latin typeface="Arial" panose="020B0604020202020204" pitchFamily="34" charset="0"/>
                <a:ea typeface="Calibri" panose="020F0502020204030204" pitchFamily="34" charset="0"/>
                <a:cs typeface="Arial" panose="020B0604020202020204" pitchFamily="34" charset="0"/>
              </a:rPr>
              <a:t>Equity Updates and Approach </a:t>
            </a:r>
          </a:p>
          <a:p>
            <a:r>
              <a:rPr lang="en-US" dirty="0">
                <a:latin typeface="Arial" panose="020B0604020202020204" pitchFamily="34" charset="0"/>
                <a:ea typeface="Calibri" panose="020F0502020204030204" pitchFamily="34" charset="0"/>
                <a:cs typeface="Arial" panose="020B0604020202020204" pitchFamily="34" charset="0"/>
              </a:rPr>
              <a:t>Impacts</a:t>
            </a:r>
          </a:p>
          <a:p>
            <a:pPr lvl="1"/>
            <a:r>
              <a:rPr lang="en-US" sz="2800" dirty="0">
                <a:effectLst/>
                <a:latin typeface="Arial" panose="020B0604020202020204" pitchFamily="34" charset="0"/>
                <a:ea typeface="Calibri" panose="020F0502020204030204" pitchFamily="34" charset="0"/>
                <a:cs typeface="Arial" panose="020B0604020202020204" pitchFamily="34" charset="0"/>
              </a:rPr>
              <a:t>College Credit Plus</a:t>
            </a:r>
          </a:p>
          <a:p>
            <a:pPr lvl="1"/>
            <a:r>
              <a:rPr lang="en-US" sz="2800" dirty="0">
                <a:latin typeface="Arial" panose="020B0604020202020204" pitchFamily="34" charset="0"/>
                <a:ea typeface="Calibri" panose="020F0502020204030204" pitchFamily="34" charset="0"/>
                <a:cs typeface="Arial" panose="020B0604020202020204" pitchFamily="34" charset="0"/>
              </a:rPr>
              <a:t>Transcripts/Profiles</a:t>
            </a:r>
          </a:p>
          <a:p>
            <a:pPr lvl="1"/>
            <a:r>
              <a:rPr lang="en-US" sz="2800" dirty="0">
                <a:effectLst/>
                <a:latin typeface="Arial" panose="020B0604020202020204" pitchFamily="34" charset="0"/>
                <a:ea typeface="Calibri" panose="020F0502020204030204" pitchFamily="34" charset="0"/>
                <a:cs typeface="Arial" panose="020B0604020202020204" pitchFamily="34" charset="0"/>
              </a:rPr>
              <a:t>ACT/SAT Preparation </a:t>
            </a:r>
          </a:p>
        </p:txBody>
      </p:sp>
    </p:spTree>
    <p:extLst>
      <p:ext uri="{BB962C8B-B14F-4D97-AF65-F5344CB8AC3E}">
        <p14:creationId xmlns:p14="http://schemas.microsoft.com/office/powerpoint/2010/main" val="322410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F3E8-DEA9-425A-BE21-C4F320C3550F}"/>
              </a:ext>
            </a:extLst>
          </p:cNvPr>
          <p:cNvSpPr>
            <a:spLocks noGrp="1"/>
          </p:cNvSpPr>
          <p:nvPr>
            <p:ph type="title"/>
          </p:nvPr>
        </p:nvSpPr>
        <p:spPr/>
        <p:txBody>
          <a:bodyPr/>
          <a:lstStyle/>
          <a:p>
            <a:r>
              <a:rPr lang="en-US" dirty="0"/>
              <a:t>FAQ and Toolkit Review</a:t>
            </a:r>
          </a:p>
        </p:txBody>
      </p:sp>
      <p:sp>
        <p:nvSpPr>
          <p:cNvPr id="3" name="Content Placeholder 2">
            <a:extLst>
              <a:ext uri="{FF2B5EF4-FFF2-40B4-BE49-F238E27FC236}">
                <a16:creationId xmlns:a16="http://schemas.microsoft.com/office/drawing/2014/main" id="{11F0B7C4-E899-4923-A7A2-096CD01A093E}"/>
              </a:ext>
            </a:extLst>
          </p:cNvPr>
          <p:cNvSpPr>
            <a:spLocks noGrp="1"/>
          </p:cNvSpPr>
          <p:nvPr>
            <p:ph idx="1"/>
          </p:nvPr>
        </p:nvSpPr>
        <p:spPr/>
        <p:txBody>
          <a:bodyPr/>
          <a:lstStyle/>
          <a:p>
            <a:r>
              <a:rPr lang="en-US" dirty="0">
                <a:effectLst/>
                <a:latin typeface="Arial" panose="020B0604020202020204" pitchFamily="34" charset="0"/>
                <a:ea typeface="Calibri" panose="020F0502020204030204" pitchFamily="34" charset="0"/>
                <a:cs typeface="Arial" panose="020B0604020202020204" pitchFamily="34" charset="0"/>
              </a:rPr>
              <a:t>Current: FAQ Draft, sans admissions specific FAQs</a:t>
            </a:r>
          </a:p>
          <a:p>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Topics covered</a:t>
            </a:r>
          </a:p>
          <a:p>
            <a:pPr lvl="1"/>
            <a:r>
              <a:rPr lang="en-US" sz="2800" dirty="0">
                <a:latin typeface="Arial" panose="020B0604020202020204" pitchFamily="34" charset="0"/>
                <a:ea typeface="Calibri" panose="020F0502020204030204" pitchFamily="34" charset="0"/>
                <a:cs typeface="Arial" panose="020B0604020202020204" pitchFamily="34" charset="0"/>
              </a:rPr>
              <a:t>Graduation Requirements</a:t>
            </a:r>
          </a:p>
          <a:p>
            <a:pPr lvl="1"/>
            <a:r>
              <a:rPr lang="en-US" sz="2800" dirty="0">
                <a:effectLst/>
                <a:latin typeface="Arial" panose="020B0604020202020204" pitchFamily="34" charset="0"/>
                <a:ea typeface="Calibri" panose="020F0502020204030204" pitchFamily="34" charset="0"/>
                <a:cs typeface="Arial" panose="020B0604020202020204" pitchFamily="34" charset="0"/>
              </a:rPr>
              <a:t>Advising/Counseling</a:t>
            </a:r>
          </a:p>
          <a:p>
            <a:pPr lvl="1"/>
            <a:r>
              <a:rPr lang="en-US" sz="2800" dirty="0">
                <a:latin typeface="Arial" panose="020B0604020202020204" pitchFamily="34" charset="0"/>
                <a:ea typeface="Calibri" panose="020F0502020204030204" pitchFamily="34" charset="0"/>
                <a:cs typeface="Arial" panose="020B0604020202020204" pitchFamily="34" charset="0"/>
              </a:rPr>
              <a:t>Implementation</a:t>
            </a:r>
          </a:p>
          <a:p>
            <a:pPr lvl="1"/>
            <a:r>
              <a:rPr lang="en-US" sz="2800" dirty="0">
                <a:effectLst/>
                <a:latin typeface="Arial" panose="020B0604020202020204" pitchFamily="34" charset="0"/>
                <a:ea typeface="Calibri" panose="020F0502020204030204" pitchFamily="34" charset="0"/>
                <a:cs typeface="Arial" panose="020B0604020202020204" pitchFamily="34" charset="0"/>
              </a:rPr>
              <a:t>Other</a:t>
            </a:r>
          </a:p>
          <a:p>
            <a:endParaRPr lang="en-US" dirty="0"/>
          </a:p>
        </p:txBody>
      </p:sp>
    </p:spTree>
    <p:extLst>
      <p:ext uri="{BB962C8B-B14F-4D97-AF65-F5344CB8AC3E}">
        <p14:creationId xmlns:p14="http://schemas.microsoft.com/office/powerpoint/2010/main" val="163013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 Decision Tree">
            <a:extLst>
              <a:ext uri="{FF2B5EF4-FFF2-40B4-BE49-F238E27FC236}">
                <a16:creationId xmlns:a16="http://schemas.microsoft.com/office/drawing/2014/main" id="{A4929909-8567-4EC4-8BCF-4D82964EDB87}"/>
              </a:ext>
            </a:extLst>
          </p:cNvPr>
          <p:cNvPicPr>
            <a:picLocks noChangeAspect="1"/>
          </p:cNvPicPr>
          <p:nvPr/>
        </p:nvPicPr>
        <p:blipFill>
          <a:blip r:embed="rId2"/>
          <a:stretch>
            <a:fillRect/>
          </a:stretch>
        </p:blipFill>
        <p:spPr>
          <a:xfrm>
            <a:off x="0" y="108065"/>
            <a:ext cx="9144000" cy="5769033"/>
          </a:xfrm>
          <a:prstGeom prst="rect">
            <a:avLst/>
          </a:prstGeom>
        </p:spPr>
      </p:pic>
    </p:spTree>
    <p:extLst>
      <p:ext uri="{BB962C8B-B14F-4D97-AF65-F5344CB8AC3E}">
        <p14:creationId xmlns:p14="http://schemas.microsoft.com/office/powerpoint/2010/main" val="258330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9F0"/>
        </a:solidFill>
        <a:effectLst/>
      </p:bgPr>
    </p:bg>
    <p:spTree>
      <p:nvGrpSpPr>
        <p:cNvPr id="1" name=""/>
        <p:cNvGrpSpPr/>
        <p:nvPr/>
      </p:nvGrpSpPr>
      <p:grpSpPr>
        <a:xfrm>
          <a:off x="0" y="0"/>
          <a:ext cx="0" cy="0"/>
          <a:chOff x="0" y="0"/>
          <a:chExt cx="0" cy="0"/>
        </a:xfrm>
      </p:grpSpPr>
      <p:pic>
        <p:nvPicPr>
          <p:cNvPr id="8" name="Picture 7" descr="Ohio's High School Math Pathways and potential careers">
            <a:extLst>
              <a:ext uri="{FF2B5EF4-FFF2-40B4-BE49-F238E27FC236}">
                <a16:creationId xmlns:a16="http://schemas.microsoft.com/office/drawing/2014/main" id="{357D86E9-A4C1-437A-A49A-BEF9983B23D4}"/>
              </a:ext>
            </a:extLst>
          </p:cNvPr>
          <p:cNvPicPr>
            <a:picLocks noChangeAspect="1"/>
          </p:cNvPicPr>
          <p:nvPr/>
        </p:nvPicPr>
        <p:blipFill>
          <a:blip r:embed="rId3"/>
          <a:stretch>
            <a:fillRect/>
          </a:stretch>
        </p:blipFill>
        <p:spPr>
          <a:xfrm>
            <a:off x="1241158" y="152400"/>
            <a:ext cx="7851716" cy="6288780"/>
          </a:xfrm>
          <a:prstGeom prst="rect">
            <a:avLst/>
          </a:prstGeom>
        </p:spPr>
      </p:pic>
      <p:sp>
        <p:nvSpPr>
          <p:cNvPr id="3" name="Rectangle 2">
            <a:extLst>
              <a:ext uri="{FF2B5EF4-FFF2-40B4-BE49-F238E27FC236}">
                <a16:creationId xmlns:a16="http://schemas.microsoft.com/office/drawing/2014/main" id="{7A8439F4-E36F-4B44-8FBA-76819613696C}"/>
              </a:ext>
              <a:ext uri="{C183D7F6-B498-43B3-948B-1728B52AA6E4}">
                <adec:decorative xmlns:adec="http://schemas.microsoft.com/office/drawing/2017/decorative" val="1"/>
              </a:ext>
            </a:extLst>
          </p:cNvPr>
          <p:cNvSpPr/>
          <p:nvPr/>
        </p:nvSpPr>
        <p:spPr>
          <a:xfrm>
            <a:off x="0" y="5857103"/>
            <a:ext cx="9144000" cy="420129"/>
          </a:xfrm>
          <a:prstGeom prst="rect">
            <a:avLst/>
          </a:prstGeom>
          <a:solidFill>
            <a:srgbClr val="DAEA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B066B52-3C0F-4F84-8F35-B241D26A118D}"/>
              </a:ext>
            </a:extLst>
          </p:cNvPr>
          <p:cNvSpPr txBox="1"/>
          <p:nvPr/>
        </p:nvSpPr>
        <p:spPr>
          <a:xfrm>
            <a:off x="197771" y="4606347"/>
            <a:ext cx="1608337"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Note: Districts may offer one or more courses</a:t>
            </a:r>
            <a:r>
              <a:rPr lang="en-US" dirty="0">
                <a:latin typeface="Arial" panose="020B0604020202020204" pitchFamily="34" charset="0"/>
                <a:cs typeface="Arial" panose="020B0604020202020204" pitchFamily="34" charset="0"/>
              </a:rPr>
              <a:t>. </a:t>
            </a:r>
          </a:p>
        </p:txBody>
      </p:sp>
      <p:sp>
        <p:nvSpPr>
          <p:cNvPr id="6" name="Title 1">
            <a:extLst>
              <a:ext uri="{FF2B5EF4-FFF2-40B4-BE49-F238E27FC236}">
                <a16:creationId xmlns:a16="http://schemas.microsoft.com/office/drawing/2014/main" id="{E49522A6-0E9D-4FA1-AB86-65F5D28228AC}"/>
              </a:ext>
            </a:extLst>
          </p:cNvPr>
          <p:cNvSpPr>
            <a:spLocks noGrp="1"/>
          </p:cNvSpPr>
          <p:nvPr>
            <p:ph type="title"/>
          </p:nvPr>
        </p:nvSpPr>
        <p:spPr>
          <a:xfrm>
            <a:off x="197771" y="1251888"/>
            <a:ext cx="2534575" cy="1292662"/>
          </a:xfrm>
        </p:spPr>
        <p:txBody>
          <a:bodyPr/>
          <a:lstStyle/>
          <a:p>
            <a:r>
              <a:rPr lang="en-US" dirty="0"/>
              <a:t>Math </a:t>
            </a:r>
            <a:br>
              <a:rPr lang="en-US" dirty="0"/>
            </a:br>
            <a:r>
              <a:rPr lang="en-US" dirty="0"/>
              <a:t>Pathways</a:t>
            </a:r>
          </a:p>
        </p:txBody>
      </p:sp>
      <p:sp>
        <p:nvSpPr>
          <p:cNvPr id="7" name="Cloud 6" descr="thought bubble">
            <a:extLst>
              <a:ext uri="{FF2B5EF4-FFF2-40B4-BE49-F238E27FC236}">
                <a16:creationId xmlns:a16="http://schemas.microsoft.com/office/drawing/2014/main" id="{7B128ABB-9865-4C7E-BC3A-3605C8758154}"/>
              </a:ext>
            </a:extLst>
          </p:cNvPr>
          <p:cNvSpPr/>
          <p:nvPr/>
        </p:nvSpPr>
        <p:spPr>
          <a:xfrm>
            <a:off x="-128731" y="4526027"/>
            <a:ext cx="2739779" cy="1632017"/>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ALL</a:t>
            </a:r>
            <a:r>
              <a:rPr lang="en-US" sz="2000" dirty="0">
                <a:solidFill>
                  <a:schemeClr val="tx1"/>
                </a:solidFill>
                <a:latin typeface="Arial" panose="020B0604020202020204" pitchFamily="34" charset="0"/>
                <a:cs typeface="Arial" panose="020B0604020202020204" pitchFamily="34" charset="0"/>
              </a:rPr>
              <a:t> Pathways are college preparatory</a:t>
            </a:r>
          </a:p>
        </p:txBody>
      </p:sp>
    </p:spTree>
    <p:extLst>
      <p:ext uri="{BB962C8B-B14F-4D97-AF65-F5344CB8AC3E}">
        <p14:creationId xmlns:p14="http://schemas.microsoft.com/office/powerpoint/2010/main" val="334206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F3E8-DEA9-425A-BE21-C4F320C3550F}"/>
              </a:ext>
            </a:extLst>
          </p:cNvPr>
          <p:cNvSpPr>
            <a:spLocks noGrp="1"/>
          </p:cNvSpPr>
          <p:nvPr>
            <p:ph type="title"/>
          </p:nvPr>
        </p:nvSpPr>
        <p:spPr/>
        <p:txBody>
          <a:bodyPr/>
          <a:lstStyle/>
          <a:p>
            <a:r>
              <a:rPr lang="en-US" dirty="0"/>
              <a:t>FAQ and Toolkit Review</a:t>
            </a:r>
          </a:p>
        </p:txBody>
      </p:sp>
      <p:sp>
        <p:nvSpPr>
          <p:cNvPr id="3" name="Content Placeholder 2">
            <a:extLst>
              <a:ext uri="{FF2B5EF4-FFF2-40B4-BE49-F238E27FC236}">
                <a16:creationId xmlns:a16="http://schemas.microsoft.com/office/drawing/2014/main" id="{11F0B7C4-E899-4923-A7A2-096CD01A093E}"/>
              </a:ext>
            </a:extLst>
          </p:cNvPr>
          <p:cNvSpPr>
            <a:spLocks noGrp="1"/>
          </p:cNvSpPr>
          <p:nvPr>
            <p:ph idx="1"/>
          </p:nvPr>
        </p:nvSpPr>
        <p:spPr/>
        <p:txBody>
          <a:bodyPr/>
          <a:lstStyle/>
          <a:p>
            <a:r>
              <a:rPr lang="en-US" dirty="0">
                <a:effectLst/>
                <a:latin typeface="Arial" panose="020B0604020202020204" pitchFamily="34" charset="0"/>
                <a:ea typeface="Calibri" panose="020F0502020204030204" pitchFamily="34" charset="0"/>
                <a:cs typeface="Arial" panose="020B0604020202020204" pitchFamily="34" charset="0"/>
              </a:rPr>
              <a:t>What specific questions may be beneficial to add from an admissions perspective? </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6855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6D27-981E-409C-9407-48DB4E9B9F3D}"/>
              </a:ext>
            </a:extLst>
          </p:cNvPr>
          <p:cNvSpPr>
            <a:spLocks noGrp="1"/>
          </p:cNvSpPr>
          <p:nvPr>
            <p:ph type="title"/>
          </p:nvPr>
        </p:nvSpPr>
        <p:spPr/>
        <p:txBody>
          <a:bodyPr/>
          <a:lstStyle/>
          <a:p>
            <a:r>
              <a:rPr lang="en-US" dirty="0"/>
              <a:t>Equity Updates and Approach </a:t>
            </a:r>
          </a:p>
        </p:txBody>
      </p:sp>
      <p:sp>
        <p:nvSpPr>
          <p:cNvPr id="3" name="Content Placeholder 2">
            <a:extLst>
              <a:ext uri="{FF2B5EF4-FFF2-40B4-BE49-F238E27FC236}">
                <a16:creationId xmlns:a16="http://schemas.microsoft.com/office/drawing/2014/main" id="{230D7464-F11C-4D80-8640-F30779607548}"/>
              </a:ext>
            </a:extLst>
          </p:cNvPr>
          <p:cNvSpPr>
            <a:spLocks noGrp="1"/>
          </p:cNvSpPr>
          <p:nvPr>
            <p:ph idx="1"/>
          </p:nvPr>
        </p:nvSpPr>
        <p:spPr/>
        <p:txBody>
          <a:bodyPr/>
          <a:lstStyle/>
          <a:p>
            <a:pPr>
              <a:buFont typeface="Arial" panose="020B0604020202020204" pitchFamily="34" charset="0"/>
              <a:buChar char="•"/>
            </a:pPr>
            <a:r>
              <a:rPr lang="en-US" dirty="0"/>
              <a:t>Designed by Math Pathways Architect Group</a:t>
            </a:r>
          </a:p>
          <a:p>
            <a:pPr>
              <a:buFont typeface="Arial" panose="020B0604020202020204" pitchFamily="34" charset="0"/>
              <a:buChar char="•"/>
            </a:pPr>
            <a:endParaRPr lang="en-US" dirty="0"/>
          </a:p>
          <a:p>
            <a:pPr>
              <a:buFont typeface="Arial" panose="020B0604020202020204" pitchFamily="34" charset="0"/>
              <a:buChar char="•"/>
            </a:pPr>
            <a:r>
              <a:rPr lang="en-US" dirty="0"/>
              <a:t>Guidance on Maintaining Equity </a:t>
            </a:r>
          </a:p>
          <a:p>
            <a:pPr marL="0" indent="0">
              <a:buNone/>
            </a:pPr>
            <a:r>
              <a:rPr lang="en-US" dirty="0"/>
              <a:t>	</a:t>
            </a:r>
            <a:r>
              <a:rPr lang="en-US" sz="2800" dirty="0"/>
              <a:t>-Designed for school administrators and 	counselors</a:t>
            </a:r>
          </a:p>
          <a:p>
            <a:pPr marL="0" indent="0">
              <a:buNone/>
            </a:pPr>
            <a:r>
              <a:rPr lang="en-US" sz="2800" dirty="0"/>
              <a:t>	-What does admissions need in this space, i.e. 	recommendations for how to consider students? </a:t>
            </a:r>
          </a:p>
        </p:txBody>
      </p:sp>
    </p:spTree>
    <p:extLst>
      <p:ext uri="{BB962C8B-B14F-4D97-AF65-F5344CB8AC3E}">
        <p14:creationId xmlns:p14="http://schemas.microsoft.com/office/powerpoint/2010/main" val="232948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6D27-981E-409C-9407-48DB4E9B9F3D}"/>
              </a:ext>
            </a:extLst>
          </p:cNvPr>
          <p:cNvSpPr>
            <a:spLocks noGrp="1"/>
          </p:cNvSpPr>
          <p:nvPr>
            <p:ph type="title"/>
          </p:nvPr>
        </p:nvSpPr>
        <p:spPr/>
        <p:txBody>
          <a:bodyPr/>
          <a:lstStyle/>
          <a:p>
            <a:r>
              <a:rPr lang="en-US" dirty="0"/>
              <a:t>Impacts for Consideration</a:t>
            </a:r>
          </a:p>
        </p:txBody>
      </p:sp>
      <p:sp>
        <p:nvSpPr>
          <p:cNvPr id="3" name="Content Placeholder 2">
            <a:extLst>
              <a:ext uri="{FF2B5EF4-FFF2-40B4-BE49-F238E27FC236}">
                <a16:creationId xmlns:a16="http://schemas.microsoft.com/office/drawing/2014/main" id="{230D7464-F11C-4D80-8640-F30779607548}"/>
              </a:ext>
            </a:extLst>
          </p:cNvPr>
          <p:cNvSpPr>
            <a:spLocks noGrp="1"/>
          </p:cNvSpPr>
          <p:nvPr>
            <p:ph idx="1"/>
          </p:nvPr>
        </p:nvSpPr>
        <p:spPr/>
        <p:txBody>
          <a:bodyPr/>
          <a:lstStyle/>
          <a:p>
            <a:pPr>
              <a:buFont typeface="Arial" panose="020B0604020202020204" pitchFamily="34" charset="0"/>
              <a:buChar char="•"/>
            </a:pPr>
            <a:r>
              <a:rPr lang="en-US" dirty="0"/>
              <a:t>CCP</a:t>
            </a:r>
          </a:p>
          <a:p>
            <a:pPr>
              <a:buFont typeface="Arial" panose="020B0604020202020204" pitchFamily="34" charset="0"/>
              <a:buChar char="•"/>
            </a:pPr>
            <a:r>
              <a:rPr lang="en-US" dirty="0"/>
              <a:t>Transcripts/Profiles</a:t>
            </a:r>
          </a:p>
          <a:p>
            <a:pPr>
              <a:buFont typeface="Arial" panose="020B0604020202020204" pitchFamily="34" charset="0"/>
              <a:buChar char="•"/>
            </a:pPr>
            <a:r>
              <a:rPr lang="en-US" dirty="0"/>
              <a:t>ACT/SAT Preparation</a:t>
            </a:r>
          </a:p>
          <a:p>
            <a:pPr marL="346075" lvl="1" indent="0">
              <a:buNone/>
            </a:pPr>
            <a:r>
              <a:rPr lang="en-US" dirty="0"/>
              <a:t>-</a:t>
            </a:r>
            <a:r>
              <a:rPr lang="en-US" sz="2800" dirty="0"/>
              <a:t>Test optional through _? </a:t>
            </a:r>
            <a:r>
              <a:rPr lang="en-US" dirty="0"/>
              <a:t> </a:t>
            </a:r>
          </a:p>
          <a:p>
            <a:pPr>
              <a:buFont typeface="Arial" panose="020B0604020202020204" pitchFamily="34" charset="0"/>
              <a:buChar char="•"/>
            </a:pPr>
            <a:endParaRPr lang="en-US" sz="2800" dirty="0"/>
          </a:p>
          <a:p>
            <a:pPr>
              <a:buFont typeface="Arial" panose="020B0604020202020204" pitchFamily="34" charset="0"/>
              <a:buChar char="•"/>
            </a:pPr>
            <a:r>
              <a:rPr lang="en-US" sz="2800" dirty="0"/>
              <a:t>These may help build the FAQ or the Toolkit</a:t>
            </a:r>
          </a:p>
        </p:txBody>
      </p:sp>
    </p:spTree>
    <p:extLst>
      <p:ext uri="{BB962C8B-B14F-4D97-AF65-F5344CB8AC3E}">
        <p14:creationId xmlns:p14="http://schemas.microsoft.com/office/powerpoint/2010/main" val="126824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CFB7-9A2E-4817-8009-DE779369183E}"/>
              </a:ext>
            </a:extLst>
          </p:cNvPr>
          <p:cNvSpPr>
            <a:spLocks noGrp="1"/>
          </p:cNvSpPr>
          <p:nvPr>
            <p:ph type="title"/>
          </p:nvPr>
        </p:nvSpPr>
        <p:spPr>
          <a:xfrm>
            <a:off x="457200" y="134034"/>
            <a:ext cx="8229600" cy="646331"/>
          </a:xfrm>
        </p:spPr>
        <p:txBody>
          <a:bodyPr/>
          <a:lstStyle/>
          <a:p>
            <a:r>
              <a:rPr lang="en-US" dirty="0"/>
              <a:t>Descriptions of Courses</a:t>
            </a:r>
          </a:p>
        </p:txBody>
      </p:sp>
      <p:graphicFrame>
        <p:nvGraphicFramePr>
          <p:cNvPr id="4" name="Table 3">
            <a:extLst>
              <a:ext uri="{FF2B5EF4-FFF2-40B4-BE49-F238E27FC236}">
                <a16:creationId xmlns:a16="http://schemas.microsoft.com/office/drawing/2014/main" id="{3084059E-1F27-476D-8341-5148E8776E9B}"/>
              </a:ext>
            </a:extLst>
          </p:cNvPr>
          <p:cNvGraphicFramePr>
            <a:graphicFrameLocks noGrp="1"/>
          </p:cNvGraphicFramePr>
          <p:nvPr>
            <p:extLst>
              <p:ext uri="{D42A27DB-BD31-4B8C-83A1-F6EECF244321}">
                <p14:modId xmlns:p14="http://schemas.microsoft.com/office/powerpoint/2010/main" val="2301926302"/>
              </p:ext>
            </p:extLst>
          </p:nvPr>
        </p:nvGraphicFramePr>
        <p:xfrm>
          <a:off x="196646" y="790197"/>
          <a:ext cx="8780206" cy="5491316"/>
        </p:xfrm>
        <a:graphic>
          <a:graphicData uri="http://schemas.openxmlformats.org/drawingml/2006/table">
            <a:tbl>
              <a:tblPr firstRow="1" bandRow="1">
                <a:tableStyleId>{5C22544A-7EE6-4342-B048-85BDC9FD1C3A}</a:tableStyleId>
              </a:tblPr>
              <a:tblGrid>
                <a:gridCol w="1559675">
                  <a:extLst>
                    <a:ext uri="{9D8B030D-6E8A-4147-A177-3AD203B41FA5}">
                      <a16:colId xmlns:a16="http://schemas.microsoft.com/office/drawing/2014/main" val="2331958413"/>
                    </a:ext>
                  </a:extLst>
                </a:gridCol>
                <a:gridCol w="7220531">
                  <a:extLst>
                    <a:ext uri="{9D8B030D-6E8A-4147-A177-3AD203B41FA5}">
                      <a16:colId xmlns:a16="http://schemas.microsoft.com/office/drawing/2014/main" val="2492716776"/>
                    </a:ext>
                  </a:extLst>
                </a:gridCol>
              </a:tblGrid>
              <a:tr h="462116">
                <a:tc>
                  <a:txBody>
                    <a:bodyPr/>
                    <a:lstStyle/>
                    <a:p>
                      <a:r>
                        <a:rPr lang="en-US" cap="all" baseline="0" dirty="0">
                          <a:latin typeface="Arial" panose="020B0604020202020204" pitchFamily="34" charset="0"/>
                          <a:cs typeface="Arial" panose="020B0604020202020204" pitchFamily="34" charset="0"/>
                        </a:rPr>
                        <a:t>Course</a:t>
                      </a:r>
                    </a:p>
                  </a:txBody>
                  <a:tcPr/>
                </a:tc>
                <a:tc>
                  <a:txBody>
                    <a:bodyPr/>
                    <a:lstStyle/>
                    <a:p>
                      <a:r>
                        <a:rPr lang="en-US" cap="all" baseline="0" dirty="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948003520"/>
                  </a:ext>
                </a:extLst>
              </a:tr>
              <a:tr h="806081">
                <a:tc>
                  <a:txBody>
                    <a:bodyPr/>
                    <a:lstStyle/>
                    <a:p>
                      <a:r>
                        <a:rPr lang="en-US" b="1" dirty="0">
                          <a:latin typeface="Arial" panose="020B0604020202020204" pitchFamily="34" charset="0"/>
                          <a:cs typeface="Arial" panose="020B0604020202020204" pitchFamily="34" charset="0"/>
                        </a:rPr>
                        <a:t>Statistics and Probability</a:t>
                      </a:r>
                    </a:p>
                  </a:txBody>
                  <a:tcPr/>
                </a:tc>
                <a:tc>
                  <a:txBody>
                    <a:bodyPr/>
                    <a:lstStyle/>
                    <a:p>
                      <a:r>
                        <a:rPr lang="en-US" dirty="0">
                          <a:latin typeface="Arial" panose="020B0604020202020204" pitchFamily="34" charset="0"/>
                          <a:cs typeface="Arial" panose="020B0604020202020204" pitchFamily="34" charset="0"/>
                        </a:rPr>
                        <a:t>In-depth study of probability, data analysis, and statistics including applying the concept of random variables to generate and interpret probability distributions, transforming data to aid in interpretation and prediction, and testing hypotheses using appropriate statistics</a:t>
                      </a:r>
                    </a:p>
                  </a:txBody>
                  <a:tcPr/>
                </a:tc>
                <a:extLst>
                  <a:ext uri="{0D108BD9-81ED-4DB2-BD59-A6C34878D82A}">
                    <a16:rowId xmlns:a16="http://schemas.microsoft.com/office/drawing/2014/main" val="3160168586"/>
                  </a:ext>
                </a:extLst>
              </a:tr>
              <a:tr h="806081">
                <a:tc>
                  <a:txBody>
                    <a:bodyPr/>
                    <a:lstStyle/>
                    <a:p>
                      <a:r>
                        <a:rPr lang="en-US" b="1" dirty="0">
                          <a:latin typeface="Arial" panose="020B0604020202020204" pitchFamily="34" charset="0"/>
                          <a:cs typeface="Arial" panose="020B0604020202020204" pitchFamily="34" charset="0"/>
                        </a:rPr>
                        <a:t>Quantitative Reasoning</a:t>
                      </a:r>
                    </a:p>
                  </a:txBody>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Application of mathematics skills such as algebra to the analysis and interpretation of quantitative information (numbers and units) in a real-world context to make decisions that are relevant to daily life. Critical thinking is its primary objective and outcome.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5049"/>
                  </a:ext>
                </a:extLst>
              </a:tr>
              <a:tr h="806081">
                <a:tc>
                  <a:txBody>
                    <a:bodyPr/>
                    <a:lstStyle/>
                    <a:p>
                      <a:r>
                        <a:rPr lang="en-US" b="1" dirty="0">
                          <a:latin typeface="Arial" panose="020B0604020202020204" pitchFamily="34" charset="0"/>
                          <a:cs typeface="Arial" panose="020B0604020202020204" pitchFamily="34" charset="0"/>
                        </a:rPr>
                        <a:t>Data Science</a:t>
                      </a:r>
                    </a:p>
                  </a:txBody>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Data Science is a blend of various tools, algorithms, and machine learning principles with the goal to discover hidden patterns from raw data. The difference between data science and statistics is that where statistics focuses on explaining the data, data science focuses on using data to make predictions and decisions.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3678170"/>
                  </a:ext>
                </a:extLst>
              </a:tr>
              <a:tr h="806081">
                <a:tc>
                  <a:txBody>
                    <a:bodyPr/>
                    <a:lstStyle/>
                    <a:p>
                      <a:r>
                        <a:rPr lang="en-US" b="1" dirty="0">
                          <a:latin typeface="Arial" panose="020B0604020202020204" pitchFamily="34" charset="0"/>
                          <a:cs typeface="Arial" panose="020B0604020202020204" pitchFamily="34" charset="0"/>
                        </a:rPr>
                        <a:t>Discrete Math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study of mathematical properties of sets and systems that have a countable number of elements including applications of systematic counting techniques and algorithmic thinking to represent, analyze, and solve problems.</a:t>
                      </a:r>
                    </a:p>
                  </a:txBody>
                  <a:tcPr/>
                </a:tc>
                <a:extLst>
                  <a:ext uri="{0D108BD9-81ED-4DB2-BD59-A6C34878D82A}">
                    <a16:rowId xmlns:a16="http://schemas.microsoft.com/office/drawing/2014/main" val="1362261316"/>
                  </a:ext>
                </a:extLst>
              </a:tr>
            </a:tbl>
          </a:graphicData>
        </a:graphic>
      </p:graphicFrame>
    </p:spTree>
    <p:extLst>
      <p:ext uri="{BB962C8B-B14F-4D97-AF65-F5344CB8AC3E}">
        <p14:creationId xmlns:p14="http://schemas.microsoft.com/office/powerpoint/2010/main" val="811146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_June2016" id="{A1BB4F38-F82F-42FE-936C-23E644FEEDAA}" vid="{A681B5FD-263F-4443-8E6D-3417A0665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338B202DF9D7408EE4E989603ED3F1" ma:contentTypeVersion="17" ma:contentTypeDescription="Create a new document." ma:contentTypeScope="" ma:versionID="8839653d1cc803ff1e8ea0b195b9cf2a">
  <xsd:schema xmlns:xsd="http://www.w3.org/2001/XMLSchema" xmlns:xs="http://www.w3.org/2001/XMLSchema" xmlns:p="http://schemas.microsoft.com/office/2006/metadata/properties" xmlns:ns2="e862e6cc-25a7-48db-9a41-d7bf78120c8c" xmlns:ns3="3f139343-0308-4228-91b0-b729914d92b9" targetNamespace="http://schemas.microsoft.com/office/2006/metadata/properties" ma:root="true" ma:fieldsID="1b448a60d09c27ab773c959a39393f39" ns2:_="" ns3:_="">
    <xsd:import namespace="e862e6cc-25a7-48db-9a41-d7bf78120c8c"/>
    <xsd:import namespace="3f139343-0308-4228-91b0-b729914d92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_dlc_DocId" minOccurs="0"/>
                <xsd:element ref="ns3:_dlc_DocIdUrl" minOccurs="0"/>
                <xsd:element ref="ns3:_dlc_DocIdPersistId"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2e6cc-25a7-48db-9a41-d7bf78120c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139343-0308-4228-91b0-b729914d92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929D42EB1CB4884BAEE732D66021D562" ma:contentTypeVersion="4" ma:contentTypeDescription="Create a new document." ma:contentTypeScope="" ma:versionID="79e95c836ba1528e4539dc2c3b55f24b">
  <xsd:schema xmlns:xsd="http://www.w3.org/2001/XMLSchema" xmlns:xs="http://www.w3.org/2001/XMLSchema" xmlns:p="http://schemas.microsoft.com/office/2006/metadata/properties" xmlns:ns2="a94874c0-f4c4-4d00-a0d9-c1dd91e10513" xmlns:ns3="29e9271f-fcce-4f3c-9b75-5bf8ea8bdf21" targetNamespace="http://schemas.microsoft.com/office/2006/metadata/properties" ma:root="true" ma:fieldsID="8cfea06013ed477b189afc0c52fc5c08" ns2:_="" ns3:_="">
    <xsd:import namespace="a94874c0-f4c4-4d00-a0d9-c1dd91e10513"/>
    <xsd:import namespace="29e9271f-fcce-4f3c-9b75-5bf8ea8bdf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874c0-f4c4-4d00-a0d9-c1dd91e105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e9271f-fcce-4f3c-9b75-5bf8ea8bdf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a94874c0-f4c4-4d00-a0d9-c1dd91e10513">
      <UserInfo>
        <DisplayName/>
        <AccountId xsi:nil="true"/>
        <AccountType/>
      </UserInfo>
    </SharedWithUsers>
  </documentManagement>
</p:properties>
</file>

<file path=customXml/itemProps1.xml><?xml version="1.0" encoding="utf-8"?>
<ds:datastoreItem xmlns:ds="http://schemas.openxmlformats.org/officeDocument/2006/customXml" ds:itemID="{621FB210-07D1-439D-B0F0-4628E277B3E0}">
  <ds:schemaRefs>
    <ds:schemaRef ds:uri="http://schemas.microsoft.com/sharepoint/v3/contenttype/forms"/>
  </ds:schemaRefs>
</ds:datastoreItem>
</file>

<file path=customXml/itemProps2.xml><?xml version="1.0" encoding="utf-8"?>
<ds:datastoreItem xmlns:ds="http://schemas.openxmlformats.org/officeDocument/2006/customXml" ds:itemID="{71B23FAE-88FB-4351-870D-E67368B650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2e6cc-25a7-48db-9a41-d7bf78120c8c"/>
    <ds:schemaRef ds:uri="3f139343-0308-4228-91b0-b729914d9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558514-9021-47F9-8480-D537A65D4C1D}"/>
</file>

<file path=customXml/itemProps4.xml><?xml version="1.0" encoding="utf-8"?>
<ds:datastoreItem xmlns:ds="http://schemas.openxmlformats.org/officeDocument/2006/customXml" ds:itemID="{3E20C1B5-DC39-461F-8CD2-42B06F3C612A}">
  <ds:schemaRefs>
    <ds:schemaRef ds:uri="http://purl.org/dc/elements/1.1/"/>
    <ds:schemaRef ds:uri="http://schemas.microsoft.com/sharepoint/v3"/>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http://schemas.openxmlformats.org/package/2006/metadata/core-properties"/>
    <ds:schemaRef ds:uri="http://purl.org/dc/terms/"/>
    <ds:schemaRef ds:uri="3f139343-0308-4228-91b0-b729914d92b9"/>
  </ds:schemaRefs>
</ds:datastoreItem>
</file>

<file path=docProps/app.xml><?xml version="1.0" encoding="utf-8"?>
<Properties xmlns="http://schemas.openxmlformats.org/officeDocument/2006/extended-properties" xmlns:vt="http://schemas.openxmlformats.org/officeDocument/2006/docPropsVTypes">
  <TotalTime>0</TotalTime>
  <Words>476</Words>
  <Application>Microsoft Office PowerPoint</Application>
  <PresentationFormat>On-screen Show (4:3)</PresentationFormat>
  <Paragraphs>65</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Math Pathways and Admissions</vt:lpstr>
      <vt:lpstr>Admissions Breakout</vt:lpstr>
      <vt:lpstr>FAQ and Toolkit Review</vt:lpstr>
      <vt:lpstr>PowerPoint Presentation</vt:lpstr>
      <vt:lpstr>Math  Pathways</vt:lpstr>
      <vt:lpstr>FAQ and Toolkit Review</vt:lpstr>
      <vt:lpstr>Equity Updates and Approach </vt:lpstr>
      <vt:lpstr>Impacts for Consideration</vt:lpstr>
      <vt:lpstr>Descriptions of Courses</vt:lpstr>
      <vt:lpstr>Proposed Timeline</vt:lpstr>
      <vt:lpstr>Proposed Timeline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Pathways and Admissions</dc:title>
  <dc:creator/>
  <cp:keywords>math, pathways</cp:keywords>
  <cp:lastModifiedBy/>
  <cp:revision>1</cp:revision>
  <dcterms:created xsi:type="dcterms:W3CDTF">2021-02-03T16:38:54Z</dcterms:created>
  <dcterms:modified xsi:type="dcterms:W3CDTF">2021-11-08T20:13:04Z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3949301b-2d30-41d0-bf76-bf361273f471</vt:lpwstr>
  </property>
  <property fmtid="{D5CDD505-2E9C-101B-9397-08002B2CF9AE}" pid="3" name="ContentTypeId">
    <vt:lpwstr>0x010100929D42EB1CB4884BAEE732D66021D562</vt:lpwstr>
  </property>
  <property fmtid="{D5CDD505-2E9C-101B-9397-08002B2CF9AE}" pid="4" name="Order">
    <vt:r8>1071700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_dlc_DocId">
    <vt:lpwstr>YHKNPFA7K4PW-264960624-10717</vt:lpwstr>
  </property>
  <property fmtid="{D5CDD505-2E9C-101B-9397-08002B2CF9AE}" pid="9" name="TriggerFlowInfo">
    <vt:lpwstr/>
  </property>
  <property fmtid="{D5CDD505-2E9C-101B-9397-08002B2CF9AE}" pid="10" name="_dlc_DocIdUrl">
    <vt:lpwstr>https://ohiodas.sharepoint.com/sites/EDUOLIS472/_layouts/15/DocIdRedir.aspx?ID=YHKNPFA7K4PW-264960624-10717, YHKNPFA7K4PW-264960624-10717</vt:lpwstr>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TemplateUrl">
    <vt:lpwstr/>
  </property>
</Properties>
</file>