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Lst>
  <p:notesMasterIdLst>
    <p:notesMasterId r:id="rId34"/>
  </p:notesMasterIdLst>
  <p:sldIdLst>
    <p:sldId id="256" r:id="rId6"/>
    <p:sldId id="718" r:id="rId7"/>
    <p:sldId id="936" r:id="rId8"/>
    <p:sldId id="937" r:id="rId9"/>
    <p:sldId id="938" r:id="rId10"/>
    <p:sldId id="939" r:id="rId11"/>
    <p:sldId id="940" r:id="rId12"/>
    <p:sldId id="322" r:id="rId13"/>
    <p:sldId id="942" r:id="rId14"/>
    <p:sldId id="721" r:id="rId15"/>
    <p:sldId id="941" r:id="rId16"/>
    <p:sldId id="944" r:id="rId17"/>
    <p:sldId id="943" r:id="rId18"/>
    <p:sldId id="946" r:id="rId19"/>
    <p:sldId id="947" r:id="rId20"/>
    <p:sldId id="945" r:id="rId21"/>
    <p:sldId id="948" r:id="rId22"/>
    <p:sldId id="949" r:id="rId23"/>
    <p:sldId id="606" r:id="rId24"/>
    <p:sldId id="950" r:id="rId25"/>
    <p:sldId id="297" r:id="rId26"/>
    <p:sldId id="951" r:id="rId27"/>
    <p:sldId id="953" r:id="rId28"/>
    <p:sldId id="954" r:id="rId29"/>
    <p:sldId id="935" r:id="rId30"/>
    <p:sldId id="290" r:id="rId31"/>
    <p:sldId id="321" r:id="rId32"/>
    <p:sldId id="592" r:id="rId33"/>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2CA"/>
    <a:srgbClr val="6CAEDF"/>
    <a:srgbClr val="040284"/>
    <a:srgbClr val="FF33CC"/>
    <a:srgbClr val="CD0920"/>
    <a:srgbClr val="C0DB37"/>
    <a:srgbClr val="D9EA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0AFC2-3965-4CD7-A123-2FE1F2B6A498}" v="202" dt="2021-11-16T14:12:08.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autoAdjust="0"/>
    <p:restoredTop sz="68090" autoAdjust="0"/>
  </p:normalViewPr>
  <p:slideViewPr>
    <p:cSldViewPr snapToGrid="0" snapToObjects="1">
      <p:cViewPr varScale="1">
        <p:scale>
          <a:sx n="49" d="100"/>
          <a:sy n="49" d="100"/>
        </p:scale>
        <p:origin x="605" y="38"/>
      </p:cViewPr>
      <p:guideLst>
        <p:guide orient="horz" pos="2160"/>
        <p:guide pos="3840"/>
        <p:guide orient="horz" pos="2592"/>
        <p:guide pos="4656"/>
      </p:guideLst>
    </p:cSldViewPr>
  </p:slideViewPr>
  <p:outlineViewPr>
    <p:cViewPr>
      <p:scale>
        <a:sx n="33" d="100"/>
        <a:sy n="33" d="100"/>
      </p:scale>
      <p:origin x="0" y="-2707"/>
    </p:cViewPr>
  </p:outlineViewPr>
  <p:notesTextViewPr>
    <p:cViewPr>
      <p:scale>
        <a:sx n="3" d="2"/>
        <a:sy n="3" d="2"/>
      </p:scale>
      <p:origin x="0" y="0"/>
    </p:cViewPr>
  </p:notesTextViewPr>
  <p:sorterViewPr>
    <p:cViewPr>
      <p:scale>
        <a:sx n="40" d="100"/>
        <a:sy n="40" d="100"/>
      </p:scale>
      <p:origin x="0" y="0"/>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37"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11/16/2021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5051"/>
                </a:solidFill>
                <a:effectLst/>
                <a:latin typeface="Montserrat" panose="00000500000000000000" pitchFamily="2" charset="0"/>
              </a:rPr>
              <a:t>This document provides brief descriptions of career clusters that they can use to help identify one or more career pathway(s) of interest. Career pathways are typical paths by which an individual might reach employment in a certain occupation. While they are by no means the only way to become employed in a given occupation, they offer a general guideline. While these career pathways are organized by their primary industry, it should also be noted that career pathways and occupations can be found across multiple industries.</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48937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going back to the “Student Decision Tree Parts 1 &amp; 2” document for a moment again, we will </a:t>
            </a:r>
          </a:p>
          <a:p>
            <a:r>
              <a:rPr lang="en-US" dirty="0"/>
              <a:t>https://jobseeker.k-12.ohiomeansjobs.monster.com/ExploreIt/CareerClusters.aspx</a:t>
            </a:r>
          </a:p>
          <a:p>
            <a:endParaRPr lang="en-US" dirty="0"/>
          </a:p>
          <a:p>
            <a:r>
              <a:rPr lang="en-US" dirty="0"/>
              <a:t>In a moment we are going to visit the “Ohio Means Jobs Career Clusters” website. Once there, I will give you all about 10-12 minutes to explore the career clusters found on the webpage. </a:t>
            </a:r>
          </a:p>
          <a:p>
            <a:r>
              <a:rPr lang="en-US" dirty="0"/>
              <a:t>Career pathways are located on the left side of each specific career cluster page. Click on all the pathways and review the available jobs. • List up to 10 careers you are interested in based on your salary and postsecondary educational preferences?</a:t>
            </a:r>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276586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Soon, I am going to give you 5-10-minutes to explore this website. For now, I want to share a little about this resource. Career pathways are typical paths by which an individual might reach employment in a certain occupation. You will notice similarities between the “Career Cluster” found on this webpage and the Career Clusters we looked at just a moment ago. While they are by no means the only way to become employed in each occupation, they offer a general guideline. While these career pathways are organized by their primary industry, it should also be noted that career pathways and occupations can be found across multiple industries. </a:t>
            </a:r>
          </a:p>
          <a:p>
            <a:pPr algn="l"/>
            <a:endParaRPr lang="en-US" b="0" i="0" dirty="0">
              <a:solidFill>
                <a:srgbClr val="52505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9523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When you click on one of the career clusters, you will be taken a new webpage where you will find a list of careers. Careers are going to be broken down starting with the minimum level of education needed. Next, you will notice the name of the career.  As you read down the list of information you will come to the annual salary range. This is an important topic of discussion with your student as you think back to the earlier slide with the budget and lifestyle calculator. Talk with your student about how they plan to budget their finances as an adult and what type of lifestyle they want. You can discuss with them the salary range they will need to satisfy their desired lifestyle. As you continue to look at the information for the career, you will see the ‘yearly projected job openings’ in Ohio. Is this a high demand career? This information will help you talk with your student about the number of job opportunities across Ohio in this career to help gage their interest in whether they want to possibly pursue it as a career. Lastly, you can click on the “Show Courses” link to access a document that helps identify the required courses for this career. This document can be very helpful as you work with your student to develop or update their graduation plan. The document will provide suggestions for which courses your student may need in their pursuit of this career. The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29051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screenshot for a career as a “Farm Labor Contractor”. The document provides a list of required and recommended courses. Included in the document are suggestions for when these courses can be taken in middle and high school. Information in this document can be helpful for students as they develop and implement their graduation plan. The document helps guide thinking about the possible courses your student may need with a suggestion on when during middle or high school they may want to be taking these courses as they prepare for their career. </a:t>
            </a:r>
          </a:p>
          <a:p>
            <a:endParaRPr lang="en-US" dirty="0"/>
          </a:p>
          <a:p>
            <a:r>
              <a:rPr lang="en-US" dirty="0"/>
              <a:t>Looking at the blue colored squares, you will notice this career requires courses like Algebra 1 (or Math 1), Geometry (or Math 2), Algebra 2 (or Math 3), and Quantitative Reasoning of Pre-Calculus. </a:t>
            </a:r>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168395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Now, take 10-minutes to explore the website based on what you think your student(s) will be or already is interested in. As you explore, you will want to pay attention to the information provided by the website. On the screen is an example from the </a:t>
            </a:r>
          </a:p>
          <a:p>
            <a:pPr algn="l"/>
            <a:endParaRPr lang="en-US" b="0" i="0" dirty="0">
              <a:solidFill>
                <a:srgbClr val="525051"/>
              </a:solidFill>
              <a:effectLst/>
              <a:latin typeface="Montserrat" panose="00000500000000000000" pitchFamily="2" charset="0"/>
            </a:endParaRPr>
          </a:p>
          <a:p>
            <a:pPr algn="l"/>
            <a:r>
              <a:rPr lang="en-US" b="0" i="0" dirty="0">
                <a:solidFill>
                  <a:srgbClr val="525051"/>
                </a:solidFill>
                <a:effectLst/>
                <a:latin typeface="Montserrat" panose="00000500000000000000" pitchFamily="2" charset="0"/>
              </a:rPr>
              <a:t>Before you s</a:t>
            </a:r>
            <a:r>
              <a:rPr lang="en-US" b="0" i="0" dirty="0">
                <a:solidFill>
                  <a:srgbClr val="333333"/>
                </a:solidFill>
                <a:effectLst/>
                <a:latin typeface="Montserrat" panose="00000500000000000000" pitchFamily="2" charset="0"/>
              </a:rPr>
              <a:t>elect a Career Cluster below to begin exploring: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Think about the types of careers your student may be interested in?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Look at the pay/salary ranges.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Identify the mathematics courses that are most applicable.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Does this career require calculus?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Does this career require a college degree? </a:t>
            </a:r>
          </a:p>
          <a:p>
            <a:pPr marL="834363" lvl="1" indent="-285750" algn="l">
              <a:buFont typeface="Arial" panose="020B0604020202020204" pitchFamily="34" charset="0"/>
              <a:buChar char="•"/>
            </a:pPr>
            <a:r>
              <a:rPr lang="en-US" b="0" i="0" dirty="0">
                <a:solidFill>
                  <a:srgbClr val="333333"/>
                </a:solidFill>
                <a:effectLst/>
                <a:latin typeface="Montserrat" panose="00000500000000000000" pitchFamily="2" charset="0"/>
              </a:rPr>
              <a:t>If so, is it a 2-year? 4-year degree? Or advanced degree? </a:t>
            </a:r>
          </a:p>
          <a:p>
            <a:pPr marL="0" lvl="0" indent="0" algn="l">
              <a:buFont typeface="Arial" panose="020B0604020202020204" pitchFamily="34" charset="0"/>
              <a:buNone/>
            </a:pPr>
            <a:endParaRPr lang="en-US" b="0" i="0" dirty="0">
              <a:solidFill>
                <a:srgbClr val="333333"/>
              </a:solidFill>
              <a:effectLst/>
              <a:latin typeface="Montserrat" panose="00000500000000000000" pitchFamily="2" charset="0"/>
            </a:endParaRPr>
          </a:p>
          <a:p>
            <a:pPr marL="0" lvl="0" indent="0" algn="l">
              <a:buFont typeface="Arial" panose="020B0604020202020204" pitchFamily="34" charset="0"/>
              <a:buNone/>
            </a:pPr>
            <a:r>
              <a:rPr lang="en-US" b="0" i="0" dirty="0">
                <a:solidFill>
                  <a:srgbClr val="333333"/>
                </a:solidFill>
                <a:effectLst/>
                <a:latin typeface="Montserrat" panose="00000500000000000000" pitchFamily="2" charset="0"/>
              </a:rPr>
              <a:t>I will put these questions for you in the chat and on the screen while you explore the website. </a:t>
            </a:r>
            <a:endParaRPr lang="en-US" b="0" i="0" dirty="0">
              <a:solidFill>
                <a:srgbClr val="52505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364705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cmsctx/pv/ID-10131609/culture/en-US/wg/42667fc7-e562-46e3-9bbe-51ce0c96a19d/h/266823795fdf0360c76653ce3f49e829c6027767adda7473b1e9a8d2bbcc6ef9/-/getattachment/Topics/Learning-in-Ohio/Mathematics/Resources-for-Mathematics/Math-Pathways/Higher-Ed-Entry-Level-Math-Pathways-Course-Descrip/Student-Decision-Tree-part3.pdf.aspx?lang=en-US&amp;uh=76a179e7a8938c1abd9dd754991ed33e92b96fed09a2a985a450a6ecefd0d8c2 </a:t>
            </a:r>
          </a:p>
          <a:p>
            <a:endParaRPr lang="en-US" dirty="0"/>
          </a:p>
          <a:p>
            <a:r>
              <a:rPr lang="en-US" dirty="0"/>
              <a:t>This decision tree shows alignment between majors/careers and high school math pathways courses. The information is broad and should be used for general guidance only, as alignments may vary by higher education institutions. Please check your local community colleges or four-year feeder schools and adjust the chart as necessary. </a:t>
            </a:r>
          </a:p>
          <a:p>
            <a:endParaRPr lang="en-US" dirty="0"/>
          </a:p>
          <a:p>
            <a:r>
              <a:rPr lang="en-US" dirty="0"/>
              <a:t>For their third unit of mathematics, students may wish to explore one of their new pathway courses such as Statistics &amp; Probability, Data Science Foundations, or Computer Science/Discrete Math. However, if students decide to pursue a major within that pathway that requires Calculus, they should take Algebra 2 for their fourth unit of mathematics.</a:t>
            </a: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55743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86249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cmsctx/pv/ID-10131609/culture/en-US/wg/42667fc7-e562-46e3-9bbe-51ce0c96a19d/h/266823795fdf0360c76653ce3f49e829c6027767adda7473b1e9a8d2bbcc6ef9/-/getattachment/Topics/Learning-in-Ohio/Mathematics/Resources-for-Mathematics/Math-Pathways/Higher-Ed-Entry-Level-Math-Pathways-Course-Descrip/Connecting-the-Math-Pathways-to-CCP-and-OGTP-GW-LH_LS.pdf.aspx?lang=en-US&amp;uh=4c353f6ab289d648e27bd18940c0d5892ae4e229f4e92a45e3315dc168307aba</a:t>
            </a:r>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2684134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cmsctx/pv/ID-10131609/culture/en-US/wg/42667fc7-e562-46e3-9bbe-51ce0c96a19d/h/266823795fdf0360c76653ce3f49e829c6027767adda7473b1e9a8d2bbcc6ef9/-/getattachment/Topics/Learning-in-Ohio/Mathematics/Resources-for-Mathematics/Math-Pathways/Higher-Ed-Entry-Level-Math-Pathways-Course-Descrip/Connecting-the-Math-Pathways-to-CCP-and-OGTP-GW-LH_LS.pdf.aspx?lang=en-US&amp;uh=4c353f6ab289d648e27bd18940c0d5892ae4e229f4e92a45e3315dc168307aba</a:t>
            </a:r>
          </a:p>
          <a:p>
            <a:endParaRPr lang="en-US" dirty="0"/>
          </a:p>
          <a:p>
            <a:r>
              <a:rPr lang="en-US" dirty="0"/>
              <a:t>In this document you will find answers to the following questions. (read the slide from here) </a:t>
            </a: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219197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3301159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https://education.ohio.gov/getattachment/Topics/Learning-in-Ohio/Mathematics/Resources-for-Mathematics/Math-Pathways/Higher-Ed-Entry-Level-Math-Pathways-Course-Descrip/Math-Pathways-and-ACT-SAT.pdf.aspx?lang=en-US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17240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https://education.ohio.gov/getattachment/Topics/Learning-in-Ohio/Mathematics/Resources-for-Mathematics/Math-Pathways/Higher-Ed-Entry-Level-Math-Pathways-Course-Descrip/Math-Pathways-and-ACT-SAT.pdf.aspx?lang=en-US</a:t>
            </a:r>
          </a:p>
          <a:p>
            <a:endParaRPr lang="en-US" dirty="0"/>
          </a:p>
          <a:p>
            <a:r>
              <a:rPr lang="en-US" dirty="0"/>
              <a:t>More university systems are moving away from using standardized tests, such as the ACT/SAT, in admissions as there has been growing research indicating measures other than the ACT/SAT, such as grade-point average, are better predictors of student success in postsecondary institutions (Morrison, 2020). This move away from standardized testing and placement has been accelerated since the COVID-19 pandemic. Although there is movement in this direction, the Ohio Department of Education realizes the ACT and SAT still are factors for many students. This guide can help educators, parents and students navigate the ACT and SAT test blueprints and standards for Algebra 2-equivalency courses. </a:t>
            </a:r>
          </a:p>
          <a:p>
            <a:endParaRPr lang="en-US" dirty="0"/>
          </a:p>
          <a:p>
            <a:r>
              <a:rPr lang="en-US" dirty="0"/>
              <a:t>Equivalency to Algebra 2 is defined in terms of rigor not content. All the new math pathways courses promote critical thinking and analysis needed for standardized testing such as the ACT and SAT. No single course, not even Algebra 2, incorporates all tested standards. It is recommended ACT and SAT prep occur naturally in conversations throughout the lessons reviewing application of previously learned content. Analyzing the ACT College and Career Readiness Standards and ACT Blueprint and SAT Blueprint, students who have been successful in Algebra and Geometry should be able to get a remediation-free score in mathematics (ACT of 22, SAT of 530, Accuplacer NextGen 263). Students aiming for top scores on standardized tests such as the ACT and SAT will need exposure to a variety of courses, including Algebra 2 and an equivalent course that covers advanced statistics concepts. See the individual test blueprints for more information.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339475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25</a:t>
            </a:fld>
            <a:endParaRPr lang="en-US"/>
          </a:p>
        </p:txBody>
      </p:sp>
    </p:spTree>
    <p:extLst>
      <p:ext uri="{BB962C8B-B14F-4D97-AF65-F5344CB8AC3E}">
        <p14:creationId xmlns:p14="http://schemas.microsoft.com/office/powerpoint/2010/main" val="1883558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updated version</a:t>
            </a:r>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65204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a:t>
            </a:r>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5129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https://education.ohio.gov/Topics/Learning-in-Ohio/Mathematics/Resources-for-Mathematics/Math-Pathways</a:t>
            </a:r>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401720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https://education.ohio.gov/Topics/Learning-in-Ohio/Mathematics/Resources-for-Mathematics/Math-Pathways/Higher-Ed-Entry-Level-Math-Pathways-Course-Descrip</a:t>
            </a:r>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2789379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https://education.ohio.gov/getattachment/Topics/Learning-in-Ohio/Mathematics/Resources-for-Mathematics/Math-Pathways/Higher-Ed-Entry-Level-Math-Pathways-Course-Descrip/Student-Decision-Tree-Parts-1-and-2.pdf.aspx?lang=en-US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18525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https://jobseeker.k-12.ohiomeansjobs.monster.com/ExploreIt/DefaultCci.aspx#/welcome</a:t>
            </a:r>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248995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Which career is right for your student? Your student can begin their search here. Not sure what career might be best? Have your student answer the questions in the Career Cluster Inventory. The results will suggest career options that best relate to their interests. The questions should take around 20 minutes to complete. Simply click on the "Get Started" button and they’re on their way to finding the career opportunity that's right for them. </a:t>
            </a:r>
          </a:p>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The </a:t>
            </a:r>
            <a:r>
              <a:rPr lang="en-US" b="0" i="0" dirty="0">
                <a:solidFill>
                  <a:srgbClr val="505156"/>
                </a:solidFill>
                <a:effectLst/>
                <a:latin typeface="Arial" panose="020B0604020202020204" pitchFamily="34" charset="0"/>
                <a:cs typeface="Arial" panose="020B0604020202020204" pitchFamily="34" charset="0"/>
              </a:rPr>
              <a:t>Budget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Your student(s) can use this target salary to help choose the right occupation for them.</a:t>
            </a:r>
          </a:p>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The </a:t>
            </a:r>
            <a:r>
              <a:rPr lang="en-US" b="0" i="0" dirty="0">
                <a:solidFill>
                  <a:srgbClr val="505156"/>
                </a:solidFill>
                <a:effectLst/>
                <a:latin typeface="Arial" panose="020B0604020202020204" pitchFamily="34" charset="0"/>
                <a:cs typeface="Arial" panose="020B0604020202020204" pitchFamily="34" charset="0"/>
              </a:rPr>
              <a:t>Lifestyle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Students can use this target salary to help them choose the right occupation for them.</a:t>
            </a:r>
          </a:p>
          <a:p>
            <a:pPr marL="342900" indent="-342900" algn="l">
              <a:buAutoNum type="arabicPeriod"/>
            </a:pPr>
            <a:endParaRPr lang="en-US" b="0" i="0" dirty="0">
              <a:solidFill>
                <a:srgbClr val="525051"/>
              </a:solidFill>
              <a:effectLst/>
              <a:latin typeface="Arial" panose="020B0604020202020204" pitchFamily="34" charset="0"/>
              <a:cs typeface="Arial" panose="020B0604020202020204" pitchFamily="34" charset="0"/>
            </a:endParaRPr>
          </a:p>
          <a:p>
            <a:pPr marL="342900" indent="-342900" algn="l">
              <a:buAutoNum type="arabicPeriod"/>
            </a:pPr>
            <a:endParaRPr lang="en-US" b="0" i="0" dirty="0">
              <a:solidFill>
                <a:srgbClr val="525051"/>
              </a:solidFill>
              <a:effectLst/>
              <a:latin typeface="Arial" panose="020B0604020202020204" pitchFamily="34" charset="0"/>
              <a:cs typeface="Arial" panose="020B0604020202020204" pitchFamily="34" charset="0"/>
            </a:endParaRPr>
          </a:p>
          <a:p>
            <a:pPr marL="342900" indent="-342900" algn="l">
              <a:buAutoNum type="arabicPeriod"/>
            </a:pPr>
            <a:endParaRPr lang="en-US" b="0" i="0" dirty="0">
              <a:solidFill>
                <a:srgbClr val="525051"/>
              </a:solidFill>
              <a:effectLst/>
              <a:latin typeface="Montserrat" panose="00000500000000000000" pitchFamily="2" charset="0"/>
            </a:endParaRPr>
          </a:p>
          <a:p>
            <a:pPr marL="342900" indent="-342900" algn="l">
              <a:buAutoNum type="arabicPeriod"/>
            </a:pPr>
            <a:endParaRPr lang="en-US" b="0" i="0" dirty="0">
              <a:solidFill>
                <a:srgbClr val="525051"/>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19018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going back to the “Student Decision Tree Parts 1 &amp; 2” document for a moment again, we will </a:t>
            </a:r>
          </a:p>
          <a:p>
            <a:r>
              <a:rPr lang="en-US" dirty="0"/>
              <a:t>https://education.ohio.gov/getattachment/Topics/Learning-in-Ohio/Mathematics/Resources-for-Mathematics/Math-Pathways/Higher-Ed-Entry-Level-Math-Pathways-Course-Descrip/Student-Decision-Tree-Parts-1-and-2.pdf.aspx?lang=en-US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4002482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2"/>
            <a:ext cx="14630398" cy="8229598"/>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3931900" y="7719057"/>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Yelena.Palayeva@education.ohio.gov" TargetMode="External"/><Relationship Id="rId5" Type="http://schemas.openxmlformats.org/officeDocument/2006/relationships/hyperlink" Target="mailto:Brian.Bickley@education.ohio.gov" TargetMode="External"/><Relationship Id="rId4" Type="http://schemas.openxmlformats.org/officeDocument/2006/relationships/hyperlink" Target="mailto:Annika.Moore@education.ohio.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9796572" cy="738664"/>
          </a:xfrm>
        </p:spPr>
        <p:txBody>
          <a:bodyPr/>
          <a:lstStyle/>
          <a:p>
            <a:pPr algn="ctr"/>
            <a:r>
              <a:rPr lang="en-US" sz="4800" dirty="0"/>
              <a:t>Parent Discussion </a:t>
            </a:r>
          </a:p>
        </p:txBody>
      </p:sp>
      <p:sp>
        <p:nvSpPr>
          <p:cNvPr id="3" name="Subtitle 2"/>
          <p:cNvSpPr>
            <a:spLocks noGrp="1"/>
          </p:cNvSpPr>
          <p:nvPr>
            <p:ph type="subTitle" idx="1"/>
          </p:nvPr>
        </p:nvSpPr>
        <p:spPr>
          <a:xfrm>
            <a:off x="367023" y="6670423"/>
            <a:ext cx="9869401" cy="553998"/>
          </a:xfrm>
        </p:spPr>
        <p:txBody>
          <a:bodyPr/>
          <a:lstStyle/>
          <a:p>
            <a:pPr algn="ctr"/>
            <a:r>
              <a:rPr lang="en-US" sz="3600" dirty="0">
                <a:solidFill>
                  <a:schemeClr val="tx1">
                    <a:tint val="75000"/>
                  </a:schemeClr>
                </a:solidFill>
              </a:rPr>
              <a:t>Brian Bickley ∙ Nov. 10, 2021</a:t>
            </a:r>
            <a:r>
              <a:rPr lang="en-US" sz="3600" dirty="0"/>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CBA4E1-F08E-4AED-9D1B-6AB1A0789489}"/>
              </a:ext>
            </a:extLst>
          </p:cNvPr>
          <p:cNvSpPr>
            <a:spLocks noGrp="1"/>
          </p:cNvSpPr>
          <p:nvPr>
            <p:ph type="sldNum" sz="quarter" idx="12"/>
          </p:nvPr>
        </p:nvSpPr>
        <p:spPr/>
        <p:txBody>
          <a:bodyPr/>
          <a:lstStyle/>
          <a:p>
            <a:fld id="{6BA907D1-9C08-47F3-B047-6197268ACA7D}" type="slidenum">
              <a:rPr lang="en-US" smtClean="0"/>
              <a:pPr/>
              <a:t>10</a:t>
            </a:fld>
            <a:endParaRPr lang="en-US" dirty="0"/>
          </a:p>
        </p:txBody>
      </p:sp>
      <p:pic>
        <p:nvPicPr>
          <p:cNvPr id="1026" name="Picture 2" descr="OhioMeansJobs.com">
            <a:extLst>
              <a:ext uri="{FF2B5EF4-FFF2-40B4-BE49-F238E27FC236}">
                <a16:creationId xmlns:a16="http://schemas.microsoft.com/office/drawing/2014/main" id="{1F1154A6-906F-403C-9BDD-408AB84E8D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4856" y="1302818"/>
            <a:ext cx="4679914" cy="51917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EF73E3F-A912-42CD-B240-8DCB937C36CC}"/>
              </a:ext>
            </a:extLst>
          </p:cNvPr>
          <p:cNvSpPr txBox="1">
            <a:spLocks noGrp="1"/>
          </p:cNvSpPr>
          <p:nvPr>
            <p:ph type="title" idx="4294967295"/>
          </p:nvPr>
        </p:nvSpPr>
        <p:spPr>
          <a:xfrm>
            <a:off x="7478615" y="3099137"/>
            <a:ext cx="6783485"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D0920"/>
                </a:solidFill>
                <a:effectLst/>
                <a:uLnTx/>
                <a:uFillTx/>
                <a:latin typeface="+mn-lt"/>
                <a:ea typeface="+mn-ea"/>
                <a:cs typeface="+mn-cs"/>
              </a:rPr>
              <a:t>K-12 Career Clusters </a:t>
            </a:r>
          </a:p>
        </p:txBody>
      </p:sp>
    </p:spTree>
    <p:extLst>
      <p:ext uri="{BB962C8B-B14F-4D97-AF65-F5344CB8AC3E}">
        <p14:creationId xmlns:p14="http://schemas.microsoft.com/office/powerpoint/2010/main" val="128267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reer Clusters document">
            <a:extLst>
              <a:ext uri="{FF2B5EF4-FFF2-40B4-BE49-F238E27FC236}">
                <a16:creationId xmlns:a16="http://schemas.microsoft.com/office/drawing/2014/main" id="{80EFF76A-2604-430D-A97C-AEE8162654F2}"/>
              </a:ext>
            </a:extLst>
          </p:cNvPr>
          <p:cNvPicPr>
            <a:picLocks noGrp="1" noChangeAspect="1"/>
          </p:cNvPicPr>
          <p:nvPr>
            <p:ph idx="1"/>
          </p:nvPr>
        </p:nvPicPr>
        <p:blipFill>
          <a:blip r:embed="rId3"/>
          <a:stretch>
            <a:fillRect/>
          </a:stretch>
        </p:blipFill>
        <p:spPr>
          <a:xfrm>
            <a:off x="4317101" y="0"/>
            <a:ext cx="5996198" cy="7597223"/>
          </a:xfrm>
        </p:spPr>
      </p:pic>
      <p:sp>
        <p:nvSpPr>
          <p:cNvPr id="4" name="Slide Number Placeholder 3">
            <a:extLst>
              <a:ext uri="{FF2B5EF4-FFF2-40B4-BE49-F238E27FC236}">
                <a16:creationId xmlns:a16="http://schemas.microsoft.com/office/drawing/2014/main" id="{6A782673-4C97-47B0-84C5-6DC8A5DE040D}"/>
              </a:ext>
            </a:extLst>
          </p:cNvPr>
          <p:cNvSpPr>
            <a:spLocks noGrp="1"/>
          </p:cNvSpPr>
          <p:nvPr>
            <p:ph type="sldNum" sz="quarter" idx="12"/>
          </p:nvPr>
        </p:nvSpPr>
        <p:spPr/>
        <p:txBody>
          <a:bodyPr/>
          <a:lstStyle/>
          <a:p>
            <a:fld id="{6BA907D1-9C08-47F3-B047-6197268ACA7D}" type="slidenum">
              <a:rPr lang="en-US" smtClean="0"/>
              <a:pPr/>
              <a:t>11</a:t>
            </a:fld>
            <a:endParaRPr lang="en-US" dirty="0"/>
          </a:p>
        </p:txBody>
      </p:sp>
    </p:spTree>
    <p:extLst>
      <p:ext uri="{BB962C8B-B14F-4D97-AF65-F5344CB8AC3E}">
        <p14:creationId xmlns:p14="http://schemas.microsoft.com/office/powerpoint/2010/main" val="37858767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85DE-973C-4902-8433-D7B7973263DD}"/>
              </a:ext>
            </a:extLst>
          </p:cNvPr>
          <p:cNvSpPr>
            <a:spLocks noGrp="1"/>
          </p:cNvSpPr>
          <p:nvPr>
            <p:ph type="title"/>
          </p:nvPr>
        </p:nvSpPr>
        <p:spPr>
          <a:xfrm>
            <a:off x="731520" y="548643"/>
            <a:ext cx="13167360" cy="1538883"/>
          </a:xfrm>
        </p:spPr>
        <p:txBody>
          <a:bodyPr/>
          <a:lstStyle/>
          <a:p>
            <a:r>
              <a:rPr lang="en-US" dirty="0"/>
              <a:t>Student Decision Tree Parts 1 &amp; 2 </a:t>
            </a:r>
            <a:br>
              <a:rPr lang="en-US" dirty="0"/>
            </a:br>
            <a:r>
              <a:rPr lang="en-US" dirty="0"/>
              <a:t>(Page 2)</a:t>
            </a:r>
          </a:p>
        </p:txBody>
      </p:sp>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2"/>
          </p:nvPr>
        </p:nvSpPr>
        <p:spPr/>
        <p:txBody>
          <a:bodyPr/>
          <a:lstStyle/>
          <a:p>
            <a:fld id="{6BA907D1-9C08-47F3-B047-6197268ACA7D}" type="slidenum">
              <a:rPr lang="en-US" smtClean="0"/>
              <a:pPr/>
              <a:t>12</a:t>
            </a:fld>
            <a:endParaRPr lang="en-US" dirty="0"/>
          </a:p>
        </p:txBody>
      </p:sp>
      <p:pic>
        <p:nvPicPr>
          <p:cNvPr id="9" name="Content Placeholder 8" descr="Student decision tree part one, page two">
            <a:extLst>
              <a:ext uri="{FF2B5EF4-FFF2-40B4-BE49-F238E27FC236}">
                <a16:creationId xmlns:a16="http://schemas.microsoft.com/office/drawing/2014/main" id="{263328FA-3386-49F0-AAD6-B10309024B5F}"/>
              </a:ext>
            </a:extLst>
          </p:cNvPr>
          <p:cNvPicPr>
            <a:picLocks noGrp="1" noChangeAspect="1"/>
          </p:cNvPicPr>
          <p:nvPr>
            <p:ph idx="1"/>
          </p:nvPr>
        </p:nvPicPr>
        <p:blipFill>
          <a:blip r:embed="rId3"/>
          <a:stretch>
            <a:fillRect/>
          </a:stretch>
        </p:blipFill>
        <p:spPr>
          <a:xfrm>
            <a:off x="822163" y="2557794"/>
            <a:ext cx="12986072" cy="3315398"/>
          </a:xfrm>
        </p:spPr>
      </p:pic>
    </p:spTree>
    <p:extLst>
      <p:ext uri="{BB962C8B-B14F-4D97-AF65-F5344CB8AC3E}">
        <p14:creationId xmlns:p14="http://schemas.microsoft.com/office/powerpoint/2010/main" val="133430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EB66-4E8B-4A10-BE32-0F9E52B2AAC1}"/>
              </a:ext>
            </a:extLst>
          </p:cNvPr>
          <p:cNvSpPr>
            <a:spLocks noGrp="1"/>
          </p:cNvSpPr>
          <p:nvPr>
            <p:ph type="title"/>
          </p:nvPr>
        </p:nvSpPr>
        <p:spPr>
          <a:xfrm>
            <a:off x="731520" y="398502"/>
            <a:ext cx="13167360" cy="769441"/>
          </a:xfrm>
        </p:spPr>
        <p:txBody>
          <a:bodyPr/>
          <a:lstStyle/>
          <a:p>
            <a:r>
              <a:rPr lang="en-US" dirty="0"/>
              <a:t>Ohio Means Jobs Career Clusters </a:t>
            </a:r>
          </a:p>
        </p:txBody>
      </p:sp>
      <p:pic>
        <p:nvPicPr>
          <p:cNvPr id="6" name="Content Placeholder 5" descr="Means Jobs Career Clusters webpage">
            <a:extLst>
              <a:ext uri="{FF2B5EF4-FFF2-40B4-BE49-F238E27FC236}">
                <a16:creationId xmlns:a16="http://schemas.microsoft.com/office/drawing/2014/main" id="{24CCFD4F-26F0-4101-A1AC-4DDBE0CE8432}"/>
              </a:ext>
            </a:extLst>
          </p:cNvPr>
          <p:cNvPicPr>
            <a:picLocks noGrp="1" noChangeAspect="1"/>
          </p:cNvPicPr>
          <p:nvPr>
            <p:ph idx="1"/>
          </p:nvPr>
        </p:nvPicPr>
        <p:blipFill>
          <a:blip r:embed="rId3"/>
          <a:stretch>
            <a:fillRect/>
          </a:stretch>
        </p:blipFill>
        <p:spPr>
          <a:xfrm>
            <a:off x="731520" y="1338328"/>
            <a:ext cx="13200380" cy="6210344"/>
          </a:xfrm>
        </p:spPr>
      </p:pic>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2"/>
          </p:nvPr>
        </p:nvSpPr>
        <p:spPr/>
        <p:txBody>
          <a:bodyPr/>
          <a:lstStyle/>
          <a:p>
            <a:fld id="{6BA907D1-9C08-47F3-B047-6197268ACA7D}" type="slidenum">
              <a:rPr lang="en-US" smtClean="0"/>
              <a:pPr/>
              <a:t>13</a:t>
            </a:fld>
            <a:endParaRPr lang="en-US" dirty="0"/>
          </a:p>
        </p:txBody>
      </p:sp>
    </p:spTree>
    <p:extLst>
      <p:ext uri="{BB962C8B-B14F-4D97-AF65-F5344CB8AC3E}">
        <p14:creationId xmlns:p14="http://schemas.microsoft.com/office/powerpoint/2010/main" val="1636482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EB66-4E8B-4A10-BE32-0F9E52B2AAC1}"/>
              </a:ext>
            </a:extLst>
          </p:cNvPr>
          <p:cNvSpPr>
            <a:spLocks noGrp="1"/>
          </p:cNvSpPr>
          <p:nvPr>
            <p:ph type="title"/>
          </p:nvPr>
        </p:nvSpPr>
        <p:spPr>
          <a:xfrm>
            <a:off x="731520" y="398502"/>
            <a:ext cx="13167360" cy="769441"/>
          </a:xfrm>
        </p:spPr>
        <p:txBody>
          <a:bodyPr/>
          <a:lstStyle/>
          <a:p>
            <a:r>
              <a:rPr lang="en-US" dirty="0"/>
              <a:t>Ohio Means Jobs Career Clusters </a:t>
            </a:r>
          </a:p>
        </p:txBody>
      </p:sp>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2"/>
          </p:nvPr>
        </p:nvSpPr>
        <p:spPr/>
        <p:txBody>
          <a:bodyPr/>
          <a:lstStyle/>
          <a:p>
            <a:fld id="{6BA907D1-9C08-47F3-B047-6197268ACA7D}" type="slidenum">
              <a:rPr lang="en-US" smtClean="0"/>
              <a:pPr/>
              <a:t>14</a:t>
            </a:fld>
            <a:endParaRPr lang="en-US" dirty="0"/>
          </a:p>
        </p:txBody>
      </p:sp>
      <p:pic>
        <p:nvPicPr>
          <p:cNvPr id="8" name="Content Placeholder 7" descr="description of a job ">
            <a:extLst>
              <a:ext uri="{FF2B5EF4-FFF2-40B4-BE49-F238E27FC236}">
                <a16:creationId xmlns:a16="http://schemas.microsoft.com/office/drawing/2014/main" id="{D66B6F67-7907-44A3-86F6-4416DE899417}"/>
              </a:ext>
            </a:extLst>
          </p:cNvPr>
          <p:cNvPicPr>
            <a:picLocks noGrp="1" noChangeAspect="1"/>
          </p:cNvPicPr>
          <p:nvPr>
            <p:ph idx="1"/>
          </p:nvPr>
        </p:nvPicPr>
        <p:blipFill>
          <a:blip r:embed="rId3"/>
          <a:stretch>
            <a:fillRect/>
          </a:stretch>
        </p:blipFill>
        <p:spPr>
          <a:xfrm>
            <a:off x="731520" y="1495807"/>
            <a:ext cx="4610501" cy="5661496"/>
          </a:xfrm>
        </p:spPr>
      </p:pic>
      <p:sp>
        <p:nvSpPr>
          <p:cNvPr id="11" name="Arrow: Left 10" descr="left arrow 1">
            <a:extLst>
              <a:ext uri="{FF2B5EF4-FFF2-40B4-BE49-F238E27FC236}">
                <a16:creationId xmlns:a16="http://schemas.microsoft.com/office/drawing/2014/main" id="{B3497398-DF26-4BC7-8287-023421DA0780}"/>
              </a:ext>
            </a:extLst>
          </p:cNvPr>
          <p:cNvSpPr/>
          <p:nvPr/>
        </p:nvSpPr>
        <p:spPr>
          <a:xfrm>
            <a:off x="5342021" y="1167943"/>
            <a:ext cx="7209323" cy="1135781"/>
          </a:xfrm>
          <a:prstGeom prst="leftArrow">
            <a:avLst/>
          </a:prstGeom>
          <a:solidFill>
            <a:srgbClr val="D9EAF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Level of Education Needed </a:t>
            </a:r>
          </a:p>
        </p:txBody>
      </p:sp>
      <p:sp>
        <p:nvSpPr>
          <p:cNvPr id="12" name="Arrow: Left 11" descr="left arrow 2">
            <a:extLst>
              <a:ext uri="{FF2B5EF4-FFF2-40B4-BE49-F238E27FC236}">
                <a16:creationId xmlns:a16="http://schemas.microsoft.com/office/drawing/2014/main" id="{780F8C9B-5D16-49F7-8D11-BF7841FA5859}"/>
              </a:ext>
            </a:extLst>
          </p:cNvPr>
          <p:cNvSpPr/>
          <p:nvPr/>
        </p:nvSpPr>
        <p:spPr>
          <a:xfrm>
            <a:off x="4695524" y="2631588"/>
            <a:ext cx="7209323" cy="1135781"/>
          </a:xfrm>
          <a:prstGeom prst="leftArrow">
            <a:avLst/>
          </a:prstGeom>
          <a:solidFill>
            <a:srgbClr val="C0DB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Name of Career</a:t>
            </a:r>
          </a:p>
        </p:txBody>
      </p:sp>
      <p:sp>
        <p:nvSpPr>
          <p:cNvPr id="13" name="Arrow: Left 12" descr="left arrow 3">
            <a:extLst>
              <a:ext uri="{FF2B5EF4-FFF2-40B4-BE49-F238E27FC236}">
                <a16:creationId xmlns:a16="http://schemas.microsoft.com/office/drawing/2014/main" id="{8798CE90-CBE2-445D-8AB2-27E73405BAB9}"/>
              </a:ext>
            </a:extLst>
          </p:cNvPr>
          <p:cNvSpPr/>
          <p:nvPr/>
        </p:nvSpPr>
        <p:spPr>
          <a:xfrm>
            <a:off x="3710538" y="3621386"/>
            <a:ext cx="7209323" cy="1135781"/>
          </a:xfrm>
          <a:prstGeom prst="leftArrow">
            <a:avLst/>
          </a:prstGeom>
          <a:solidFill>
            <a:srgbClr val="CD092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Annual Salary </a:t>
            </a:r>
          </a:p>
        </p:txBody>
      </p:sp>
      <p:sp>
        <p:nvSpPr>
          <p:cNvPr id="14" name="Arrow: Left 13" descr="left arrow 4">
            <a:extLst>
              <a:ext uri="{FF2B5EF4-FFF2-40B4-BE49-F238E27FC236}">
                <a16:creationId xmlns:a16="http://schemas.microsoft.com/office/drawing/2014/main" id="{DA23BE1E-BA9F-4785-B260-E158664217DB}"/>
              </a:ext>
            </a:extLst>
          </p:cNvPr>
          <p:cNvSpPr/>
          <p:nvPr/>
        </p:nvSpPr>
        <p:spPr>
          <a:xfrm>
            <a:off x="4132446" y="4757167"/>
            <a:ext cx="7209323" cy="1135781"/>
          </a:xfrm>
          <a:prstGeom prst="leftArrow">
            <a:avLst/>
          </a:prstGeom>
          <a:solidFill>
            <a:srgbClr val="04028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Projected Openings</a:t>
            </a:r>
          </a:p>
        </p:txBody>
      </p:sp>
      <p:sp>
        <p:nvSpPr>
          <p:cNvPr id="15" name="Arrow: Left 14" descr="left arrow 5">
            <a:extLst>
              <a:ext uri="{FF2B5EF4-FFF2-40B4-BE49-F238E27FC236}">
                <a16:creationId xmlns:a16="http://schemas.microsoft.com/office/drawing/2014/main" id="{FE17200F-F530-420B-A251-5C043C04D499}"/>
              </a:ext>
            </a:extLst>
          </p:cNvPr>
          <p:cNvSpPr/>
          <p:nvPr/>
        </p:nvSpPr>
        <p:spPr>
          <a:xfrm>
            <a:off x="4526280" y="5892948"/>
            <a:ext cx="7209323" cy="1135781"/>
          </a:xfrm>
          <a:prstGeom prst="leftArrow">
            <a:avLst/>
          </a:prstGeom>
          <a:solidFill>
            <a:srgbClr val="83A2C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Identifies Relevant Courses</a:t>
            </a:r>
          </a:p>
        </p:txBody>
      </p:sp>
    </p:spTree>
    <p:extLst>
      <p:ext uri="{BB962C8B-B14F-4D97-AF65-F5344CB8AC3E}">
        <p14:creationId xmlns:p14="http://schemas.microsoft.com/office/powerpoint/2010/main" val="4003919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reakdown of required courses needed for  agribusiness systems">
            <a:extLst>
              <a:ext uri="{FF2B5EF4-FFF2-40B4-BE49-F238E27FC236}">
                <a16:creationId xmlns:a16="http://schemas.microsoft.com/office/drawing/2014/main" id="{5D2437F5-6464-4143-86B1-9122C98C59D8}"/>
              </a:ext>
            </a:extLst>
          </p:cNvPr>
          <p:cNvPicPr>
            <a:picLocks noGrp="1" noChangeAspect="1"/>
          </p:cNvPicPr>
          <p:nvPr>
            <p:ph idx="1"/>
          </p:nvPr>
        </p:nvPicPr>
        <p:blipFill>
          <a:blip r:embed="rId3"/>
          <a:stretch>
            <a:fillRect/>
          </a:stretch>
        </p:blipFill>
        <p:spPr>
          <a:xfrm>
            <a:off x="875899" y="0"/>
            <a:ext cx="12387714" cy="7479956"/>
          </a:xfrm>
        </p:spPr>
      </p:pic>
      <p:sp>
        <p:nvSpPr>
          <p:cNvPr id="4" name="Slide Number Placeholder 3">
            <a:extLst>
              <a:ext uri="{FF2B5EF4-FFF2-40B4-BE49-F238E27FC236}">
                <a16:creationId xmlns:a16="http://schemas.microsoft.com/office/drawing/2014/main" id="{8ECAE0E3-6275-4F71-9F34-501CFFED5F3F}"/>
              </a:ext>
            </a:extLst>
          </p:cNvPr>
          <p:cNvSpPr>
            <a:spLocks noGrp="1"/>
          </p:cNvSpPr>
          <p:nvPr>
            <p:ph type="sldNum" sz="quarter" idx="12"/>
          </p:nvPr>
        </p:nvSpPr>
        <p:spPr/>
        <p:txBody>
          <a:bodyPr/>
          <a:lstStyle/>
          <a:p>
            <a:fld id="{6BA907D1-9C08-47F3-B047-6197268ACA7D}" type="slidenum">
              <a:rPr lang="en-US" smtClean="0"/>
              <a:pPr/>
              <a:t>15</a:t>
            </a:fld>
            <a:endParaRPr lang="en-US" dirty="0"/>
          </a:p>
        </p:txBody>
      </p:sp>
      <p:sp>
        <p:nvSpPr>
          <p:cNvPr id="7" name="Rectangle: Rounded Corners 6" descr="pink rectangle 1">
            <a:extLst>
              <a:ext uri="{FF2B5EF4-FFF2-40B4-BE49-F238E27FC236}">
                <a16:creationId xmlns:a16="http://schemas.microsoft.com/office/drawing/2014/main" id="{8E89F106-7685-48AC-BFAE-616AB4C2EB32}"/>
              </a:ext>
            </a:extLst>
          </p:cNvPr>
          <p:cNvSpPr/>
          <p:nvPr/>
        </p:nvSpPr>
        <p:spPr>
          <a:xfrm>
            <a:off x="3205213" y="2897204"/>
            <a:ext cx="1434164" cy="490889"/>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descr="pink rectangle 3">
            <a:extLst>
              <a:ext uri="{FF2B5EF4-FFF2-40B4-BE49-F238E27FC236}">
                <a16:creationId xmlns:a16="http://schemas.microsoft.com/office/drawing/2014/main" id="{16029E2E-C39B-4938-885E-6FF083A89F85}"/>
              </a:ext>
            </a:extLst>
          </p:cNvPr>
          <p:cNvSpPr/>
          <p:nvPr/>
        </p:nvSpPr>
        <p:spPr>
          <a:xfrm>
            <a:off x="6014186" y="3570974"/>
            <a:ext cx="1434164" cy="413886"/>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descr="pink rectangle 2">
            <a:extLst>
              <a:ext uri="{FF2B5EF4-FFF2-40B4-BE49-F238E27FC236}">
                <a16:creationId xmlns:a16="http://schemas.microsoft.com/office/drawing/2014/main" id="{D17BEFF0-1DAA-4E03-B6E3-5B9EF6D98094}"/>
              </a:ext>
            </a:extLst>
          </p:cNvPr>
          <p:cNvSpPr/>
          <p:nvPr/>
        </p:nvSpPr>
        <p:spPr>
          <a:xfrm>
            <a:off x="4580022" y="4350619"/>
            <a:ext cx="1434164" cy="490889"/>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descr="pink rectangle 4">
            <a:extLst>
              <a:ext uri="{FF2B5EF4-FFF2-40B4-BE49-F238E27FC236}">
                <a16:creationId xmlns:a16="http://schemas.microsoft.com/office/drawing/2014/main" id="{AA65D9E8-B3F8-43AB-A2C3-5C485D89717D}"/>
              </a:ext>
            </a:extLst>
          </p:cNvPr>
          <p:cNvSpPr/>
          <p:nvPr/>
        </p:nvSpPr>
        <p:spPr>
          <a:xfrm>
            <a:off x="7448350" y="5168766"/>
            <a:ext cx="1310639" cy="721895"/>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0220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8CAB-FE17-4230-B267-363C75927360}"/>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5027017C-7034-45ED-8AF7-19663EB88677}"/>
              </a:ext>
            </a:extLst>
          </p:cNvPr>
          <p:cNvSpPr>
            <a:spLocks noGrp="1"/>
          </p:cNvSpPr>
          <p:nvPr>
            <p:ph idx="1"/>
          </p:nvPr>
        </p:nvSpPr>
        <p:spPr/>
        <p:txBody>
          <a:bodyPr/>
          <a:lstStyle/>
          <a:p>
            <a:pPr algn="l">
              <a:buFont typeface="Wingdings" panose="05000000000000000000" pitchFamily="2" charset="2"/>
              <a:buChar char="q"/>
            </a:pPr>
            <a:r>
              <a:rPr lang="en-US" sz="3600" b="0" i="0" dirty="0">
                <a:solidFill>
                  <a:srgbClr val="333333"/>
                </a:solidFill>
                <a:effectLst/>
                <a:latin typeface="Montserrat" panose="00000500000000000000" pitchFamily="2" charset="0"/>
              </a:rPr>
              <a:t> Think about the types of careers your student may be interested in? </a:t>
            </a:r>
          </a:p>
          <a:p>
            <a:pPr algn="l">
              <a:buFont typeface="Wingdings" panose="05000000000000000000" pitchFamily="2" charset="2"/>
              <a:buChar char="q"/>
            </a:pPr>
            <a:r>
              <a:rPr lang="en-US" sz="3600" b="0" i="0" dirty="0">
                <a:solidFill>
                  <a:srgbClr val="333333"/>
                </a:solidFill>
                <a:effectLst/>
                <a:latin typeface="Montserrat" panose="00000500000000000000" pitchFamily="2" charset="0"/>
              </a:rPr>
              <a:t> Look at the pay/salary ranges. </a:t>
            </a:r>
          </a:p>
          <a:p>
            <a:pPr algn="l">
              <a:buFont typeface="Wingdings" panose="05000000000000000000" pitchFamily="2" charset="2"/>
              <a:buChar char="q"/>
            </a:pPr>
            <a:r>
              <a:rPr lang="en-US" sz="3600" b="0" i="0" dirty="0">
                <a:solidFill>
                  <a:srgbClr val="333333"/>
                </a:solidFill>
                <a:effectLst/>
                <a:latin typeface="Montserrat" panose="00000500000000000000" pitchFamily="2" charset="0"/>
              </a:rPr>
              <a:t> Identify the mathematics courses that are most applicable. </a:t>
            </a:r>
          </a:p>
          <a:p>
            <a:pPr algn="l">
              <a:buFont typeface="Wingdings" panose="05000000000000000000" pitchFamily="2" charset="2"/>
              <a:buChar char="q"/>
            </a:pPr>
            <a:r>
              <a:rPr lang="en-US" sz="3600" b="0" i="0" dirty="0">
                <a:solidFill>
                  <a:srgbClr val="333333"/>
                </a:solidFill>
                <a:effectLst/>
                <a:latin typeface="Montserrat" panose="00000500000000000000" pitchFamily="2" charset="0"/>
              </a:rPr>
              <a:t> Does this career require calculus? </a:t>
            </a:r>
          </a:p>
          <a:p>
            <a:pPr algn="l">
              <a:buFont typeface="Wingdings" panose="05000000000000000000" pitchFamily="2" charset="2"/>
              <a:buChar char="q"/>
            </a:pPr>
            <a:r>
              <a:rPr lang="en-US" sz="3600" b="0" i="0" dirty="0">
                <a:solidFill>
                  <a:srgbClr val="333333"/>
                </a:solidFill>
                <a:effectLst/>
                <a:latin typeface="Montserrat" panose="00000500000000000000" pitchFamily="2" charset="0"/>
              </a:rPr>
              <a:t> Does this career require a college degree? </a:t>
            </a:r>
          </a:p>
          <a:p>
            <a:pPr marL="1120113" lvl="1" indent="-571500" algn="l">
              <a:buFont typeface="Wingdings" panose="05000000000000000000" pitchFamily="2" charset="2"/>
              <a:buChar char="q"/>
            </a:pPr>
            <a:r>
              <a:rPr lang="en-US" sz="3600" b="0" i="0" dirty="0">
                <a:solidFill>
                  <a:srgbClr val="333333"/>
                </a:solidFill>
                <a:effectLst/>
                <a:latin typeface="Montserrat" panose="00000500000000000000" pitchFamily="2" charset="0"/>
              </a:rPr>
              <a:t>If so, is it a 2-year? 4-year degree? Or advanced degree? </a:t>
            </a:r>
          </a:p>
          <a:p>
            <a:pPr marL="0" indent="0">
              <a:buNone/>
            </a:pPr>
            <a:endParaRPr lang="en-US" dirty="0"/>
          </a:p>
        </p:txBody>
      </p:sp>
      <p:sp>
        <p:nvSpPr>
          <p:cNvPr id="4" name="Slide Number Placeholder 3">
            <a:extLst>
              <a:ext uri="{FF2B5EF4-FFF2-40B4-BE49-F238E27FC236}">
                <a16:creationId xmlns:a16="http://schemas.microsoft.com/office/drawing/2014/main" id="{684FC5A9-62C6-47AB-9C9E-EC499FB2DD03}"/>
              </a:ext>
            </a:extLst>
          </p:cNvPr>
          <p:cNvSpPr>
            <a:spLocks noGrp="1"/>
          </p:cNvSpPr>
          <p:nvPr>
            <p:ph type="sldNum" sz="quarter" idx="12"/>
          </p:nvPr>
        </p:nvSpPr>
        <p:spPr/>
        <p:txBody>
          <a:bodyPr/>
          <a:lstStyle/>
          <a:p>
            <a:fld id="{6BA907D1-9C08-47F3-B047-6197268ACA7D}" type="slidenum">
              <a:rPr lang="en-US" smtClean="0"/>
              <a:pPr/>
              <a:t>16</a:t>
            </a:fld>
            <a:endParaRPr lang="en-US" dirty="0"/>
          </a:p>
        </p:txBody>
      </p:sp>
    </p:spTree>
    <p:extLst>
      <p:ext uri="{BB962C8B-B14F-4D97-AF65-F5344CB8AC3E}">
        <p14:creationId xmlns:p14="http://schemas.microsoft.com/office/powerpoint/2010/main" val="3101633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people talking with speech bubbles over their heads">
            <a:extLst>
              <a:ext uri="{FF2B5EF4-FFF2-40B4-BE49-F238E27FC236}">
                <a16:creationId xmlns:a16="http://schemas.microsoft.com/office/drawing/2014/main" id="{4E7ED55B-44D6-4E1F-86A0-3A348AA4BC8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0"/>
            <a:ext cx="14592300" cy="7578089"/>
          </a:xfrm>
        </p:spPr>
      </p:pic>
      <p:sp>
        <p:nvSpPr>
          <p:cNvPr id="2" name="Title 1">
            <a:extLst>
              <a:ext uri="{FF2B5EF4-FFF2-40B4-BE49-F238E27FC236}">
                <a16:creationId xmlns:a16="http://schemas.microsoft.com/office/drawing/2014/main" id="{B9004D9B-A8C1-4B92-9003-2F4432EAD4F3}"/>
              </a:ext>
            </a:extLst>
          </p:cNvPr>
          <p:cNvSpPr>
            <a:spLocks noGrp="1"/>
          </p:cNvSpPr>
          <p:nvPr>
            <p:ph type="title"/>
          </p:nvPr>
        </p:nvSpPr>
        <p:spPr>
          <a:xfrm>
            <a:off x="0" y="933363"/>
            <a:ext cx="14592300" cy="769441"/>
          </a:xfrm>
          <a:solidFill>
            <a:schemeClr val="bg1"/>
          </a:solidFill>
        </p:spPr>
        <p:txBody>
          <a:bodyPr/>
          <a:lstStyle/>
          <a:p>
            <a:r>
              <a:rPr lang="en-US" dirty="0"/>
              <a:t>Debrief</a:t>
            </a:r>
          </a:p>
        </p:txBody>
      </p:sp>
      <p:sp>
        <p:nvSpPr>
          <p:cNvPr id="4" name="Slide Number Placeholder 3">
            <a:extLst>
              <a:ext uri="{FF2B5EF4-FFF2-40B4-BE49-F238E27FC236}">
                <a16:creationId xmlns:a16="http://schemas.microsoft.com/office/drawing/2014/main" id="{6F9597A9-824B-470D-8BDE-3B43A1AEEDFD}"/>
              </a:ext>
            </a:extLst>
          </p:cNvPr>
          <p:cNvSpPr>
            <a:spLocks noGrp="1"/>
          </p:cNvSpPr>
          <p:nvPr>
            <p:ph type="sldNum" sz="quarter" idx="12"/>
          </p:nvPr>
        </p:nvSpPr>
        <p:spPr/>
        <p:txBody>
          <a:bodyPr/>
          <a:lstStyle/>
          <a:p>
            <a:fld id="{6BA907D1-9C08-47F3-B047-6197268ACA7D}" type="slidenum">
              <a:rPr lang="en-US" smtClean="0"/>
              <a:pPr/>
              <a:t>17</a:t>
            </a:fld>
            <a:endParaRPr lang="en-US" dirty="0"/>
          </a:p>
        </p:txBody>
      </p:sp>
    </p:spTree>
    <p:extLst>
      <p:ext uri="{BB962C8B-B14F-4D97-AF65-F5344CB8AC3E}">
        <p14:creationId xmlns:p14="http://schemas.microsoft.com/office/powerpoint/2010/main" val="2947642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igh School Math Pathways Student Decision Tree part three">
            <a:extLst>
              <a:ext uri="{FF2B5EF4-FFF2-40B4-BE49-F238E27FC236}">
                <a16:creationId xmlns:a16="http://schemas.microsoft.com/office/drawing/2014/main" id="{5CF5CF15-8F49-48ED-B39F-DFCD3E6541E1}"/>
              </a:ext>
            </a:extLst>
          </p:cNvPr>
          <p:cNvPicPr>
            <a:picLocks noGrp="1" noChangeAspect="1"/>
          </p:cNvPicPr>
          <p:nvPr>
            <p:ph idx="1"/>
          </p:nvPr>
        </p:nvPicPr>
        <p:blipFill>
          <a:blip r:embed="rId3"/>
          <a:stretch>
            <a:fillRect/>
          </a:stretch>
        </p:blipFill>
        <p:spPr>
          <a:xfrm>
            <a:off x="6433501" y="138864"/>
            <a:ext cx="7981315" cy="735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AFEC5154-65E3-4307-A5E6-BC76D0CD7D84}"/>
              </a:ext>
            </a:extLst>
          </p:cNvPr>
          <p:cNvSpPr>
            <a:spLocks noGrp="1"/>
          </p:cNvSpPr>
          <p:nvPr>
            <p:ph type="title"/>
          </p:nvPr>
        </p:nvSpPr>
        <p:spPr>
          <a:xfrm>
            <a:off x="1097279" y="2473695"/>
            <a:ext cx="3734602" cy="2308324"/>
          </a:xfrm>
        </p:spPr>
        <p:txBody>
          <a:bodyPr/>
          <a:lstStyle/>
          <a:p>
            <a:r>
              <a:rPr lang="en-US" dirty="0">
                <a:solidFill>
                  <a:srgbClr val="040284"/>
                </a:solidFill>
              </a:rPr>
              <a:t>Student Decision Tree Part 3</a:t>
            </a:r>
          </a:p>
        </p:txBody>
      </p:sp>
      <p:sp>
        <p:nvSpPr>
          <p:cNvPr id="4" name="Slide Number Placeholder 3">
            <a:extLst>
              <a:ext uri="{FF2B5EF4-FFF2-40B4-BE49-F238E27FC236}">
                <a16:creationId xmlns:a16="http://schemas.microsoft.com/office/drawing/2014/main" id="{950588AD-331B-4757-ACB8-FC82D11711EF}"/>
              </a:ext>
            </a:extLst>
          </p:cNvPr>
          <p:cNvSpPr>
            <a:spLocks noGrp="1"/>
          </p:cNvSpPr>
          <p:nvPr>
            <p:ph type="sldNum" sz="quarter" idx="12"/>
          </p:nvPr>
        </p:nvSpPr>
        <p:spPr/>
        <p:txBody>
          <a:bodyPr/>
          <a:lstStyle/>
          <a:p>
            <a:fld id="{6BA907D1-9C08-47F3-B047-6197268ACA7D}" type="slidenum">
              <a:rPr lang="en-US" smtClean="0"/>
              <a:pPr/>
              <a:t>18</a:t>
            </a:fld>
            <a:endParaRPr lang="en-US" dirty="0"/>
          </a:p>
        </p:txBody>
      </p:sp>
    </p:spTree>
    <p:extLst>
      <p:ext uri="{BB962C8B-B14F-4D97-AF65-F5344CB8AC3E}">
        <p14:creationId xmlns:p14="http://schemas.microsoft.com/office/powerpoint/2010/main" val="1896948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 decision tree part four&#10;&#10;A boy stands at the forefront of a pathway diagram">
            <a:extLst>
              <a:ext uri="{FF2B5EF4-FFF2-40B4-BE49-F238E27FC236}">
                <a16:creationId xmlns:a16="http://schemas.microsoft.com/office/drawing/2014/main" id="{A4929909-8567-4EC4-8BCF-4D82964EDB87}"/>
              </a:ext>
            </a:extLst>
          </p:cNvPr>
          <p:cNvPicPr>
            <a:picLocks noChangeAspect="1"/>
          </p:cNvPicPr>
          <p:nvPr/>
        </p:nvPicPr>
        <p:blipFill rotWithShape="1">
          <a:blip r:embed="rId3"/>
          <a:srcRect t="6223"/>
          <a:stretch/>
        </p:blipFill>
        <p:spPr>
          <a:xfrm>
            <a:off x="0" y="0"/>
            <a:ext cx="14524521" cy="7542477"/>
          </a:xfrm>
          <a:prstGeom prst="rect">
            <a:avLst/>
          </a:prstGeom>
        </p:spPr>
      </p:pic>
    </p:spTree>
    <p:extLst>
      <p:ext uri="{BB962C8B-B14F-4D97-AF65-F5344CB8AC3E}">
        <p14:creationId xmlns:p14="http://schemas.microsoft.com/office/powerpoint/2010/main" val="2583307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duation cap">
            <a:extLst>
              <a:ext uri="{FF2B5EF4-FFF2-40B4-BE49-F238E27FC236}">
                <a16:creationId xmlns:a16="http://schemas.microsoft.com/office/drawing/2014/main" id="{B55A3CCB-167D-4D12-9D7E-36600EAC8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58489" y="1410043"/>
            <a:ext cx="3955685" cy="5866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ix graduates standing in a circle, throwing their graduation caps up in the air.">
            <a:extLst>
              <a:ext uri="{FF2B5EF4-FFF2-40B4-BE49-F238E27FC236}">
                <a16:creationId xmlns:a16="http://schemas.microsoft.com/office/drawing/2014/main" id="{1F63A713-7A58-4FE4-B77D-DBEFEF167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44" y="1410043"/>
            <a:ext cx="3955686" cy="5929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50853" y="366268"/>
            <a:ext cx="14290535" cy="928458"/>
          </a:xfrm>
        </p:spPr>
        <p:txBody>
          <a:bodyPr/>
          <a:lstStyle/>
          <a:p>
            <a:r>
              <a:rPr lang="en-US" dirty="0"/>
              <a:t>Ohio’s High School Graduation Requirements</a:t>
            </a:r>
          </a:p>
        </p:txBody>
      </p:sp>
      <p:pic>
        <p:nvPicPr>
          <p:cNvPr id="6" name="Content Placeholder 3" descr="a female graduate with long dark hair in a black cap and gown."/>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808633" y="1396073"/>
            <a:ext cx="3955685" cy="5852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59456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university">
            <a:extLst>
              <a:ext uri="{FF2B5EF4-FFF2-40B4-BE49-F238E27FC236}">
                <a16:creationId xmlns:a16="http://schemas.microsoft.com/office/drawing/2014/main" id="{20561C84-76DA-40C9-A111-5A0220E40CA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4630380" cy="8229590"/>
          </a:xfrm>
          <a:prstGeom prst="rect">
            <a:avLst/>
          </a:prstGeom>
        </p:spPr>
      </p:pic>
      <p:sp>
        <p:nvSpPr>
          <p:cNvPr id="14" name="Rectangle 1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5870448"/>
            <a:ext cx="14630398" cy="2359152"/>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31BC65-7425-49CE-B3A6-A57C439E503E}"/>
              </a:ext>
            </a:extLst>
          </p:cNvPr>
          <p:cNvSpPr>
            <a:spLocks noGrp="1"/>
          </p:cNvSpPr>
          <p:nvPr>
            <p:ph type="title"/>
          </p:nvPr>
        </p:nvSpPr>
        <p:spPr>
          <a:xfrm>
            <a:off x="1163116" y="6185001"/>
            <a:ext cx="8367845" cy="1514247"/>
          </a:xfrm>
        </p:spPr>
        <p:txBody>
          <a:bodyPr vert="horz" lIns="91440" tIns="45720" rIns="91440" bIns="45720" rtlCol="0" anchor="ctr">
            <a:normAutofit/>
          </a:bodyPr>
          <a:lstStyle/>
          <a:p>
            <a:pPr algn="l" defTabSz="914400">
              <a:lnSpc>
                <a:spcPct val="90000"/>
              </a:lnSpc>
            </a:pPr>
            <a:r>
              <a:rPr lang="en-US" sz="3200" dirty="0">
                <a:solidFill>
                  <a:schemeClr val="tx1">
                    <a:lumMod val="85000"/>
                    <a:lumOff val="15000"/>
                  </a:schemeClr>
                </a:solidFill>
                <a:latin typeface="+mj-lt"/>
                <a:cs typeface="+mj-cs"/>
              </a:rPr>
              <a:t>Connecting the High School Math Pathways to College Credit Plus (CCP) and the Ohio Guaranteed Transfer Pathways</a:t>
            </a:r>
          </a:p>
        </p:txBody>
      </p:sp>
      <p:cxnSp>
        <p:nvCxnSpPr>
          <p:cNvPr id="16" name="Straight Connector 1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65792" y="6390079"/>
            <a:ext cx="0" cy="109728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AA6B0C8-A178-4664-A002-7F0F71089B45}"/>
              </a:ext>
            </a:extLst>
          </p:cNvPr>
          <p:cNvSpPr>
            <a:spLocks noGrp="1"/>
          </p:cNvSpPr>
          <p:nvPr>
            <p:ph type="sldNum" sz="quarter" idx="12"/>
          </p:nvPr>
        </p:nvSpPr>
        <p:spPr>
          <a:xfrm>
            <a:off x="12270376" y="7864428"/>
            <a:ext cx="1354184" cy="329184"/>
          </a:xfrm>
        </p:spPr>
        <p:txBody>
          <a:bodyPr vert="horz" lIns="91440" tIns="45720" rIns="91440" bIns="45720" rtlCol="0" anchor="ctr">
            <a:normAutofit/>
          </a:bodyPr>
          <a:lstStyle/>
          <a:p>
            <a:pPr algn="r" defTabSz="914400">
              <a:spcAft>
                <a:spcPts val="600"/>
              </a:spcAft>
              <a:defRPr/>
            </a:pPr>
            <a:fld id="{6BA907D1-9C08-47F3-B047-6197268ACA7D}" type="slidenum">
              <a:rPr lang="en-US" sz="1300">
                <a:solidFill>
                  <a:schemeClr val="tx1"/>
                </a:solidFill>
                <a:latin typeface="Calibri" panose="020F0502020204030204"/>
                <a:cs typeface="+mn-cs"/>
              </a:rPr>
              <a:pPr algn="r" defTabSz="914400">
                <a:spcAft>
                  <a:spcPts val="600"/>
                </a:spcAft>
                <a:defRPr/>
              </a:pPr>
              <a:t>20</a:t>
            </a:fld>
            <a:endParaRPr lang="en-US" sz="1300">
              <a:solidFill>
                <a:schemeClr val="tx1"/>
              </a:solidFill>
              <a:latin typeface="Calibri" panose="020F0502020204030204"/>
              <a:cs typeface="+mn-cs"/>
            </a:endParaRPr>
          </a:p>
        </p:txBody>
      </p:sp>
    </p:spTree>
    <p:extLst>
      <p:ext uri="{BB962C8B-B14F-4D97-AF65-F5344CB8AC3E}">
        <p14:creationId xmlns:p14="http://schemas.microsoft.com/office/powerpoint/2010/main" val="3661287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6D317-31B5-409A-A9A5-448493E0A5FB}"/>
              </a:ext>
            </a:extLst>
          </p:cNvPr>
          <p:cNvSpPr>
            <a:spLocks noGrp="1"/>
          </p:cNvSpPr>
          <p:nvPr>
            <p:ph type="sldNum" sz="quarter" idx="12"/>
          </p:nvPr>
        </p:nvSpPr>
        <p:spPr/>
        <p:txBody>
          <a:bodyPr/>
          <a:lstStyle/>
          <a:p>
            <a:fld id="{79463015-ABDD-44E9-850F-7B4794200E02}" type="slidenum">
              <a:rPr lang="en-US" smtClean="0"/>
              <a:pPr/>
              <a:t>21</a:t>
            </a:fld>
            <a:endParaRPr lang="en-US" dirty="0"/>
          </a:p>
        </p:txBody>
      </p:sp>
      <p:sp>
        <p:nvSpPr>
          <p:cNvPr id="6" name="Rectangle 5" descr="blue box">
            <a:extLst>
              <a:ext uri="{FF2B5EF4-FFF2-40B4-BE49-F238E27FC236}">
                <a16:creationId xmlns:a16="http://schemas.microsoft.com/office/drawing/2014/main" id="{D952BFCB-C33D-49CB-A3A6-95C3E4B6A7D5}"/>
              </a:ext>
            </a:extLst>
          </p:cNvPr>
          <p:cNvSpPr/>
          <p:nvPr/>
        </p:nvSpPr>
        <p:spPr>
          <a:xfrm>
            <a:off x="6400800" y="0"/>
            <a:ext cx="8229601" cy="7587909"/>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descr="white line 1">
            <a:extLst>
              <a:ext uri="{FF2B5EF4-FFF2-40B4-BE49-F238E27FC236}">
                <a16:creationId xmlns:a16="http://schemas.microsoft.com/office/drawing/2014/main" id="{D8C263F4-8101-4249-BC13-994FEF66F2FD}"/>
              </a:ext>
            </a:extLst>
          </p:cNvPr>
          <p:cNvCxnSpPr>
            <a:cxnSpLocks/>
          </p:cNvCxnSpPr>
          <p:nvPr/>
        </p:nvCxnSpPr>
        <p:spPr>
          <a:xfrm>
            <a:off x="7323820" y="1653876"/>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96530BDB-0EB7-4763-8D32-3B253FA5F414}"/>
              </a:ext>
            </a:extLst>
          </p:cNvPr>
          <p:cNvSpPr>
            <a:spLocks noGrp="1"/>
          </p:cNvSpPr>
          <p:nvPr>
            <p:ph idx="1"/>
          </p:nvPr>
        </p:nvSpPr>
        <p:spPr>
          <a:xfrm>
            <a:off x="6757758" y="643942"/>
            <a:ext cx="7857902" cy="629574"/>
          </a:xfrm>
        </p:spPr>
        <p:txBody>
          <a:bodyPr anchor="ctr"/>
          <a:lstStyle/>
          <a:p>
            <a:pPr marL="0" indent="0">
              <a:buNone/>
            </a:pPr>
            <a:r>
              <a:rPr lang="en-US" sz="2800" b="1" dirty="0">
                <a:solidFill>
                  <a:schemeClr val="bg1"/>
                </a:solidFill>
              </a:rPr>
              <a:t>WHAT ARE THE OHIO GUARANTEED TRANSFER PATHWAYS?</a:t>
            </a:r>
          </a:p>
        </p:txBody>
      </p:sp>
      <p:sp>
        <p:nvSpPr>
          <p:cNvPr id="9" name="Content Placeholder 2">
            <a:extLst>
              <a:ext uri="{FF2B5EF4-FFF2-40B4-BE49-F238E27FC236}">
                <a16:creationId xmlns:a16="http://schemas.microsoft.com/office/drawing/2014/main" id="{33F8E655-AF63-44A3-A657-9EC2D37B6651}"/>
              </a:ext>
            </a:extLst>
          </p:cNvPr>
          <p:cNvSpPr txBox="1">
            <a:spLocks/>
          </p:cNvSpPr>
          <p:nvPr/>
        </p:nvSpPr>
        <p:spPr>
          <a:xfrm>
            <a:off x="6734398" y="2294158"/>
            <a:ext cx="7341742" cy="79515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solidFill>
                  <a:schemeClr val="bg1"/>
                </a:solidFill>
              </a:rPr>
              <a:t>HOW CAN COLLEGE CREDIT PLUS SUPPORT A STUDENT’S PATHWAY TO GRADUATION?</a:t>
            </a:r>
          </a:p>
        </p:txBody>
      </p:sp>
      <p:sp>
        <p:nvSpPr>
          <p:cNvPr id="10" name="Content Placeholder 2">
            <a:extLst>
              <a:ext uri="{FF2B5EF4-FFF2-40B4-BE49-F238E27FC236}">
                <a16:creationId xmlns:a16="http://schemas.microsoft.com/office/drawing/2014/main" id="{607935E3-0FA0-497F-ABB1-6A2506C75212}"/>
              </a:ext>
            </a:extLst>
          </p:cNvPr>
          <p:cNvSpPr txBox="1">
            <a:spLocks/>
          </p:cNvSpPr>
          <p:nvPr/>
        </p:nvSpPr>
        <p:spPr>
          <a:xfrm>
            <a:off x="6734398" y="4106944"/>
            <a:ext cx="7341742" cy="843503"/>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solidFill>
                  <a:schemeClr val="bg1"/>
                </a:solidFill>
              </a:rPr>
              <a:t>HOW CAN THE OHIO GUARANTEED TRANSFER PATHWAYS HELP COLLEGE CREDIT PLUS STUDENTS?</a:t>
            </a:r>
          </a:p>
        </p:txBody>
      </p:sp>
      <p:sp>
        <p:nvSpPr>
          <p:cNvPr id="11" name="Content Placeholder 2">
            <a:extLst>
              <a:ext uri="{FF2B5EF4-FFF2-40B4-BE49-F238E27FC236}">
                <a16:creationId xmlns:a16="http://schemas.microsoft.com/office/drawing/2014/main" id="{B362CCFF-3EB1-44DA-979B-F6D5D8695294}"/>
              </a:ext>
            </a:extLst>
          </p:cNvPr>
          <p:cNvSpPr txBox="1">
            <a:spLocks/>
          </p:cNvSpPr>
          <p:nvPr/>
        </p:nvSpPr>
        <p:spPr>
          <a:xfrm>
            <a:off x="6734398" y="6382338"/>
            <a:ext cx="7904622"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solidFill>
                  <a:schemeClr val="bg1"/>
                </a:solidFill>
              </a:rPr>
              <a:t>WHAT ARE APPROPRIATE COLLEGE CREDIT PLUS MATH COURSES FOR STUDENTS TO TAKE BASED ON THE ALGEBRA 2 EQUIVALENCY COURSE?</a:t>
            </a:r>
          </a:p>
        </p:txBody>
      </p:sp>
      <p:cxnSp>
        <p:nvCxnSpPr>
          <p:cNvPr id="13" name="Straight Connector 12" descr="white line 2">
            <a:extLst>
              <a:ext uri="{FF2B5EF4-FFF2-40B4-BE49-F238E27FC236}">
                <a16:creationId xmlns:a16="http://schemas.microsoft.com/office/drawing/2014/main" id="{5120656A-A98F-4C2F-BDC7-3E1C51697C32}"/>
              </a:ext>
            </a:extLst>
          </p:cNvPr>
          <p:cNvCxnSpPr>
            <a:cxnSpLocks/>
          </p:cNvCxnSpPr>
          <p:nvPr/>
        </p:nvCxnSpPr>
        <p:spPr>
          <a:xfrm>
            <a:off x="7323820" y="357578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descr="white line 2">
            <a:extLst>
              <a:ext uri="{FF2B5EF4-FFF2-40B4-BE49-F238E27FC236}">
                <a16:creationId xmlns:a16="http://schemas.microsoft.com/office/drawing/2014/main" id="{6C5446F4-95D6-401D-B588-8052D39B2C23}"/>
              </a:ext>
            </a:extLst>
          </p:cNvPr>
          <p:cNvCxnSpPr>
            <a:cxnSpLocks/>
          </p:cNvCxnSpPr>
          <p:nvPr/>
        </p:nvCxnSpPr>
        <p:spPr>
          <a:xfrm>
            <a:off x="7277100" y="5526444"/>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descr="white line 4">
            <a:extLst>
              <a:ext uri="{FF2B5EF4-FFF2-40B4-BE49-F238E27FC236}">
                <a16:creationId xmlns:a16="http://schemas.microsoft.com/office/drawing/2014/main" id="{716F91BE-2A6F-4322-ACEF-A939959E7FEE}"/>
              </a:ext>
            </a:extLst>
          </p:cNvPr>
          <p:cNvCxnSpPr>
            <a:cxnSpLocks/>
          </p:cNvCxnSpPr>
          <p:nvPr/>
        </p:nvCxnSpPr>
        <p:spPr>
          <a:xfrm>
            <a:off x="7315201" y="758790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Content Placeholder 5" descr="Connecting the High School Math Pathways to College Credit Plus and the Ohio Guaranteed Transfer Pathways document">
            <a:extLst>
              <a:ext uri="{FF2B5EF4-FFF2-40B4-BE49-F238E27FC236}">
                <a16:creationId xmlns:a16="http://schemas.microsoft.com/office/drawing/2014/main" id="{868379F3-F8E4-426E-9C59-1E2F623561CE}"/>
              </a:ext>
            </a:extLst>
          </p:cNvPr>
          <p:cNvPicPr>
            <a:picLocks noChangeAspect="1"/>
          </p:cNvPicPr>
          <p:nvPr/>
        </p:nvPicPr>
        <p:blipFill>
          <a:blip r:embed="rId3"/>
          <a:stretch>
            <a:fillRect/>
          </a:stretch>
        </p:blipFill>
        <p:spPr>
          <a:xfrm>
            <a:off x="338660" y="346785"/>
            <a:ext cx="5372163" cy="7102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8122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udents at desks, taking a test">
            <a:extLst>
              <a:ext uri="{FF2B5EF4-FFF2-40B4-BE49-F238E27FC236}">
                <a16:creationId xmlns:a16="http://schemas.microsoft.com/office/drawing/2014/main" id="{B0F4B06A-A9C6-42AF-B8D8-1A8F71C80D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4630400" cy="7613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descr="white text box">
            <a:extLst>
              <a:ext uri="{FF2B5EF4-FFF2-40B4-BE49-F238E27FC236}">
                <a16:creationId xmlns:a16="http://schemas.microsoft.com/office/drawing/2014/main" id="{8B21C288-3479-4AD7-9DB1-F95A82CEE19A}"/>
              </a:ext>
            </a:extLst>
          </p:cNvPr>
          <p:cNvSpPr>
            <a:spLocks noGrp="1"/>
          </p:cNvSpPr>
          <p:nvPr>
            <p:ph type="title"/>
          </p:nvPr>
        </p:nvSpPr>
        <p:spPr>
          <a:xfrm>
            <a:off x="1860550" y="589286"/>
            <a:ext cx="10909300" cy="1538883"/>
          </a:xfrm>
          <a:solidFill>
            <a:schemeClr val="bg1"/>
          </a:solidFill>
        </p:spPr>
        <p:txBody>
          <a:bodyPr/>
          <a:lstStyle/>
          <a:p>
            <a:r>
              <a:rPr lang="en-US" dirty="0"/>
              <a:t>Algebra 2-Equivalent Courses </a:t>
            </a:r>
            <a:br>
              <a:rPr lang="en-US" dirty="0"/>
            </a:br>
            <a:r>
              <a:rPr lang="en-US" dirty="0"/>
              <a:t>and the ACT/SAT</a:t>
            </a:r>
          </a:p>
        </p:txBody>
      </p:sp>
      <p:sp>
        <p:nvSpPr>
          <p:cNvPr id="4" name="Slide Number Placeholder 3">
            <a:extLst>
              <a:ext uri="{FF2B5EF4-FFF2-40B4-BE49-F238E27FC236}">
                <a16:creationId xmlns:a16="http://schemas.microsoft.com/office/drawing/2014/main" id="{C4481394-1BCD-4EA7-BCB3-5484CDF8B8F2}"/>
              </a:ext>
            </a:extLst>
          </p:cNvPr>
          <p:cNvSpPr>
            <a:spLocks noGrp="1"/>
          </p:cNvSpPr>
          <p:nvPr>
            <p:ph type="sldNum" sz="quarter" idx="12"/>
          </p:nvPr>
        </p:nvSpPr>
        <p:spPr/>
        <p:txBody>
          <a:bodyPr/>
          <a:lstStyle/>
          <a:p>
            <a:fld id="{6BA907D1-9C08-47F3-B047-6197268ACA7D}" type="slidenum">
              <a:rPr lang="en-US" smtClean="0"/>
              <a:pPr/>
              <a:t>22</a:t>
            </a:fld>
            <a:endParaRPr lang="en-US" dirty="0"/>
          </a:p>
        </p:txBody>
      </p:sp>
    </p:spTree>
    <p:extLst>
      <p:ext uri="{BB962C8B-B14F-4D97-AF65-F5344CB8AC3E}">
        <p14:creationId xmlns:p14="http://schemas.microsoft.com/office/powerpoint/2010/main" val="3803903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C288-3479-4AD7-9DB1-F95A82CEE19A}"/>
              </a:ext>
            </a:extLst>
          </p:cNvPr>
          <p:cNvSpPr>
            <a:spLocks noGrp="1"/>
          </p:cNvSpPr>
          <p:nvPr>
            <p:ph type="title"/>
          </p:nvPr>
        </p:nvSpPr>
        <p:spPr>
          <a:xfrm>
            <a:off x="1765300" y="1883981"/>
            <a:ext cx="4768850" cy="3847207"/>
          </a:xfrm>
          <a:solidFill>
            <a:schemeClr val="bg1"/>
          </a:solidFill>
        </p:spPr>
        <p:txBody>
          <a:bodyPr/>
          <a:lstStyle/>
          <a:p>
            <a:r>
              <a:rPr lang="en-US" dirty="0">
                <a:solidFill>
                  <a:srgbClr val="83A2CA"/>
                </a:solidFill>
              </a:rPr>
              <a:t>Algebra 2-Equivalent Courses </a:t>
            </a:r>
            <a:br>
              <a:rPr lang="en-US" dirty="0">
                <a:solidFill>
                  <a:srgbClr val="83A2CA"/>
                </a:solidFill>
              </a:rPr>
            </a:br>
            <a:r>
              <a:rPr lang="en-US" dirty="0">
                <a:solidFill>
                  <a:srgbClr val="83A2CA"/>
                </a:solidFill>
              </a:rPr>
              <a:t>and the ACT/SAT</a:t>
            </a:r>
          </a:p>
        </p:txBody>
      </p:sp>
      <p:sp>
        <p:nvSpPr>
          <p:cNvPr id="4" name="Slide Number Placeholder 3">
            <a:extLst>
              <a:ext uri="{FF2B5EF4-FFF2-40B4-BE49-F238E27FC236}">
                <a16:creationId xmlns:a16="http://schemas.microsoft.com/office/drawing/2014/main" id="{C4481394-1BCD-4EA7-BCB3-5484CDF8B8F2}"/>
              </a:ext>
            </a:extLst>
          </p:cNvPr>
          <p:cNvSpPr>
            <a:spLocks noGrp="1"/>
          </p:cNvSpPr>
          <p:nvPr>
            <p:ph type="sldNum" sz="quarter" idx="12"/>
          </p:nvPr>
        </p:nvSpPr>
        <p:spPr/>
        <p:txBody>
          <a:bodyPr/>
          <a:lstStyle/>
          <a:p>
            <a:fld id="{6BA907D1-9C08-47F3-B047-6197268ACA7D}" type="slidenum">
              <a:rPr lang="en-US" smtClean="0"/>
              <a:pPr/>
              <a:t>23</a:t>
            </a:fld>
            <a:endParaRPr lang="en-US" dirty="0"/>
          </a:p>
        </p:txBody>
      </p:sp>
      <p:pic>
        <p:nvPicPr>
          <p:cNvPr id="6" name="Content Placeholder 5" descr="Algebra two equivalent courses and the ACT/SAT document">
            <a:extLst>
              <a:ext uri="{FF2B5EF4-FFF2-40B4-BE49-F238E27FC236}">
                <a16:creationId xmlns:a16="http://schemas.microsoft.com/office/drawing/2014/main" id="{4816A7E6-1B39-428C-A3A8-38B50A430E88}"/>
              </a:ext>
            </a:extLst>
          </p:cNvPr>
          <p:cNvPicPr>
            <a:picLocks noGrp="1" noChangeAspect="1"/>
          </p:cNvPicPr>
          <p:nvPr>
            <p:ph idx="1"/>
          </p:nvPr>
        </p:nvPicPr>
        <p:blipFill>
          <a:blip r:embed="rId3"/>
          <a:stretch>
            <a:fillRect/>
          </a:stretch>
        </p:blipFill>
        <p:spPr>
          <a:xfrm>
            <a:off x="7727952" y="145418"/>
            <a:ext cx="5461000" cy="7324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9135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B82C1-2AF2-4C6B-9433-A3C6C772ACE2}"/>
              </a:ext>
            </a:extLst>
          </p:cNvPr>
          <p:cNvSpPr>
            <a:spLocks noGrp="1"/>
          </p:cNvSpPr>
          <p:nvPr>
            <p:ph type="sldNum" sz="quarter" idx="12"/>
          </p:nvPr>
        </p:nvSpPr>
        <p:spPr/>
        <p:txBody>
          <a:bodyPr/>
          <a:lstStyle/>
          <a:p>
            <a:fld id="{6BA907D1-9C08-47F3-B047-6197268ACA7D}" type="slidenum">
              <a:rPr lang="en-US" smtClean="0"/>
              <a:pPr/>
              <a:t>24</a:t>
            </a:fld>
            <a:endParaRPr lang="en-US" dirty="0"/>
          </a:p>
        </p:txBody>
      </p:sp>
      <p:pic>
        <p:nvPicPr>
          <p:cNvPr id="5" name="Google Shape;437;p57" descr="question mark made out of books">
            <a:extLst>
              <a:ext uri="{FF2B5EF4-FFF2-40B4-BE49-F238E27FC236}">
                <a16:creationId xmlns:a16="http://schemas.microsoft.com/office/drawing/2014/main" id="{46C251C7-DF0A-405A-B6C9-3A967BBE930E}"/>
              </a:ext>
            </a:extLst>
          </p:cNvPr>
          <p:cNvPicPr preferRelativeResize="0">
            <a:picLocks noGrp="1"/>
          </p:cNvPicPr>
          <p:nvPr>
            <p:ph idx="1"/>
          </p:nvPr>
        </p:nvPicPr>
        <p:blipFill rotWithShape="1">
          <a:blip r:embed="rId2">
            <a:alphaModFix/>
          </a:blip>
          <a:srcRect/>
          <a:stretch/>
        </p:blipFill>
        <p:spPr>
          <a:xfrm>
            <a:off x="2235200" y="622300"/>
            <a:ext cx="10160000" cy="6515100"/>
          </a:xfrm>
          <a:prstGeom prst="rect">
            <a:avLst/>
          </a:prstGeom>
          <a:noFill/>
          <a:ln>
            <a:noFill/>
          </a:ln>
        </p:spPr>
      </p:pic>
    </p:spTree>
    <p:extLst>
      <p:ext uri="{BB962C8B-B14F-4D97-AF65-F5344CB8AC3E}">
        <p14:creationId xmlns:p14="http://schemas.microsoft.com/office/powerpoint/2010/main" val="26688954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0" y="482634"/>
            <a:ext cx="9875520" cy="775597"/>
          </a:xfrm>
        </p:spPr>
        <p:txBody>
          <a:bodyPr/>
          <a:lstStyle/>
          <a:p>
            <a:r>
              <a:rPr lang="en-US" dirty="0"/>
              <a:t>Contact Information</a:t>
            </a:r>
          </a:p>
        </p:txBody>
      </p:sp>
      <p:graphicFrame>
        <p:nvGraphicFramePr>
          <p:cNvPr id="4" name="Table 3"/>
          <p:cNvGraphicFramePr>
            <a:graphicFrameLocks noGrp="1"/>
          </p:cNvGraphicFramePr>
          <p:nvPr/>
        </p:nvGraphicFramePr>
        <p:xfrm>
          <a:off x="578734" y="2064343"/>
          <a:ext cx="13380335" cy="4718461"/>
        </p:xfrm>
        <a:graphic>
          <a:graphicData uri="http://schemas.openxmlformats.org/drawingml/2006/table">
            <a:tbl>
              <a:tblPr firstRow="1" bandRow="1">
                <a:tableStyleId>{5C22544A-7EE6-4342-B048-85BDC9FD1C3A}</a:tableStyleId>
              </a:tblPr>
              <a:tblGrid>
                <a:gridCol w="2842943">
                  <a:extLst>
                    <a:ext uri="{9D8B030D-6E8A-4147-A177-3AD203B41FA5}">
                      <a16:colId xmlns:a16="http://schemas.microsoft.com/office/drawing/2014/main" val="263890022"/>
                    </a:ext>
                  </a:extLst>
                </a:gridCol>
                <a:gridCol w="3354033">
                  <a:extLst>
                    <a:ext uri="{9D8B030D-6E8A-4147-A177-3AD203B41FA5}">
                      <a16:colId xmlns:a16="http://schemas.microsoft.com/office/drawing/2014/main" val="2777877157"/>
                    </a:ext>
                  </a:extLst>
                </a:gridCol>
                <a:gridCol w="7183359">
                  <a:extLst>
                    <a:ext uri="{9D8B030D-6E8A-4147-A177-3AD203B41FA5}">
                      <a16:colId xmlns:a16="http://schemas.microsoft.com/office/drawing/2014/main" val="2749002459"/>
                    </a:ext>
                  </a:extLst>
                </a:gridCol>
              </a:tblGrid>
              <a:tr h="888029">
                <a:tc>
                  <a:txBody>
                    <a:bodyPr/>
                    <a:lstStyle/>
                    <a:p>
                      <a:pPr algn="ctr"/>
                      <a:r>
                        <a:rPr lang="en-US" sz="3400" dirty="0">
                          <a:latin typeface="Arial" panose="020B0604020202020204" pitchFamily="34" charset="0"/>
                          <a:cs typeface="Arial" panose="020B0604020202020204" pitchFamily="34" charset="0"/>
                        </a:rPr>
                        <a:t>Name</a:t>
                      </a:r>
                    </a:p>
                  </a:txBody>
                  <a:tcPr marL="109728" marR="109728" marT="54864" marB="54864" anchor="ctr"/>
                </a:tc>
                <a:tc>
                  <a:txBody>
                    <a:bodyPr/>
                    <a:lstStyle/>
                    <a:p>
                      <a:pPr algn="ctr"/>
                      <a:r>
                        <a:rPr lang="en-US" sz="3400" dirty="0">
                          <a:latin typeface="Arial" panose="020B0604020202020204" pitchFamily="34" charset="0"/>
                          <a:cs typeface="Arial" panose="020B0604020202020204" pitchFamily="34" charset="0"/>
                        </a:rPr>
                        <a:t>Phone</a:t>
                      </a:r>
                    </a:p>
                  </a:txBody>
                  <a:tcPr marL="109728" marR="109728" marT="54864" marB="54864" anchor="ctr"/>
                </a:tc>
                <a:tc>
                  <a:txBody>
                    <a:bodyPr/>
                    <a:lstStyle/>
                    <a:p>
                      <a:pPr algn="ctr"/>
                      <a:r>
                        <a:rPr lang="en-US" sz="3400" dirty="0">
                          <a:latin typeface="Arial" panose="020B0604020202020204" pitchFamily="34" charset="0"/>
                          <a:cs typeface="Arial" panose="020B0604020202020204" pitchFamily="34" charset="0"/>
                        </a:rPr>
                        <a:t>Email</a:t>
                      </a:r>
                    </a:p>
                  </a:txBody>
                  <a:tcPr marL="109728" marR="109728" marT="54864" marB="54864" anchor="ctr"/>
                </a:tc>
                <a:extLst>
                  <a:ext uri="{0D108BD9-81ED-4DB2-BD59-A6C34878D82A}">
                    <a16:rowId xmlns:a16="http://schemas.microsoft.com/office/drawing/2014/main" val="694499051"/>
                  </a:ext>
                </a:extLst>
              </a:tr>
              <a:tr h="957608">
                <a:tc>
                  <a:txBody>
                    <a:bodyPr/>
                    <a:lstStyle/>
                    <a:p>
                      <a:pPr algn="ctr"/>
                      <a:r>
                        <a:rPr lang="en-US" sz="2400" dirty="0">
                          <a:latin typeface="Arial" panose="020B0604020202020204" pitchFamily="34" charset="0"/>
                          <a:cs typeface="Arial" panose="020B0604020202020204" pitchFamily="34" charset="0"/>
                        </a:rPr>
                        <a:t>Annie Cannelongo</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614-644-5905</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3"/>
                        </a:rPr>
                        <a:t>Anna.Cannelongo@education.ohio.gov</a:t>
                      </a:r>
                      <a:r>
                        <a:rPr lang="en-US" sz="2400" dirty="0">
                          <a:latin typeface="Arial" panose="020B0604020202020204" pitchFamily="34" charset="0"/>
                          <a:cs typeface="Arial" panose="020B0604020202020204" pitchFamily="34" charset="0"/>
                        </a:rPr>
                        <a:t> </a:t>
                      </a:r>
                    </a:p>
                  </a:txBody>
                  <a:tcPr marL="109728" marR="109728" marT="54864" marB="54864" anchor="ctr"/>
                </a:tc>
                <a:extLst>
                  <a:ext uri="{0D108BD9-81ED-4DB2-BD59-A6C34878D82A}">
                    <a16:rowId xmlns:a16="http://schemas.microsoft.com/office/drawing/2014/main" val="4057162561"/>
                  </a:ext>
                </a:extLst>
              </a:tr>
              <a:tr h="957608">
                <a:tc>
                  <a:txBody>
                    <a:bodyPr/>
                    <a:lstStyle/>
                    <a:p>
                      <a:pPr algn="ctr"/>
                      <a:r>
                        <a:rPr lang="en-US" sz="2400" dirty="0">
                          <a:latin typeface="Arial" panose="020B0604020202020204" pitchFamily="34" charset="0"/>
                          <a:cs typeface="Arial" panose="020B0604020202020204" pitchFamily="34" charset="0"/>
                        </a:rPr>
                        <a:t>Annika Moore</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614-728-2373 </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4"/>
                        </a:rPr>
                        <a:t>Annika.Moore@education.ohio.gov</a:t>
                      </a:r>
                      <a:endParaRPr lang="en-US" sz="2400" dirty="0">
                        <a:latin typeface="Arial" panose="020B0604020202020204" pitchFamily="34" charset="0"/>
                        <a:cs typeface="Arial" panose="020B0604020202020204" pitchFamily="34" charset="0"/>
                      </a:endParaRPr>
                    </a:p>
                  </a:txBody>
                  <a:tcPr marL="109728" marR="109728" marT="54864" marB="54864" anchor="ctr"/>
                </a:tc>
                <a:extLst>
                  <a:ext uri="{0D108BD9-81ED-4DB2-BD59-A6C34878D82A}">
                    <a16:rowId xmlns:a16="http://schemas.microsoft.com/office/drawing/2014/main" val="3943635685"/>
                  </a:ext>
                </a:extLst>
              </a:tr>
              <a:tr h="957608">
                <a:tc>
                  <a:txBody>
                    <a:bodyPr/>
                    <a:lstStyle/>
                    <a:p>
                      <a:pPr algn="ctr"/>
                      <a:r>
                        <a:rPr lang="en-US" sz="2400" dirty="0">
                          <a:latin typeface="Arial" panose="020B0604020202020204" pitchFamily="34" charset="0"/>
                          <a:cs typeface="Arial" panose="020B0604020202020204" pitchFamily="34" charset="0"/>
                        </a:rPr>
                        <a:t>Brian Bickley</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614-644-6814</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5"/>
                        </a:rPr>
                        <a:t>Brian.Bickley@education.ohio.gov</a:t>
                      </a:r>
                      <a:r>
                        <a:rPr lang="en-US" sz="2400" dirty="0">
                          <a:latin typeface="Arial" panose="020B0604020202020204" pitchFamily="34" charset="0"/>
                          <a:cs typeface="Arial" panose="020B0604020202020204" pitchFamily="34" charset="0"/>
                        </a:rPr>
                        <a:t> </a:t>
                      </a:r>
                    </a:p>
                  </a:txBody>
                  <a:tcPr marL="109728" marR="109728" marT="54864" marB="54864" anchor="ctr"/>
                </a:tc>
                <a:extLst>
                  <a:ext uri="{0D108BD9-81ED-4DB2-BD59-A6C34878D82A}">
                    <a16:rowId xmlns:a16="http://schemas.microsoft.com/office/drawing/2014/main" val="2634484516"/>
                  </a:ext>
                </a:extLst>
              </a:tr>
              <a:tr h="957608">
                <a:tc>
                  <a:txBody>
                    <a:bodyPr/>
                    <a:lstStyle/>
                    <a:p>
                      <a:pPr algn="ctr"/>
                      <a:r>
                        <a:rPr lang="en-US" sz="2400" dirty="0">
                          <a:latin typeface="Arial" panose="020B0604020202020204" pitchFamily="34" charset="0"/>
                          <a:cs typeface="Arial" panose="020B0604020202020204" pitchFamily="34" charset="0"/>
                        </a:rPr>
                        <a:t>Yelena Palayeva </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614-387-7561</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6"/>
                        </a:rPr>
                        <a:t>Yelena.Palayeva@education.ohio.gov</a:t>
                      </a:r>
                      <a:r>
                        <a:rPr lang="en-US" sz="2400" baseline="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109728" marR="109728" marT="54864" marB="54864" anchor="ctr"/>
                </a:tc>
                <a:extLst>
                  <a:ext uri="{0D108BD9-81ED-4DB2-BD59-A6C34878D82A}">
                    <a16:rowId xmlns:a16="http://schemas.microsoft.com/office/drawing/2014/main" val="1196645375"/>
                  </a:ext>
                </a:extLst>
              </a:tr>
            </a:tbl>
          </a:graphicData>
        </a:graphic>
      </p:graphicFrame>
    </p:spTree>
    <p:extLst>
      <p:ext uri="{BB962C8B-B14F-4D97-AF65-F5344CB8AC3E}">
        <p14:creationId xmlns:p14="http://schemas.microsoft.com/office/powerpoint/2010/main" val="37442767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hearts and likes">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 uri="{C183D7F6-B498-43B3-948B-1728B52AA6E4}">
                <adec:decorative xmlns:adec="http://schemas.microsoft.com/office/drawing/2017/decorative" val="1"/>
              </a:ext>
            </a:extLst>
          </p:cNvPr>
          <p:cNvGrpSpPr/>
          <p:nvPr/>
        </p:nvGrpSpPr>
        <p:grpSpPr>
          <a:xfrm>
            <a:off x="0" y="361626"/>
            <a:ext cx="14630400" cy="1987843"/>
            <a:chOff x="163099" y="2354199"/>
            <a:chExt cx="14630400" cy="1987843"/>
          </a:xfrm>
        </p:grpSpPr>
        <p:sp>
          <p:nvSpPr>
            <p:cNvPr id="5" name="Rectangle 4">
              <a:extLst>
                <a:ext uri="{FF2B5EF4-FFF2-40B4-BE49-F238E27FC236}">
                  <a16:creationId xmlns:a16="http://schemas.microsoft.com/office/drawing/2014/main" id="{13C8F95C-2A63-4643-88BE-9198D5E64AB8}"/>
                </a:ext>
              </a:extLst>
            </p:cNvPr>
            <p:cNvSpPr/>
            <p:nvPr/>
          </p:nvSpPr>
          <p:spPr>
            <a:xfrm>
              <a:off x="163099" y="2354199"/>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 uri="{C183D7F6-B498-43B3-948B-1728B52AA6E4}">
                  <adec:decorative xmlns:adec="http://schemas.microsoft.com/office/drawing/2017/decorative" val="1"/>
                </a:ext>
              </a:extLst>
            </p:cNvPr>
            <p:cNvSpPr/>
            <p:nvPr/>
          </p:nvSpPr>
          <p:spPr>
            <a:xfrm>
              <a:off x="3934379" y="3728819"/>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3117236" y="3418712"/>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 uri="{C183D7F6-B498-43B3-948B-1728B52AA6E4}">
                  <adec:decorative xmlns:adec="http://schemas.microsoft.com/office/drawing/2017/decorative" val="1"/>
                </a:ext>
              </a:extLst>
            </p:cNvPr>
            <p:cNvSpPr/>
            <p:nvPr/>
          </p:nvSpPr>
          <p:spPr>
            <a:xfrm>
              <a:off x="4652921" y="3774908"/>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title" idx="4294967295"/>
          </p:nvPr>
        </p:nvSpPr>
        <p:spPr>
          <a:xfrm>
            <a:off x="13931900" y="7718425"/>
            <a:ext cx="660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548613" rtl="0" eaLnBrk="1" fontAlgn="auto" latinLnBrk="0" hangingPunct="1">
              <a:lnSpc>
                <a:spcPct val="100000"/>
              </a:lnSpc>
              <a:spcBef>
                <a:spcPts val="0"/>
              </a:spcBef>
              <a:spcAft>
                <a:spcPts val="0"/>
              </a:spcAft>
              <a:buClrTx/>
              <a:buSzTx/>
              <a:buFontTx/>
              <a:buNone/>
              <a:tabLst/>
              <a:defRPr/>
            </a:pPr>
            <a:fld id="{79463015-ABDD-44E9-850F-7B4794200E02}" type="slidenum">
              <a:rPr kumimoji="0" lang="en-US" sz="2400" b="0" i="0" u="none" strike="noStrike" kern="1200" cap="none" spc="0" normalizeH="0" baseline="0" noProof="0" smtClean="0">
                <a:ln>
                  <a:noFill/>
                </a:ln>
                <a:solidFill>
                  <a:schemeClr val="bg1">
                    <a:lumMod val="95000"/>
                  </a:scheme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26</a:t>
            </a:fld>
            <a:endParaRPr kumimoji="0" 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pic>
        <p:nvPicPr>
          <p:cNvPr id="15" name="Picture 17" descr="IN">
            <a:extLst>
              <a:ext uri="{FF2B5EF4-FFF2-40B4-BE49-F238E27FC236}">
                <a16:creationId xmlns:a16="http://schemas.microsoft.com/office/drawing/2014/main" id="{D617C388-50F8-4E06-AED9-3D1D2AE7DDFE}"/>
              </a:ext>
            </a:extLst>
          </p:cNvPr>
          <p:cNvPicPr>
            <a:picLocks noChangeAspect="1"/>
          </p:cNvPicPr>
          <p:nvPr/>
        </p:nvPicPr>
        <p:blipFill>
          <a:blip r:embed="rId3"/>
          <a:stretch>
            <a:fillRect/>
          </a:stretch>
        </p:blipFill>
        <p:spPr>
          <a:xfrm>
            <a:off x="10742813" y="370504"/>
            <a:ext cx="933450" cy="933450"/>
          </a:xfrm>
          <a:prstGeom prst="rect">
            <a:avLst/>
          </a:prstGeom>
        </p:spPr>
      </p:pic>
      <p:pic>
        <p:nvPicPr>
          <p:cNvPr id="18" name="Picture 18" descr="YouTube">
            <a:extLst>
              <a:ext uri="{FF2B5EF4-FFF2-40B4-BE49-F238E27FC236}">
                <a16:creationId xmlns:a16="http://schemas.microsoft.com/office/drawing/2014/main" id="{623A2FA0-94B4-4F29-9794-3A5026008BB4}"/>
              </a:ext>
            </a:extLst>
          </p:cNvPr>
          <p:cNvPicPr>
            <a:picLocks noChangeAspect="1"/>
          </p:cNvPicPr>
          <p:nvPr/>
        </p:nvPicPr>
        <p:blipFill>
          <a:blip r:embed="rId4"/>
          <a:stretch>
            <a:fillRect/>
          </a:stretch>
        </p:blipFill>
        <p:spPr>
          <a:xfrm>
            <a:off x="8736182" y="363846"/>
            <a:ext cx="942975" cy="942975"/>
          </a:xfrm>
          <a:prstGeom prst="rect">
            <a:avLst/>
          </a:prstGeom>
        </p:spPr>
      </p:pic>
      <p:pic>
        <p:nvPicPr>
          <p:cNvPr id="19" name="Picture 19" descr="Instagram">
            <a:extLst>
              <a:ext uri="{FF2B5EF4-FFF2-40B4-BE49-F238E27FC236}">
                <a16:creationId xmlns:a16="http://schemas.microsoft.com/office/drawing/2014/main" id="{E122F859-9F7F-4591-BCEA-B8407E8F4C50}"/>
              </a:ext>
            </a:extLst>
          </p:cNvPr>
          <p:cNvPicPr>
            <a:picLocks noChangeAspect="1"/>
          </p:cNvPicPr>
          <p:nvPr/>
        </p:nvPicPr>
        <p:blipFill>
          <a:blip r:embed="rId5"/>
          <a:stretch>
            <a:fillRect/>
          </a:stretch>
        </p:blipFill>
        <p:spPr>
          <a:xfrm>
            <a:off x="6725113" y="361626"/>
            <a:ext cx="952500" cy="952500"/>
          </a:xfrm>
          <a:prstGeom prst="rect">
            <a:avLst/>
          </a:prstGeom>
        </p:spPr>
      </p:pic>
      <p:pic>
        <p:nvPicPr>
          <p:cNvPr id="20" name="Picture 20" descr="Twitter">
            <a:extLst>
              <a:ext uri="{FF2B5EF4-FFF2-40B4-BE49-F238E27FC236}">
                <a16:creationId xmlns:a16="http://schemas.microsoft.com/office/drawing/2014/main" id="{F5D00FE4-CBF7-4906-9A71-1D633003FBEB}"/>
              </a:ext>
            </a:extLst>
          </p:cNvPr>
          <p:cNvPicPr>
            <a:picLocks noChangeAspect="1"/>
          </p:cNvPicPr>
          <p:nvPr/>
        </p:nvPicPr>
        <p:blipFill>
          <a:blip r:embed="rId6"/>
          <a:stretch>
            <a:fillRect/>
          </a:stretch>
        </p:blipFill>
        <p:spPr>
          <a:xfrm>
            <a:off x="4731799" y="370504"/>
            <a:ext cx="933450" cy="933450"/>
          </a:xfrm>
          <a:prstGeom prst="rect">
            <a:avLst/>
          </a:prstGeom>
        </p:spPr>
      </p:pic>
      <p:pic>
        <p:nvPicPr>
          <p:cNvPr id="21" name="Picture 21" descr="Facebook">
            <a:extLst>
              <a:ext uri="{FF2B5EF4-FFF2-40B4-BE49-F238E27FC236}">
                <a16:creationId xmlns:a16="http://schemas.microsoft.com/office/drawing/2014/main" id="{6D0281BA-67FB-4198-8A03-23C37CE49E1A}"/>
              </a:ext>
            </a:extLst>
          </p:cNvPr>
          <p:cNvPicPr>
            <a:picLocks noChangeAspect="1"/>
          </p:cNvPicPr>
          <p:nvPr/>
        </p:nvPicPr>
        <p:blipFill>
          <a:blip r:embed="rId7"/>
          <a:stretch>
            <a:fillRect/>
          </a:stretch>
        </p:blipFill>
        <p:spPr>
          <a:xfrm>
            <a:off x="2729607" y="366065"/>
            <a:ext cx="942975" cy="942975"/>
          </a:xfrm>
          <a:prstGeom prst="rect">
            <a:avLst/>
          </a:prstGeom>
        </p:spPr>
      </p:pic>
    </p:spTree>
    <p:extLst>
      <p:ext uri="{BB962C8B-B14F-4D97-AF65-F5344CB8AC3E}">
        <p14:creationId xmlns:p14="http://schemas.microsoft.com/office/powerpoint/2010/main" val="3807989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27</a:t>
            </a:fld>
            <a:endParaRPr lang="en-US" dirty="0"/>
          </a:p>
        </p:txBody>
      </p: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descr="text box">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descr="text box">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8F995-42E3-40C2-B326-EAE6E440502A}"/>
              </a:ext>
              <a:ext uri="{C183D7F6-B498-43B3-948B-1728B52AA6E4}">
                <adec:decorative xmlns:adec="http://schemas.microsoft.com/office/drawing/2017/decorative" val="1"/>
              </a:ext>
            </a:extLst>
          </p:cNvPr>
          <p:cNvSpPr/>
          <p:nvPr/>
        </p:nvSpPr>
        <p:spPr>
          <a:xfrm>
            <a:off x="0" y="0"/>
            <a:ext cx="14630400" cy="7616142"/>
          </a:xfrm>
          <a:prstGeom prst="rect">
            <a:avLst/>
          </a:prstGeom>
          <a:solidFill>
            <a:srgbClr val="D9EA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High School Math Pathways&#10;On the left: A wheel contains the college credit plus or advanced placement courses&#10;&#10;On the right: Potential careers related to the courses on the right.">
            <a:extLst>
              <a:ext uri="{FF2B5EF4-FFF2-40B4-BE49-F238E27FC236}">
                <a16:creationId xmlns:a16="http://schemas.microsoft.com/office/drawing/2014/main" id="{1F309BA7-5061-4CC1-8B78-6CDA39088EE0}"/>
              </a:ext>
            </a:extLst>
          </p:cNvPr>
          <p:cNvPicPr>
            <a:picLocks noChangeAspect="1"/>
          </p:cNvPicPr>
          <p:nvPr/>
        </p:nvPicPr>
        <p:blipFill>
          <a:blip r:embed="rId3"/>
          <a:stretch>
            <a:fillRect/>
          </a:stretch>
        </p:blipFill>
        <p:spPr>
          <a:xfrm>
            <a:off x="3884177" y="8092"/>
            <a:ext cx="10746223" cy="7616142"/>
          </a:xfrm>
          <a:prstGeom prst="rect">
            <a:avLst/>
          </a:prstGeom>
        </p:spPr>
      </p:pic>
      <p:sp>
        <p:nvSpPr>
          <p:cNvPr id="6" name="Title 1">
            <a:extLst>
              <a:ext uri="{FF2B5EF4-FFF2-40B4-BE49-F238E27FC236}">
                <a16:creationId xmlns:a16="http://schemas.microsoft.com/office/drawing/2014/main" id="{E49522A6-0E9D-4FA1-AB86-65F5D28228AC}"/>
              </a:ext>
            </a:extLst>
          </p:cNvPr>
          <p:cNvSpPr>
            <a:spLocks noGrp="1"/>
          </p:cNvSpPr>
          <p:nvPr>
            <p:ph type="title"/>
          </p:nvPr>
        </p:nvSpPr>
        <p:spPr>
          <a:xfrm>
            <a:off x="778518" y="2359560"/>
            <a:ext cx="3041490" cy="1551194"/>
          </a:xfrm>
        </p:spPr>
        <p:txBody>
          <a:bodyPr/>
          <a:lstStyle/>
          <a:p>
            <a:r>
              <a:rPr lang="en-US" dirty="0"/>
              <a:t>Math </a:t>
            </a:r>
            <a:br>
              <a:rPr lang="en-US" dirty="0"/>
            </a:br>
            <a:r>
              <a:rPr lang="en-US" dirty="0"/>
              <a:t>Pathways</a:t>
            </a:r>
          </a:p>
        </p:txBody>
      </p:sp>
      <p:sp>
        <p:nvSpPr>
          <p:cNvPr id="7" name="Cloud 6" descr="cloud bubble">
            <a:extLst>
              <a:ext uri="{FF2B5EF4-FFF2-40B4-BE49-F238E27FC236}">
                <a16:creationId xmlns:a16="http://schemas.microsoft.com/office/drawing/2014/main" id="{7B128ABB-9865-4C7E-BC3A-3605C8758154}"/>
              </a:ext>
            </a:extLst>
          </p:cNvPr>
          <p:cNvSpPr/>
          <p:nvPr/>
        </p:nvSpPr>
        <p:spPr>
          <a:xfrm>
            <a:off x="655396" y="5086770"/>
            <a:ext cx="3287735" cy="19584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ALL</a:t>
            </a:r>
            <a:r>
              <a:rPr lang="en-US" sz="2400" dirty="0">
                <a:solidFill>
                  <a:schemeClr val="tx1"/>
                </a:solidFill>
                <a:latin typeface="Arial" panose="020B0604020202020204" pitchFamily="34" charset="0"/>
                <a:cs typeface="Arial" panose="020B0604020202020204" pitchFamily="34" charset="0"/>
              </a:rPr>
              <a:t> Pathways are college preparatory</a:t>
            </a:r>
          </a:p>
        </p:txBody>
      </p:sp>
    </p:spTree>
    <p:extLst>
      <p:ext uri="{BB962C8B-B14F-4D97-AF65-F5344CB8AC3E}">
        <p14:creationId xmlns:p14="http://schemas.microsoft.com/office/powerpoint/2010/main" val="33420698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E2C-0300-48EC-8B2B-D5D4E653D1EC}"/>
              </a:ext>
            </a:extLst>
          </p:cNvPr>
          <p:cNvSpPr>
            <a:spLocks noGrp="1"/>
          </p:cNvSpPr>
          <p:nvPr>
            <p:ph type="title"/>
          </p:nvPr>
        </p:nvSpPr>
        <p:spPr/>
        <p:txBody>
          <a:bodyPr/>
          <a:lstStyle/>
          <a:p>
            <a:r>
              <a:rPr lang="en-US" dirty="0"/>
              <a:t>Education.ohio.gov </a:t>
            </a:r>
          </a:p>
        </p:txBody>
      </p:sp>
      <p:pic>
        <p:nvPicPr>
          <p:cNvPr id="6" name="Content Placeholder 5" descr="Ohio's Whole Child Framework webpage">
            <a:extLst>
              <a:ext uri="{FF2B5EF4-FFF2-40B4-BE49-F238E27FC236}">
                <a16:creationId xmlns:a16="http://schemas.microsoft.com/office/drawing/2014/main" id="{8A28F166-5C11-457C-AC87-D6F8295A2280}"/>
              </a:ext>
            </a:extLst>
          </p:cNvPr>
          <p:cNvPicPr>
            <a:picLocks noGrp="1" noChangeAspect="1"/>
          </p:cNvPicPr>
          <p:nvPr>
            <p:ph idx="1"/>
          </p:nvPr>
        </p:nvPicPr>
        <p:blipFill>
          <a:blip r:embed="rId3"/>
          <a:stretch>
            <a:fillRect/>
          </a:stretch>
        </p:blipFill>
        <p:spPr>
          <a:xfrm>
            <a:off x="731520" y="1475256"/>
            <a:ext cx="8311893" cy="4966004"/>
          </a:xfrm>
        </p:spPr>
      </p:pic>
      <p:sp>
        <p:nvSpPr>
          <p:cNvPr id="4" name="Slide Number Placeholder 3">
            <a:extLst>
              <a:ext uri="{FF2B5EF4-FFF2-40B4-BE49-F238E27FC236}">
                <a16:creationId xmlns:a16="http://schemas.microsoft.com/office/drawing/2014/main" id="{8A4B78FC-B860-430A-9E12-B491038643CC}"/>
              </a:ext>
            </a:extLst>
          </p:cNvPr>
          <p:cNvSpPr>
            <a:spLocks noGrp="1"/>
          </p:cNvSpPr>
          <p:nvPr>
            <p:ph type="sldNum" sz="quarter" idx="12"/>
          </p:nvPr>
        </p:nvSpPr>
        <p:spPr/>
        <p:txBody>
          <a:bodyPr/>
          <a:lstStyle/>
          <a:p>
            <a:fld id="{6BA907D1-9C08-47F3-B047-6197268ACA7D}" type="slidenum">
              <a:rPr lang="en-US" smtClean="0"/>
              <a:pPr/>
              <a:t>3</a:t>
            </a:fld>
            <a:endParaRPr lang="en-US" dirty="0"/>
          </a:p>
        </p:txBody>
      </p:sp>
      <p:sp>
        <p:nvSpPr>
          <p:cNvPr id="7" name="TextBox 6">
            <a:extLst>
              <a:ext uri="{FF2B5EF4-FFF2-40B4-BE49-F238E27FC236}">
                <a16:creationId xmlns:a16="http://schemas.microsoft.com/office/drawing/2014/main" id="{CB7475DE-E520-43AE-B124-A587E543808F}"/>
              </a:ext>
            </a:extLst>
          </p:cNvPr>
          <p:cNvSpPr txBox="1"/>
          <p:nvPr/>
        </p:nvSpPr>
        <p:spPr>
          <a:xfrm>
            <a:off x="9460241" y="3532083"/>
            <a:ext cx="4471659" cy="1754326"/>
          </a:xfrm>
          <a:prstGeom prst="rect">
            <a:avLst/>
          </a:prstGeom>
          <a:noFill/>
        </p:spPr>
        <p:txBody>
          <a:bodyPr wrap="square" rtlCol="0">
            <a:spAutoFit/>
          </a:bodyPr>
          <a:lstStyle/>
          <a:p>
            <a:pPr algn="ctr"/>
            <a:r>
              <a:rPr lang="en-US" sz="3600" dirty="0">
                <a:solidFill>
                  <a:srgbClr val="040284"/>
                </a:solidFill>
              </a:rPr>
              <a:t>Search: </a:t>
            </a:r>
          </a:p>
          <a:p>
            <a:pPr algn="ctr"/>
            <a:r>
              <a:rPr lang="en-US" sz="3600" dirty="0">
                <a:solidFill>
                  <a:srgbClr val="040284"/>
                </a:solidFill>
              </a:rPr>
              <a:t>High School Math Pathways</a:t>
            </a:r>
          </a:p>
        </p:txBody>
      </p:sp>
    </p:spTree>
    <p:extLst>
      <p:ext uri="{BB962C8B-B14F-4D97-AF65-F5344CB8AC3E}">
        <p14:creationId xmlns:p14="http://schemas.microsoft.com/office/powerpoint/2010/main" val="2142081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hio High School Math Math pathways webpage">
            <a:extLst>
              <a:ext uri="{FF2B5EF4-FFF2-40B4-BE49-F238E27FC236}">
                <a16:creationId xmlns:a16="http://schemas.microsoft.com/office/drawing/2014/main" id="{2446F90D-A905-4B27-AD4A-8B7421F680AA}"/>
              </a:ext>
            </a:extLst>
          </p:cNvPr>
          <p:cNvPicPr>
            <a:picLocks noGrp="1" noChangeAspect="1"/>
          </p:cNvPicPr>
          <p:nvPr>
            <p:ph idx="1"/>
          </p:nvPr>
        </p:nvPicPr>
        <p:blipFill rotWithShape="1">
          <a:blip r:embed="rId3"/>
          <a:srcRect l="4774" t="32154" r="3542"/>
          <a:stretch/>
        </p:blipFill>
        <p:spPr>
          <a:xfrm>
            <a:off x="-725" y="242761"/>
            <a:ext cx="14574841" cy="6878230"/>
          </a:xfrm>
        </p:spPr>
      </p:pic>
      <p:sp>
        <p:nvSpPr>
          <p:cNvPr id="4" name="Slide Number Placeholder 3">
            <a:extLst>
              <a:ext uri="{FF2B5EF4-FFF2-40B4-BE49-F238E27FC236}">
                <a16:creationId xmlns:a16="http://schemas.microsoft.com/office/drawing/2014/main" id="{BF4B6F46-6328-4F9A-AFA2-FA8F4F29B34E}"/>
              </a:ext>
            </a:extLst>
          </p:cNvPr>
          <p:cNvSpPr>
            <a:spLocks noGrp="1"/>
          </p:cNvSpPr>
          <p:nvPr>
            <p:ph type="sldNum" sz="quarter" idx="12"/>
          </p:nvPr>
        </p:nvSpPr>
        <p:spPr/>
        <p:txBody>
          <a:bodyPr/>
          <a:lstStyle/>
          <a:p>
            <a:fld id="{6BA907D1-9C08-47F3-B047-6197268ACA7D}" type="slidenum">
              <a:rPr lang="en-US" smtClean="0"/>
              <a:pPr/>
              <a:t>4</a:t>
            </a:fld>
            <a:endParaRPr lang="en-US" dirty="0"/>
          </a:p>
        </p:txBody>
      </p:sp>
      <p:sp>
        <p:nvSpPr>
          <p:cNvPr id="7" name="Oval 6" descr="green oval">
            <a:extLst>
              <a:ext uri="{FF2B5EF4-FFF2-40B4-BE49-F238E27FC236}">
                <a16:creationId xmlns:a16="http://schemas.microsoft.com/office/drawing/2014/main" id="{1A31FE22-3656-4514-9F9B-CEA263A2CA3D}"/>
              </a:ext>
            </a:extLst>
          </p:cNvPr>
          <p:cNvSpPr/>
          <p:nvPr/>
        </p:nvSpPr>
        <p:spPr>
          <a:xfrm>
            <a:off x="9643707" y="4450619"/>
            <a:ext cx="4703472" cy="793020"/>
          </a:xfrm>
          <a:prstGeom prst="ellipse">
            <a:avLst/>
          </a:prstGeom>
          <a:noFill/>
          <a:ln w="7620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6319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igh School Math Pathways Toolkits webpage">
            <a:extLst>
              <a:ext uri="{FF2B5EF4-FFF2-40B4-BE49-F238E27FC236}">
                <a16:creationId xmlns:a16="http://schemas.microsoft.com/office/drawing/2014/main" id="{113C6503-15A3-4677-BC71-4302235F1065}"/>
              </a:ext>
            </a:extLst>
          </p:cNvPr>
          <p:cNvPicPr>
            <a:picLocks noGrp="1" noChangeAspect="1"/>
          </p:cNvPicPr>
          <p:nvPr>
            <p:ph idx="1"/>
          </p:nvPr>
        </p:nvPicPr>
        <p:blipFill>
          <a:blip r:embed="rId3"/>
          <a:stretch>
            <a:fillRect/>
          </a:stretch>
        </p:blipFill>
        <p:spPr>
          <a:xfrm>
            <a:off x="0" y="0"/>
            <a:ext cx="14592300" cy="7409474"/>
          </a:xfrm>
        </p:spPr>
      </p:pic>
      <p:sp>
        <p:nvSpPr>
          <p:cNvPr id="4" name="Slide Number Placeholder 3">
            <a:extLst>
              <a:ext uri="{FF2B5EF4-FFF2-40B4-BE49-F238E27FC236}">
                <a16:creationId xmlns:a16="http://schemas.microsoft.com/office/drawing/2014/main" id="{E685ED5A-FA81-42A8-B4A4-8F4BF0ABAFC8}"/>
              </a:ext>
            </a:extLst>
          </p:cNvPr>
          <p:cNvSpPr>
            <a:spLocks noGrp="1"/>
          </p:cNvSpPr>
          <p:nvPr>
            <p:ph type="sldNum" sz="quarter" idx="12"/>
          </p:nvPr>
        </p:nvSpPr>
        <p:spPr/>
        <p:txBody>
          <a:bodyPr/>
          <a:lstStyle/>
          <a:p>
            <a:fld id="{6BA907D1-9C08-47F3-B047-6197268ACA7D}" type="slidenum">
              <a:rPr lang="en-US" smtClean="0"/>
              <a:pPr/>
              <a:t>5</a:t>
            </a:fld>
            <a:endParaRPr lang="en-US" dirty="0"/>
          </a:p>
        </p:txBody>
      </p:sp>
      <p:sp>
        <p:nvSpPr>
          <p:cNvPr id="7" name="Rectangle: Rounded Corners 6" descr="green rectangle">
            <a:extLst>
              <a:ext uri="{FF2B5EF4-FFF2-40B4-BE49-F238E27FC236}">
                <a16:creationId xmlns:a16="http://schemas.microsoft.com/office/drawing/2014/main" id="{3FBBF430-AB7C-4420-8F50-B52800F9D154}"/>
              </a:ext>
            </a:extLst>
          </p:cNvPr>
          <p:cNvSpPr/>
          <p:nvPr/>
        </p:nvSpPr>
        <p:spPr>
          <a:xfrm>
            <a:off x="4879497" y="5842450"/>
            <a:ext cx="6036659" cy="1634591"/>
          </a:xfrm>
          <a:prstGeom prst="roundRect">
            <a:avLst/>
          </a:prstGeom>
          <a:noFill/>
          <a:ln w="7620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93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85DE-973C-4902-8433-D7B7973263DD}"/>
              </a:ext>
            </a:extLst>
          </p:cNvPr>
          <p:cNvSpPr>
            <a:spLocks noGrp="1"/>
          </p:cNvSpPr>
          <p:nvPr>
            <p:ph type="title"/>
          </p:nvPr>
        </p:nvSpPr>
        <p:spPr/>
        <p:txBody>
          <a:bodyPr/>
          <a:lstStyle/>
          <a:p>
            <a:r>
              <a:rPr lang="en-US" dirty="0"/>
              <a:t>Student Decision Tree Parts 1 &amp; 2</a:t>
            </a:r>
          </a:p>
        </p:txBody>
      </p:sp>
      <p:pic>
        <p:nvPicPr>
          <p:cNvPr id="6" name="Content Placeholder 5" descr="Decision tree part one">
            <a:extLst>
              <a:ext uri="{FF2B5EF4-FFF2-40B4-BE49-F238E27FC236}">
                <a16:creationId xmlns:a16="http://schemas.microsoft.com/office/drawing/2014/main" id="{A5D15DD7-E5A4-4F83-BD30-936778873491}"/>
              </a:ext>
            </a:extLst>
          </p:cNvPr>
          <p:cNvPicPr>
            <a:picLocks noGrp="1" noChangeAspect="1"/>
          </p:cNvPicPr>
          <p:nvPr>
            <p:ph idx="1"/>
          </p:nvPr>
        </p:nvPicPr>
        <p:blipFill>
          <a:blip r:embed="rId3"/>
          <a:stretch>
            <a:fillRect/>
          </a:stretch>
        </p:blipFill>
        <p:spPr>
          <a:xfrm>
            <a:off x="2470339" y="1318084"/>
            <a:ext cx="9694897" cy="6110405"/>
          </a:xfrm>
        </p:spPr>
      </p:pic>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2"/>
          </p:nvPr>
        </p:nvSpPr>
        <p:spPr/>
        <p:txBody>
          <a:bodyPr/>
          <a:lstStyle/>
          <a:p>
            <a:fld id="{6BA907D1-9C08-47F3-B047-6197268ACA7D}" type="slidenum">
              <a:rPr lang="en-US" smtClean="0"/>
              <a:pPr/>
              <a:t>6</a:t>
            </a:fld>
            <a:endParaRPr lang="en-US" dirty="0"/>
          </a:p>
        </p:txBody>
      </p:sp>
      <p:sp>
        <p:nvSpPr>
          <p:cNvPr id="7" name="Rectangle: Rounded Corners 6" descr="orange rectangle">
            <a:extLst>
              <a:ext uri="{FF2B5EF4-FFF2-40B4-BE49-F238E27FC236}">
                <a16:creationId xmlns:a16="http://schemas.microsoft.com/office/drawing/2014/main" id="{3429D5B9-1742-4195-A801-BBA215824213}"/>
              </a:ext>
            </a:extLst>
          </p:cNvPr>
          <p:cNvSpPr/>
          <p:nvPr/>
        </p:nvSpPr>
        <p:spPr>
          <a:xfrm>
            <a:off x="2467751" y="2702739"/>
            <a:ext cx="5696793" cy="2597543"/>
          </a:xfrm>
          <a:prstGeom prst="roundRect">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111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ultiple people stand in a group with different career outfits on.">
            <a:extLst>
              <a:ext uri="{FF2B5EF4-FFF2-40B4-BE49-F238E27FC236}">
                <a16:creationId xmlns:a16="http://schemas.microsoft.com/office/drawing/2014/main" id="{862EE1E1-4636-433D-A5AD-2FD6ABD08D0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80921" y="0"/>
            <a:ext cx="14511379" cy="7503747"/>
          </a:xfrm>
          <a:prstGeom prst="rect">
            <a:avLst/>
          </a:prstGeom>
        </p:spPr>
      </p:pic>
      <p:sp>
        <p:nvSpPr>
          <p:cNvPr id="2" name="Title 1">
            <a:extLst>
              <a:ext uri="{FF2B5EF4-FFF2-40B4-BE49-F238E27FC236}">
                <a16:creationId xmlns:a16="http://schemas.microsoft.com/office/drawing/2014/main" id="{2485911A-051B-42EF-859A-1D4DBB6BF090}"/>
              </a:ext>
            </a:extLst>
          </p:cNvPr>
          <p:cNvSpPr>
            <a:spLocks noGrp="1"/>
          </p:cNvSpPr>
          <p:nvPr>
            <p:ph type="title"/>
          </p:nvPr>
        </p:nvSpPr>
        <p:spPr>
          <a:xfrm>
            <a:off x="0" y="6059319"/>
            <a:ext cx="14630400" cy="769441"/>
          </a:xfrm>
          <a:solidFill>
            <a:srgbClr val="D9EAF2"/>
          </a:solidFill>
          <a:ln w="38100">
            <a:solidFill>
              <a:srgbClr val="040284"/>
            </a:solidFill>
          </a:ln>
        </p:spPr>
        <p:txBody>
          <a:bodyPr/>
          <a:lstStyle/>
          <a:p>
            <a:r>
              <a:rPr lang="en-US" dirty="0"/>
              <a:t>Career Cluster Inventory </a:t>
            </a:r>
          </a:p>
        </p:txBody>
      </p:sp>
      <p:sp>
        <p:nvSpPr>
          <p:cNvPr id="4" name="Slide Number Placeholder 3">
            <a:extLst>
              <a:ext uri="{FF2B5EF4-FFF2-40B4-BE49-F238E27FC236}">
                <a16:creationId xmlns:a16="http://schemas.microsoft.com/office/drawing/2014/main" id="{B991D4A9-76E9-4786-B87F-D5E84AAA10E9}"/>
              </a:ext>
            </a:extLst>
          </p:cNvPr>
          <p:cNvSpPr>
            <a:spLocks noGrp="1"/>
          </p:cNvSpPr>
          <p:nvPr>
            <p:ph type="sldNum" sz="quarter" idx="12"/>
          </p:nvPr>
        </p:nvSpPr>
        <p:spPr/>
        <p:txBody>
          <a:bodyPr/>
          <a:lstStyle/>
          <a:p>
            <a:fld id="{6BA907D1-9C08-47F3-B047-6197268ACA7D}" type="slidenum">
              <a:rPr lang="en-US" smtClean="0"/>
              <a:pPr/>
              <a:t>7</a:t>
            </a:fld>
            <a:endParaRPr lang="en-US" dirty="0"/>
          </a:p>
        </p:txBody>
      </p:sp>
    </p:spTree>
    <p:extLst>
      <p:ext uri="{BB962C8B-B14F-4D97-AF65-F5344CB8AC3E}">
        <p14:creationId xmlns:p14="http://schemas.microsoft.com/office/powerpoint/2010/main" val="2322702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8</a:t>
            </a:fld>
            <a:endParaRPr lang="en-US" dirty="0"/>
          </a:p>
        </p:txBody>
      </p:sp>
      <p:sp>
        <p:nvSpPr>
          <p:cNvPr id="3" name="Title 1">
            <a:extLst>
              <a:ext uri="{FF2B5EF4-FFF2-40B4-BE49-F238E27FC236}">
                <a16:creationId xmlns:a16="http://schemas.microsoft.com/office/drawing/2014/main" id="{A7E308D3-A439-4E76-879C-AD9ADDF6C2B9}"/>
              </a:ext>
            </a:extLst>
          </p:cNvPr>
          <p:cNvSpPr>
            <a:spLocks noGrp="1"/>
          </p:cNvSpPr>
          <p:nvPr>
            <p:ph type="title"/>
          </p:nvPr>
        </p:nvSpPr>
        <p:spPr>
          <a:xfrm>
            <a:off x="731520" y="548643"/>
            <a:ext cx="13167360" cy="769441"/>
          </a:xfrm>
        </p:spPr>
        <p:txBody>
          <a:bodyPr/>
          <a:lstStyle/>
          <a:p>
            <a:r>
              <a:rPr lang="en-US" dirty="0"/>
              <a:t>Career Cluster Inventory</a:t>
            </a:r>
          </a:p>
        </p:txBody>
      </p:sp>
      <p:sp>
        <p:nvSpPr>
          <p:cNvPr id="5" name="Content Placeholder 2">
            <a:extLst>
              <a:ext uri="{FF2B5EF4-FFF2-40B4-BE49-F238E27FC236}">
                <a16:creationId xmlns:a16="http://schemas.microsoft.com/office/drawing/2014/main" id="{926FBD28-C134-466F-A617-FA9ED75D7DFD}"/>
              </a:ext>
            </a:extLst>
          </p:cNvPr>
          <p:cNvSpPr>
            <a:spLocks noGrp="1"/>
          </p:cNvSpPr>
          <p:nvPr>
            <p:ph idx="1"/>
          </p:nvPr>
        </p:nvSpPr>
        <p:spPr>
          <a:xfrm>
            <a:off x="1008872" y="5105210"/>
            <a:ext cx="2751240" cy="1743740"/>
          </a:xfrm>
        </p:spPr>
        <p:txBody>
          <a:bodyPr/>
          <a:lstStyle/>
          <a:p>
            <a:pPr marL="0" indent="0" algn="ctr">
              <a:buNone/>
            </a:pPr>
            <a:r>
              <a:rPr lang="en-US" sz="4000" dirty="0">
                <a:solidFill>
                  <a:srgbClr val="040284"/>
                </a:solidFill>
              </a:rPr>
              <a:t>Get started</a:t>
            </a:r>
          </a:p>
        </p:txBody>
      </p:sp>
      <p:grpSp>
        <p:nvGrpSpPr>
          <p:cNvPr id="6" name="Group 5">
            <a:extLst>
              <a:ext uri="{FF2B5EF4-FFF2-40B4-BE49-F238E27FC236}">
                <a16:creationId xmlns:a16="http://schemas.microsoft.com/office/drawing/2014/main" id="{391F06D8-262C-4D35-A950-9120E57CAA22}"/>
              </a:ext>
              <a:ext uri="{C183D7F6-B498-43B3-948B-1728B52AA6E4}">
                <adec:decorative xmlns:adec="http://schemas.microsoft.com/office/drawing/2017/decorative" val="1"/>
              </a:ext>
            </a:extLst>
          </p:cNvPr>
          <p:cNvGrpSpPr/>
          <p:nvPr/>
        </p:nvGrpSpPr>
        <p:grpSpPr>
          <a:xfrm>
            <a:off x="1130710" y="2216798"/>
            <a:ext cx="2507564" cy="2507564"/>
            <a:chOff x="892773" y="0"/>
            <a:chExt cx="1836182" cy="1836182"/>
          </a:xfrm>
        </p:grpSpPr>
        <p:sp>
          <p:nvSpPr>
            <p:cNvPr id="7" name="Oval 6" descr="Circle">
              <a:extLst>
                <a:ext uri="{FF2B5EF4-FFF2-40B4-BE49-F238E27FC236}">
                  <a16:creationId xmlns:a16="http://schemas.microsoft.com/office/drawing/2014/main" id="{E0C64427-B1CF-448B-89BA-3FFF4044D029}"/>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D99E4F05-877D-43A6-A0D8-52865F62F064}"/>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2667000">
                <a:lnSpc>
                  <a:spcPct val="90000"/>
                </a:lnSpc>
                <a:spcBef>
                  <a:spcPct val="0"/>
                </a:spcBef>
                <a:spcAft>
                  <a:spcPct val="35000"/>
                </a:spcAft>
              </a:pPr>
              <a:r>
                <a:rPr lang="en-US" sz="1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134E9B43-5C55-41C8-9027-32E58FE50513}"/>
              </a:ext>
              <a:ext uri="{C183D7F6-B498-43B3-948B-1728B52AA6E4}">
                <adec:decorative xmlns:adec="http://schemas.microsoft.com/office/drawing/2017/decorative" val="1"/>
              </a:ext>
            </a:extLst>
          </p:cNvPr>
          <p:cNvGrpSpPr/>
          <p:nvPr/>
        </p:nvGrpSpPr>
        <p:grpSpPr>
          <a:xfrm>
            <a:off x="6061418" y="2214082"/>
            <a:ext cx="2507564" cy="2507564"/>
            <a:chOff x="892773" y="0"/>
            <a:chExt cx="1836182" cy="1836182"/>
          </a:xfrm>
        </p:grpSpPr>
        <p:sp>
          <p:nvSpPr>
            <p:cNvPr id="10" name="Oval 9" descr="circle 2">
              <a:extLst>
                <a:ext uri="{FF2B5EF4-FFF2-40B4-BE49-F238E27FC236}">
                  <a16:creationId xmlns:a16="http://schemas.microsoft.com/office/drawing/2014/main" id="{09624E79-1A0B-4A4C-BB47-AEF609D1CC7D}"/>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Oval 4">
              <a:extLst>
                <a:ext uri="{FF2B5EF4-FFF2-40B4-BE49-F238E27FC236}">
                  <a16:creationId xmlns:a16="http://schemas.microsoft.com/office/drawing/2014/main" id="{E47FB917-B8DC-4C3B-887C-7140EC7991E2}"/>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2667000">
                <a:lnSpc>
                  <a:spcPct val="90000"/>
                </a:lnSpc>
                <a:spcBef>
                  <a:spcPct val="0"/>
                </a:spcBef>
                <a:spcAft>
                  <a:spcPct val="35000"/>
                </a:spcAft>
              </a:pPr>
              <a:r>
                <a:rPr lang="en-US" sz="1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grpSp>
      <p:grpSp>
        <p:nvGrpSpPr>
          <p:cNvPr id="12" name="Group 11">
            <a:extLst>
              <a:ext uri="{FF2B5EF4-FFF2-40B4-BE49-F238E27FC236}">
                <a16:creationId xmlns:a16="http://schemas.microsoft.com/office/drawing/2014/main" id="{B0A26CC6-B2FB-47AC-A846-F61C2F47A182}"/>
              </a:ext>
              <a:ext uri="{C183D7F6-B498-43B3-948B-1728B52AA6E4}">
                <adec:decorative xmlns:adec="http://schemas.microsoft.com/office/drawing/2017/decorative" val="1"/>
              </a:ext>
            </a:extLst>
          </p:cNvPr>
          <p:cNvGrpSpPr/>
          <p:nvPr/>
        </p:nvGrpSpPr>
        <p:grpSpPr>
          <a:xfrm>
            <a:off x="10992126" y="2214082"/>
            <a:ext cx="2507564" cy="2507564"/>
            <a:chOff x="892773" y="0"/>
            <a:chExt cx="1836182" cy="1836182"/>
          </a:xfrm>
        </p:grpSpPr>
        <p:sp>
          <p:nvSpPr>
            <p:cNvPr id="13" name="Oval 12" descr="circle 3">
              <a:extLst>
                <a:ext uri="{FF2B5EF4-FFF2-40B4-BE49-F238E27FC236}">
                  <a16:creationId xmlns:a16="http://schemas.microsoft.com/office/drawing/2014/main" id="{BA8245D4-C232-4460-88E6-47167F16A9B5}"/>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Oval 4">
              <a:extLst>
                <a:ext uri="{FF2B5EF4-FFF2-40B4-BE49-F238E27FC236}">
                  <a16:creationId xmlns:a16="http://schemas.microsoft.com/office/drawing/2014/main" id="{33872098-FA99-4021-8507-5072460E06E4}"/>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2667000">
                <a:lnSpc>
                  <a:spcPct val="90000"/>
                </a:lnSpc>
                <a:spcBef>
                  <a:spcPct val="0"/>
                </a:spcBef>
                <a:spcAft>
                  <a:spcPct val="35000"/>
                </a:spcAft>
              </a:pPr>
              <a:r>
                <a:rPr lang="en-US" sz="13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sp>
        <p:nvSpPr>
          <p:cNvPr id="15" name="Content Placeholder 2">
            <a:extLst>
              <a:ext uri="{FF2B5EF4-FFF2-40B4-BE49-F238E27FC236}">
                <a16:creationId xmlns:a16="http://schemas.microsoft.com/office/drawing/2014/main" id="{D4D5A6D9-343F-45D1-8F99-C0C6D22F2BB5}"/>
              </a:ext>
            </a:extLst>
          </p:cNvPr>
          <p:cNvSpPr txBox="1">
            <a:spLocks/>
          </p:cNvSpPr>
          <p:nvPr/>
        </p:nvSpPr>
        <p:spPr>
          <a:xfrm>
            <a:off x="5423788" y="5088871"/>
            <a:ext cx="3976577" cy="1743740"/>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Font typeface="Arial"/>
              <a:buNone/>
            </a:pPr>
            <a:r>
              <a:rPr lang="en-US" sz="4000" dirty="0">
                <a:solidFill>
                  <a:srgbClr val="040284"/>
                </a:solidFill>
              </a:rPr>
              <a:t>Budget Calculator</a:t>
            </a:r>
          </a:p>
        </p:txBody>
      </p:sp>
      <p:sp>
        <p:nvSpPr>
          <p:cNvPr id="16" name="Content Placeholder 2">
            <a:extLst>
              <a:ext uri="{FF2B5EF4-FFF2-40B4-BE49-F238E27FC236}">
                <a16:creationId xmlns:a16="http://schemas.microsoft.com/office/drawing/2014/main" id="{9E848D10-4ACB-4172-9FFA-3CBA25A339F9}"/>
              </a:ext>
            </a:extLst>
          </p:cNvPr>
          <p:cNvSpPr txBox="1">
            <a:spLocks/>
          </p:cNvSpPr>
          <p:nvPr/>
        </p:nvSpPr>
        <p:spPr>
          <a:xfrm>
            <a:off x="11064041" y="5088871"/>
            <a:ext cx="2812032" cy="1743740"/>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Font typeface="Arial"/>
              <a:buNone/>
            </a:pPr>
            <a:r>
              <a:rPr lang="en-US" sz="4000" dirty="0">
                <a:solidFill>
                  <a:srgbClr val="040284"/>
                </a:solidFill>
              </a:rPr>
              <a:t>Lifestyle Calculator</a:t>
            </a:r>
          </a:p>
        </p:txBody>
      </p:sp>
    </p:spTree>
    <p:extLst>
      <p:ext uri="{BB962C8B-B14F-4D97-AF65-F5344CB8AC3E}">
        <p14:creationId xmlns:p14="http://schemas.microsoft.com/office/powerpoint/2010/main" val="2146470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85DE-973C-4902-8433-D7B7973263DD}"/>
              </a:ext>
            </a:extLst>
          </p:cNvPr>
          <p:cNvSpPr>
            <a:spLocks noGrp="1"/>
          </p:cNvSpPr>
          <p:nvPr>
            <p:ph type="title"/>
          </p:nvPr>
        </p:nvSpPr>
        <p:spPr/>
        <p:txBody>
          <a:bodyPr/>
          <a:lstStyle/>
          <a:p>
            <a:r>
              <a:rPr lang="en-US" dirty="0"/>
              <a:t>Student Decision Tree Parts 1 &amp; 2</a:t>
            </a:r>
          </a:p>
        </p:txBody>
      </p:sp>
      <p:pic>
        <p:nvPicPr>
          <p:cNvPr id="6" name="Content Placeholder 5" descr="student decision tree part one">
            <a:extLst>
              <a:ext uri="{FF2B5EF4-FFF2-40B4-BE49-F238E27FC236}">
                <a16:creationId xmlns:a16="http://schemas.microsoft.com/office/drawing/2014/main" id="{A5D15DD7-E5A4-4F83-BD30-936778873491}"/>
              </a:ext>
            </a:extLst>
          </p:cNvPr>
          <p:cNvPicPr>
            <a:picLocks noGrp="1" noChangeAspect="1"/>
          </p:cNvPicPr>
          <p:nvPr>
            <p:ph idx="1"/>
          </p:nvPr>
        </p:nvPicPr>
        <p:blipFill>
          <a:blip r:embed="rId3"/>
          <a:stretch>
            <a:fillRect/>
          </a:stretch>
        </p:blipFill>
        <p:spPr>
          <a:xfrm>
            <a:off x="2467751" y="1318084"/>
            <a:ext cx="9694897" cy="6110405"/>
          </a:xfrm>
        </p:spPr>
      </p:pic>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2"/>
          </p:nvPr>
        </p:nvSpPr>
        <p:spPr/>
        <p:txBody>
          <a:bodyPr/>
          <a:lstStyle/>
          <a:p>
            <a:fld id="{6BA907D1-9C08-47F3-B047-6197268ACA7D}" type="slidenum">
              <a:rPr lang="en-US" smtClean="0"/>
              <a:pPr/>
              <a:t>9</a:t>
            </a:fld>
            <a:endParaRPr lang="en-US" dirty="0"/>
          </a:p>
        </p:txBody>
      </p:sp>
      <p:sp>
        <p:nvSpPr>
          <p:cNvPr id="5" name="Rectangle: Rounded Corners 4" descr="orange rectangle">
            <a:extLst>
              <a:ext uri="{FF2B5EF4-FFF2-40B4-BE49-F238E27FC236}">
                <a16:creationId xmlns:a16="http://schemas.microsoft.com/office/drawing/2014/main" id="{1CA2E9E1-EC81-4F2C-8BF9-0E3595B54D1C}"/>
              </a:ext>
            </a:extLst>
          </p:cNvPr>
          <p:cNvSpPr/>
          <p:nvPr/>
        </p:nvSpPr>
        <p:spPr>
          <a:xfrm>
            <a:off x="2467751" y="5170812"/>
            <a:ext cx="9694897" cy="2257678"/>
          </a:xfrm>
          <a:prstGeom prst="roundRect">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217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4" ma:contentTypeDescription="Create a new document." ma:contentTypeScope="" ma:versionID="79e95c836ba1528e4539dc2c3b55f24b">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8cfea06013ed477b189afc0c52fc5c08"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a94874c0-f4c4-4d00-a0d9-c1dd91e10513">
      <UserInfo>
        <DisplayName/>
        <AccountId xsi:nil="true"/>
        <AccountType/>
      </UserInfo>
    </SharedWithUsers>
  </documentManagement>
</p:properties>
</file>

<file path=customXml/itemProps1.xml><?xml version="1.0" encoding="utf-8"?>
<ds:datastoreItem xmlns:ds="http://schemas.openxmlformats.org/officeDocument/2006/customXml" ds:itemID="{14D082FF-AAF4-44EA-B3AB-0439AAA41899}">
  <ds:schemaRefs>
    <ds:schemaRef ds:uri="http://schemas.microsoft.com/sharepoint/events"/>
  </ds:schemaRefs>
</ds:datastoreItem>
</file>

<file path=customXml/itemProps2.xml><?xml version="1.0" encoding="utf-8"?>
<ds:datastoreItem xmlns:ds="http://schemas.openxmlformats.org/officeDocument/2006/customXml" ds:itemID="{5C958C1E-9F9F-4747-ABB9-EB469FC60D79}"/>
</file>

<file path=customXml/itemProps3.xml><?xml version="1.0" encoding="utf-8"?>
<ds:datastoreItem xmlns:ds="http://schemas.openxmlformats.org/officeDocument/2006/customXml" ds:itemID="{5F90C8B3-D973-447D-885F-36B6C1CA918C}">
  <ds:schemaRefs>
    <ds:schemaRef ds:uri="http://schemas.microsoft.com/sharepoint/v3/contenttype/forms"/>
  </ds:schemaRefs>
</ds:datastoreItem>
</file>

<file path=customXml/itemProps4.xml><?xml version="1.0" encoding="utf-8"?>
<ds:datastoreItem xmlns:ds="http://schemas.openxmlformats.org/officeDocument/2006/customXml" ds:itemID="{B5B47231-DCB6-4740-AF68-2D7BC9EA8043}">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3f139343-0308-4228-91b0-b729914d92b9"/>
    <ds:schemaRef ds:uri="http://schemas.microsoft.com/office/2006/metadata/properties"/>
    <ds:schemaRef ds:uri="http://www.w3.org/XML/1998/namespace"/>
    <ds:schemaRef ds:uri="http://purl.org/dc/elements/1.1/"/>
    <ds:schemaRef ds:uri="e862e6cc-25a7-48db-9a41-d7bf78120c8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2216</Words>
  <Application>Microsoft Office PowerPoint</Application>
  <PresentationFormat>Custom</PresentationFormat>
  <Paragraphs>160</Paragraphs>
  <Slides>28</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Montserrat</vt:lpstr>
      <vt:lpstr>Wingdings</vt:lpstr>
      <vt:lpstr>Office Theme</vt:lpstr>
      <vt:lpstr>Parent Discussion </vt:lpstr>
      <vt:lpstr>Ohio’s High School Graduation Requirements</vt:lpstr>
      <vt:lpstr>Education.ohio.gov </vt:lpstr>
      <vt:lpstr>PowerPoint Presentation</vt:lpstr>
      <vt:lpstr>PowerPoint Presentation</vt:lpstr>
      <vt:lpstr>Student Decision Tree Parts 1 &amp; 2</vt:lpstr>
      <vt:lpstr>Career Cluster Inventory </vt:lpstr>
      <vt:lpstr>Career Cluster Inventory</vt:lpstr>
      <vt:lpstr>Student Decision Tree Parts 1 &amp; 2</vt:lpstr>
      <vt:lpstr>K-12 Career Clusters </vt:lpstr>
      <vt:lpstr>PowerPoint Presentation</vt:lpstr>
      <vt:lpstr>Student Decision Tree Parts 1 &amp; 2  (Page 2)</vt:lpstr>
      <vt:lpstr>Ohio Means Jobs Career Clusters </vt:lpstr>
      <vt:lpstr>Ohio Means Jobs Career Clusters </vt:lpstr>
      <vt:lpstr>PowerPoint Presentation</vt:lpstr>
      <vt:lpstr>Questions to Consider</vt:lpstr>
      <vt:lpstr>Debrief</vt:lpstr>
      <vt:lpstr>Student Decision Tree Part 3</vt:lpstr>
      <vt:lpstr>PowerPoint Presentation</vt:lpstr>
      <vt:lpstr>Connecting the High School Math Pathways to College Credit Plus (CCP) and the Ohio Guaranteed Transfer Pathways</vt:lpstr>
      <vt:lpstr>PowerPoint Presentation</vt:lpstr>
      <vt:lpstr>Algebra 2-Equivalent Courses  and the ACT/SAT</vt:lpstr>
      <vt:lpstr>Algebra 2-Equivalent Courses  and the ACT/SAT</vt:lpstr>
      <vt:lpstr>PowerPoint Presentation</vt:lpstr>
      <vt:lpstr>Contact Information</vt:lpstr>
      <vt:lpstr>26</vt:lpstr>
      <vt:lpstr>Share your learning  community with us!</vt:lpstr>
      <vt:lpstr>Math  Pathways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Discussion Presentation</dc:title>
  <dc:creator/>
  <cp:keywords>math</cp:keywords>
  <cp:lastModifiedBy/>
  <cp:revision>40</cp:revision>
  <dcterms:created xsi:type="dcterms:W3CDTF">2015-07-08T14:36:51Z</dcterms:created>
  <dcterms:modified xsi:type="dcterms:W3CDTF">2021-11-16T14:12:08Z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y fmtid="{D5CDD505-2E9C-101B-9397-08002B2CF9AE}" pid="3" name="Order">
    <vt:r8>1824900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dlc_DocIdItemGuid">
    <vt:lpwstr>1d642ca6-7c6a-4bb9-892b-61bf6c5d3636</vt:lpwstr>
  </property>
</Properties>
</file>