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25"/>
  </p:notesMasterIdLst>
  <p:sldIdLst>
    <p:sldId id="256" r:id="rId5"/>
    <p:sldId id="329" r:id="rId6"/>
    <p:sldId id="651" r:id="rId7"/>
    <p:sldId id="636" r:id="rId8"/>
    <p:sldId id="639" r:id="rId9"/>
    <p:sldId id="595" r:id="rId10"/>
    <p:sldId id="258" r:id="rId11"/>
    <p:sldId id="599" r:id="rId12"/>
    <p:sldId id="643" r:id="rId13"/>
    <p:sldId id="647" r:id="rId14"/>
    <p:sldId id="640" r:id="rId15"/>
    <p:sldId id="641" r:id="rId16"/>
    <p:sldId id="644" r:id="rId17"/>
    <p:sldId id="645" r:id="rId18"/>
    <p:sldId id="646" r:id="rId19"/>
    <p:sldId id="649" r:id="rId20"/>
    <p:sldId id="615" r:id="rId21"/>
    <p:sldId id="650" r:id="rId22"/>
    <p:sldId id="290" r:id="rId23"/>
    <p:sldId id="321" r:id="rId24"/>
  </p:sldIdLst>
  <p:sldSz cx="14630400" cy="8229600"/>
  <p:notesSz cx="6858000" cy="9144000"/>
  <p:defaultText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592">
          <p15:clr>
            <a:srgbClr val="A4A3A4"/>
          </p15:clr>
        </p15:guide>
        <p15:guide id="4" pos="465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A1A1"/>
    <a:srgbClr val="73A5CC"/>
    <a:srgbClr val="525051"/>
    <a:srgbClr val="CD0920"/>
    <a:srgbClr val="6CAEDF"/>
    <a:srgbClr val="83A2CA"/>
    <a:srgbClr val="C0DB37"/>
    <a:srgbClr val="04028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3" autoAdjust="0"/>
    <p:restoredTop sz="68038" autoAdjust="0"/>
  </p:normalViewPr>
  <p:slideViewPr>
    <p:cSldViewPr snapToGrid="0" snapToObjects="1">
      <p:cViewPr varScale="1">
        <p:scale>
          <a:sx n="65" d="100"/>
          <a:sy n="65" d="100"/>
        </p:scale>
        <p:origin x="1176" y="48"/>
      </p:cViewPr>
      <p:guideLst>
        <p:guide orient="horz" pos="2160"/>
        <p:guide pos="3840"/>
        <p:guide orient="horz" pos="2592"/>
        <p:guide pos="4656"/>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59" d="100"/>
          <a:sy n="59"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622F61-AE27-4F24-AE84-EE9F67EA2E1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64EE1042-CC57-4DB9-A1EE-A591CAA65C70}">
      <dgm:prSet phldrT="[Text]"/>
      <dgm:spPr/>
      <dgm:t>
        <a:bodyPr/>
        <a:lstStyle/>
        <a:p>
          <a:r>
            <a:rPr lang="en-US" dirty="0">
              <a:latin typeface="Arial" panose="020B0604020202020204" pitchFamily="34" charset="0"/>
              <a:cs typeface="Arial" panose="020B0604020202020204" pitchFamily="34" charset="0"/>
            </a:rPr>
            <a:t>Communication and Analysis</a:t>
          </a:r>
        </a:p>
      </dgm:t>
      <dgm:extLst>
        <a:ext uri="{E40237B7-FDA0-4F09-8148-C483321AD2D9}">
          <dgm14:cNvPr xmlns:dgm14="http://schemas.microsoft.com/office/drawing/2010/diagram" id="0" name="" descr="burgundy text  box"/>
        </a:ext>
      </dgm:extLst>
    </dgm:pt>
    <dgm:pt modelId="{24D0ED5B-434A-4D72-A56B-12E43B906408}" type="parTrans" cxnId="{5341D70F-8519-4690-BE30-3B5BF4CF0207}">
      <dgm:prSet/>
      <dgm:spPr/>
      <dgm:t>
        <a:bodyPr/>
        <a:lstStyle/>
        <a:p>
          <a:endParaRPr lang="en-US"/>
        </a:p>
      </dgm:t>
    </dgm:pt>
    <dgm:pt modelId="{78012DB0-AB8E-48C9-85C8-C5E24F7C5CA8}" type="sibTrans" cxnId="{5341D70F-8519-4690-BE30-3B5BF4CF0207}">
      <dgm:prSet/>
      <dgm:spPr/>
      <dgm:t>
        <a:bodyPr/>
        <a:lstStyle/>
        <a:p>
          <a:endParaRPr lang="en-US"/>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EBDA58C-819E-4CF9-812C-D519B618E343}">
      <dgm:prSet phldrT="[Text]"/>
      <dgm:spPr/>
      <dgm:t>
        <a:bodyPr/>
        <a:lstStyle/>
        <a:p>
          <a:r>
            <a:rPr lang="en-US" dirty="0">
              <a:latin typeface="Arial" panose="020B0604020202020204" pitchFamily="34" charset="0"/>
              <a:cs typeface="Arial" panose="020B0604020202020204" pitchFamily="34" charset="0"/>
            </a:rPr>
            <a:t>Exploring One-Variable Data</a:t>
          </a:r>
        </a:p>
      </dgm:t>
      <dgm:extLst>
        <a:ext uri="{E40237B7-FDA0-4F09-8148-C483321AD2D9}">
          <dgm14:cNvPr xmlns:dgm14="http://schemas.microsoft.com/office/drawing/2010/diagram" id="0" name="" descr="purple text box"/>
        </a:ext>
      </dgm:extLst>
    </dgm:pt>
    <dgm:pt modelId="{E2560B8F-71DC-41F2-8378-A41CA250BDB8}" type="parTrans" cxnId="{8FBC60DD-AD6E-4BA9-B142-04B1BCFE5A7E}">
      <dgm:prSet/>
      <dgm:spPr/>
      <dgm:t>
        <a:bodyPr/>
        <a:lstStyle/>
        <a:p>
          <a:endParaRPr lang="en-US"/>
        </a:p>
      </dgm:t>
    </dgm:pt>
    <dgm:pt modelId="{88CCD824-C09C-4B15-9318-E01B50DECEE0}" type="sibTrans" cxnId="{8FBC60DD-AD6E-4BA9-B142-04B1BCFE5A7E}">
      <dgm:prSet/>
      <dgm:spPr/>
      <dgm:t>
        <a:bodyPr/>
        <a:lstStyle/>
        <a:p>
          <a:endParaRPr lang="en-US"/>
        </a:p>
      </dgm:t>
    </dgm:pt>
    <dgm:pt modelId="{371919D0-FBD8-4AF1-B6E8-87B53173ED3C}">
      <dgm:prSet phldrT="[Text]"/>
      <dgm:spPr/>
      <dgm:t>
        <a:bodyPr/>
        <a:lstStyle/>
        <a:p>
          <a:r>
            <a:rPr lang="en-US" dirty="0">
              <a:latin typeface="Arial" panose="020B0604020202020204" pitchFamily="34" charset="0"/>
              <a:cs typeface="Arial" panose="020B0604020202020204" pitchFamily="34" charset="0"/>
            </a:rPr>
            <a:t>Exploring Two-Variable Data</a:t>
          </a:r>
        </a:p>
      </dgm:t>
      <dgm:extLst>
        <a:ext uri="{E40237B7-FDA0-4F09-8148-C483321AD2D9}">
          <dgm14:cNvPr xmlns:dgm14="http://schemas.microsoft.com/office/drawing/2010/diagram" id="0" name="" descr="blue text box"/>
        </a:ext>
      </dgm:extLst>
    </dgm:pt>
    <dgm:pt modelId="{036D1FC5-F623-40B0-875B-39421ACFC19A}" type="parTrans" cxnId="{C8D5B3DF-2169-4A4D-B225-974005EF17A5}">
      <dgm:prSet/>
      <dgm:spPr/>
      <dgm:t>
        <a:bodyPr/>
        <a:lstStyle/>
        <a:p>
          <a:endParaRPr lang="en-US"/>
        </a:p>
      </dgm:t>
    </dgm:pt>
    <dgm:pt modelId="{48977DAA-80F1-409E-9965-3603940E158F}" type="sibTrans" cxnId="{C8D5B3DF-2169-4A4D-B225-974005EF17A5}">
      <dgm:prSet/>
      <dgm:spPr/>
      <dgm:t>
        <a:bodyPr/>
        <a:lstStyle/>
        <a:p>
          <a:endParaRPr lang="en-US"/>
        </a:p>
      </dgm:t>
    </dgm:pt>
    <dgm:pt modelId="{080D7AB2-079E-4BE0-B486-8C935BF19C45}">
      <dgm:prSet/>
      <dgm:spPr/>
      <dgm:t>
        <a:bodyPr/>
        <a:lstStyle/>
        <a:p>
          <a:r>
            <a:rPr lang="en-US" dirty="0">
              <a:latin typeface="Arial" panose="020B0604020202020204" pitchFamily="34" charset="0"/>
              <a:cs typeface="Arial" panose="020B0604020202020204" pitchFamily="34" charset="0"/>
            </a:rPr>
            <a:t>Collecting Data: Sampling Techniques and Experimental Design</a:t>
          </a:r>
        </a:p>
      </dgm:t>
      <dgm:extLst>
        <a:ext uri="{E40237B7-FDA0-4F09-8148-C483321AD2D9}">
          <dgm14:cNvPr xmlns:dgm14="http://schemas.microsoft.com/office/drawing/2010/diagram" id="0" name="" descr="teal text box"/>
        </a:ext>
      </dgm:extLst>
    </dgm:pt>
    <dgm:pt modelId="{90839A1E-56B2-42D9-A856-4DB104F49E51}" type="parTrans" cxnId="{CB98CAD3-62DF-41E9-B17B-E0C52F0692E4}">
      <dgm:prSet/>
      <dgm:spPr/>
      <dgm:t>
        <a:bodyPr/>
        <a:lstStyle/>
        <a:p>
          <a:endParaRPr lang="en-US"/>
        </a:p>
      </dgm:t>
    </dgm:pt>
    <dgm:pt modelId="{0EE5E9B2-2050-4E77-9210-E1D85021574B}" type="sibTrans" cxnId="{CB98CAD3-62DF-41E9-B17B-E0C52F0692E4}">
      <dgm:prSet/>
      <dgm:spPr/>
      <dgm:t>
        <a:bodyPr/>
        <a:lstStyle/>
        <a:p>
          <a:endParaRPr lang="en-US"/>
        </a:p>
      </dgm:t>
    </dgm:pt>
    <dgm:pt modelId="{07354028-AF3A-4F0A-BF22-48D1AE554751}">
      <dgm:prSet/>
      <dgm:spPr/>
      <dgm:t>
        <a:bodyPr/>
        <a:lstStyle/>
        <a:p>
          <a:r>
            <a:rPr lang="en-US" dirty="0">
              <a:latin typeface="Arial" panose="020B0604020202020204" pitchFamily="34" charset="0"/>
              <a:cs typeface="Arial" panose="020B0604020202020204" pitchFamily="34" charset="0"/>
            </a:rPr>
            <a:t>Probability, Randomness, and Distributions</a:t>
          </a:r>
        </a:p>
      </dgm:t>
      <dgm:extLst>
        <a:ext uri="{E40237B7-FDA0-4F09-8148-C483321AD2D9}">
          <dgm14:cNvPr xmlns:dgm14="http://schemas.microsoft.com/office/drawing/2010/diagram" id="0" name="" descr="green text box"/>
        </a:ext>
      </dgm:extLst>
    </dgm:pt>
    <dgm:pt modelId="{5BA6AADA-B0FE-4504-9604-14F915AF82EF}" type="parTrans" cxnId="{367F82C2-C045-4C57-B464-4A80A28E2097}">
      <dgm:prSet/>
      <dgm:spPr/>
      <dgm:t>
        <a:bodyPr/>
        <a:lstStyle/>
        <a:p>
          <a:endParaRPr lang="en-US"/>
        </a:p>
      </dgm:t>
    </dgm:pt>
    <dgm:pt modelId="{F02FE76B-A905-4AC9-B245-122E5B92C714}" type="sibTrans" cxnId="{367F82C2-C045-4C57-B464-4A80A28E2097}">
      <dgm:prSet/>
      <dgm:spPr/>
      <dgm:t>
        <a:bodyPr/>
        <a:lstStyle/>
        <a:p>
          <a:endParaRPr lang="en-US"/>
        </a:p>
      </dgm:t>
    </dgm:pt>
    <dgm:pt modelId="{A691F06A-289E-42D7-A47F-105961342928}">
      <dgm:prSet/>
      <dgm:spPr/>
      <dgm:t>
        <a:bodyPr/>
        <a:lstStyle/>
        <a:p>
          <a:r>
            <a:rPr lang="en-US" dirty="0">
              <a:latin typeface="Arial" panose="020B0604020202020204" pitchFamily="34" charset="0"/>
              <a:cs typeface="Arial" panose="020B0604020202020204" pitchFamily="34" charset="0"/>
            </a:rPr>
            <a:t>Inference for One-Sample Categorical and Quantitative Data</a:t>
          </a:r>
        </a:p>
      </dgm:t>
      <dgm:extLst>
        <a:ext uri="{E40237B7-FDA0-4F09-8148-C483321AD2D9}">
          <dgm14:cNvPr xmlns:dgm14="http://schemas.microsoft.com/office/drawing/2010/diagram" id="0" name="" descr="bright green text box"/>
        </a:ext>
      </dgm:extLst>
    </dgm:pt>
    <dgm:pt modelId="{6843A9B1-7F04-4B31-AE2D-6337D2AC7E38}" type="parTrans" cxnId="{0501CD0A-507B-4D4F-9BD3-249C0EA1B16C}">
      <dgm:prSet/>
      <dgm:spPr/>
      <dgm:t>
        <a:bodyPr/>
        <a:lstStyle/>
        <a:p>
          <a:endParaRPr lang="en-US"/>
        </a:p>
      </dgm:t>
    </dgm:pt>
    <dgm:pt modelId="{7677AD3F-B3BB-48A5-B349-FE6F79C31BD2}" type="sibTrans" cxnId="{0501CD0A-507B-4D4F-9BD3-249C0EA1B16C}">
      <dgm:prSet/>
      <dgm:spPr/>
      <dgm:t>
        <a:bodyPr/>
        <a:lstStyle/>
        <a:p>
          <a:endParaRPr lang="en-US"/>
        </a:p>
      </dgm:t>
    </dgm:pt>
    <dgm:pt modelId="{1E079B2A-1245-488B-8305-1E1ADE14668C}" type="pres">
      <dgm:prSet presAssocID="{01622F61-AE27-4F24-AE84-EE9F67EA2E16}" presName="Name0" presStyleCnt="0">
        <dgm:presLayoutVars>
          <dgm:chMax val="7"/>
          <dgm:chPref val="7"/>
          <dgm:dir/>
        </dgm:presLayoutVars>
      </dgm:prSet>
      <dgm:spPr/>
    </dgm:pt>
    <dgm:pt modelId="{291C2DBA-24E8-43B2-A6F8-A898497F2846}" type="pres">
      <dgm:prSet presAssocID="{01622F61-AE27-4F24-AE84-EE9F67EA2E16}" presName="Name1" presStyleCnt="0"/>
      <dgm:spPr/>
    </dgm:pt>
    <dgm:pt modelId="{AFFBA258-6587-49BB-8D7A-D0EFFA30BE5B}" type="pres">
      <dgm:prSet presAssocID="{01622F61-AE27-4F24-AE84-EE9F67EA2E16}" presName="cycle" presStyleCnt="0"/>
      <dgm:spPr/>
    </dgm:pt>
    <dgm:pt modelId="{2EF3F4C0-90CD-4868-BE9C-00AA1C1B5D00}" type="pres">
      <dgm:prSet presAssocID="{01622F61-AE27-4F24-AE84-EE9F67EA2E16}" presName="srcNode" presStyleLbl="node1" presStyleIdx="0" presStyleCnt="6"/>
      <dgm:spPr/>
    </dgm:pt>
    <dgm:pt modelId="{65740FFA-D989-4C65-B0EF-5A3C6676341C}" type="pres">
      <dgm:prSet presAssocID="{01622F61-AE27-4F24-AE84-EE9F67EA2E16}" presName="conn" presStyleLbl="parChTrans1D2" presStyleIdx="0" presStyleCnt="1"/>
      <dgm:spPr/>
    </dgm:pt>
    <dgm:pt modelId="{714F9C7B-E8A8-4B6E-9767-E8E3C61E3C1D}" type="pres">
      <dgm:prSet presAssocID="{01622F61-AE27-4F24-AE84-EE9F67EA2E16}" presName="extraNode" presStyleLbl="node1" presStyleIdx="0" presStyleCnt="6"/>
      <dgm:spPr/>
    </dgm:pt>
    <dgm:pt modelId="{CE123775-0D50-40B3-8315-C6323B5326CE}" type="pres">
      <dgm:prSet presAssocID="{01622F61-AE27-4F24-AE84-EE9F67EA2E16}" presName="dstNode" presStyleLbl="node1" presStyleIdx="0" presStyleCnt="6"/>
      <dgm:spPr/>
    </dgm:pt>
    <dgm:pt modelId="{18B28DA0-3277-4B81-8CDA-ADB67A2B1DA6}" type="pres">
      <dgm:prSet presAssocID="{64EE1042-CC57-4DB9-A1EE-A591CAA65C70}" presName="text_1" presStyleLbl="node1" presStyleIdx="0" presStyleCnt="6">
        <dgm:presLayoutVars>
          <dgm:bulletEnabled val="1"/>
        </dgm:presLayoutVars>
      </dgm:prSet>
      <dgm:spPr/>
    </dgm:pt>
    <dgm:pt modelId="{910E45DF-CBF9-4632-A33C-08106FFC19D3}" type="pres">
      <dgm:prSet presAssocID="{64EE1042-CC57-4DB9-A1EE-A591CAA65C70}" presName="accent_1" presStyleCnt="0"/>
      <dgm:spPr/>
    </dgm:pt>
    <dgm:pt modelId="{B925F235-04C7-4FE6-B825-BC10A5FAF9D6}" type="pres">
      <dgm:prSet presAssocID="{64EE1042-CC57-4DB9-A1EE-A591CAA65C70}" presName="accentRepeatNode" presStyleLbl="solidFgAcc1" presStyleIdx="0" presStyleCnt="6"/>
      <dgm:spPr/>
      <dgm:extLst>
        <a:ext uri="{E40237B7-FDA0-4F09-8148-C483321AD2D9}">
          <dgm14:cNvPr xmlns:dgm14="http://schemas.microsoft.com/office/drawing/2010/diagram" id="0" name="" descr="circle 1"/>
        </a:ext>
      </dgm:extLst>
    </dgm:pt>
    <dgm:pt modelId="{9B43A0BD-F350-45E7-AB3D-543D6288AAA0}" type="pres">
      <dgm:prSet presAssocID="{4EBDA58C-819E-4CF9-812C-D519B618E343}" presName="text_2" presStyleLbl="node1" presStyleIdx="1" presStyleCnt="6">
        <dgm:presLayoutVars>
          <dgm:bulletEnabled val="1"/>
        </dgm:presLayoutVars>
      </dgm:prSet>
      <dgm:spPr/>
    </dgm:pt>
    <dgm:pt modelId="{30190A34-461E-4443-9550-B22F0FA0B57D}" type="pres">
      <dgm:prSet presAssocID="{4EBDA58C-819E-4CF9-812C-D519B618E343}" presName="accent_2" presStyleCnt="0"/>
      <dgm:spPr/>
    </dgm:pt>
    <dgm:pt modelId="{AC5DB155-E39E-49F7-A95E-6EABB41458C2}" type="pres">
      <dgm:prSet presAssocID="{4EBDA58C-819E-4CF9-812C-D519B618E343}" presName="accentRepeatNode" presStyleLbl="solidFgAcc1" presStyleIdx="1" presStyleCnt="6"/>
      <dgm:spPr/>
      <dgm:extLst>
        <a:ext uri="{E40237B7-FDA0-4F09-8148-C483321AD2D9}">
          <dgm14:cNvPr xmlns:dgm14="http://schemas.microsoft.com/office/drawing/2010/diagram" id="0" name="" descr="circle 2"/>
        </a:ext>
      </dgm:extLst>
    </dgm:pt>
    <dgm:pt modelId="{2EE2907B-198D-43C2-9A01-4AB1DD6F3F52}" type="pres">
      <dgm:prSet presAssocID="{371919D0-FBD8-4AF1-B6E8-87B53173ED3C}" presName="text_3" presStyleLbl="node1" presStyleIdx="2" presStyleCnt="6">
        <dgm:presLayoutVars>
          <dgm:bulletEnabled val="1"/>
        </dgm:presLayoutVars>
      </dgm:prSet>
      <dgm:spPr/>
    </dgm:pt>
    <dgm:pt modelId="{483501A0-9743-49D2-96CC-9E99DDB5C5F3}" type="pres">
      <dgm:prSet presAssocID="{371919D0-FBD8-4AF1-B6E8-87B53173ED3C}" presName="accent_3" presStyleCnt="0"/>
      <dgm:spPr/>
    </dgm:pt>
    <dgm:pt modelId="{9538F95F-D36F-4D01-8A8D-E75FA24E9764}" type="pres">
      <dgm:prSet presAssocID="{371919D0-FBD8-4AF1-B6E8-87B53173ED3C}" presName="accentRepeatNode" presStyleLbl="solidFgAcc1" presStyleIdx="2" presStyleCnt="6"/>
      <dgm:spPr/>
      <dgm:extLst>
        <a:ext uri="{E40237B7-FDA0-4F09-8148-C483321AD2D9}">
          <dgm14:cNvPr xmlns:dgm14="http://schemas.microsoft.com/office/drawing/2010/diagram" id="0" name="" descr="circle 3"/>
        </a:ext>
      </dgm:extLst>
    </dgm:pt>
    <dgm:pt modelId="{83C9A53E-ABB9-4DA1-965D-AB50F9BDCC19}" type="pres">
      <dgm:prSet presAssocID="{080D7AB2-079E-4BE0-B486-8C935BF19C45}" presName="text_4" presStyleLbl="node1" presStyleIdx="3" presStyleCnt="6">
        <dgm:presLayoutVars>
          <dgm:bulletEnabled val="1"/>
        </dgm:presLayoutVars>
      </dgm:prSet>
      <dgm:spPr/>
    </dgm:pt>
    <dgm:pt modelId="{07CAA7DD-8ACE-4CEA-8AE1-421EBBD4C99F}" type="pres">
      <dgm:prSet presAssocID="{080D7AB2-079E-4BE0-B486-8C935BF19C45}" presName="accent_4" presStyleCnt="0"/>
      <dgm:spPr/>
    </dgm:pt>
    <dgm:pt modelId="{6F3262F4-7683-46CB-9B55-0F5693CB3CE2}" type="pres">
      <dgm:prSet presAssocID="{080D7AB2-079E-4BE0-B486-8C935BF19C45}" presName="accentRepeatNode" presStyleLbl="solidFgAcc1" presStyleIdx="3" presStyleCnt="6"/>
      <dgm:spPr/>
      <dgm:extLst>
        <a:ext uri="{E40237B7-FDA0-4F09-8148-C483321AD2D9}">
          <dgm14:cNvPr xmlns:dgm14="http://schemas.microsoft.com/office/drawing/2010/diagram" id="0" name="" descr="circle 4"/>
        </a:ext>
      </dgm:extLst>
    </dgm:pt>
    <dgm:pt modelId="{B5140816-8A2D-41F0-AA12-6CFC04B2C717}" type="pres">
      <dgm:prSet presAssocID="{07354028-AF3A-4F0A-BF22-48D1AE554751}" presName="text_5" presStyleLbl="node1" presStyleIdx="4" presStyleCnt="6">
        <dgm:presLayoutVars>
          <dgm:bulletEnabled val="1"/>
        </dgm:presLayoutVars>
      </dgm:prSet>
      <dgm:spPr/>
    </dgm:pt>
    <dgm:pt modelId="{6CBDF74A-2612-491A-8357-8975D9BB4E00}" type="pres">
      <dgm:prSet presAssocID="{07354028-AF3A-4F0A-BF22-48D1AE554751}" presName="accent_5" presStyleCnt="0"/>
      <dgm:spPr/>
    </dgm:pt>
    <dgm:pt modelId="{E9693F75-E30B-435C-AB7C-821FFEEED516}" type="pres">
      <dgm:prSet presAssocID="{07354028-AF3A-4F0A-BF22-48D1AE554751}" presName="accentRepeatNode" presStyleLbl="solidFgAcc1" presStyleIdx="4" presStyleCnt="6"/>
      <dgm:spPr/>
      <dgm:extLst>
        <a:ext uri="{E40237B7-FDA0-4F09-8148-C483321AD2D9}">
          <dgm14:cNvPr xmlns:dgm14="http://schemas.microsoft.com/office/drawing/2010/diagram" id="0" name="" descr="circle 5"/>
        </a:ext>
      </dgm:extLst>
    </dgm:pt>
    <dgm:pt modelId="{66D9C6F3-2234-4820-8A11-5B39268D4FAB}" type="pres">
      <dgm:prSet presAssocID="{A691F06A-289E-42D7-A47F-105961342928}" presName="text_6" presStyleLbl="node1" presStyleIdx="5" presStyleCnt="6">
        <dgm:presLayoutVars>
          <dgm:bulletEnabled val="1"/>
        </dgm:presLayoutVars>
      </dgm:prSet>
      <dgm:spPr/>
    </dgm:pt>
    <dgm:pt modelId="{51EE9155-010E-4189-9AE4-9D1F60CCFE12}" type="pres">
      <dgm:prSet presAssocID="{A691F06A-289E-42D7-A47F-105961342928}" presName="accent_6" presStyleCnt="0"/>
      <dgm:spPr/>
    </dgm:pt>
    <dgm:pt modelId="{29C33E94-88B0-48A9-8270-8E97015D7D6F}" type="pres">
      <dgm:prSet presAssocID="{A691F06A-289E-42D7-A47F-105961342928}" presName="accentRepeatNode" presStyleLbl="solidFgAcc1" presStyleIdx="5" presStyleCnt="6"/>
      <dgm:spPr/>
      <dgm:extLst>
        <a:ext uri="{E40237B7-FDA0-4F09-8148-C483321AD2D9}">
          <dgm14:cNvPr xmlns:dgm14="http://schemas.microsoft.com/office/drawing/2010/diagram" id="0" name="" descr="circle 6 "/>
        </a:ext>
      </dgm:extLst>
    </dgm:pt>
  </dgm:ptLst>
  <dgm:cxnLst>
    <dgm:cxn modelId="{0501CD0A-507B-4D4F-9BD3-249C0EA1B16C}" srcId="{01622F61-AE27-4F24-AE84-EE9F67EA2E16}" destId="{A691F06A-289E-42D7-A47F-105961342928}" srcOrd="5" destOrd="0" parTransId="{6843A9B1-7F04-4B31-AE2D-6337D2AC7E38}" sibTransId="{7677AD3F-B3BB-48A5-B349-FE6F79C31BD2}"/>
    <dgm:cxn modelId="{5341D70F-8519-4690-BE30-3B5BF4CF0207}" srcId="{01622F61-AE27-4F24-AE84-EE9F67EA2E16}" destId="{64EE1042-CC57-4DB9-A1EE-A591CAA65C70}" srcOrd="0" destOrd="0" parTransId="{24D0ED5B-434A-4D72-A56B-12E43B906408}" sibTransId="{78012DB0-AB8E-48C9-85C8-C5E24F7C5CA8}"/>
    <dgm:cxn modelId="{BAB7EF40-2B4F-4C62-8908-26EBAF5EF6B7}" type="presOf" srcId="{78012DB0-AB8E-48C9-85C8-C5E24F7C5CA8}" destId="{65740FFA-D989-4C65-B0EF-5A3C6676341C}" srcOrd="0" destOrd="0" presId="urn:microsoft.com/office/officeart/2008/layout/VerticalCurvedList"/>
    <dgm:cxn modelId="{5C8A1E4F-BBF0-483F-9A26-C551B7B40021}" type="presOf" srcId="{371919D0-FBD8-4AF1-B6E8-87B53173ED3C}" destId="{2EE2907B-198D-43C2-9A01-4AB1DD6F3F52}" srcOrd="0" destOrd="0" presId="urn:microsoft.com/office/officeart/2008/layout/VerticalCurvedList"/>
    <dgm:cxn modelId="{367F82C2-C045-4C57-B464-4A80A28E2097}" srcId="{01622F61-AE27-4F24-AE84-EE9F67EA2E16}" destId="{07354028-AF3A-4F0A-BF22-48D1AE554751}" srcOrd="4" destOrd="0" parTransId="{5BA6AADA-B0FE-4504-9604-14F915AF82EF}" sibTransId="{F02FE76B-A905-4AC9-B245-122E5B92C714}"/>
    <dgm:cxn modelId="{8BC7C0C4-5716-4708-8FDE-907D2C92D3E8}" type="presOf" srcId="{4EBDA58C-819E-4CF9-812C-D519B618E343}" destId="{9B43A0BD-F350-45E7-AB3D-543D6288AAA0}" srcOrd="0" destOrd="0" presId="urn:microsoft.com/office/officeart/2008/layout/VerticalCurvedList"/>
    <dgm:cxn modelId="{CB98CAD3-62DF-41E9-B17B-E0C52F0692E4}" srcId="{01622F61-AE27-4F24-AE84-EE9F67EA2E16}" destId="{080D7AB2-079E-4BE0-B486-8C935BF19C45}" srcOrd="3" destOrd="0" parTransId="{90839A1E-56B2-42D9-A856-4DB104F49E51}" sibTransId="{0EE5E9B2-2050-4E77-9210-E1D85021574B}"/>
    <dgm:cxn modelId="{8FBC60DD-AD6E-4BA9-B142-04B1BCFE5A7E}" srcId="{01622F61-AE27-4F24-AE84-EE9F67EA2E16}" destId="{4EBDA58C-819E-4CF9-812C-D519B618E343}" srcOrd="1" destOrd="0" parTransId="{E2560B8F-71DC-41F2-8378-A41CA250BDB8}" sibTransId="{88CCD824-C09C-4B15-9318-E01B50DECEE0}"/>
    <dgm:cxn modelId="{C8D5B3DF-2169-4A4D-B225-974005EF17A5}" srcId="{01622F61-AE27-4F24-AE84-EE9F67EA2E16}" destId="{371919D0-FBD8-4AF1-B6E8-87B53173ED3C}" srcOrd="2" destOrd="0" parTransId="{036D1FC5-F623-40B0-875B-39421ACFC19A}" sibTransId="{48977DAA-80F1-409E-9965-3603940E158F}"/>
    <dgm:cxn modelId="{735DF2DF-E9EE-4A28-896C-4335E823F037}" type="presOf" srcId="{A691F06A-289E-42D7-A47F-105961342928}" destId="{66D9C6F3-2234-4820-8A11-5B39268D4FAB}" srcOrd="0" destOrd="0" presId="urn:microsoft.com/office/officeart/2008/layout/VerticalCurvedList"/>
    <dgm:cxn modelId="{CDBEFCEB-8427-4708-B146-3BBDAC16F8C4}" type="presOf" srcId="{07354028-AF3A-4F0A-BF22-48D1AE554751}" destId="{B5140816-8A2D-41F0-AA12-6CFC04B2C717}" srcOrd="0" destOrd="0" presId="urn:microsoft.com/office/officeart/2008/layout/VerticalCurvedList"/>
    <dgm:cxn modelId="{D036CEEF-93B6-4B44-A998-8DA6DDE7A533}" type="presOf" srcId="{64EE1042-CC57-4DB9-A1EE-A591CAA65C70}" destId="{18B28DA0-3277-4B81-8CDA-ADB67A2B1DA6}" srcOrd="0" destOrd="0" presId="urn:microsoft.com/office/officeart/2008/layout/VerticalCurvedList"/>
    <dgm:cxn modelId="{FD21EAF6-823E-4110-BC31-C042994AA77A}" type="presOf" srcId="{080D7AB2-079E-4BE0-B486-8C935BF19C45}" destId="{83C9A53E-ABB9-4DA1-965D-AB50F9BDCC19}" srcOrd="0" destOrd="0" presId="urn:microsoft.com/office/officeart/2008/layout/VerticalCurvedList"/>
    <dgm:cxn modelId="{5B28CEF9-20C5-4F10-AC6B-E5BD04F89E36}" type="presOf" srcId="{01622F61-AE27-4F24-AE84-EE9F67EA2E16}" destId="{1E079B2A-1245-488B-8305-1E1ADE14668C}" srcOrd="0" destOrd="0" presId="urn:microsoft.com/office/officeart/2008/layout/VerticalCurvedList"/>
    <dgm:cxn modelId="{F8967FE9-B950-483F-A400-8CD23D9123FE}" type="presParOf" srcId="{1E079B2A-1245-488B-8305-1E1ADE14668C}" destId="{291C2DBA-24E8-43B2-A6F8-A898497F2846}" srcOrd="0" destOrd="0" presId="urn:microsoft.com/office/officeart/2008/layout/VerticalCurvedList"/>
    <dgm:cxn modelId="{51139235-3B19-42DA-9108-44B30CD87FDF}" type="presParOf" srcId="{291C2DBA-24E8-43B2-A6F8-A898497F2846}" destId="{AFFBA258-6587-49BB-8D7A-D0EFFA30BE5B}" srcOrd="0" destOrd="0" presId="urn:microsoft.com/office/officeart/2008/layout/VerticalCurvedList"/>
    <dgm:cxn modelId="{64344DD8-4EBD-430D-B75C-5E872FBDC769}" type="presParOf" srcId="{AFFBA258-6587-49BB-8D7A-D0EFFA30BE5B}" destId="{2EF3F4C0-90CD-4868-BE9C-00AA1C1B5D00}" srcOrd="0" destOrd="0" presId="urn:microsoft.com/office/officeart/2008/layout/VerticalCurvedList"/>
    <dgm:cxn modelId="{B434DDC8-3367-4B0A-8003-262A766E133E}" type="presParOf" srcId="{AFFBA258-6587-49BB-8D7A-D0EFFA30BE5B}" destId="{65740FFA-D989-4C65-B0EF-5A3C6676341C}" srcOrd="1" destOrd="0" presId="urn:microsoft.com/office/officeart/2008/layout/VerticalCurvedList"/>
    <dgm:cxn modelId="{FB79A4DC-423D-47F7-A53B-FFA44F59EFE0}" type="presParOf" srcId="{AFFBA258-6587-49BB-8D7A-D0EFFA30BE5B}" destId="{714F9C7B-E8A8-4B6E-9767-E8E3C61E3C1D}" srcOrd="2" destOrd="0" presId="urn:microsoft.com/office/officeart/2008/layout/VerticalCurvedList"/>
    <dgm:cxn modelId="{6A1C288C-91D7-40A3-9E95-DC2631509D1B}" type="presParOf" srcId="{AFFBA258-6587-49BB-8D7A-D0EFFA30BE5B}" destId="{CE123775-0D50-40B3-8315-C6323B5326CE}" srcOrd="3" destOrd="0" presId="urn:microsoft.com/office/officeart/2008/layout/VerticalCurvedList"/>
    <dgm:cxn modelId="{E573CBE6-7605-400B-88B3-8395E0A46957}" type="presParOf" srcId="{291C2DBA-24E8-43B2-A6F8-A898497F2846}" destId="{18B28DA0-3277-4B81-8CDA-ADB67A2B1DA6}" srcOrd="1" destOrd="0" presId="urn:microsoft.com/office/officeart/2008/layout/VerticalCurvedList"/>
    <dgm:cxn modelId="{B551ED6B-4481-42FB-91A4-DEAC3416B34A}" type="presParOf" srcId="{291C2DBA-24E8-43B2-A6F8-A898497F2846}" destId="{910E45DF-CBF9-4632-A33C-08106FFC19D3}" srcOrd="2" destOrd="0" presId="urn:microsoft.com/office/officeart/2008/layout/VerticalCurvedList"/>
    <dgm:cxn modelId="{93E267B1-7849-47C1-B27A-3BB04B4254BD}" type="presParOf" srcId="{910E45DF-CBF9-4632-A33C-08106FFC19D3}" destId="{B925F235-04C7-4FE6-B825-BC10A5FAF9D6}" srcOrd="0" destOrd="0" presId="urn:microsoft.com/office/officeart/2008/layout/VerticalCurvedList"/>
    <dgm:cxn modelId="{35CF9F4B-ED79-4333-8405-E6B423D735CB}" type="presParOf" srcId="{291C2DBA-24E8-43B2-A6F8-A898497F2846}" destId="{9B43A0BD-F350-45E7-AB3D-543D6288AAA0}" srcOrd="3" destOrd="0" presId="urn:microsoft.com/office/officeart/2008/layout/VerticalCurvedList"/>
    <dgm:cxn modelId="{F4004C5D-9B5F-41AA-9524-6DB586AC001A}" type="presParOf" srcId="{291C2DBA-24E8-43B2-A6F8-A898497F2846}" destId="{30190A34-461E-4443-9550-B22F0FA0B57D}" srcOrd="4" destOrd="0" presId="urn:microsoft.com/office/officeart/2008/layout/VerticalCurvedList"/>
    <dgm:cxn modelId="{79E5D5E0-E7D5-450A-BA10-E837EC7A7E92}" type="presParOf" srcId="{30190A34-461E-4443-9550-B22F0FA0B57D}" destId="{AC5DB155-E39E-49F7-A95E-6EABB41458C2}" srcOrd="0" destOrd="0" presId="urn:microsoft.com/office/officeart/2008/layout/VerticalCurvedList"/>
    <dgm:cxn modelId="{43C6B75E-C9CE-432F-8EFA-E0F69F5FB5C5}" type="presParOf" srcId="{291C2DBA-24E8-43B2-A6F8-A898497F2846}" destId="{2EE2907B-198D-43C2-9A01-4AB1DD6F3F52}" srcOrd="5" destOrd="0" presId="urn:microsoft.com/office/officeart/2008/layout/VerticalCurvedList"/>
    <dgm:cxn modelId="{8E679FD8-2A00-47FE-8C9C-4BCAA820CCF1}" type="presParOf" srcId="{291C2DBA-24E8-43B2-A6F8-A898497F2846}" destId="{483501A0-9743-49D2-96CC-9E99DDB5C5F3}" srcOrd="6" destOrd="0" presId="urn:microsoft.com/office/officeart/2008/layout/VerticalCurvedList"/>
    <dgm:cxn modelId="{9348A650-FBF3-4EBF-943A-2EA638831EAD}" type="presParOf" srcId="{483501A0-9743-49D2-96CC-9E99DDB5C5F3}" destId="{9538F95F-D36F-4D01-8A8D-E75FA24E9764}" srcOrd="0" destOrd="0" presId="urn:microsoft.com/office/officeart/2008/layout/VerticalCurvedList"/>
    <dgm:cxn modelId="{E6DED104-4958-494E-956B-58736FA2B1A1}" type="presParOf" srcId="{291C2DBA-24E8-43B2-A6F8-A898497F2846}" destId="{83C9A53E-ABB9-4DA1-965D-AB50F9BDCC19}" srcOrd="7" destOrd="0" presId="urn:microsoft.com/office/officeart/2008/layout/VerticalCurvedList"/>
    <dgm:cxn modelId="{807C1446-117B-4C77-86FE-43E17F579337}" type="presParOf" srcId="{291C2DBA-24E8-43B2-A6F8-A898497F2846}" destId="{07CAA7DD-8ACE-4CEA-8AE1-421EBBD4C99F}" srcOrd="8" destOrd="0" presId="urn:microsoft.com/office/officeart/2008/layout/VerticalCurvedList"/>
    <dgm:cxn modelId="{4F185277-C6A1-4AB7-B126-976DC385205F}" type="presParOf" srcId="{07CAA7DD-8ACE-4CEA-8AE1-421EBBD4C99F}" destId="{6F3262F4-7683-46CB-9B55-0F5693CB3CE2}" srcOrd="0" destOrd="0" presId="urn:microsoft.com/office/officeart/2008/layout/VerticalCurvedList"/>
    <dgm:cxn modelId="{A4FE5BF8-0A3B-466E-9B55-8D88E6B83974}" type="presParOf" srcId="{291C2DBA-24E8-43B2-A6F8-A898497F2846}" destId="{B5140816-8A2D-41F0-AA12-6CFC04B2C717}" srcOrd="9" destOrd="0" presId="urn:microsoft.com/office/officeart/2008/layout/VerticalCurvedList"/>
    <dgm:cxn modelId="{886F3AAF-CEEE-4893-A05C-FDF89777E56D}" type="presParOf" srcId="{291C2DBA-24E8-43B2-A6F8-A898497F2846}" destId="{6CBDF74A-2612-491A-8357-8975D9BB4E00}" srcOrd="10" destOrd="0" presId="urn:microsoft.com/office/officeart/2008/layout/VerticalCurvedList"/>
    <dgm:cxn modelId="{6E0ECD47-79D7-468B-A0DF-5EA05BE8C160}" type="presParOf" srcId="{6CBDF74A-2612-491A-8357-8975D9BB4E00}" destId="{E9693F75-E30B-435C-AB7C-821FFEEED516}" srcOrd="0" destOrd="0" presId="urn:microsoft.com/office/officeart/2008/layout/VerticalCurvedList"/>
    <dgm:cxn modelId="{517CF4A9-87F1-473B-AB14-36036E4E16FB}" type="presParOf" srcId="{291C2DBA-24E8-43B2-A6F8-A898497F2846}" destId="{66D9C6F3-2234-4820-8A11-5B39268D4FAB}" srcOrd="11" destOrd="0" presId="urn:microsoft.com/office/officeart/2008/layout/VerticalCurvedList"/>
    <dgm:cxn modelId="{07550003-3C5B-4100-BE07-662C8EC8E832}" type="presParOf" srcId="{291C2DBA-24E8-43B2-A6F8-A898497F2846}" destId="{51EE9155-010E-4189-9AE4-9D1F60CCFE12}" srcOrd="12" destOrd="0" presId="urn:microsoft.com/office/officeart/2008/layout/VerticalCurvedList"/>
    <dgm:cxn modelId="{2E9D32FC-38EB-4543-B88D-2BFDBEFF7885}" type="presParOf" srcId="{51EE9155-010E-4189-9AE4-9D1F60CCFE12}" destId="{29C33E94-88B0-48A9-8270-8E97015D7D6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14D438-D7AA-4D96-BB06-B1102B63C41A}"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en-US"/>
        </a:p>
      </dgm:t>
    </dgm:pt>
    <dgm:pt modelId="{57B7EB53-7084-4DAD-A51F-0E0C2A2091C0}">
      <dgm:prSet phldrT="[Text]"/>
      <dgm:spPr/>
      <dgm:t>
        <a:bodyPr/>
        <a:lstStyle/>
        <a:p>
          <a:r>
            <a:rPr lang="en-US" dirty="0">
              <a:latin typeface="Arial" panose="020B0604020202020204" pitchFamily="34" charset="0"/>
              <a:cs typeface="Arial" panose="020B0604020202020204" pitchFamily="34" charset="0"/>
            </a:rPr>
            <a:t>Standards Document</a:t>
          </a:r>
        </a:p>
      </dgm:t>
      <dgm:extLst>
        <a:ext uri="{E40237B7-FDA0-4F09-8148-C483321AD2D9}">
          <dgm14:cNvPr xmlns:dgm14="http://schemas.microsoft.com/office/drawing/2010/diagram" id="0" name="" descr="text box"/>
        </a:ext>
      </dgm:extLst>
    </dgm:pt>
    <dgm:pt modelId="{D65B4E58-34AB-4A04-A97E-F6137D115BF0}" type="parTrans" cxnId="{52F93C88-DCB4-481D-9110-57E3E8BC19A9}">
      <dgm:prSet/>
      <dgm:spPr/>
      <dgm:t>
        <a:bodyPr/>
        <a:lstStyle/>
        <a:p>
          <a:endParaRPr lang="en-US"/>
        </a:p>
      </dgm:t>
    </dgm:pt>
    <dgm:pt modelId="{845CF705-44E8-4CEB-B8A6-B4189B4BBD34}" type="sibTrans" cxnId="{52F93C88-DCB4-481D-9110-57E3E8BC19A9}">
      <dgm:prSet/>
      <dgm:spPr/>
      <dgm:t>
        <a:bodyPr/>
        <a:lstStyle/>
        <a:p>
          <a:endParaRPr lang="en-US"/>
        </a:p>
      </dgm:t>
    </dgm:pt>
    <dgm:pt modelId="{54A23A6C-E7FF-45FF-94D0-584503867468}">
      <dgm:prSet phldrT="[Text]"/>
      <dgm:spPr/>
      <dgm:t>
        <a:bodyPr/>
        <a:lstStyle/>
        <a:p>
          <a:r>
            <a:rPr lang="en-US" dirty="0">
              <a:latin typeface="Arial" panose="020B0604020202020204" pitchFamily="34" charset="0"/>
              <a:cs typeface="Arial" panose="020B0604020202020204" pitchFamily="34" charset="0"/>
            </a:rPr>
            <a:t>Instructional Supports for the Model Curriculum</a:t>
          </a:r>
        </a:p>
      </dgm:t>
      <dgm:extLst>
        <a:ext uri="{E40237B7-FDA0-4F09-8148-C483321AD2D9}">
          <dgm14:cNvPr xmlns:dgm14="http://schemas.microsoft.com/office/drawing/2010/diagram" id="0" name="" descr="text box "/>
        </a:ext>
      </dgm:extLst>
    </dgm:pt>
    <dgm:pt modelId="{8074711D-C2B8-4028-BBD8-03A2FF66C7B4}" type="parTrans" cxnId="{AB47C705-9C1D-4FE3-B0F1-CD42B21B1413}">
      <dgm:prSet/>
      <dgm:spPr/>
      <dgm:t>
        <a:bodyPr/>
        <a:lstStyle/>
        <a:p>
          <a:endParaRPr lang="en-US"/>
        </a:p>
      </dgm:t>
    </dgm:pt>
    <dgm:pt modelId="{DAB7790E-0BB8-41E6-A69E-DAD37D192E5C}" type="sibTrans" cxnId="{AB47C705-9C1D-4FE3-B0F1-CD42B21B1413}">
      <dgm:prSet/>
      <dgm:spPr/>
      <dgm:t>
        <a:bodyPr/>
        <a:lstStyle/>
        <a:p>
          <a:endParaRPr lang="en-US"/>
        </a:p>
      </dgm:t>
    </dgm:pt>
    <dgm:pt modelId="{AF68FB88-731D-4370-B59C-1FE0E0CE202F}">
      <dgm:prSet custT="1"/>
      <dgm:spPr/>
      <dgm:t>
        <a:bodyPr/>
        <a:lstStyle/>
        <a:p>
          <a:pPr>
            <a:spcAft>
              <a:spcPts val="0"/>
            </a:spcAft>
          </a:pPr>
          <a:r>
            <a:rPr lang="en-US" sz="4000" dirty="0">
              <a:latin typeface="Arial" panose="020B0604020202020204" pitchFamily="34" charset="0"/>
              <a:cs typeface="Arial" panose="020B0604020202020204" pitchFamily="34" charset="0"/>
            </a:rPr>
            <a:t>Align with Ohio Materials Matter Work </a:t>
          </a:r>
        </a:p>
        <a:p>
          <a:pPr>
            <a:spcAft>
              <a:spcPts val="0"/>
            </a:spcAft>
          </a:pPr>
          <a:r>
            <a:rPr lang="en-US" sz="2800" i="1" dirty="0">
              <a:latin typeface="Arial" panose="020B0604020202020204" pitchFamily="34" charset="0"/>
              <a:cs typeface="Arial" panose="020B0604020202020204" pitchFamily="34" charset="0"/>
            </a:rPr>
            <a:t>(See Nov. 10 High Quality Instructional Materials session from 6:30-7:15 p.m. for more information. )</a:t>
          </a:r>
          <a:endParaRPr lang="en-US" sz="3100" i="1"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text box"/>
        </a:ext>
      </dgm:extLst>
    </dgm:pt>
    <dgm:pt modelId="{DEBD33F8-5CDA-4C57-8D24-DD658E8159C0}" type="parTrans" cxnId="{4EA432C4-95C4-4208-8BE9-64B5AD85B87A}">
      <dgm:prSet/>
      <dgm:spPr/>
      <dgm:t>
        <a:bodyPr/>
        <a:lstStyle/>
        <a:p>
          <a:endParaRPr lang="en-US"/>
        </a:p>
      </dgm:t>
    </dgm:pt>
    <dgm:pt modelId="{43C4BE4F-6692-487F-B5AE-4D7F6017D31B}" type="sibTrans" cxnId="{4EA432C4-95C4-4208-8BE9-64B5AD85B87A}">
      <dgm:prSet/>
      <dgm:spPr/>
      <dgm:t>
        <a:bodyPr/>
        <a:lstStyle/>
        <a:p>
          <a:endParaRPr lang="en-US"/>
        </a:p>
      </dgm:t>
    </dgm:pt>
    <dgm:pt modelId="{BA52864B-80BD-4EED-957B-4716CE034F34}" type="pres">
      <dgm:prSet presAssocID="{4814D438-D7AA-4D96-BB06-B1102B63C41A}" presName="Name0" presStyleCnt="0">
        <dgm:presLayoutVars>
          <dgm:dir/>
          <dgm:resizeHandles val="exact"/>
        </dgm:presLayoutVars>
      </dgm:prSet>
      <dgm:spPr/>
    </dgm:pt>
    <dgm:pt modelId="{C31FE601-2439-40FC-9527-929895ECF418}" type="pres">
      <dgm:prSet presAssocID="{57B7EB53-7084-4DAD-A51F-0E0C2A2091C0}" presName="composite" presStyleCnt="0"/>
      <dgm:spPr/>
    </dgm:pt>
    <dgm:pt modelId="{0ABBFA3F-C224-423A-AF98-8E5127ED7B3C}" type="pres">
      <dgm:prSet presAssocID="{57B7EB53-7084-4DAD-A51F-0E0C2A2091C0}" presName="rect1" presStyleLbl="trAlignAcc1" presStyleIdx="0" presStyleCnt="3">
        <dgm:presLayoutVars>
          <dgm:bulletEnabled val="1"/>
        </dgm:presLayoutVars>
      </dgm:prSet>
      <dgm:spPr/>
    </dgm:pt>
    <dgm:pt modelId="{23CD37CC-2362-469C-8CB9-7AEFF584EA72}" type="pres">
      <dgm:prSet presAssocID="{57B7EB53-7084-4DAD-A51F-0E0C2A2091C0}" presName="rect2" presStyleLbl="fgImgPlace1" presStyleIdx="0" presStyleCnt="3"/>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B43124C-1995-4291-9CC0-8A18F4AEF6E5}" type="pres">
      <dgm:prSet presAssocID="{845CF705-44E8-4CEB-B8A6-B4189B4BBD34}" presName="sibTrans" presStyleCnt="0"/>
      <dgm:spPr/>
    </dgm:pt>
    <dgm:pt modelId="{9C1DBE8C-FCD4-46C4-B517-3B9F2AC7C49D}" type="pres">
      <dgm:prSet presAssocID="{54A23A6C-E7FF-45FF-94D0-584503867468}" presName="composite" presStyleCnt="0"/>
      <dgm:spPr/>
    </dgm:pt>
    <dgm:pt modelId="{D2860E91-71A4-4F3D-8B7F-5D2D8ECBB755}" type="pres">
      <dgm:prSet presAssocID="{54A23A6C-E7FF-45FF-94D0-584503867468}" presName="rect1" presStyleLbl="trAlignAcc1" presStyleIdx="1" presStyleCnt="3">
        <dgm:presLayoutVars>
          <dgm:bulletEnabled val="1"/>
        </dgm:presLayoutVars>
      </dgm:prSet>
      <dgm:spPr/>
    </dgm:pt>
    <dgm:pt modelId="{E1D13E94-A333-4723-938E-D73E397F8003}" type="pres">
      <dgm:prSet presAssocID="{54A23A6C-E7FF-45FF-94D0-584503867468}" presName="rect2" presStyleLbl="fgImgPlace1" presStyleIdx="1" presStyleCnt="3"/>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1FB238C-92C2-493E-A147-5796E1347B71}" type="pres">
      <dgm:prSet presAssocID="{DAB7790E-0BB8-41E6-A69E-DAD37D192E5C}" presName="sibTrans" presStyleCnt="0"/>
      <dgm:spPr/>
    </dgm:pt>
    <dgm:pt modelId="{CFDBEBE7-BB7E-4BEB-9B45-A5912F8181F6}" type="pres">
      <dgm:prSet presAssocID="{AF68FB88-731D-4370-B59C-1FE0E0CE202F}" presName="composite" presStyleCnt="0"/>
      <dgm:spPr/>
    </dgm:pt>
    <dgm:pt modelId="{0BF2F18A-2924-4F7D-81C6-9746447E1A0F}" type="pres">
      <dgm:prSet presAssocID="{AF68FB88-731D-4370-B59C-1FE0E0CE202F}" presName="rect1" presStyleLbl="trAlignAcc1" presStyleIdx="2" presStyleCnt="3" custScaleX="175201" custScaleY="100610">
        <dgm:presLayoutVars>
          <dgm:bulletEnabled val="1"/>
        </dgm:presLayoutVars>
      </dgm:prSet>
      <dgm:spPr/>
    </dgm:pt>
    <dgm:pt modelId="{6ED2616A-DBAC-4513-BDFD-0900A685C6A1}" type="pres">
      <dgm:prSet presAssocID="{AF68FB88-731D-4370-B59C-1FE0E0CE202F}" presName="rect2" presStyleLbl="fgImgPlace1" presStyleIdx="2" presStyleCnt="3" custLinFactX="-70879" custLinFactNeighborX="-100000" custLinFactNeighborY="-3147"/>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Lst>
  <dgm:cxnLst>
    <dgm:cxn modelId="{39E6AD02-F264-4457-9629-65AA5945E21C}" type="presOf" srcId="{4814D438-D7AA-4D96-BB06-B1102B63C41A}" destId="{BA52864B-80BD-4EED-957B-4716CE034F34}" srcOrd="0" destOrd="0" presId="urn:microsoft.com/office/officeart/2008/layout/PictureStrips"/>
    <dgm:cxn modelId="{AB47C705-9C1D-4FE3-B0F1-CD42B21B1413}" srcId="{4814D438-D7AA-4D96-BB06-B1102B63C41A}" destId="{54A23A6C-E7FF-45FF-94D0-584503867468}" srcOrd="1" destOrd="0" parTransId="{8074711D-C2B8-4028-BBD8-03A2FF66C7B4}" sibTransId="{DAB7790E-0BB8-41E6-A69E-DAD37D192E5C}"/>
    <dgm:cxn modelId="{50339067-C143-433A-9CFC-233325981016}" type="presOf" srcId="{57B7EB53-7084-4DAD-A51F-0E0C2A2091C0}" destId="{0ABBFA3F-C224-423A-AF98-8E5127ED7B3C}" srcOrd="0" destOrd="0" presId="urn:microsoft.com/office/officeart/2008/layout/PictureStrips"/>
    <dgm:cxn modelId="{23ECB352-241D-4F2A-B3C0-EFACE64D48A4}" type="presOf" srcId="{AF68FB88-731D-4370-B59C-1FE0E0CE202F}" destId="{0BF2F18A-2924-4F7D-81C6-9746447E1A0F}" srcOrd="0" destOrd="0" presId="urn:microsoft.com/office/officeart/2008/layout/PictureStrips"/>
    <dgm:cxn modelId="{52F93C88-DCB4-481D-9110-57E3E8BC19A9}" srcId="{4814D438-D7AA-4D96-BB06-B1102B63C41A}" destId="{57B7EB53-7084-4DAD-A51F-0E0C2A2091C0}" srcOrd="0" destOrd="0" parTransId="{D65B4E58-34AB-4A04-A97E-F6137D115BF0}" sibTransId="{845CF705-44E8-4CEB-B8A6-B4189B4BBD34}"/>
    <dgm:cxn modelId="{D7F95EBB-0634-41CF-85B0-613AC81EDA4B}" type="presOf" srcId="{54A23A6C-E7FF-45FF-94D0-584503867468}" destId="{D2860E91-71A4-4F3D-8B7F-5D2D8ECBB755}" srcOrd="0" destOrd="0" presId="urn:microsoft.com/office/officeart/2008/layout/PictureStrips"/>
    <dgm:cxn modelId="{4EA432C4-95C4-4208-8BE9-64B5AD85B87A}" srcId="{4814D438-D7AA-4D96-BB06-B1102B63C41A}" destId="{AF68FB88-731D-4370-B59C-1FE0E0CE202F}" srcOrd="2" destOrd="0" parTransId="{DEBD33F8-5CDA-4C57-8D24-DD658E8159C0}" sibTransId="{43C4BE4F-6692-487F-B5AE-4D7F6017D31B}"/>
    <dgm:cxn modelId="{0CD1C7E8-F580-49A9-80AB-0404E087182F}" type="presParOf" srcId="{BA52864B-80BD-4EED-957B-4716CE034F34}" destId="{C31FE601-2439-40FC-9527-929895ECF418}" srcOrd="0" destOrd="0" presId="urn:microsoft.com/office/officeart/2008/layout/PictureStrips"/>
    <dgm:cxn modelId="{F2E07B7B-6863-44EB-A1FE-94032B419E3A}" type="presParOf" srcId="{C31FE601-2439-40FC-9527-929895ECF418}" destId="{0ABBFA3F-C224-423A-AF98-8E5127ED7B3C}" srcOrd="0" destOrd="0" presId="urn:microsoft.com/office/officeart/2008/layout/PictureStrips"/>
    <dgm:cxn modelId="{8FFAD466-EA3A-42F5-AFCB-F49F58E9E13E}" type="presParOf" srcId="{C31FE601-2439-40FC-9527-929895ECF418}" destId="{23CD37CC-2362-469C-8CB9-7AEFF584EA72}" srcOrd="1" destOrd="0" presId="urn:microsoft.com/office/officeart/2008/layout/PictureStrips"/>
    <dgm:cxn modelId="{CF81854C-720D-4F26-A1CC-704DBC69EF3B}" type="presParOf" srcId="{BA52864B-80BD-4EED-957B-4716CE034F34}" destId="{AB43124C-1995-4291-9CC0-8A18F4AEF6E5}" srcOrd="1" destOrd="0" presId="urn:microsoft.com/office/officeart/2008/layout/PictureStrips"/>
    <dgm:cxn modelId="{AEE53493-185A-4EBD-88BD-39D804B6AF49}" type="presParOf" srcId="{BA52864B-80BD-4EED-957B-4716CE034F34}" destId="{9C1DBE8C-FCD4-46C4-B517-3B9F2AC7C49D}" srcOrd="2" destOrd="0" presId="urn:microsoft.com/office/officeart/2008/layout/PictureStrips"/>
    <dgm:cxn modelId="{6EB49EE8-AD87-4891-9470-C37632052D08}" type="presParOf" srcId="{9C1DBE8C-FCD4-46C4-B517-3B9F2AC7C49D}" destId="{D2860E91-71A4-4F3D-8B7F-5D2D8ECBB755}" srcOrd="0" destOrd="0" presId="urn:microsoft.com/office/officeart/2008/layout/PictureStrips"/>
    <dgm:cxn modelId="{00EB3F87-20C7-4E25-ADD2-224EE4C421B9}" type="presParOf" srcId="{9C1DBE8C-FCD4-46C4-B517-3B9F2AC7C49D}" destId="{E1D13E94-A333-4723-938E-D73E397F8003}" srcOrd="1" destOrd="0" presId="urn:microsoft.com/office/officeart/2008/layout/PictureStrips"/>
    <dgm:cxn modelId="{71A8B503-CC38-4F7E-8529-D308C33FBF9A}" type="presParOf" srcId="{BA52864B-80BD-4EED-957B-4716CE034F34}" destId="{A1FB238C-92C2-493E-A147-5796E1347B71}" srcOrd="3" destOrd="0" presId="urn:microsoft.com/office/officeart/2008/layout/PictureStrips"/>
    <dgm:cxn modelId="{FB4457F4-A091-49DB-B0E2-3193A819CE69}" type="presParOf" srcId="{BA52864B-80BD-4EED-957B-4716CE034F34}" destId="{CFDBEBE7-BB7E-4BEB-9B45-A5912F8181F6}" srcOrd="4" destOrd="0" presId="urn:microsoft.com/office/officeart/2008/layout/PictureStrips"/>
    <dgm:cxn modelId="{F7B04F86-E525-427E-AEAF-ABEB4BB9691B}" type="presParOf" srcId="{CFDBEBE7-BB7E-4BEB-9B45-A5912F8181F6}" destId="{0BF2F18A-2924-4F7D-81C6-9746447E1A0F}" srcOrd="0" destOrd="0" presId="urn:microsoft.com/office/officeart/2008/layout/PictureStrips"/>
    <dgm:cxn modelId="{32940CC3-5DC3-400B-A1B1-BE5D54FB76E9}" type="presParOf" srcId="{CFDBEBE7-BB7E-4BEB-9B45-A5912F8181F6}" destId="{6ED2616A-DBAC-4513-BDFD-0900A685C6A1}"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740FFA-D989-4C65-B0EF-5A3C6676341C}">
      <dsp:nvSpPr>
        <dsp:cNvPr id="0" name=""/>
        <dsp:cNvSpPr/>
      </dsp:nvSpPr>
      <dsp:spPr>
        <a:xfrm>
          <a:off x="-7352057" y="-1123812"/>
          <a:ext cx="8750025" cy="8750025"/>
        </a:xfrm>
        <a:prstGeom prst="blockArc">
          <a:avLst>
            <a:gd name="adj1" fmla="val 18900000"/>
            <a:gd name="adj2" fmla="val 2700000"/>
            <a:gd name="adj3" fmla="val 247"/>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B28DA0-3277-4B81-8CDA-ADB67A2B1DA6}">
      <dsp:nvSpPr>
        <dsp:cNvPr id="0" name=""/>
        <dsp:cNvSpPr/>
      </dsp:nvSpPr>
      <dsp:spPr>
        <a:xfrm>
          <a:off x="520517" y="342416"/>
          <a:ext cx="13204422" cy="68457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Communication and Analysis</a:t>
          </a:r>
        </a:p>
      </dsp:txBody>
      <dsp:txXfrm>
        <a:off x="520517" y="342416"/>
        <a:ext cx="13204422" cy="684572"/>
      </dsp:txXfrm>
    </dsp:sp>
    <dsp:sp modelId="{B925F235-04C7-4FE6-B825-BC10A5FAF9D6}">
      <dsp:nvSpPr>
        <dsp:cNvPr id="0" name=""/>
        <dsp:cNvSpPr/>
      </dsp:nvSpPr>
      <dsp:spPr>
        <a:xfrm>
          <a:off x="92659" y="256844"/>
          <a:ext cx="855715" cy="855715"/>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43A0BD-F350-45E7-AB3D-543D6288AAA0}">
      <dsp:nvSpPr>
        <dsp:cNvPr id="0" name=""/>
        <dsp:cNvSpPr/>
      </dsp:nvSpPr>
      <dsp:spPr>
        <a:xfrm>
          <a:off x="1083624" y="1369145"/>
          <a:ext cx="12641314" cy="684572"/>
        </a:xfrm>
        <a:prstGeom prst="rect">
          <a:avLst/>
        </a:prstGeom>
        <a:solidFill>
          <a:schemeClr val="accent2">
            <a:hueOff val="-3316674"/>
            <a:satOff val="-6308"/>
            <a:lumOff val="4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Exploring One-Variable Data</a:t>
          </a:r>
        </a:p>
      </dsp:txBody>
      <dsp:txXfrm>
        <a:off x="1083624" y="1369145"/>
        <a:ext cx="12641314" cy="684572"/>
      </dsp:txXfrm>
    </dsp:sp>
    <dsp:sp modelId="{AC5DB155-E39E-49F7-A95E-6EABB41458C2}">
      <dsp:nvSpPr>
        <dsp:cNvPr id="0" name=""/>
        <dsp:cNvSpPr/>
      </dsp:nvSpPr>
      <dsp:spPr>
        <a:xfrm>
          <a:off x="655767" y="1283573"/>
          <a:ext cx="855715" cy="855715"/>
        </a:xfrm>
        <a:prstGeom prst="ellipse">
          <a:avLst/>
        </a:prstGeom>
        <a:solidFill>
          <a:schemeClr val="lt1">
            <a:hueOff val="0"/>
            <a:satOff val="0"/>
            <a:lumOff val="0"/>
            <a:alphaOff val="0"/>
          </a:schemeClr>
        </a:solidFill>
        <a:ln w="25400" cap="flat" cmpd="sng" algn="ctr">
          <a:solidFill>
            <a:schemeClr val="accent2">
              <a:hueOff val="-3316674"/>
              <a:satOff val="-6308"/>
              <a:lumOff val="4392"/>
              <a:alphaOff val="0"/>
            </a:schemeClr>
          </a:solidFill>
          <a:prstDash val="solid"/>
        </a:ln>
        <a:effectLst/>
      </dsp:spPr>
      <dsp:style>
        <a:lnRef idx="2">
          <a:scrgbClr r="0" g="0" b="0"/>
        </a:lnRef>
        <a:fillRef idx="1">
          <a:scrgbClr r="0" g="0" b="0"/>
        </a:fillRef>
        <a:effectRef idx="0">
          <a:scrgbClr r="0" g="0" b="0"/>
        </a:effectRef>
        <a:fontRef idx="minor"/>
      </dsp:style>
    </dsp:sp>
    <dsp:sp modelId="{2EE2907B-198D-43C2-9A01-4AB1DD6F3F52}">
      <dsp:nvSpPr>
        <dsp:cNvPr id="0" name=""/>
        <dsp:cNvSpPr/>
      </dsp:nvSpPr>
      <dsp:spPr>
        <a:xfrm>
          <a:off x="1341120" y="2395874"/>
          <a:ext cx="12383819" cy="684572"/>
        </a:xfrm>
        <a:prstGeom prst="rect">
          <a:avLst/>
        </a:prstGeom>
        <a:solidFill>
          <a:schemeClr val="accent2">
            <a:hueOff val="-6633347"/>
            <a:satOff val="-12615"/>
            <a:lumOff val="8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Exploring Two-Variable Data</a:t>
          </a:r>
        </a:p>
      </dsp:txBody>
      <dsp:txXfrm>
        <a:off x="1341120" y="2395874"/>
        <a:ext cx="12383819" cy="684572"/>
      </dsp:txXfrm>
    </dsp:sp>
    <dsp:sp modelId="{9538F95F-D36F-4D01-8A8D-E75FA24E9764}">
      <dsp:nvSpPr>
        <dsp:cNvPr id="0" name=""/>
        <dsp:cNvSpPr/>
      </dsp:nvSpPr>
      <dsp:spPr>
        <a:xfrm>
          <a:off x="913262" y="2310302"/>
          <a:ext cx="855715" cy="855715"/>
        </a:xfrm>
        <a:prstGeom prst="ellipse">
          <a:avLst/>
        </a:prstGeom>
        <a:solidFill>
          <a:schemeClr val="lt1">
            <a:hueOff val="0"/>
            <a:satOff val="0"/>
            <a:lumOff val="0"/>
            <a:alphaOff val="0"/>
          </a:schemeClr>
        </a:solidFill>
        <a:ln w="25400" cap="flat" cmpd="sng" algn="ctr">
          <a:solidFill>
            <a:schemeClr val="accent2">
              <a:hueOff val="-6633347"/>
              <a:satOff val="-12615"/>
              <a:lumOff val="8784"/>
              <a:alphaOff val="0"/>
            </a:schemeClr>
          </a:solidFill>
          <a:prstDash val="solid"/>
        </a:ln>
        <a:effectLst/>
      </dsp:spPr>
      <dsp:style>
        <a:lnRef idx="2">
          <a:scrgbClr r="0" g="0" b="0"/>
        </a:lnRef>
        <a:fillRef idx="1">
          <a:scrgbClr r="0" g="0" b="0"/>
        </a:fillRef>
        <a:effectRef idx="0">
          <a:scrgbClr r="0" g="0" b="0"/>
        </a:effectRef>
        <a:fontRef idx="minor"/>
      </dsp:style>
    </dsp:sp>
    <dsp:sp modelId="{83C9A53E-ABB9-4DA1-965D-AB50F9BDCC19}">
      <dsp:nvSpPr>
        <dsp:cNvPr id="0" name=""/>
        <dsp:cNvSpPr/>
      </dsp:nvSpPr>
      <dsp:spPr>
        <a:xfrm>
          <a:off x="1341120" y="3421953"/>
          <a:ext cx="12383819" cy="684572"/>
        </a:xfrm>
        <a:prstGeom prst="rect">
          <a:avLst/>
        </a:prstGeom>
        <a:solidFill>
          <a:schemeClr val="accent2">
            <a:hueOff val="-9950021"/>
            <a:satOff val="-18923"/>
            <a:lumOff val="131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Collecting Data: Sampling Techniques and Experimental Design</a:t>
          </a:r>
        </a:p>
      </dsp:txBody>
      <dsp:txXfrm>
        <a:off x="1341120" y="3421953"/>
        <a:ext cx="12383819" cy="684572"/>
      </dsp:txXfrm>
    </dsp:sp>
    <dsp:sp modelId="{6F3262F4-7683-46CB-9B55-0F5693CB3CE2}">
      <dsp:nvSpPr>
        <dsp:cNvPr id="0" name=""/>
        <dsp:cNvSpPr/>
      </dsp:nvSpPr>
      <dsp:spPr>
        <a:xfrm>
          <a:off x="913262" y="3336381"/>
          <a:ext cx="855715" cy="855715"/>
        </a:xfrm>
        <a:prstGeom prst="ellipse">
          <a:avLst/>
        </a:prstGeom>
        <a:solidFill>
          <a:schemeClr val="lt1">
            <a:hueOff val="0"/>
            <a:satOff val="0"/>
            <a:lumOff val="0"/>
            <a:alphaOff val="0"/>
          </a:schemeClr>
        </a:solidFill>
        <a:ln w="25400" cap="flat" cmpd="sng" algn="ctr">
          <a:solidFill>
            <a:schemeClr val="accent2">
              <a:hueOff val="-9950021"/>
              <a:satOff val="-18923"/>
              <a:lumOff val="13175"/>
              <a:alphaOff val="0"/>
            </a:schemeClr>
          </a:solidFill>
          <a:prstDash val="solid"/>
        </a:ln>
        <a:effectLst/>
      </dsp:spPr>
      <dsp:style>
        <a:lnRef idx="2">
          <a:scrgbClr r="0" g="0" b="0"/>
        </a:lnRef>
        <a:fillRef idx="1">
          <a:scrgbClr r="0" g="0" b="0"/>
        </a:fillRef>
        <a:effectRef idx="0">
          <a:scrgbClr r="0" g="0" b="0"/>
        </a:effectRef>
        <a:fontRef idx="minor"/>
      </dsp:style>
    </dsp:sp>
    <dsp:sp modelId="{B5140816-8A2D-41F0-AA12-6CFC04B2C717}">
      <dsp:nvSpPr>
        <dsp:cNvPr id="0" name=""/>
        <dsp:cNvSpPr/>
      </dsp:nvSpPr>
      <dsp:spPr>
        <a:xfrm>
          <a:off x="1083624" y="4448681"/>
          <a:ext cx="12641314" cy="684572"/>
        </a:xfrm>
        <a:prstGeom prst="rect">
          <a:avLst/>
        </a:prstGeom>
        <a:solidFill>
          <a:schemeClr val="accent2">
            <a:hueOff val="-13266694"/>
            <a:satOff val="-25230"/>
            <a:lumOff val="175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Probability, Randomness, and Distributions</a:t>
          </a:r>
        </a:p>
      </dsp:txBody>
      <dsp:txXfrm>
        <a:off x="1083624" y="4448681"/>
        <a:ext cx="12641314" cy="684572"/>
      </dsp:txXfrm>
    </dsp:sp>
    <dsp:sp modelId="{E9693F75-E30B-435C-AB7C-821FFEEED516}">
      <dsp:nvSpPr>
        <dsp:cNvPr id="0" name=""/>
        <dsp:cNvSpPr/>
      </dsp:nvSpPr>
      <dsp:spPr>
        <a:xfrm>
          <a:off x="655767" y="4363110"/>
          <a:ext cx="855715" cy="855715"/>
        </a:xfrm>
        <a:prstGeom prst="ellipse">
          <a:avLst/>
        </a:prstGeom>
        <a:solidFill>
          <a:schemeClr val="lt1">
            <a:hueOff val="0"/>
            <a:satOff val="0"/>
            <a:lumOff val="0"/>
            <a:alphaOff val="0"/>
          </a:schemeClr>
        </a:solidFill>
        <a:ln w="25400" cap="flat" cmpd="sng" algn="ctr">
          <a:solidFill>
            <a:schemeClr val="accent2">
              <a:hueOff val="-13266694"/>
              <a:satOff val="-25230"/>
              <a:lumOff val="17567"/>
              <a:alphaOff val="0"/>
            </a:schemeClr>
          </a:solidFill>
          <a:prstDash val="solid"/>
        </a:ln>
        <a:effectLst/>
      </dsp:spPr>
      <dsp:style>
        <a:lnRef idx="2">
          <a:scrgbClr r="0" g="0" b="0"/>
        </a:lnRef>
        <a:fillRef idx="1">
          <a:scrgbClr r="0" g="0" b="0"/>
        </a:fillRef>
        <a:effectRef idx="0">
          <a:scrgbClr r="0" g="0" b="0"/>
        </a:effectRef>
        <a:fontRef idx="minor"/>
      </dsp:style>
    </dsp:sp>
    <dsp:sp modelId="{66D9C6F3-2234-4820-8A11-5B39268D4FAB}">
      <dsp:nvSpPr>
        <dsp:cNvPr id="0" name=""/>
        <dsp:cNvSpPr/>
      </dsp:nvSpPr>
      <dsp:spPr>
        <a:xfrm>
          <a:off x="520517" y="5475410"/>
          <a:ext cx="13204422" cy="684572"/>
        </a:xfrm>
        <a:prstGeom prst="rect">
          <a:avLst/>
        </a:prstGeom>
        <a:solidFill>
          <a:schemeClr val="accent2">
            <a:hueOff val="-16583368"/>
            <a:satOff val="-31538"/>
            <a:lumOff val="219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3380"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Inference for One-Sample Categorical and Quantitative Data</a:t>
          </a:r>
        </a:p>
      </dsp:txBody>
      <dsp:txXfrm>
        <a:off x="520517" y="5475410"/>
        <a:ext cx="13204422" cy="684572"/>
      </dsp:txXfrm>
    </dsp:sp>
    <dsp:sp modelId="{29C33E94-88B0-48A9-8270-8E97015D7D6F}">
      <dsp:nvSpPr>
        <dsp:cNvPr id="0" name=""/>
        <dsp:cNvSpPr/>
      </dsp:nvSpPr>
      <dsp:spPr>
        <a:xfrm>
          <a:off x="92659" y="5389839"/>
          <a:ext cx="855715" cy="855715"/>
        </a:xfrm>
        <a:prstGeom prst="ellipse">
          <a:avLst/>
        </a:prstGeom>
        <a:solidFill>
          <a:schemeClr val="lt1">
            <a:hueOff val="0"/>
            <a:satOff val="0"/>
            <a:lumOff val="0"/>
            <a:alphaOff val="0"/>
          </a:schemeClr>
        </a:solidFill>
        <a:ln w="25400" cap="flat" cmpd="sng" algn="ctr">
          <a:solidFill>
            <a:schemeClr val="accent2">
              <a:hueOff val="-16583368"/>
              <a:satOff val="-31538"/>
              <a:lumOff val="2195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BBFA3F-C224-423A-AF98-8E5127ED7B3C}">
      <dsp:nvSpPr>
        <dsp:cNvPr id="0" name=""/>
        <dsp:cNvSpPr/>
      </dsp:nvSpPr>
      <dsp:spPr>
        <a:xfrm>
          <a:off x="259724" y="747004"/>
          <a:ext cx="6127642" cy="1914888"/>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97018"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latin typeface="Arial" panose="020B0604020202020204" pitchFamily="34" charset="0"/>
              <a:cs typeface="Arial" panose="020B0604020202020204" pitchFamily="34" charset="0"/>
            </a:rPr>
            <a:t>Standards Document</a:t>
          </a:r>
        </a:p>
      </dsp:txBody>
      <dsp:txXfrm>
        <a:off x="259724" y="747004"/>
        <a:ext cx="6127642" cy="1914888"/>
      </dsp:txXfrm>
    </dsp:sp>
    <dsp:sp modelId="{23CD37CC-2362-469C-8CB9-7AEFF584EA72}">
      <dsp:nvSpPr>
        <dsp:cNvPr id="0" name=""/>
        <dsp:cNvSpPr/>
      </dsp:nvSpPr>
      <dsp:spPr>
        <a:xfrm>
          <a:off x="4405" y="470409"/>
          <a:ext cx="1340421" cy="2010632"/>
        </a:xfrm>
        <a:prstGeom prst="rect">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860E91-71A4-4F3D-8B7F-5D2D8ECBB755}">
      <dsp:nvSpPr>
        <dsp:cNvPr id="0" name=""/>
        <dsp:cNvSpPr/>
      </dsp:nvSpPr>
      <dsp:spPr>
        <a:xfrm>
          <a:off x="6914163" y="747004"/>
          <a:ext cx="6127642" cy="1914888"/>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97018"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latin typeface="Arial" panose="020B0604020202020204" pitchFamily="34" charset="0"/>
              <a:cs typeface="Arial" panose="020B0604020202020204" pitchFamily="34" charset="0"/>
            </a:rPr>
            <a:t>Instructional Supports for the Model Curriculum</a:t>
          </a:r>
        </a:p>
      </dsp:txBody>
      <dsp:txXfrm>
        <a:off x="6914163" y="747004"/>
        <a:ext cx="6127642" cy="1914888"/>
      </dsp:txXfrm>
    </dsp:sp>
    <dsp:sp modelId="{E1D13E94-A333-4723-938E-D73E397F8003}">
      <dsp:nvSpPr>
        <dsp:cNvPr id="0" name=""/>
        <dsp:cNvSpPr/>
      </dsp:nvSpPr>
      <dsp:spPr>
        <a:xfrm>
          <a:off x="6658845" y="470409"/>
          <a:ext cx="1340421" cy="2010632"/>
        </a:xfrm>
        <a:prstGeom prst="rect">
          <a:avLst/>
        </a:prstGeom>
        <a:solidFill>
          <a:schemeClr val="accent2">
            <a:tint val="50000"/>
            <a:hueOff val="-8294143"/>
            <a:satOff val="9318"/>
            <a:lumOff val="225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F2F18A-2924-4F7D-81C6-9746447E1A0F}">
      <dsp:nvSpPr>
        <dsp:cNvPr id="0" name=""/>
        <dsp:cNvSpPr/>
      </dsp:nvSpPr>
      <dsp:spPr>
        <a:xfrm>
          <a:off x="1155260" y="3151796"/>
          <a:ext cx="10735691" cy="1926569"/>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97018" tIns="152400" rIns="152400" bIns="152400" numCol="1" spcCol="1270" anchor="ctr" anchorCtr="0">
          <a:noAutofit/>
        </a:bodyPr>
        <a:lstStyle/>
        <a:p>
          <a:pPr marL="0" lvl="0" indent="0" algn="l" defTabSz="1778000">
            <a:lnSpc>
              <a:spcPct val="90000"/>
            </a:lnSpc>
            <a:spcBef>
              <a:spcPct val="0"/>
            </a:spcBef>
            <a:spcAft>
              <a:spcPts val="0"/>
            </a:spcAft>
            <a:buNone/>
          </a:pPr>
          <a:r>
            <a:rPr lang="en-US" sz="4000" kern="1200" dirty="0">
              <a:latin typeface="Arial" panose="020B0604020202020204" pitchFamily="34" charset="0"/>
              <a:cs typeface="Arial" panose="020B0604020202020204" pitchFamily="34" charset="0"/>
            </a:rPr>
            <a:t>Align with Ohio Materials Matter Work </a:t>
          </a:r>
        </a:p>
        <a:p>
          <a:pPr marL="0" lvl="0" indent="0" algn="l" defTabSz="1778000">
            <a:lnSpc>
              <a:spcPct val="90000"/>
            </a:lnSpc>
            <a:spcBef>
              <a:spcPct val="0"/>
            </a:spcBef>
            <a:spcAft>
              <a:spcPts val="0"/>
            </a:spcAft>
            <a:buNone/>
          </a:pPr>
          <a:r>
            <a:rPr lang="en-US" sz="2800" i="1" kern="1200" dirty="0">
              <a:latin typeface="Arial" panose="020B0604020202020204" pitchFamily="34" charset="0"/>
              <a:cs typeface="Arial" panose="020B0604020202020204" pitchFamily="34" charset="0"/>
            </a:rPr>
            <a:t>(See Nov. 10 High Quality Instructional Materials session from 6:30-7:15 p.m. for more information. )</a:t>
          </a:r>
          <a:endParaRPr lang="en-US" sz="3100" i="1" kern="1200" dirty="0">
            <a:latin typeface="Arial" panose="020B0604020202020204" pitchFamily="34" charset="0"/>
            <a:cs typeface="Arial" panose="020B0604020202020204" pitchFamily="34" charset="0"/>
          </a:endParaRPr>
        </a:p>
      </dsp:txBody>
      <dsp:txXfrm>
        <a:off x="1155260" y="3151796"/>
        <a:ext cx="10735691" cy="1926569"/>
      </dsp:txXfrm>
    </dsp:sp>
    <dsp:sp modelId="{6ED2616A-DBAC-4513-BDFD-0900A685C6A1}">
      <dsp:nvSpPr>
        <dsp:cNvPr id="0" name=""/>
        <dsp:cNvSpPr/>
      </dsp:nvSpPr>
      <dsp:spPr>
        <a:xfrm>
          <a:off x="913466" y="2817766"/>
          <a:ext cx="1340421" cy="2010632"/>
        </a:xfrm>
        <a:prstGeom prst="rect">
          <a:avLst/>
        </a:prstGeom>
        <a:solidFill>
          <a:schemeClr val="accent2">
            <a:tint val="50000"/>
            <a:hueOff val="-16588286"/>
            <a:satOff val="18635"/>
            <a:lumOff val="45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B8A50-36A2-40FA-85F8-D22A6400798F}" type="datetimeFigureOut">
              <a:rPr lang="en-US" smtClean="0"/>
              <a:t>11/18/2021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EB8E9-7E05-4C60-A58D-798732DD5BFE}" type="slidenum">
              <a:rPr lang="en-US" smtClean="0"/>
              <a:t>‹#›</a:t>
            </a:fld>
            <a:endParaRPr lang="en-US"/>
          </a:p>
        </p:txBody>
      </p:sp>
    </p:spTree>
    <p:extLst>
      <p:ext uri="{BB962C8B-B14F-4D97-AF65-F5344CB8AC3E}">
        <p14:creationId xmlns:p14="http://schemas.microsoft.com/office/powerpoint/2010/main" val="323637235"/>
      </p:ext>
    </p:extLst>
  </p:cSld>
  <p:clrMap bg1="lt1" tx1="dk1" bg2="lt2" tx2="dk2" accent1="accent1" accent2="accent2" accent3="accent3" accent4="accent4" accent5="accent5" accent6="accent6" hlink="hlink" folHlink="folHlink"/>
  <p:notesStyle>
    <a:lvl1pPr marL="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548613"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2pPr>
    <a:lvl3pPr marL="1097225"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3pPr>
    <a:lvl4pPr marL="1645838"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4pPr>
    <a:lvl5pPr marL="219445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5pPr>
    <a:lvl6pPr marL="2743063" algn="l" defTabSz="1097225" rtl="0" eaLnBrk="1" latinLnBrk="0" hangingPunct="1">
      <a:defRPr sz="1400" kern="1200">
        <a:solidFill>
          <a:schemeClr val="tx1"/>
        </a:solidFill>
        <a:latin typeface="+mn-lt"/>
        <a:ea typeface="+mn-ea"/>
        <a:cs typeface="+mn-cs"/>
      </a:defRPr>
    </a:lvl6pPr>
    <a:lvl7pPr marL="3291675" algn="l" defTabSz="1097225" rtl="0" eaLnBrk="1" latinLnBrk="0" hangingPunct="1">
      <a:defRPr sz="1400" kern="1200">
        <a:solidFill>
          <a:schemeClr val="tx1"/>
        </a:solidFill>
        <a:latin typeface="+mn-lt"/>
        <a:ea typeface="+mn-ea"/>
        <a:cs typeface="+mn-cs"/>
      </a:defRPr>
    </a:lvl7pPr>
    <a:lvl8pPr marL="3840288" algn="l" defTabSz="1097225" rtl="0" eaLnBrk="1" latinLnBrk="0" hangingPunct="1">
      <a:defRPr sz="1400" kern="1200">
        <a:solidFill>
          <a:schemeClr val="tx1"/>
        </a:solidFill>
        <a:latin typeface="+mn-lt"/>
        <a:ea typeface="+mn-ea"/>
        <a:cs typeface="+mn-cs"/>
      </a:defRPr>
    </a:lvl8pPr>
    <a:lvl9pPr marL="4388901" algn="l" defTabSz="109722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oh-tech.webex.com/oh-tech/j.php?MTID=m7444e64559756ac8716e269b7eed3a40"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a:t>
            </a:fld>
            <a:endParaRPr lang="en-US"/>
          </a:p>
        </p:txBody>
      </p:sp>
    </p:spTree>
    <p:extLst>
      <p:ext uri="{BB962C8B-B14F-4D97-AF65-F5344CB8AC3E}">
        <p14:creationId xmlns:p14="http://schemas.microsoft.com/office/powerpoint/2010/main" val="1467554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Angela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10</a:t>
            </a:fld>
            <a:endParaRPr lang="en-US"/>
          </a:p>
        </p:txBody>
      </p:sp>
    </p:spTree>
    <p:extLst>
      <p:ext uri="{BB962C8B-B14F-4D97-AF65-F5344CB8AC3E}">
        <p14:creationId xmlns:p14="http://schemas.microsoft.com/office/powerpoint/2010/main" val="278570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Angela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11</a:t>
            </a:fld>
            <a:endParaRPr lang="en-US"/>
          </a:p>
        </p:txBody>
      </p:sp>
    </p:spTree>
    <p:extLst>
      <p:ext uri="{BB962C8B-B14F-4D97-AF65-F5344CB8AC3E}">
        <p14:creationId xmlns:p14="http://schemas.microsoft.com/office/powerpoint/2010/main" val="2283602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Angela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12</a:t>
            </a:fld>
            <a:endParaRPr lang="en-US"/>
          </a:p>
        </p:txBody>
      </p:sp>
    </p:spTree>
    <p:extLst>
      <p:ext uri="{BB962C8B-B14F-4D97-AF65-F5344CB8AC3E}">
        <p14:creationId xmlns:p14="http://schemas.microsoft.com/office/powerpoint/2010/main" val="2972131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Idrissa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13</a:t>
            </a:fld>
            <a:endParaRPr lang="en-US"/>
          </a:p>
        </p:txBody>
      </p:sp>
    </p:spTree>
    <p:extLst>
      <p:ext uri="{BB962C8B-B14F-4D97-AF65-F5344CB8AC3E}">
        <p14:creationId xmlns:p14="http://schemas.microsoft.com/office/powerpoint/2010/main" val="4019578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Angela</a:t>
            </a:r>
          </a:p>
          <a:p>
            <a:pPr marL="0" marR="0" lvl="0" indent="0" algn="l" defTabSz="1097225" rtl="0" eaLnBrk="1" fontAlgn="auto" latinLnBrk="0" hangingPunct="1">
              <a:lnSpc>
                <a:spcPct val="100000"/>
              </a:lnSpc>
              <a:spcBef>
                <a:spcPts val="0"/>
              </a:spcBef>
              <a:spcAft>
                <a:spcPts val="0"/>
              </a:spcAft>
              <a:buClrTx/>
              <a:buSzTx/>
              <a:buFontTx/>
              <a:buNone/>
              <a:tabLst/>
              <a:defRPr/>
            </a:pPr>
            <a:r>
              <a:rPr lang="en-US" b="1"/>
              <a:t>https://education.ohio.gov/Topics/Learning-in-Ohio/Mathematics/Resources-for-Mathematics/Math-Pathways/Higher-Ed-Entry-Level-Math-Pathways-Course-Descrip </a:t>
            </a:r>
            <a:endParaRPr lang="en-US" b="1" dirty="0"/>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14</a:t>
            </a:fld>
            <a:endParaRPr lang="en-US"/>
          </a:p>
        </p:txBody>
      </p:sp>
    </p:spTree>
    <p:extLst>
      <p:ext uri="{BB962C8B-B14F-4D97-AF65-F5344CB8AC3E}">
        <p14:creationId xmlns:p14="http://schemas.microsoft.com/office/powerpoint/2010/main" val="1178706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Angela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15</a:t>
            </a:fld>
            <a:endParaRPr lang="en-US"/>
          </a:p>
        </p:txBody>
      </p:sp>
    </p:spTree>
    <p:extLst>
      <p:ext uri="{BB962C8B-B14F-4D97-AF65-F5344CB8AC3E}">
        <p14:creationId xmlns:p14="http://schemas.microsoft.com/office/powerpoint/2010/main" val="3790715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Peter</a:t>
            </a:r>
          </a:p>
          <a:p>
            <a:endParaRPr lang="en-US" dirty="0"/>
          </a:p>
          <a:p>
            <a:endParaRPr lang="en-US" dirty="0"/>
          </a:p>
          <a:p>
            <a:endParaRPr lang="en-US" dirty="0"/>
          </a:p>
          <a:p>
            <a:r>
              <a:rPr lang="en-US" dirty="0"/>
              <a:t>https://www.act.org/content/act/en/products-and-services/the-act/test-preparation/description-of-math-test.html</a:t>
            </a:r>
          </a:p>
        </p:txBody>
      </p:sp>
      <p:sp>
        <p:nvSpPr>
          <p:cNvPr id="4" name="Slide Number Placeholder 3"/>
          <p:cNvSpPr>
            <a:spLocks noGrp="1"/>
          </p:cNvSpPr>
          <p:nvPr>
            <p:ph type="sldNum" sz="quarter" idx="5"/>
          </p:nvPr>
        </p:nvSpPr>
        <p:spPr/>
        <p:txBody>
          <a:bodyPr/>
          <a:lstStyle/>
          <a:p>
            <a:fld id="{A88EB8E9-7E05-4C60-A58D-798732DD5BFE}" type="slidenum">
              <a:rPr lang="en-US" smtClean="0"/>
              <a:t>16</a:t>
            </a:fld>
            <a:endParaRPr lang="en-US"/>
          </a:p>
        </p:txBody>
      </p:sp>
    </p:spTree>
    <p:extLst>
      <p:ext uri="{BB962C8B-B14F-4D97-AF65-F5344CB8AC3E}">
        <p14:creationId xmlns:p14="http://schemas.microsoft.com/office/powerpoint/2010/main" val="3280514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Peter</a:t>
            </a:r>
          </a:p>
          <a:p>
            <a:r>
              <a:rPr lang="en-US" dirty="0"/>
              <a:t>https://www.act.org/content/act/en/products-and-services/the-act/test-preparation/description-of-math-test.html</a:t>
            </a:r>
          </a:p>
        </p:txBody>
      </p:sp>
      <p:sp>
        <p:nvSpPr>
          <p:cNvPr id="4" name="Slide Number Placeholder 3"/>
          <p:cNvSpPr>
            <a:spLocks noGrp="1"/>
          </p:cNvSpPr>
          <p:nvPr>
            <p:ph type="sldNum" sz="quarter" idx="5"/>
          </p:nvPr>
        </p:nvSpPr>
        <p:spPr/>
        <p:txBody>
          <a:bodyPr/>
          <a:lstStyle/>
          <a:p>
            <a:fld id="{A88EB8E9-7E05-4C60-A58D-798732DD5BFE}" type="slidenum">
              <a:rPr lang="en-US" smtClean="0"/>
              <a:t>17</a:t>
            </a:fld>
            <a:endParaRPr lang="en-US"/>
          </a:p>
        </p:txBody>
      </p:sp>
    </p:spTree>
    <p:extLst>
      <p:ext uri="{BB962C8B-B14F-4D97-AF65-F5344CB8AC3E}">
        <p14:creationId xmlns:p14="http://schemas.microsoft.com/office/powerpoint/2010/main" val="1538892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Peter</a:t>
            </a:r>
          </a:p>
          <a:p>
            <a:r>
              <a:rPr lang="en-US" dirty="0"/>
              <a:t>https://www.act.org/content/act/en/products-and-services/the-act/test-preparation/description-of-math-test.html</a:t>
            </a:r>
          </a:p>
        </p:txBody>
      </p:sp>
      <p:sp>
        <p:nvSpPr>
          <p:cNvPr id="4" name="Slide Number Placeholder 3"/>
          <p:cNvSpPr>
            <a:spLocks noGrp="1"/>
          </p:cNvSpPr>
          <p:nvPr>
            <p:ph type="sldNum" sz="quarter" idx="5"/>
          </p:nvPr>
        </p:nvSpPr>
        <p:spPr/>
        <p:txBody>
          <a:bodyPr/>
          <a:lstStyle/>
          <a:p>
            <a:fld id="{A88EB8E9-7E05-4C60-A58D-798732DD5BFE}" type="slidenum">
              <a:rPr lang="en-US" smtClean="0"/>
              <a:t>18</a:t>
            </a:fld>
            <a:endParaRPr lang="en-US"/>
          </a:p>
        </p:txBody>
      </p:sp>
    </p:spTree>
    <p:extLst>
      <p:ext uri="{BB962C8B-B14F-4D97-AF65-F5344CB8AC3E}">
        <p14:creationId xmlns:p14="http://schemas.microsoft.com/office/powerpoint/2010/main" val="1775046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sz="1400" b="1" dirty="0">
                <a:effectLst/>
                <a:latin typeface="Calibri" panose="020F0502020204030204" pitchFamily="34" charset="0"/>
                <a:ea typeface="Times New Roman" panose="02020603050405020304" pitchFamily="18" charset="0"/>
              </a:rPr>
              <a:t>Note: Annie </a:t>
            </a:r>
            <a:r>
              <a:rPr lang="en-US" sz="1400" b="1" dirty="0"/>
              <a:t>will introduce and press record. </a:t>
            </a:r>
            <a:endParaRPr lang="en-US" sz="1400" b="1" dirty="0">
              <a:effectLst/>
              <a:latin typeface="Calibri" panose="020F0502020204030204" pitchFamily="34" charset="0"/>
              <a:ea typeface="Calibri" panose="020F0502020204030204" pitchFamily="34" charset="0"/>
            </a:endParaRPr>
          </a:p>
          <a:p>
            <a:r>
              <a:rPr lang="en-US" dirty="0"/>
              <a:t>Padlet Link: https://padlet.com/annacannelongo/k1iiu6ny9gzvlg8c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Main Meeting: </a:t>
            </a:r>
            <a:r>
              <a:rPr lang="en-US" sz="1800" u="sng" dirty="0">
                <a:solidFill>
                  <a:srgbClr val="0563C1"/>
                </a:solidFill>
                <a:effectLst/>
                <a:latin typeface="Calibri" panose="020F0502020204030204" pitchFamily="34" charset="0"/>
                <a:ea typeface="Calibri" panose="020F0502020204030204" pitchFamily="34" charset="0"/>
                <a:hlinkClick r:id="rId3"/>
              </a:rPr>
              <a:t>https://oh-tech.webex.com/oh-tech/j.php?MTID=m7444e64559756ac8716e269b7eed3a40</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2</a:t>
            </a:fld>
            <a:endParaRPr lang="en-US"/>
          </a:p>
        </p:txBody>
      </p:sp>
    </p:spTree>
    <p:extLst>
      <p:ext uri="{BB962C8B-B14F-4D97-AF65-F5344CB8AC3E}">
        <p14:creationId xmlns:p14="http://schemas.microsoft.com/office/powerpoint/2010/main" val="40949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Peter</a:t>
            </a:r>
          </a:p>
        </p:txBody>
      </p:sp>
      <p:sp>
        <p:nvSpPr>
          <p:cNvPr id="4" name="Slide Number Placeholder 3"/>
          <p:cNvSpPr>
            <a:spLocks noGrp="1"/>
          </p:cNvSpPr>
          <p:nvPr>
            <p:ph type="sldNum" sz="quarter" idx="5"/>
          </p:nvPr>
        </p:nvSpPr>
        <p:spPr/>
        <p:txBody>
          <a:bodyPr/>
          <a:lstStyle/>
          <a:p>
            <a:fld id="{A88EB8E9-7E05-4C60-A58D-798732DD5BFE}" type="slidenum">
              <a:rPr lang="en-US" smtClean="0"/>
              <a:t>3</a:t>
            </a:fld>
            <a:endParaRPr lang="en-US"/>
          </a:p>
        </p:txBody>
      </p:sp>
    </p:spTree>
    <p:extLst>
      <p:ext uri="{BB962C8B-B14F-4D97-AF65-F5344CB8AC3E}">
        <p14:creationId xmlns:p14="http://schemas.microsoft.com/office/powerpoint/2010/main" val="43963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Peter</a:t>
            </a:r>
          </a:p>
          <a:p>
            <a:endParaRPr lang="en-US" b="1" dirty="0"/>
          </a:p>
        </p:txBody>
      </p:sp>
      <p:sp>
        <p:nvSpPr>
          <p:cNvPr id="4" name="Slide Number Placeholder 3"/>
          <p:cNvSpPr>
            <a:spLocks noGrp="1"/>
          </p:cNvSpPr>
          <p:nvPr>
            <p:ph type="sldNum" sz="quarter" idx="5"/>
          </p:nvPr>
        </p:nvSpPr>
        <p:spPr/>
        <p:txBody>
          <a:bodyPr/>
          <a:lstStyle/>
          <a:p>
            <a:fld id="{A88EB8E9-7E05-4C60-A58D-798732DD5BFE}" type="slidenum">
              <a:rPr lang="en-US" smtClean="0"/>
              <a:t>4</a:t>
            </a:fld>
            <a:endParaRPr lang="en-US"/>
          </a:p>
        </p:txBody>
      </p:sp>
    </p:spTree>
    <p:extLst>
      <p:ext uri="{BB962C8B-B14F-4D97-AF65-F5344CB8AC3E}">
        <p14:creationId xmlns:p14="http://schemas.microsoft.com/office/powerpoint/2010/main" val="2248576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Peter</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5</a:t>
            </a:fld>
            <a:endParaRPr lang="en-US"/>
          </a:p>
        </p:txBody>
      </p:sp>
    </p:spTree>
    <p:extLst>
      <p:ext uri="{BB962C8B-B14F-4D97-AF65-F5344CB8AC3E}">
        <p14:creationId xmlns:p14="http://schemas.microsoft.com/office/powerpoint/2010/main" val="32849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Idrissa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6</a:t>
            </a:fld>
            <a:endParaRPr lang="en-US"/>
          </a:p>
        </p:txBody>
      </p:sp>
    </p:spTree>
    <p:extLst>
      <p:ext uri="{BB962C8B-B14F-4D97-AF65-F5344CB8AC3E}">
        <p14:creationId xmlns:p14="http://schemas.microsoft.com/office/powerpoint/2010/main" val="411378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Idrissa</a:t>
            </a:r>
          </a:p>
          <a:p>
            <a:endParaRPr lang="en-US" dirty="0"/>
          </a:p>
          <a:p>
            <a:endParaRPr lang="en-US" dirty="0"/>
          </a:p>
          <a:p>
            <a:endParaRPr lang="en-US" dirty="0"/>
          </a:p>
          <a:p>
            <a:r>
              <a:rPr lang="en-US" dirty="0"/>
              <a:t>What is GAISE and why do we need it?</a:t>
            </a:r>
          </a:p>
          <a:p>
            <a:pPr marL="0" indent="0">
              <a:buNone/>
            </a:pPr>
            <a:r>
              <a:rPr lang="en-US" sz="1200" dirty="0"/>
              <a:t>It</a:t>
            </a:r>
            <a:r>
              <a:rPr lang="fr-FR" sz="1200" dirty="0"/>
              <a:t>’</a:t>
            </a:r>
            <a:r>
              <a:rPr lang="en-US" sz="1200" dirty="0"/>
              <a:t>s a framework for teaching students to be statistically literate for a changing world that is driven by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EE0CA37-B3D3-4D0D-8A2B-1C633EDD525F}" type="slidenum">
              <a:rPr lang="en-US" smtClean="0"/>
              <a:t>7</a:t>
            </a:fld>
            <a:endParaRPr lang="en-US"/>
          </a:p>
        </p:txBody>
      </p:sp>
    </p:spTree>
    <p:extLst>
      <p:ext uri="{BB962C8B-B14F-4D97-AF65-F5344CB8AC3E}">
        <p14:creationId xmlns:p14="http://schemas.microsoft.com/office/powerpoint/2010/main" val="1198541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Idrissa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8</a:t>
            </a:fld>
            <a:endParaRPr lang="en-US"/>
          </a:p>
        </p:txBody>
      </p:sp>
    </p:spTree>
    <p:extLst>
      <p:ext uri="{BB962C8B-B14F-4D97-AF65-F5344CB8AC3E}">
        <p14:creationId xmlns:p14="http://schemas.microsoft.com/office/powerpoint/2010/main" val="1119926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97225" rtl="0" eaLnBrk="1" fontAlgn="auto" latinLnBrk="0" hangingPunct="1">
              <a:lnSpc>
                <a:spcPct val="100000"/>
              </a:lnSpc>
              <a:spcBef>
                <a:spcPts val="0"/>
              </a:spcBef>
              <a:spcAft>
                <a:spcPts val="0"/>
              </a:spcAft>
              <a:buClrTx/>
              <a:buSzTx/>
              <a:buFontTx/>
              <a:buNone/>
              <a:tabLst/>
              <a:defRPr/>
            </a:pPr>
            <a:r>
              <a:rPr lang="en-US" b="1" dirty="0"/>
              <a:t>Presenter: Idrissa</a:t>
            </a: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9</a:t>
            </a:fld>
            <a:endParaRPr lang="en-US"/>
          </a:p>
        </p:txBody>
      </p:sp>
    </p:spTree>
    <p:extLst>
      <p:ext uri="{BB962C8B-B14F-4D97-AF65-F5344CB8AC3E}">
        <p14:creationId xmlns:p14="http://schemas.microsoft.com/office/powerpoint/2010/main" val="18889889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screen shot of a person&#10;&#10;Description automatically generated">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ctrTitle"/>
          </p:nvPr>
        </p:nvSpPr>
        <p:spPr>
          <a:xfrm>
            <a:off x="247675" y="536195"/>
            <a:ext cx="12435840" cy="769441"/>
          </a:xfrm>
        </p:spPr>
        <p:txBody>
          <a:bodyPr lIns="0" tIns="0" rIns="0" bIns="0" anchor="b" anchorCtr="0">
            <a:spAutoFit/>
          </a:bodyPr>
          <a:lstStyle>
            <a:lvl1pPr algn="l">
              <a:defRPr sz="50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47675" y="6784963"/>
            <a:ext cx="10241280" cy="523220"/>
          </a:xfrm>
        </p:spPr>
        <p:txBody>
          <a:bodyPr lIns="0" tIns="0" rIns="0" bIns="0" anchor="t" anchorCtr="0">
            <a:spAutoFit/>
          </a:bodyPr>
          <a:lstStyle>
            <a:lvl1pPr marL="0" indent="0" algn="l">
              <a:buNone/>
              <a:defRPr sz="3400">
                <a:solidFill>
                  <a:srgbClr val="CD0920"/>
                </a:solidFill>
              </a:defRPr>
            </a:lvl1pPr>
            <a:lvl2pPr marL="548613" indent="0" algn="ctr">
              <a:buNone/>
              <a:defRPr>
                <a:solidFill>
                  <a:schemeClr val="tx1">
                    <a:tint val="75000"/>
                  </a:schemeClr>
                </a:solidFill>
              </a:defRPr>
            </a:lvl2pPr>
            <a:lvl3pPr marL="1097225" indent="0" algn="ctr">
              <a:buNone/>
              <a:defRPr>
                <a:solidFill>
                  <a:schemeClr val="tx1">
                    <a:tint val="75000"/>
                  </a:schemeClr>
                </a:solidFill>
              </a:defRPr>
            </a:lvl3pPr>
            <a:lvl4pPr marL="1645838" indent="0" algn="ctr">
              <a:buNone/>
              <a:defRPr>
                <a:solidFill>
                  <a:schemeClr val="tx1">
                    <a:tint val="75000"/>
                  </a:schemeClr>
                </a:solidFill>
              </a:defRPr>
            </a:lvl4pPr>
            <a:lvl5pPr marL="2194450" indent="0" algn="ctr">
              <a:buNone/>
              <a:defRPr>
                <a:solidFill>
                  <a:schemeClr val="tx1">
                    <a:tint val="75000"/>
                  </a:schemeClr>
                </a:solidFill>
              </a:defRPr>
            </a:lvl5pPr>
            <a:lvl6pPr marL="2743063" indent="0" algn="ctr">
              <a:buNone/>
              <a:defRPr>
                <a:solidFill>
                  <a:schemeClr val="tx1">
                    <a:tint val="75000"/>
                  </a:schemeClr>
                </a:solidFill>
              </a:defRPr>
            </a:lvl6pPr>
            <a:lvl7pPr marL="3291675" indent="0" algn="ctr">
              <a:buNone/>
              <a:defRPr>
                <a:solidFill>
                  <a:schemeClr val="tx1">
                    <a:tint val="75000"/>
                  </a:schemeClr>
                </a:solidFill>
              </a:defRPr>
            </a:lvl7pPr>
            <a:lvl8pPr marL="3840288" indent="0" algn="ctr">
              <a:buNone/>
              <a:defRPr>
                <a:solidFill>
                  <a:schemeClr val="tx1">
                    <a:tint val="75000"/>
                  </a:schemeClr>
                </a:solidFill>
              </a:defRPr>
            </a:lvl8pPr>
            <a:lvl9pPr marL="4388901" indent="0" algn="ctr">
              <a:buNone/>
              <a:defRPr>
                <a:solidFill>
                  <a:schemeClr val="tx1">
                    <a:tint val="75000"/>
                  </a:schemeClr>
                </a:solidFill>
              </a:defRPr>
            </a:lvl9pPr>
          </a:lstStyle>
          <a:p>
            <a:r>
              <a:rPr lang="en-US" dirty="0"/>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372804"/>
            <a:ext cx="14630400" cy="861060"/>
          </a:xfrm>
          <a:prstGeom prst="rect">
            <a:avLst/>
          </a:prstGeom>
        </p:spPr>
      </p:pic>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1407703A-D6B9-43B3-B974-1F517A402FCB}"/>
              </a:ext>
            </a:extLst>
          </p:cNvPr>
          <p:cNvSpPr>
            <a:spLocks noGrp="1"/>
          </p:cNvSpPr>
          <p:nvPr>
            <p:ph type="sldNum" sz="quarter" idx="12"/>
          </p:nvPr>
        </p:nvSpPr>
        <p:spPr>
          <a:xfrm>
            <a:off x="13904109" y="7695172"/>
            <a:ext cx="650091" cy="461258"/>
          </a:xfrm>
          <a:prstGeom prst="rect">
            <a:avLst/>
          </a:prstGeom>
        </p:spPr>
        <p:txBody>
          <a:bodyPr/>
          <a:lstStyle>
            <a:lvl1pPr>
              <a:defRPr sz="2400">
                <a:solidFill>
                  <a:schemeClr val="bg1">
                    <a:lumMod val="95000"/>
                  </a:schemeClr>
                </a:solidFill>
                <a:latin typeface="Arial" panose="020B0604020202020204" pitchFamily="34" charset="0"/>
                <a:cs typeface="Arial" panose="020B0604020202020204" pitchFamily="34" charset="0"/>
              </a:defRPr>
            </a:lvl1pPr>
          </a:lstStyle>
          <a:p>
            <a:fld id="{79463015-ABDD-44E9-850F-7B4794200E0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0098882"/>
      </p:ext>
    </p:extLst>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548640"/>
            <a:ext cx="13167360" cy="818203"/>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731520" y="1557346"/>
            <a:ext cx="13167360" cy="543115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hf hdr="0" ftr="0" dt="0"/>
  <p:txStyles>
    <p:titleStyle>
      <a:lvl1pPr algn="ctr" defTabSz="548613" rtl="0" eaLnBrk="1" latinLnBrk="0" hangingPunct="1">
        <a:spcBef>
          <a:spcPct val="0"/>
        </a:spcBef>
        <a:buNone/>
        <a:defRPr sz="5000" b="1" kern="1200">
          <a:solidFill>
            <a:srgbClr val="C00000"/>
          </a:solidFill>
          <a:latin typeface="Arial"/>
          <a:ea typeface="+mj-ea"/>
          <a:cs typeface="Arial"/>
        </a:defRPr>
      </a:lvl1pPr>
    </p:titleStyle>
    <p:bodyStyle>
      <a:lvl1pPr marL="272402" indent="-272402" algn="l" defTabSz="548613" rtl="0" eaLnBrk="1" latinLnBrk="0" hangingPunct="1">
        <a:spcBef>
          <a:spcPct val="20000"/>
        </a:spcBef>
        <a:buFont typeface="Arial"/>
        <a:buChar char="•"/>
        <a:defRPr sz="3900" kern="1200">
          <a:solidFill>
            <a:schemeClr val="tx1"/>
          </a:solidFill>
          <a:latin typeface="Arial"/>
          <a:ea typeface="+mn-ea"/>
          <a:cs typeface="Arial"/>
        </a:defRPr>
      </a:lvl1pPr>
      <a:lvl2pPr marL="685766" indent="-270496" algn="l" defTabSz="548613" rtl="0" eaLnBrk="1" latinLnBrk="0" hangingPunct="1">
        <a:spcBef>
          <a:spcPct val="20000"/>
        </a:spcBef>
        <a:buFont typeface="Arial"/>
        <a:buChar char="–"/>
        <a:defRPr sz="3900" kern="1200">
          <a:solidFill>
            <a:schemeClr val="tx1"/>
          </a:solidFill>
          <a:latin typeface="Arial"/>
          <a:ea typeface="+mn-ea"/>
          <a:cs typeface="Arial"/>
        </a:defRPr>
      </a:lvl2pPr>
      <a:lvl3pPr marL="1230568" indent="-274306" algn="l" defTabSz="548613" rtl="0" eaLnBrk="1" latinLnBrk="0" hangingPunct="1">
        <a:spcBef>
          <a:spcPct val="20000"/>
        </a:spcBef>
        <a:buFont typeface="Arial"/>
        <a:buChar char="•"/>
        <a:defRPr sz="3900" kern="1200">
          <a:solidFill>
            <a:schemeClr val="tx1"/>
          </a:solidFill>
          <a:latin typeface="Arial"/>
          <a:ea typeface="+mn-ea"/>
          <a:cs typeface="Arial"/>
        </a:defRPr>
      </a:lvl3pPr>
      <a:lvl4pPr marL="1788706" indent="-274306" algn="l" defTabSz="548613" rtl="0" eaLnBrk="1" latinLnBrk="0" hangingPunct="1">
        <a:spcBef>
          <a:spcPct val="20000"/>
        </a:spcBef>
        <a:buFont typeface="Arial"/>
        <a:buChar char="–"/>
        <a:defRPr sz="3900" kern="1200">
          <a:solidFill>
            <a:schemeClr val="tx1"/>
          </a:solidFill>
          <a:latin typeface="Arial"/>
          <a:ea typeface="+mn-ea"/>
          <a:cs typeface="Arial"/>
        </a:defRPr>
      </a:lvl4pPr>
      <a:lvl5pPr marL="2337319" indent="-274306" algn="l" defTabSz="548613" rtl="0" eaLnBrk="1" latinLnBrk="0" hangingPunct="1">
        <a:spcBef>
          <a:spcPct val="20000"/>
        </a:spcBef>
        <a:buFont typeface="Arial"/>
        <a:buChar char="»"/>
        <a:defRPr sz="3900" kern="1200">
          <a:solidFill>
            <a:schemeClr val="tx1"/>
          </a:solidFill>
          <a:latin typeface="Arial"/>
          <a:ea typeface="+mn-ea"/>
          <a:cs typeface="Arial"/>
        </a:defRPr>
      </a:lvl5pPr>
      <a:lvl6pPr marL="3017369" indent="-274306" algn="l" defTabSz="548613" rtl="0" eaLnBrk="1" latinLnBrk="0" hangingPunct="1">
        <a:spcBef>
          <a:spcPct val="20000"/>
        </a:spcBef>
        <a:buFont typeface="Arial"/>
        <a:buChar char="•"/>
        <a:defRPr sz="2400" kern="1200">
          <a:solidFill>
            <a:schemeClr val="tx1"/>
          </a:solidFill>
          <a:latin typeface="+mn-lt"/>
          <a:ea typeface="+mn-ea"/>
          <a:cs typeface="+mn-cs"/>
        </a:defRPr>
      </a:lvl6pPr>
      <a:lvl7pPr marL="3565982" indent="-274306" algn="l" defTabSz="548613" rtl="0" eaLnBrk="1" latinLnBrk="0" hangingPunct="1">
        <a:spcBef>
          <a:spcPct val="20000"/>
        </a:spcBef>
        <a:buFont typeface="Arial"/>
        <a:buChar char="•"/>
        <a:defRPr sz="2400" kern="1200">
          <a:solidFill>
            <a:schemeClr val="tx1"/>
          </a:solidFill>
          <a:latin typeface="+mn-lt"/>
          <a:ea typeface="+mn-ea"/>
          <a:cs typeface="+mn-cs"/>
        </a:defRPr>
      </a:lvl7pPr>
      <a:lvl8pPr marL="4114594" indent="-274306" algn="l" defTabSz="548613" rtl="0" eaLnBrk="1" latinLnBrk="0" hangingPunct="1">
        <a:spcBef>
          <a:spcPct val="20000"/>
        </a:spcBef>
        <a:buFont typeface="Arial"/>
        <a:buChar char="•"/>
        <a:defRPr sz="2400" kern="1200">
          <a:solidFill>
            <a:schemeClr val="tx1"/>
          </a:solidFill>
          <a:latin typeface="+mn-lt"/>
          <a:ea typeface="+mn-ea"/>
          <a:cs typeface="+mn-cs"/>
        </a:defRPr>
      </a:lvl8pPr>
      <a:lvl9pPr marL="4663207" indent="-274306" algn="l" defTabSz="548613"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amstat.org/asa/files/pdfs/GAISE/GAISEIIPreK-12_Full.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367" y="2637472"/>
            <a:ext cx="7144476" cy="1477328"/>
          </a:xfrm>
        </p:spPr>
        <p:txBody>
          <a:bodyPr/>
          <a:lstStyle/>
          <a:p>
            <a:pPr algn="ctr"/>
            <a:r>
              <a:rPr lang="en-US" sz="4800" dirty="0">
                <a:solidFill>
                  <a:schemeClr val="accent3">
                    <a:lumMod val="50000"/>
                  </a:schemeClr>
                </a:solidFill>
              </a:rPr>
              <a:t>Statistics and Probability Course</a:t>
            </a:r>
          </a:p>
        </p:txBody>
      </p:sp>
      <p:sp>
        <p:nvSpPr>
          <p:cNvPr id="3" name="Subtitle 2"/>
          <p:cNvSpPr>
            <a:spLocks noGrp="1"/>
          </p:cNvSpPr>
          <p:nvPr>
            <p:ph type="subTitle" idx="1"/>
          </p:nvPr>
        </p:nvSpPr>
        <p:spPr>
          <a:xfrm>
            <a:off x="367024" y="6670423"/>
            <a:ext cx="7680960" cy="553998"/>
          </a:xfrm>
        </p:spPr>
        <p:txBody>
          <a:bodyPr/>
          <a:lstStyle/>
          <a:p>
            <a:r>
              <a:rPr lang="en-US" sz="3600" dirty="0">
                <a:solidFill>
                  <a:schemeClr val="tx1">
                    <a:lumMod val="65000"/>
                    <a:lumOff val="35000"/>
                  </a:schemeClr>
                </a:solidFill>
              </a:rPr>
              <a:t>Nov. 9-10, 2021</a:t>
            </a:r>
          </a:p>
        </p:txBody>
      </p:sp>
      <p:sp>
        <p:nvSpPr>
          <p:cNvPr id="5" name="Title 1">
            <a:extLst>
              <a:ext uri="{FF2B5EF4-FFF2-40B4-BE49-F238E27FC236}">
                <a16:creationId xmlns:a16="http://schemas.microsoft.com/office/drawing/2014/main" id="{10AD5ED0-9009-4226-B70B-34F8BFF30777}"/>
              </a:ext>
            </a:extLst>
          </p:cNvPr>
          <p:cNvSpPr txBox="1">
            <a:spLocks/>
          </p:cNvSpPr>
          <p:nvPr/>
        </p:nvSpPr>
        <p:spPr>
          <a:xfrm>
            <a:off x="369681" y="622440"/>
            <a:ext cx="10709629" cy="615553"/>
          </a:xfrm>
          <a:prstGeom prst="rect">
            <a:avLst/>
          </a:prstGeom>
        </p:spPr>
        <p:txBody>
          <a:bodyPr vert="horz" wrap="square" lIns="0" tIns="0" rIns="0" bIns="0" rtlCol="0" anchor="b" anchorCtr="0">
            <a:spAutoFit/>
          </a:bodyPr>
          <a:lstStyle>
            <a:lvl1pPr algn="l" defTabSz="548613" rtl="0" eaLnBrk="1" latinLnBrk="0" hangingPunct="1">
              <a:spcBef>
                <a:spcPct val="0"/>
              </a:spcBef>
              <a:buNone/>
              <a:defRPr sz="5000" b="1" kern="1200">
                <a:solidFill>
                  <a:schemeClr val="bg1"/>
                </a:solidFill>
                <a:latin typeface="Arial"/>
                <a:ea typeface="+mj-ea"/>
                <a:cs typeface="Arial"/>
              </a:defRPr>
            </a:lvl1pPr>
          </a:lstStyle>
          <a:p>
            <a:r>
              <a:rPr lang="en-US" sz="4000" dirty="0"/>
              <a:t>High School Math Pathways Symposium</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CC34-F180-42F9-AA54-E8E7D3B7C909}"/>
              </a:ext>
            </a:extLst>
          </p:cNvPr>
          <p:cNvSpPr>
            <a:spLocks noGrp="1"/>
          </p:cNvSpPr>
          <p:nvPr>
            <p:ph type="title"/>
          </p:nvPr>
        </p:nvSpPr>
        <p:spPr>
          <a:xfrm>
            <a:off x="541868" y="149707"/>
            <a:ext cx="13167360" cy="769441"/>
          </a:xfrm>
        </p:spPr>
        <p:txBody>
          <a:bodyPr/>
          <a:lstStyle/>
          <a:p>
            <a:r>
              <a:rPr lang="en-US" dirty="0"/>
              <a:t>Critical Areas of Focus</a:t>
            </a:r>
          </a:p>
        </p:txBody>
      </p:sp>
      <p:sp>
        <p:nvSpPr>
          <p:cNvPr id="4" name="Slide Number Placeholder 3">
            <a:extLst>
              <a:ext uri="{FF2B5EF4-FFF2-40B4-BE49-F238E27FC236}">
                <a16:creationId xmlns:a16="http://schemas.microsoft.com/office/drawing/2014/main" id="{80AF0476-79F6-4FF9-A2E7-CA71F565DEA5}"/>
              </a:ext>
            </a:extLst>
          </p:cNvPr>
          <p:cNvSpPr>
            <a:spLocks noGrp="1"/>
          </p:cNvSpPr>
          <p:nvPr>
            <p:ph type="sldNum" sz="quarter" idx="12"/>
          </p:nvPr>
        </p:nvSpPr>
        <p:spPr/>
        <p:txBody>
          <a:bodyPr/>
          <a:lstStyle/>
          <a:p>
            <a:fld id="{79463015-ABDD-44E9-850F-7B4794200E02}" type="slidenum">
              <a:rPr lang="en-US" smtClean="0"/>
              <a:pPr/>
              <a:t>10</a:t>
            </a:fld>
            <a:endParaRPr lang="en-US" dirty="0"/>
          </a:p>
        </p:txBody>
      </p:sp>
      <p:graphicFrame>
        <p:nvGraphicFramePr>
          <p:cNvPr id="7" name="Diagram 6" descr="path">
            <a:extLst>
              <a:ext uri="{FF2B5EF4-FFF2-40B4-BE49-F238E27FC236}">
                <a16:creationId xmlns:a16="http://schemas.microsoft.com/office/drawing/2014/main" id="{491FF65A-33B4-4586-AC74-020FB642C5B9}"/>
              </a:ext>
            </a:extLst>
          </p:cNvPr>
          <p:cNvGraphicFramePr/>
          <p:nvPr>
            <p:extLst>
              <p:ext uri="{D42A27DB-BD31-4B8C-83A1-F6EECF244321}">
                <p14:modId xmlns:p14="http://schemas.microsoft.com/office/powerpoint/2010/main" val="4147094683"/>
              </p:ext>
            </p:extLst>
          </p:nvPr>
        </p:nvGraphicFramePr>
        <p:xfrm>
          <a:off x="270933" y="863600"/>
          <a:ext cx="13817599" cy="650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74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82EC8-FEAA-43D1-8FC2-03ACD332135E}"/>
              </a:ext>
            </a:extLst>
          </p:cNvPr>
          <p:cNvSpPr>
            <a:spLocks noGrp="1"/>
          </p:cNvSpPr>
          <p:nvPr>
            <p:ph type="title"/>
          </p:nvPr>
        </p:nvSpPr>
        <p:spPr>
          <a:xfrm>
            <a:off x="2453640" y="516424"/>
            <a:ext cx="9875520" cy="775597"/>
          </a:xfrm>
        </p:spPr>
        <p:txBody>
          <a:bodyPr/>
          <a:lstStyle/>
          <a:p>
            <a:r>
              <a:rPr lang="en-US" dirty="0"/>
              <a:t>Follow-on Courses</a:t>
            </a:r>
          </a:p>
        </p:txBody>
      </p:sp>
      <p:sp>
        <p:nvSpPr>
          <p:cNvPr id="3" name="Content Placeholder 2">
            <a:extLst>
              <a:ext uri="{FF2B5EF4-FFF2-40B4-BE49-F238E27FC236}">
                <a16:creationId xmlns:a16="http://schemas.microsoft.com/office/drawing/2014/main" id="{1256A79C-D690-4972-9AE8-D9D6FA54AAF2}"/>
              </a:ext>
            </a:extLst>
          </p:cNvPr>
          <p:cNvSpPr>
            <a:spLocks noGrp="1"/>
          </p:cNvSpPr>
          <p:nvPr>
            <p:ph idx="1"/>
          </p:nvPr>
        </p:nvSpPr>
        <p:spPr>
          <a:xfrm>
            <a:off x="1040770" y="1506423"/>
            <a:ext cx="13084664" cy="5431156"/>
          </a:xfrm>
        </p:spPr>
        <p:txBody>
          <a:bodyPr/>
          <a:lstStyle/>
          <a:p>
            <a:r>
              <a:rPr lang="en-US" sz="2880" dirty="0"/>
              <a:t>AP Statistics</a:t>
            </a:r>
          </a:p>
          <a:p>
            <a:r>
              <a:rPr lang="en-US" sz="2880" dirty="0"/>
              <a:t>CCP TMM 010-Introductory Statistics</a:t>
            </a:r>
          </a:p>
          <a:p>
            <a:r>
              <a:rPr lang="en-US" sz="2880" dirty="0"/>
              <a:t>CCP TMM Introduction to Data Science (Coming Soon)</a:t>
            </a:r>
          </a:p>
          <a:p>
            <a:r>
              <a:rPr lang="en-US" sz="2880" dirty="0"/>
              <a:t>CCP TMM 011-Quantitaitive Reasoning</a:t>
            </a:r>
          </a:p>
          <a:p>
            <a:r>
              <a:rPr lang="en-US" sz="2880" dirty="0"/>
              <a:t>CCP TMM 021-Mathematics in Elementary Education 1</a:t>
            </a:r>
          </a:p>
          <a:p>
            <a:r>
              <a:rPr lang="en-US" sz="2880" dirty="0"/>
              <a:t>Algebra 2</a:t>
            </a:r>
          </a:p>
          <a:p>
            <a:r>
              <a:rPr lang="en-US" sz="2880" dirty="0"/>
              <a:t>Other Math Pathways Course</a:t>
            </a:r>
          </a:p>
          <a:p>
            <a:endParaRPr lang="en-US" sz="2880" dirty="0"/>
          </a:p>
          <a:p>
            <a:pPr marL="0" indent="0">
              <a:buNone/>
            </a:pPr>
            <a:r>
              <a:rPr lang="en-US" sz="2880" i="1" dirty="0"/>
              <a:t>Note: Students who want to pursue a Calculus-based STEM Pathway should take Algebra 2 as a follow-on course to this course or in tandem with this course. </a:t>
            </a:r>
          </a:p>
        </p:txBody>
      </p:sp>
    </p:spTree>
    <p:extLst>
      <p:ext uri="{BB962C8B-B14F-4D97-AF65-F5344CB8AC3E}">
        <p14:creationId xmlns:p14="http://schemas.microsoft.com/office/powerpoint/2010/main" val="2063576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EBF4-8BD6-4AE7-901D-69BAB2AA41F9}"/>
              </a:ext>
            </a:extLst>
          </p:cNvPr>
          <p:cNvSpPr>
            <a:spLocks noGrp="1"/>
          </p:cNvSpPr>
          <p:nvPr>
            <p:ph type="title"/>
          </p:nvPr>
        </p:nvSpPr>
        <p:spPr>
          <a:xfrm>
            <a:off x="821831" y="548642"/>
            <a:ext cx="13167360" cy="677108"/>
          </a:xfrm>
        </p:spPr>
        <p:txBody>
          <a:bodyPr/>
          <a:lstStyle/>
          <a:p>
            <a:r>
              <a:rPr lang="en-US" sz="4400" dirty="0"/>
              <a:t>How is this course different than AP Statistics? </a:t>
            </a:r>
          </a:p>
        </p:txBody>
      </p:sp>
      <p:graphicFrame>
        <p:nvGraphicFramePr>
          <p:cNvPr id="5" name="Table 5">
            <a:extLst>
              <a:ext uri="{FF2B5EF4-FFF2-40B4-BE49-F238E27FC236}">
                <a16:creationId xmlns:a16="http://schemas.microsoft.com/office/drawing/2014/main" id="{69FC9D0F-3908-4A91-A30A-EAE4BA92B677}"/>
              </a:ext>
            </a:extLst>
          </p:cNvPr>
          <p:cNvGraphicFramePr>
            <a:graphicFrameLocks noGrp="1"/>
          </p:cNvGraphicFramePr>
          <p:nvPr>
            <p:ph idx="1"/>
            <p:extLst>
              <p:ext uri="{D42A27DB-BD31-4B8C-83A1-F6EECF244321}">
                <p14:modId xmlns:p14="http://schemas.microsoft.com/office/powerpoint/2010/main" val="2697464587"/>
              </p:ext>
            </p:extLst>
          </p:nvPr>
        </p:nvGraphicFramePr>
        <p:xfrm>
          <a:off x="731838" y="1573671"/>
          <a:ext cx="13166724" cy="5608320"/>
        </p:xfrm>
        <a:graphic>
          <a:graphicData uri="http://schemas.openxmlformats.org/drawingml/2006/table">
            <a:tbl>
              <a:tblPr firstRow="1" bandRow="1">
                <a:tableStyleId>{F5AB1C69-6EDB-4FF4-983F-18BD219EF322}</a:tableStyleId>
              </a:tblPr>
              <a:tblGrid>
                <a:gridCol w="7108393">
                  <a:extLst>
                    <a:ext uri="{9D8B030D-6E8A-4147-A177-3AD203B41FA5}">
                      <a16:colId xmlns:a16="http://schemas.microsoft.com/office/drawing/2014/main" val="2458366239"/>
                    </a:ext>
                  </a:extLst>
                </a:gridCol>
                <a:gridCol w="6058331">
                  <a:extLst>
                    <a:ext uri="{9D8B030D-6E8A-4147-A177-3AD203B41FA5}">
                      <a16:colId xmlns:a16="http://schemas.microsoft.com/office/drawing/2014/main" val="1775899260"/>
                    </a:ext>
                  </a:extLst>
                </a:gridCol>
              </a:tblGrid>
              <a:tr h="370840">
                <a:tc>
                  <a:txBody>
                    <a:bodyPr/>
                    <a:lstStyle/>
                    <a:p>
                      <a:r>
                        <a:rPr lang="en-US" sz="2200" dirty="0">
                          <a:latin typeface="Arial" panose="020B0604020202020204" pitchFamily="34" charset="0"/>
                          <a:cs typeface="Arial" panose="020B0604020202020204" pitchFamily="34" charset="0"/>
                        </a:rPr>
                        <a:t>Not Included in Course But Included in AP Statistics</a:t>
                      </a:r>
                    </a:p>
                  </a:txBody>
                  <a:tcPr/>
                </a:tc>
                <a:tc>
                  <a:txBody>
                    <a:bodyPr/>
                    <a:lstStyle/>
                    <a:p>
                      <a:r>
                        <a:rPr lang="en-US" sz="2200" dirty="0">
                          <a:latin typeface="Arial" panose="020B0604020202020204" pitchFamily="34" charset="0"/>
                          <a:cs typeface="Arial" panose="020B0604020202020204" pitchFamily="34" charset="0"/>
                        </a:rPr>
                        <a:t>Included in this Course But Covered in Greater Depth in AP Statistics</a:t>
                      </a:r>
                    </a:p>
                  </a:txBody>
                  <a:tcPr/>
                </a:tc>
                <a:extLst>
                  <a:ext uri="{0D108BD9-81ED-4DB2-BD59-A6C34878D82A}">
                    <a16:rowId xmlns:a16="http://schemas.microsoft.com/office/drawing/2014/main" val="315403049"/>
                  </a:ext>
                </a:extLst>
              </a:tr>
              <a:tr h="370840">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Inference for two proportions and two means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Formal inference for proportions and means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4159044965"/>
                  </a:ext>
                </a:extLst>
              </a:tr>
              <a:tr h="370840">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Inference for regression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Normal probability plots (the high school stats course would use them as a tool only if they can be easily generated with technology)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226907038"/>
                  </a:ext>
                </a:extLst>
              </a:tr>
              <a:tr h="370840">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Inference for multiple categorical variables (Chi-square)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The Central Limit Theorem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714226392"/>
                  </a:ext>
                </a:extLst>
              </a:tr>
              <a:tr h="370840">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Verifying conditions for inference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Residual plots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86553704"/>
                  </a:ext>
                </a:extLst>
              </a:tr>
              <a:tr h="370840">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Type I, Type II errors and power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Linearizing data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548284743"/>
                  </a:ext>
                </a:extLst>
              </a:tr>
              <a:tr h="425027">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Geometric distributions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endParaRPr lang="en-US" sz="22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8248063"/>
                  </a:ext>
                </a:extLst>
              </a:tr>
              <a:tr h="370840">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Combining random variables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18488857"/>
                  </a:ext>
                </a:extLst>
              </a:tr>
              <a:tr h="370840">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Confidence level interpretation (confidence interval interpretation is included)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59693522"/>
                  </a:ext>
                </a:extLst>
              </a:tr>
              <a:tr h="370840">
                <a:tc>
                  <a:txBody>
                    <a:bodyPr/>
                    <a:lstStyle/>
                    <a:p>
                      <a:r>
                        <a:rPr lang="en-US" sz="2200" b="0" u="none" strike="noStrike" kern="1200" baseline="0" dirty="0">
                          <a:solidFill>
                            <a:schemeClr val="dk1"/>
                          </a:solidFill>
                          <a:latin typeface="Arial" panose="020B0604020202020204" pitchFamily="34" charset="0"/>
                          <a:cs typeface="Arial" panose="020B0604020202020204" pitchFamily="34" charset="0"/>
                        </a:rPr>
                        <a:t>Z-scores with means </a:t>
                      </a:r>
                      <a:endParaRPr lang="en-US" sz="22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endParaRPr lang="en-US"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64328751"/>
                  </a:ext>
                </a:extLst>
              </a:tr>
            </a:tbl>
          </a:graphicData>
        </a:graphic>
      </p:graphicFrame>
      <p:sp>
        <p:nvSpPr>
          <p:cNvPr id="4" name="Slide Number Placeholder 3">
            <a:extLst>
              <a:ext uri="{FF2B5EF4-FFF2-40B4-BE49-F238E27FC236}">
                <a16:creationId xmlns:a16="http://schemas.microsoft.com/office/drawing/2014/main" id="{27702308-61B4-4751-8818-54D2BEB66664}"/>
              </a:ext>
            </a:extLst>
          </p:cNvPr>
          <p:cNvSpPr>
            <a:spLocks noGrp="1"/>
          </p:cNvSpPr>
          <p:nvPr>
            <p:ph type="sldNum" sz="quarter" idx="12"/>
          </p:nvPr>
        </p:nvSpPr>
        <p:spPr/>
        <p:txBody>
          <a:bodyPr/>
          <a:lstStyle/>
          <a:p>
            <a:fld id="{79463015-ABDD-44E9-850F-7B4794200E02}" type="slidenum">
              <a:rPr lang="en-US" smtClean="0"/>
              <a:pPr/>
              <a:t>12</a:t>
            </a:fld>
            <a:endParaRPr lang="en-US" dirty="0"/>
          </a:p>
        </p:txBody>
      </p:sp>
    </p:spTree>
    <p:extLst>
      <p:ext uri="{BB962C8B-B14F-4D97-AF65-F5344CB8AC3E}">
        <p14:creationId xmlns:p14="http://schemas.microsoft.com/office/powerpoint/2010/main" val="37514593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6EBF4-8BD6-4AE7-901D-69BAB2AA41F9}"/>
              </a:ext>
            </a:extLst>
          </p:cNvPr>
          <p:cNvSpPr>
            <a:spLocks noGrp="1"/>
          </p:cNvSpPr>
          <p:nvPr>
            <p:ph type="title"/>
          </p:nvPr>
        </p:nvSpPr>
        <p:spPr>
          <a:xfrm>
            <a:off x="821831" y="187397"/>
            <a:ext cx="13167360" cy="1477328"/>
          </a:xfrm>
        </p:spPr>
        <p:txBody>
          <a:bodyPr/>
          <a:lstStyle/>
          <a:p>
            <a:r>
              <a:rPr lang="en-US" sz="4800" dirty="0"/>
              <a:t>How is this course different than </a:t>
            </a:r>
            <a:br>
              <a:rPr lang="en-US" sz="4800" dirty="0"/>
            </a:br>
            <a:r>
              <a:rPr lang="en-US" sz="4800" dirty="0"/>
              <a:t>TMM 010-Introductory Statistics? </a:t>
            </a:r>
            <a:endParaRPr lang="en-US" sz="4000" dirty="0"/>
          </a:p>
        </p:txBody>
      </p:sp>
      <p:graphicFrame>
        <p:nvGraphicFramePr>
          <p:cNvPr id="5" name="Table 5">
            <a:extLst>
              <a:ext uri="{FF2B5EF4-FFF2-40B4-BE49-F238E27FC236}">
                <a16:creationId xmlns:a16="http://schemas.microsoft.com/office/drawing/2014/main" id="{69FC9D0F-3908-4A91-A30A-EAE4BA92B677}"/>
              </a:ext>
            </a:extLst>
          </p:cNvPr>
          <p:cNvGraphicFramePr>
            <a:graphicFrameLocks noGrp="1"/>
          </p:cNvGraphicFramePr>
          <p:nvPr>
            <p:ph idx="1"/>
            <p:extLst>
              <p:ext uri="{D42A27DB-BD31-4B8C-83A1-F6EECF244321}">
                <p14:modId xmlns:p14="http://schemas.microsoft.com/office/powerpoint/2010/main" val="1561529459"/>
              </p:ext>
            </p:extLst>
          </p:nvPr>
        </p:nvGraphicFramePr>
        <p:xfrm>
          <a:off x="668743" y="2148916"/>
          <a:ext cx="13469940" cy="4606725"/>
        </p:xfrm>
        <a:graphic>
          <a:graphicData uri="http://schemas.openxmlformats.org/drawingml/2006/table">
            <a:tbl>
              <a:tblPr firstRow="1" bandRow="1">
                <a:tableStyleId>{00A15C55-8517-42AA-B614-E9B94910E393}</a:tableStyleId>
              </a:tblPr>
              <a:tblGrid>
                <a:gridCol w="7272092">
                  <a:extLst>
                    <a:ext uri="{9D8B030D-6E8A-4147-A177-3AD203B41FA5}">
                      <a16:colId xmlns:a16="http://schemas.microsoft.com/office/drawing/2014/main" val="2458366239"/>
                    </a:ext>
                  </a:extLst>
                </a:gridCol>
                <a:gridCol w="6197848">
                  <a:extLst>
                    <a:ext uri="{9D8B030D-6E8A-4147-A177-3AD203B41FA5}">
                      <a16:colId xmlns:a16="http://schemas.microsoft.com/office/drawing/2014/main" val="1775899260"/>
                    </a:ext>
                  </a:extLst>
                </a:gridCol>
              </a:tblGrid>
              <a:tr h="1439602">
                <a:tc>
                  <a:txBody>
                    <a:bodyPr/>
                    <a:lstStyle/>
                    <a:p>
                      <a:r>
                        <a:rPr lang="en-US" sz="2800" dirty="0">
                          <a:latin typeface="Arial" panose="020B0604020202020204" pitchFamily="34" charset="0"/>
                          <a:cs typeface="Arial" panose="020B0604020202020204" pitchFamily="34" charset="0"/>
                        </a:rPr>
                        <a:t>Not Included in Course But Included in TMM 010-Introductory Statistics</a:t>
                      </a:r>
                    </a:p>
                  </a:txBody>
                  <a:tcPr/>
                </a:tc>
                <a:tc>
                  <a:txBody>
                    <a:bodyPr/>
                    <a:lstStyle/>
                    <a:p>
                      <a:pPr>
                        <a:spcAft>
                          <a:spcPts val="1200"/>
                        </a:spcAft>
                      </a:pPr>
                      <a:r>
                        <a:rPr lang="en-US" sz="2800" dirty="0">
                          <a:latin typeface="Arial" panose="020B0604020202020204" pitchFamily="34" charset="0"/>
                          <a:cs typeface="Arial" panose="020B0604020202020204" pitchFamily="34" charset="0"/>
                        </a:rPr>
                        <a:t>Included in this Course But Covered in Greater Depth in</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TMM 010-Introductory Statistics</a:t>
                      </a:r>
                    </a:p>
                  </a:txBody>
                  <a:tcPr/>
                </a:tc>
                <a:extLst>
                  <a:ext uri="{0D108BD9-81ED-4DB2-BD59-A6C34878D82A}">
                    <a16:rowId xmlns:a16="http://schemas.microsoft.com/office/drawing/2014/main" val="315403049"/>
                  </a:ext>
                </a:extLst>
              </a:tr>
              <a:tr h="863761">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Inference for two proportions and two means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Formal inference for proportions and means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4159044965"/>
                  </a:ext>
                </a:extLst>
              </a:tr>
              <a:tr h="479867">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Inference for regression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The Central Limit Theorem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226907038"/>
                  </a:ext>
                </a:extLst>
              </a:tr>
              <a:tr h="479867">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Type I error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Residual plots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714226392"/>
                  </a:ext>
                </a:extLst>
              </a:tr>
              <a:tr h="863761">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Confidence level interpretation (confidence interval interpretation is included)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Linearizing data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86553704"/>
                  </a:ext>
                </a:extLst>
              </a:tr>
              <a:tr h="479867">
                <a:tc>
                  <a:txBody>
                    <a:bodyPr/>
                    <a:lstStyle/>
                    <a:p>
                      <a:r>
                        <a:rPr lang="en-US" sz="2400" b="0" u="none" strike="noStrike" kern="1200" baseline="0" dirty="0">
                          <a:solidFill>
                            <a:schemeClr val="dk1"/>
                          </a:solidFill>
                          <a:latin typeface="Arial" panose="020B0604020202020204" pitchFamily="34" charset="0"/>
                          <a:cs typeface="Arial" panose="020B0604020202020204" pitchFamily="34" charset="0"/>
                        </a:rPr>
                        <a:t>Z-scores with means </a:t>
                      </a:r>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tc>
                  <a:txBody>
                    <a:bodyPr/>
                    <a:lstStyle/>
                    <a:p>
                      <a:endParaRPr lang="en-US" sz="2400" b="0" i="0" u="none" strike="noStrike" kern="1200" baseline="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548284743"/>
                  </a:ext>
                </a:extLst>
              </a:tr>
            </a:tbl>
          </a:graphicData>
        </a:graphic>
      </p:graphicFrame>
      <p:sp>
        <p:nvSpPr>
          <p:cNvPr id="4" name="Slide Number Placeholder 3">
            <a:extLst>
              <a:ext uri="{FF2B5EF4-FFF2-40B4-BE49-F238E27FC236}">
                <a16:creationId xmlns:a16="http://schemas.microsoft.com/office/drawing/2014/main" id="{27702308-61B4-4751-8818-54D2BEB66664}"/>
              </a:ext>
            </a:extLst>
          </p:cNvPr>
          <p:cNvSpPr>
            <a:spLocks noGrp="1"/>
          </p:cNvSpPr>
          <p:nvPr>
            <p:ph type="sldNum" sz="quarter" idx="12"/>
          </p:nvPr>
        </p:nvSpPr>
        <p:spPr/>
        <p:txBody>
          <a:bodyPr/>
          <a:lstStyle/>
          <a:p>
            <a:fld id="{79463015-ABDD-44E9-850F-7B4794200E02}" type="slidenum">
              <a:rPr lang="en-US" smtClean="0"/>
              <a:pPr/>
              <a:t>13</a:t>
            </a:fld>
            <a:endParaRPr lang="en-US" dirty="0"/>
          </a:p>
        </p:txBody>
      </p:sp>
    </p:spTree>
    <p:extLst>
      <p:ext uri="{BB962C8B-B14F-4D97-AF65-F5344CB8AC3E}">
        <p14:creationId xmlns:p14="http://schemas.microsoft.com/office/powerpoint/2010/main" val="1332654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A223-5D83-4123-A0CD-B5DC2C331EC4}"/>
              </a:ext>
            </a:extLst>
          </p:cNvPr>
          <p:cNvSpPr>
            <a:spLocks noGrp="1"/>
          </p:cNvSpPr>
          <p:nvPr>
            <p:ph type="title"/>
          </p:nvPr>
        </p:nvSpPr>
        <p:spPr>
          <a:xfrm>
            <a:off x="731520" y="189828"/>
            <a:ext cx="13167360" cy="1538883"/>
          </a:xfrm>
        </p:spPr>
        <p:txBody>
          <a:bodyPr/>
          <a:lstStyle/>
          <a:p>
            <a:r>
              <a:rPr lang="en-US" dirty="0"/>
              <a:t>What kind of support will teachers have to implement this course?</a:t>
            </a:r>
          </a:p>
        </p:txBody>
      </p:sp>
      <p:sp>
        <p:nvSpPr>
          <p:cNvPr id="4" name="Slide Number Placeholder 3">
            <a:extLst>
              <a:ext uri="{FF2B5EF4-FFF2-40B4-BE49-F238E27FC236}">
                <a16:creationId xmlns:a16="http://schemas.microsoft.com/office/drawing/2014/main" id="{D6093940-7D49-4FE2-818A-600DD75FB34D}"/>
              </a:ext>
            </a:extLst>
          </p:cNvPr>
          <p:cNvSpPr>
            <a:spLocks noGrp="1"/>
          </p:cNvSpPr>
          <p:nvPr>
            <p:ph type="sldNum" sz="quarter" idx="12"/>
          </p:nvPr>
        </p:nvSpPr>
        <p:spPr/>
        <p:txBody>
          <a:bodyPr/>
          <a:lstStyle/>
          <a:p>
            <a:fld id="{79463015-ABDD-44E9-850F-7B4794200E02}" type="slidenum">
              <a:rPr lang="en-US" smtClean="0"/>
              <a:pPr/>
              <a:t>14</a:t>
            </a:fld>
            <a:endParaRPr lang="en-US" dirty="0"/>
          </a:p>
        </p:txBody>
      </p:sp>
      <p:graphicFrame>
        <p:nvGraphicFramePr>
          <p:cNvPr id="5" name="Diagram 4">
            <a:extLst>
              <a:ext uri="{FF2B5EF4-FFF2-40B4-BE49-F238E27FC236}">
                <a16:creationId xmlns:a16="http://schemas.microsoft.com/office/drawing/2014/main" id="{85A5BF87-DC27-4F72-8A83-AD2CF04952CD}"/>
              </a:ext>
            </a:extLst>
          </p:cNvPr>
          <p:cNvGraphicFramePr/>
          <p:nvPr>
            <p:extLst>
              <p:ext uri="{D42A27DB-BD31-4B8C-83A1-F6EECF244321}">
                <p14:modId xmlns:p14="http://schemas.microsoft.com/office/powerpoint/2010/main" val="3296967042"/>
              </p:ext>
            </p:extLst>
          </p:nvPr>
        </p:nvGraphicFramePr>
        <p:xfrm>
          <a:off x="762385" y="1817224"/>
          <a:ext cx="13046212" cy="5548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02903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A13F3-C173-4DF8-BEF7-466907F679E8}"/>
              </a:ext>
            </a:extLst>
          </p:cNvPr>
          <p:cNvSpPr>
            <a:spLocks noGrp="1"/>
          </p:cNvSpPr>
          <p:nvPr>
            <p:ph type="title"/>
          </p:nvPr>
        </p:nvSpPr>
        <p:spPr>
          <a:xfrm>
            <a:off x="731519" y="548643"/>
            <a:ext cx="13405585" cy="677108"/>
          </a:xfrm>
        </p:spPr>
        <p:txBody>
          <a:bodyPr/>
          <a:lstStyle/>
          <a:p>
            <a:r>
              <a:rPr lang="en-US" sz="4400" dirty="0"/>
              <a:t>Instructional Supports for the Model Curriculum</a:t>
            </a:r>
          </a:p>
        </p:txBody>
      </p:sp>
      <p:sp>
        <p:nvSpPr>
          <p:cNvPr id="3" name="Content Placeholder 2">
            <a:extLst>
              <a:ext uri="{FF2B5EF4-FFF2-40B4-BE49-F238E27FC236}">
                <a16:creationId xmlns:a16="http://schemas.microsoft.com/office/drawing/2014/main" id="{8467BC19-59AD-41FA-B5C2-980367A3B00D}"/>
              </a:ext>
            </a:extLst>
          </p:cNvPr>
          <p:cNvSpPr>
            <a:spLocks noGrp="1"/>
          </p:cNvSpPr>
          <p:nvPr>
            <p:ph idx="1"/>
          </p:nvPr>
        </p:nvSpPr>
        <p:spPr>
          <a:xfrm>
            <a:off x="563077" y="1984316"/>
            <a:ext cx="6247156" cy="5098872"/>
          </a:xfrm>
        </p:spPr>
        <p:txBody>
          <a:bodyPr/>
          <a:lstStyle/>
          <a:p>
            <a:pPr marL="0" indent="0">
              <a:buNone/>
            </a:pPr>
            <a:r>
              <a:rPr lang="en-US" sz="3600" dirty="0"/>
              <a:t>Each cluster will include: </a:t>
            </a:r>
          </a:p>
          <a:p>
            <a:pPr lvl="1">
              <a:buFont typeface="Courier New" panose="02070309020205020404" pitchFamily="49" charset="0"/>
              <a:buChar char="o"/>
            </a:pPr>
            <a:r>
              <a:rPr lang="en-US" sz="2800" i="0" u="none" strike="noStrike" dirty="0">
                <a:solidFill>
                  <a:srgbClr val="000000"/>
                </a:solidFill>
                <a:effectLst/>
                <a:latin typeface="Arial" panose="020B0604020202020204" pitchFamily="34" charset="0"/>
                <a:cs typeface="Arial" panose="020B0604020202020204" pitchFamily="34" charset="0"/>
              </a:rPr>
              <a:t>How is this different from Algebra 1/ Geometry? </a:t>
            </a:r>
          </a:p>
          <a:p>
            <a:pPr lvl="1">
              <a:buFont typeface="Courier New" panose="02070309020205020404" pitchFamily="49" charset="0"/>
              <a:buChar char="o"/>
            </a:pPr>
            <a:r>
              <a:rPr lang="en-US" sz="2800" i="0" u="none" strike="noStrike" dirty="0">
                <a:solidFill>
                  <a:srgbClr val="000000"/>
                </a:solidFill>
                <a:effectLst/>
                <a:latin typeface="Arial" panose="020B0604020202020204" pitchFamily="34" charset="0"/>
                <a:cs typeface="Arial" panose="020B0604020202020204" pitchFamily="34" charset="0"/>
              </a:rPr>
              <a:t>Description of Cluster at A2E Level</a:t>
            </a:r>
            <a:endParaRPr lang="en-US" sz="2800" dirty="0">
              <a:solidFill>
                <a:srgbClr val="000000"/>
              </a:solidFill>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sz="2800" i="0" u="none" strike="noStrike" dirty="0">
                <a:solidFill>
                  <a:srgbClr val="000000"/>
                </a:solidFill>
                <a:effectLst/>
                <a:latin typeface="Arial" panose="020B0604020202020204" pitchFamily="34" charset="0"/>
                <a:cs typeface="Arial" panose="020B0604020202020204" pitchFamily="34" charset="0"/>
              </a:rPr>
              <a:t>GAISE II Connection</a:t>
            </a:r>
          </a:p>
          <a:p>
            <a:pPr lvl="1">
              <a:buFont typeface="Courier New" panose="02070309020205020404" pitchFamily="49" charset="0"/>
              <a:buChar char="o"/>
            </a:pPr>
            <a:r>
              <a:rPr lang="en-US" sz="2800" i="0" u="none" strike="noStrike" dirty="0">
                <a:solidFill>
                  <a:srgbClr val="000000"/>
                </a:solidFill>
                <a:effectLst/>
                <a:latin typeface="Arial" panose="020B0604020202020204" pitchFamily="34" charset="0"/>
                <a:cs typeface="Arial" panose="020B0604020202020204" pitchFamily="34" charset="0"/>
              </a:rPr>
              <a:t>How is this different from </a:t>
            </a:r>
            <a:br>
              <a:rPr lang="en-US" sz="2800" i="0" u="none" strike="noStrike" dirty="0">
                <a:solidFill>
                  <a:srgbClr val="000000"/>
                </a:solidFill>
                <a:effectLst/>
                <a:latin typeface="Arial" panose="020B0604020202020204" pitchFamily="34" charset="0"/>
                <a:cs typeface="Arial" panose="020B0604020202020204" pitchFamily="34" charset="0"/>
              </a:rPr>
            </a:br>
            <a:r>
              <a:rPr lang="en-US" sz="2800" i="0" u="none" strike="noStrike" dirty="0">
                <a:solidFill>
                  <a:srgbClr val="000000"/>
                </a:solidFill>
                <a:effectLst/>
                <a:latin typeface="Arial" panose="020B0604020202020204" pitchFamily="34" charset="0"/>
                <a:cs typeface="Arial" panose="020B0604020202020204" pitchFamily="34" charset="0"/>
              </a:rPr>
              <a:t>TMM 010-Introductory Statistics? </a:t>
            </a:r>
            <a:endParaRPr lang="en-US" sz="2800" dirty="0">
              <a:solidFill>
                <a:srgbClr val="000000"/>
              </a:solidFill>
              <a:latin typeface="Arial" panose="020B0604020202020204" pitchFamily="34" charset="0"/>
              <a:cs typeface="Arial" panose="020B0604020202020204" pitchFamily="34" charset="0"/>
            </a:endParaRPr>
          </a:p>
          <a:p>
            <a:pPr lvl="1">
              <a:buFont typeface="Courier New" panose="02070309020205020404" pitchFamily="49" charset="0"/>
              <a:buChar char="o"/>
            </a:pPr>
            <a:r>
              <a:rPr lang="en-US" sz="2800" i="0" u="none" strike="noStrike" dirty="0">
                <a:solidFill>
                  <a:srgbClr val="000000"/>
                </a:solidFill>
                <a:effectLst/>
                <a:latin typeface="Arial" panose="020B0604020202020204" pitchFamily="34" charset="0"/>
                <a:cs typeface="Arial" panose="020B0604020202020204" pitchFamily="34" charset="0"/>
              </a:rPr>
              <a:t>How is this different from</a:t>
            </a:r>
            <a:br>
              <a:rPr lang="en-US" sz="2800" i="0" u="none" strike="noStrike" dirty="0">
                <a:solidFill>
                  <a:srgbClr val="000000"/>
                </a:solidFill>
                <a:effectLst/>
                <a:latin typeface="Arial" panose="020B0604020202020204" pitchFamily="34" charset="0"/>
                <a:cs typeface="Arial" panose="020B0604020202020204" pitchFamily="34" charset="0"/>
              </a:rPr>
            </a:br>
            <a:r>
              <a:rPr lang="en-US" sz="2800" i="0" u="none" strike="noStrike" dirty="0">
                <a:solidFill>
                  <a:srgbClr val="000000"/>
                </a:solidFill>
                <a:effectLst/>
                <a:latin typeface="Arial" panose="020B0604020202020204" pitchFamily="34" charset="0"/>
                <a:cs typeface="Arial" panose="020B0604020202020204" pitchFamily="34" charset="0"/>
              </a:rPr>
              <a:t>AP Statistics</a:t>
            </a:r>
            <a:r>
              <a:rPr lang="en-US" sz="2400" i="0" u="none" strike="noStrike" dirty="0">
                <a:solidFill>
                  <a:srgbClr val="000000"/>
                </a:solidFill>
                <a:effectLst/>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B5DFECF-A143-4D0A-B68B-F64278F0CF73}"/>
              </a:ext>
            </a:extLst>
          </p:cNvPr>
          <p:cNvSpPr>
            <a:spLocks noGrp="1"/>
          </p:cNvSpPr>
          <p:nvPr>
            <p:ph type="sldNum" sz="quarter" idx="12"/>
          </p:nvPr>
        </p:nvSpPr>
        <p:spPr/>
        <p:txBody>
          <a:bodyPr/>
          <a:lstStyle/>
          <a:p>
            <a:fld id="{79463015-ABDD-44E9-850F-7B4794200E02}" type="slidenum">
              <a:rPr lang="en-US" smtClean="0"/>
              <a:pPr/>
              <a:t>15</a:t>
            </a:fld>
            <a:endParaRPr lang="en-US" dirty="0"/>
          </a:p>
        </p:txBody>
      </p:sp>
      <p:pic>
        <p:nvPicPr>
          <p:cNvPr id="6" name="Picture 5" descr="Math Model Curriculum with Instructional Supports cover">
            <a:extLst>
              <a:ext uri="{FF2B5EF4-FFF2-40B4-BE49-F238E27FC236}">
                <a16:creationId xmlns:a16="http://schemas.microsoft.com/office/drawing/2014/main" id="{FEA735FE-C14D-455F-AC27-0F96AA2F98E1}"/>
              </a:ext>
            </a:extLst>
          </p:cNvPr>
          <p:cNvPicPr>
            <a:picLocks noChangeAspect="1"/>
          </p:cNvPicPr>
          <p:nvPr/>
        </p:nvPicPr>
        <p:blipFill>
          <a:blip r:embed="rId3"/>
          <a:stretch>
            <a:fillRect/>
          </a:stretch>
        </p:blipFill>
        <p:spPr>
          <a:xfrm>
            <a:off x="7254849" y="1984316"/>
            <a:ext cx="6974305" cy="4327239"/>
          </a:xfrm>
          <a:prstGeom prst="rect">
            <a:avLst/>
          </a:prstGeom>
          <a:ln w="6350">
            <a:solidFill>
              <a:schemeClr val="bg1">
                <a:lumMod val="65000"/>
              </a:schemeClr>
            </a:solidFill>
          </a:ln>
          <a:effectLst>
            <a:outerShdw blurRad="50800" dist="38100" dir="8100000" algn="tr" rotWithShape="0">
              <a:schemeClr val="tx1">
                <a:lumMod val="50000"/>
                <a:lumOff val="50000"/>
                <a:alpha val="40000"/>
              </a:schemeClr>
            </a:outerShdw>
          </a:effectLst>
        </p:spPr>
      </p:pic>
    </p:spTree>
    <p:extLst>
      <p:ext uri="{BB962C8B-B14F-4D97-AF65-F5344CB8AC3E}">
        <p14:creationId xmlns:p14="http://schemas.microsoft.com/office/powerpoint/2010/main" val="41421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0221F-DAD0-45FB-A51A-19CF5762A191}"/>
              </a:ext>
            </a:extLst>
          </p:cNvPr>
          <p:cNvSpPr>
            <a:spLocks noGrp="1"/>
          </p:cNvSpPr>
          <p:nvPr>
            <p:ph type="title"/>
          </p:nvPr>
        </p:nvSpPr>
        <p:spPr>
          <a:xfrm>
            <a:off x="2053244" y="33710"/>
            <a:ext cx="9875520" cy="664797"/>
          </a:xfrm>
        </p:spPr>
        <p:txBody>
          <a:bodyPr/>
          <a:lstStyle/>
          <a:p>
            <a:r>
              <a:rPr lang="en-US" sz="4320" dirty="0"/>
              <a:t>ACT Math Blueprint</a:t>
            </a:r>
          </a:p>
        </p:txBody>
      </p:sp>
      <p:graphicFrame>
        <p:nvGraphicFramePr>
          <p:cNvPr id="4" name="Table 4">
            <a:extLst>
              <a:ext uri="{FF2B5EF4-FFF2-40B4-BE49-F238E27FC236}">
                <a16:creationId xmlns:a16="http://schemas.microsoft.com/office/drawing/2014/main" id="{A2CF2B91-32C7-4DFC-B703-D783FF102DFA}"/>
              </a:ext>
            </a:extLst>
          </p:cNvPr>
          <p:cNvGraphicFramePr>
            <a:graphicFrameLocks noGrp="1"/>
          </p:cNvGraphicFramePr>
          <p:nvPr/>
        </p:nvGraphicFramePr>
        <p:xfrm>
          <a:off x="821802" y="822960"/>
          <a:ext cx="13183566" cy="6583680"/>
        </p:xfrm>
        <a:graphic>
          <a:graphicData uri="http://schemas.openxmlformats.org/drawingml/2006/table">
            <a:tbl>
              <a:tblPr firstRow="1" bandRow="1">
                <a:tableStyleId>{5C22544A-7EE6-4342-B048-85BDC9FD1C3A}</a:tableStyleId>
              </a:tblPr>
              <a:tblGrid>
                <a:gridCol w="5712340">
                  <a:extLst>
                    <a:ext uri="{9D8B030D-6E8A-4147-A177-3AD203B41FA5}">
                      <a16:colId xmlns:a16="http://schemas.microsoft.com/office/drawing/2014/main" val="4060931374"/>
                    </a:ext>
                  </a:extLst>
                </a:gridCol>
                <a:gridCol w="4292325">
                  <a:extLst>
                    <a:ext uri="{9D8B030D-6E8A-4147-A177-3AD203B41FA5}">
                      <a16:colId xmlns:a16="http://schemas.microsoft.com/office/drawing/2014/main" val="2479622681"/>
                    </a:ext>
                  </a:extLst>
                </a:gridCol>
                <a:gridCol w="1436152">
                  <a:extLst>
                    <a:ext uri="{9D8B030D-6E8A-4147-A177-3AD203B41FA5}">
                      <a16:colId xmlns:a16="http://schemas.microsoft.com/office/drawing/2014/main" val="43693532"/>
                    </a:ext>
                  </a:extLst>
                </a:gridCol>
                <a:gridCol w="1742749">
                  <a:extLst>
                    <a:ext uri="{9D8B030D-6E8A-4147-A177-3AD203B41FA5}">
                      <a16:colId xmlns:a16="http://schemas.microsoft.com/office/drawing/2014/main" val="2287023575"/>
                    </a:ext>
                  </a:extLst>
                </a:gridCol>
              </a:tblGrid>
              <a:tr h="841248">
                <a:tc>
                  <a:txBody>
                    <a:bodyPr/>
                    <a:lstStyle/>
                    <a:p>
                      <a:r>
                        <a:rPr lang="en-US" sz="2400" dirty="0">
                          <a:latin typeface="Arial" panose="020B0604020202020204" pitchFamily="34" charset="0"/>
                          <a:cs typeface="Arial" panose="020B0604020202020204" pitchFamily="34" charset="0"/>
                        </a:rPr>
                        <a:t>Reporting Category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Reporting Subcategory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 of Items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 of Test</a:t>
                      </a:r>
                    </a:p>
                  </a:txBody>
                  <a:tcPr marL="109728" marR="109728" marT="54864" marB="54864"/>
                </a:tc>
                <a:extLst>
                  <a:ext uri="{0D108BD9-81ED-4DB2-BD59-A6C34878D82A}">
                    <a16:rowId xmlns:a16="http://schemas.microsoft.com/office/drawing/2014/main" val="1042663475"/>
                  </a:ext>
                </a:extLst>
              </a:tr>
              <a:tr h="120700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Integrating Essential Skills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(topics learned before 8</a:t>
                      </a:r>
                      <a:r>
                        <a:rPr lang="en-US" sz="2400" baseline="30000" dirty="0">
                          <a:latin typeface="Arial" panose="020B0604020202020204" pitchFamily="34" charset="0"/>
                          <a:cs typeface="Arial" panose="020B0604020202020204" pitchFamily="34" charset="0"/>
                        </a:rPr>
                        <a:t>th</a:t>
                      </a:r>
                      <a:r>
                        <a:rPr lang="en-US" sz="2400" dirty="0">
                          <a:latin typeface="Arial" panose="020B0604020202020204" pitchFamily="34" charset="0"/>
                          <a:cs typeface="Arial" panose="020B0604020202020204" pitchFamily="34" charset="0"/>
                        </a:rPr>
                        <a:t> grade using higher complexity)</a:t>
                      </a:r>
                    </a:p>
                  </a:txBody>
                  <a:tcPr marL="109728" marR="109728" marT="54864" marB="54864"/>
                </a:tc>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24-26</a:t>
                      </a:r>
                    </a:p>
                  </a:txBody>
                  <a:tcPr marL="109728" marR="109728" marT="54864" marB="54864"/>
                </a:tc>
                <a:tc>
                  <a:txBody>
                    <a:bodyPr/>
                    <a:lstStyle/>
                    <a:p>
                      <a:r>
                        <a:rPr lang="en-US" sz="2400" dirty="0">
                          <a:latin typeface="Arial" panose="020B0604020202020204" pitchFamily="34" charset="0"/>
                          <a:cs typeface="Arial" panose="020B0604020202020204" pitchFamily="34" charset="0"/>
                        </a:rPr>
                        <a:t>40-43%</a:t>
                      </a:r>
                    </a:p>
                  </a:txBody>
                  <a:tcPr marL="109728" marR="109728" marT="54864" marB="54864"/>
                </a:tc>
                <a:extLst>
                  <a:ext uri="{0D108BD9-81ED-4DB2-BD59-A6C34878D82A}">
                    <a16:rowId xmlns:a16="http://schemas.microsoft.com/office/drawing/2014/main" val="2760623750"/>
                  </a:ext>
                </a:extLst>
              </a:tr>
              <a:tr h="841248">
                <a:tc>
                  <a:txBody>
                    <a:bodyPr/>
                    <a:lstStyle/>
                    <a:p>
                      <a:r>
                        <a:rPr lang="en-US" sz="2400" dirty="0">
                          <a:latin typeface="Arial" panose="020B0604020202020204" pitchFamily="34" charset="0"/>
                          <a:cs typeface="Arial" panose="020B0604020202020204" pitchFamily="34" charset="0"/>
                        </a:rPr>
                        <a:t>Preparing for Higher Mathematics</a:t>
                      </a:r>
                    </a:p>
                  </a:txBody>
                  <a:tcPr marL="109728" marR="109728" marT="54864" marB="54864"/>
                </a:tc>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34-36</a:t>
                      </a:r>
                    </a:p>
                  </a:txBody>
                  <a:tcPr marL="109728" marR="109728" marT="54864" marB="54864"/>
                </a:tc>
                <a:tc>
                  <a:txBody>
                    <a:bodyPr/>
                    <a:lstStyle/>
                    <a:p>
                      <a:r>
                        <a:rPr lang="en-US" sz="2400" dirty="0">
                          <a:latin typeface="Arial" panose="020B0604020202020204" pitchFamily="34" charset="0"/>
                          <a:cs typeface="Arial" panose="020B0604020202020204" pitchFamily="34" charset="0"/>
                        </a:rPr>
                        <a:t>57-60%</a:t>
                      </a:r>
                    </a:p>
                  </a:txBody>
                  <a:tcPr marL="109728" marR="109728" marT="54864" marB="54864"/>
                </a:tc>
                <a:extLst>
                  <a:ext uri="{0D108BD9-81ED-4DB2-BD59-A6C34878D82A}">
                    <a16:rowId xmlns:a16="http://schemas.microsoft.com/office/drawing/2014/main" val="2424684568"/>
                  </a:ext>
                </a:extLst>
              </a:tr>
              <a:tr h="475488">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Number &amp; Quantity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4-6</a:t>
                      </a:r>
                    </a:p>
                  </a:txBody>
                  <a:tcPr marL="109728" marR="109728" marT="54864" marB="54864"/>
                </a:tc>
                <a:tc>
                  <a:txBody>
                    <a:bodyPr/>
                    <a:lstStyle/>
                    <a:p>
                      <a:r>
                        <a:rPr lang="en-US" sz="2400" dirty="0">
                          <a:latin typeface="Arial" panose="020B0604020202020204" pitchFamily="34" charset="0"/>
                          <a:cs typeface="Arial" panose="020B0604020202020204" pitchFamily="34" charset="0"/>
                        </a:rPr>
                        <a:t>7-10%</a:t>
                      </a:r>
                    </a:p>
                  </a:txBody>
                  <a:tcPr marL="109728" marR="109728" marT="54864" marB="54864"/>
                </a:tc>
                <a:extLst>
                  <a:ext uri="{0D108BD9-81ED-4DB2-BD59-A6C34878D82A}">
                    <a16:rowId xmlns:a16="http://schemas.microsoft.com/office/drawing/2014/main" val="2680582857"/>
                  </a:ext>
                </a:extLst>
              </a:tr>
              <a:tr h="475488">
                <a:tc>
                  <a:txBody>
                    <a:bodyPr/>
                    <a:lstStyle/>
                    <a:p>
                      <a:endParaRPr lang="en-US" sz="240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Algebra</a:t>
                      </a:r>
                    </a:p>
                  </a:txBody>
                  <a:tcPr marL="109728" marR="109728" marT="54864" marB="54864"/>
                </a:tc>
                <a:tc>
                  <a:txBody>
                    <a:bodyPr/>
                    <a:lstStyle/>
                    <a:p>
                      <a:r>
                        <a:rPr lang="en-US" sz="2400" dirty="0">
                          <a:latin typeface="Arial" panose="020B0604020202020204" pitchFamily="34" charset="0"/>
                          <a:cs typeface="Arial" panose="020B0604020202020204" pitchFamily="34" charset="0"/>
                        </a:rPr>
                        <a:t>7-9</a:t>
                      </a:r>
                    </a:p>
                  </a:txBody>
                  <a:tcPr marL="109728" marR="109728" marT="54864" marB="54864"/>
                </a:tc>
                <a:tc>
                  <a:txBody>
                    <a:bodyPr/>
                    <a:lstStyle/>
                    <a:p>
                      <a:r>
                        <a:rPr lang="en-US" sz="2400" dirty="0">
                          <a:latin typeface="Arial" panose="020B0604020202020204" pitchFamily="34" charset="0"/>
                          <a:cs typeface="Arial" panose="020B0604020202020204" pitchFamily="34" charset="0"/>
                        </a:rPr>
                        <a:t>12-15%</a:t>
                      </a:r>
                    </a:p>
                  </a:txBody>
                  <a:tcPr marL="109728" marR="109728" marT="54864" marB="54864"/>
                </a:tc>
                <a:extLst>
                  <a:ext uri="{0D108BD9-81ED-4DB2-BD59-A6C34878D82A}">
                    <a16:rowId xmlns:a16="http://schemas.microsoft.com/office/drawing/2014/main" val="3684067240"/>
                  </a:ext>
                </a:extLst>
              </a:tr>
              <a:tr h="475488">
                <a:tc>
                  <a:txBody>
                    <a:bodyPr/>
                    <a:lstStyle/>
                    <a:p>
                      <a:endParaRPr lang="en-US" sz="240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Functions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7-9</a:t>
                      </a:r>
                    </a:p>
                  </a:txBody>
                  <a:tcPr marL="109728" marR="109728" marT="54864" marB="54864"/>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12-15%</a:t>
                      </a:r>
                    </a:p>
                  </a:txBody>
                  <a:tcPr marL="109728" marR="109728" marT="54864" marB="54864"/>
                </a:tc>
                <a:extLst>
                  <a:ext uri="{0D108BD9-81ED-4DB2-BD59-A6C34878D82A}">
                    <a16:rowId xmlns:a16="http://schemas.microsoft.com/office/drawing/2014/main" val="4198483206"/>
                  </a:ext>
                </a:extLst>
              </a:tr>
              <a:tr h="475488">
                <a:tc>
                  <a:txBody>
                    <a:bodyPr/>
                    <a:lstStyle/>
                    <a:p>
                      <a:endParaRPr lang="en-US" sz="240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Geometry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7-9</a:t>
                      </a:r>
                    </a:p>
                  </a:txBody>
                  <a:tcPr marL="109728" marR="109728" marT="54864" marB="54864"/>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12-15%</a:t>
                      </a:r>
                    </a:p>
                  </a:txBody>
                  <a:tcPr marL="109728" marR="109728" marT="54864" marB="54864"/>
                </a:tc>
                <a:extLst>
                  <a:ext uri="{0D108BD9-81ED-4DB2-BD59-A6C34878D82A}">
                    <a16:rowId xmlns:a16="http://schemas.microsoft.com/office/drawing/2014/main" val="2237894250"/>
                  </a:ext>
                </a:extLst>
              </a:tr>
              <a:tr h="841248">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dirty="0">
                          <a:latin typeface="Arial" panose="020B0604020202020204" pitchFamily="34" charset="0"/>
                          <a:cs typeface="Arial" panose="020B0604020202020204" pitchFamily="34" charset="0"/>
                        </a:rPr>
                        <a:t>Statistics and Probability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5-7</a:t>
                      </a:r>
                    </a:p>
                  </a:txBody>
                  <a:tcPr marL="109728" marR="109728" marT="54864" marB="54864"/>
                </a:tc>
                <a:tc>
                  <a:txBody>
                    <a:bodyPr/>
                    <a:lstStyle/>
                    <a:p>
                      <a:r>
                        <a:rPr lang="en-US" sz="2400" dirty="0">
                          <a:latin typeface="Arial" panose="020B0604020202020204" pitchFamily="34" charset="0"/>
                          <a:cs typeface="Arial" panose="020B0604020202020204" pitchFamily="34" charset="0"/>
                        </a:rPr>
                        <a:t>8-10%</a:t>
                      </a:r>
                    </a:p>
                  </a:txBody>
                  <a:tcPr marL="109728" marR="109728" marT="54864" marB="54864"/>
                </a:tc>
                <a:extLst>
                  <a:ext uri="{0D108BD9-81ED-4DB2-BD59-A6C34878D82A}">
                    <a16:rowId xmlns:a16="http://schemas.microsoft.com/office/drawing/2014/main" val="1041995944"/>
                  </a:ext>
                </a:extLst>
              </a:tr>
              <a:tr h="475488">
                <a:tc>
                  <a:txBody>
                    <a:bodyPr/>
                    <a:lstStyle/>
                    <a:p>
                      <a:r>
                        <a:rPr lang="en-US" sz="2400" dirty="0">
                          <a:latin typeface="Arial" panose="020B0604020202020204" pitchFamily="34" charset="0"/>
                          <a:cs typeface="Arial" panose="020B0604020202020204" pitchFamily="34" charset="0"/>
                        </a:rPr>
                        <a:t>Modeling</a:t>
                      </a:r>
                    </a:p>
                  </a:txBody>
                  <a:tcPr marL="109728" marR="109728" marT="54864" marB="54864"/>
                </a:tc>
                <a:tc>
                  <a:txBody>
                    <a:bodyPr/>
                    <a:lstStyle/>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r>
                        <a:rPr lang="en-US" sz="2400" u="sng" dirty="0">
                          <a:latin typeface="Arial" panose="020B0604020202020204" pitchFamily="34" charset="0"/>
                          <a:cs typeface="Arial" panose="020B0604020202020204" pitchFamily="34" charset="0"/>
                        </a:rPr>
                        <a:t>&gt;</a:t>
                      </a:r>
                      <a:r>
                        <a:rPr lang="en-US" sz="2400" dirty="0">
                          <a:latin typeface="Arial" panose="020B0604020202020204" pitchFamily="34" charset="0"/>
                          <a:cs typeface="Arial" panose="020B0604020202020204" pitchFamily="34" charset="0"/>
                        </a:rPr>
                        <a:t>16</a:t>
                      </a:r>
                    </a:p>
                  </a:txBody>
                  <a:tcPr marL="109728" marR="109728" marT="54864" marB="54864"/>
                </a:tc>
                <a:tc>
                  <a:txBody>
                    <a:bodyPr/>
                    <a:lstStyle/>
                    <a:p>
                      <a:r>
                        <a:rPr lang="en-US" sz="2400" u="sng" dirty="0">
                          <a:latin typeface="Arial" panose="020B0604020202020204" pitchFamily="34" charset="0"/>
                          <a:cs typeface="Arial" panose="020B0604020202020204" pitchFamily="34" charset="0"/>
                        </a:rPr>
                        <a:t>&gt;</a:t>
                      </a:r>
                      <a:r>
                        <a:rPr lang="en-US" sz="2400" dirty="0">
                          <a:latin typeface="Arial" panose="020B0604020202020204" pitchFamily="34" charset="0"/>
                          <a:cs typeface="Arial" panose="020B0604020202020204" pitchFamily="34" charset="0"/>
                        </a:rPr>
                        <a:t>27%</a:t>
                      </a:r>
                    </a:p>
                  </a:txBody>
                  <a:tcPr marL="109728" marR="109728" marT="54864" marB="54864"/>
                </a:tc>
                <a:extLst>
                  <a:ext uri="{0D108BD9-81ED-4DB2-BD59-A6C34878D82A}">
                    <a16:rowId xmlns:a16="http://schemas.microsoft.com/office/drawing/2014/main" val="4079873402"/>
                  </a:ext>
                </a:extLst>
              </a:tr>
              <a:tr h="475488">
                <a:tc>
                  <a:txBody>
                    <a:bodyPr/>
                    <a:lstStyle/>
                    <a:p>
                      <a:r>
                        <a:rPr lang="en-US" sz="2400" b="1" dirty="0">
                          <a:latin typeface="Arial" panose="020B0604020202020204" pitchFamily="34" charset="0"/>
                          <a:cs typeface="Arial" panose="020B0604020202020204" pitchFamily="34" charset="0"/>
                        </a:rPr>
                        <a:t>Total </a:t>
                      </a:r>
                    </a:p>
                  </a:txBody>
                  <a:tcPr marL="109728" marR="109728" marT="54864" marB="54864"/>
                </a:tc>
                <a:tc>
                  <a:txBody>
                    <a:bodyPr/>
                    <a:lstStyle/>
                    <a:p>
                      <a:endParaRPr lang="en-US" sz="2400" b="1" dirty="0">
                        <a:latin typeface="Arial" panose="020B0604020202020204" pitchFamily="34" charset="0"/>
                        <a:cs typeface="Arial" panose="020B0604020202020204" pitchFamily="34" charset="0"/>
                      </a:endParaRPr>
                    </a:p>
                  </a:txBody>
                  <a:tcPr marL="109728" marR="109728" marT="54864" marB="54864"/>
                </a:tc>
                <a:tc>
                  <a:txBody>
                    <a:bodyPr/>
                    <a:lstStyle/>
                    <a:p>
                      <a:r>
                        <a:rPr lang="en-US" sz="2400" b="1" dirty="0">
                          <a:latin typeface="Arial" panose="020B0604020202020204" pitchFamily="34" charset="0"/>
                          <a:cs typeface="Arial" panose="020B0604020202020204" pitchFamily="34" charset="0"/>
                        </a:rPr>
                        <a:t>60</a:t>
                      </a:r>
                    </a:p>
                  </a:txBody>
                  <a:tcPr marL="109728" marR="109728" marT="54864" marB="54864"/>
                </a:tc>
                <a:tc>
                  <a:txBody>
                    <a:bodyPr/>
                    <a:lstStyle/>
                    <a:p>
                      <a:r>
                        <a:rPr lang="en-US" sz="2400" b="1" dirty="0">
                          <a:latin typeface="Arial" panose="020B0604020202020204" pitchFamily="34" charset="0"/>
                          <a:cs typeface="Arial" panose="020B0604020202020204" pitchFamily="34" charset="0"/>
                        </a:rPr>
                        <a:t>100%</a:t>
                      </a:r>
                    </a:p>
                  </a:txBody>
                  <a:tcPr marL="109728" marR="109728" marT="54864" marB="54864"/>
                </a:tc>
                <a:extLst>
                  <a:ext uri="{0D108BD9-81ED-4DB2-BD59-A6C34878D82A}">
                    <a16:rowId xmlns:a16="http://schemas.microsoft.com/office/drawing/2014/main" val="2082259197"/>
                  </a:ext>
                </a:extLst>
              </a:tr>
            </a:tbl>
          </a:graphicData>
        </a:graphic>
      </p:graphicFrame>
      <p:sp>
        <p:nvSpPr>
          <p:cNvPr id="5" name="Rectangle 4" descr="yellow highlight">
            <a:extLst>
              <a:ext uri="{FF2B5EF4-FFF2-40B4-BE49-F238E27FC236}">
                <a16:creationId xmlns:a16="http://schemas.microsoft.com/office/drawing/2014/main" id="{F10E1E31-1662-4BF0-8FFE-5F8C131F3814}"/>
              </a:ext>
            </a:extLst>
          </p:cNvPr>
          <p:cNvSpPr/>
          <p:nvPr/>
        </p:nvSpPr>
        <p:spPr>
          <a:xfrm>
            <a:off x="821803" y="6471459"/>
            <a:ext cx="13183566" cy="423949"/>
          </a:xfrm>
          <a:prstGeom prst="rect">
            <a:avLst/>
          </a:prstGeom>
          <a:solidFill>
            <a:srgbClr val="FFFF00">
              <a:alpha val="3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
        <p:nvSpPr>
          <p:cNvPr id="6" name="Rectangle 5" descr="gold highlight">
            <a:extLst>
              <a:ext uri="{FF2B5EF4-FFF2-40B4-BE49-F238E27FC236}">
                <a16:creationId xmlns:a16="http://schemas.microsoft.com/office/drawing/2014/main" id="{7A045C51-D23A-4C6B-99B1-5BB389B218A5}"/>
              </a:ext>
            </a:extLst>
          </p:cNvPr>
          <p:cNvSpPr/>
          <p:nvPr/>
        </p:nvSpPr>
        <p:spPr>
          <a:xfrm>
            <a:off x="821802" y="2069870"/>
            <a:ext cx="5159206" cy="785552"/>
          </a:xfrm>
          <a:prstGeom prst="rect">
            <a:avLst/>
          </a:prstGeom>
          <a:solidFill>
            <a:srgbClr val="FFC000">
              <a:alpha val="3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
        <p:nvSpPr>
          <p:cNvPr id="7" name="Cloud 6" descr="word cloud">
            <a:extLst>
              <a:ext uri="{FF2B5EF4-FFF2-40B4-BE49-F238E27FC236}">
                <a16:creationId xmlns:a16="http://schemas.microsoft.com/office/drawing/2014/main" id="{1F86B4C6-76D1-47EA-B771-B4D9F55D172D}"/>
              </a:ext>
            </a:extLst>
          </p:cNvPr>
          <p:cNvSpPr/>
          <p:nvPr/>
        </p:nvSpPr>
        <p:spPr>
          <a:xfrm>
            <a:off x="1273215" y="3657600"/>
            <a:ext cx="4707793" cy="2502131"/>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520" dirty="0">
                <a:latin typeface="Arial" panose="020B0604020202020204" pitchFamily="34" charset="0"/>
                <a:cs typeface="Arial" panose="020B0604020202020204" pitchFamily="34" charset="0"/>
              </a:rPr>
              <a:t>As our group did an analysis, most ACT standards in the 28-32 range are below A2. </a:t>
            </a:r>
          </a:p>
        </p:txBody>
      </p:sp>
    </p:spTree>
    <p:extLst>
      <p:ext uri="{BB962C8B-B14F-4D97-AF65-F5344CB8AC3E}">
        <p14:creationId xmlns:p14="http://schemas.microsoft.com/office/powerpoint/2010/main" val="18767267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0221F-DAD0-45FB-A51A-19CF5762A191}"/>
              </a:ext>
            </a:extLst>
          </p:cNvPr>
          <p:cNvSpPr>
            <a:spLocks noGrp="1"/>
          </p:cNvSpPr>
          <p:nvPr>
            <p:ph type="title"/>
          </p:nvPr>
        </p:nvSpPr>
        <p:spPr>
          <a:xfrm>
            <a:off x="2053244" y="33710"/>
            <a:ext cx="9875520" cy="664797"/>
          </a:xfrm>
        </p:spPr>
        <p:txBody>
          <a:bodyPr/>
          <a:lstStyle/>
          <a:p>
            <a:r>
              <a:rPr lang="en-US" sz="4320" dirty="0"/>
              <a:t>SAT Math Blueprint</a:t>
            </a:r>
          </a:p>
        </p:txBody>
      </p:sp>
      <p:graphicFrame>
        <p:nvGraphicFramePr>
          <p:cNvPr id="4" name="Table 4">
            <a:extLst>
              <a:ext uri="{FF2B5EF4-FFF2-40B4-BE49-F238E27FC236}">
                <a16:creationId xmlns:a16="http://schemas.microsoft.com/office/drawing/2014/main" id="{A2CF2B91-32C7-4DFC-B703-D783FF102DFA}"/>
              </a:ext>
            </a:extLst>
          </p:cNvPr>
          <p:cNvGraphicFramePr>
            <a:graphicFrameLocks noGrp="1"/>
          </p:cNvGraphicFramePr>
          <p:nvPr>
            <p:extLst>
              <p:ext uri="{D42A27DB-BD31-4B8C-83A1-F6EECF244321}">
                <p14:modId xmlns:p14="http://schemas.microsoft.com/office/powerpoint/2010/main" val="588269033"/>
              </p:ext>
            </p:extLst>
          </p:nvPr>
        </p:nvGraphicFramePr>
        <p:xfrm>
          <a:off x="821802" y="822960"/>
          <a:ext cx="13183566" cy="5815584"/>
        </p:xfrm>
        <a:graphic>
          <a:graphicData uri="http://schemas.openxmlformats.org/drawingml/2006/table">
            <a:tbl>
              <a:tblPr firstRow="1" bandRow="1">
                <a:tableStyleId>{5C22544A-7EE6-4342-B048-85BDC9FD1C3A}</a:tableStyleId>
              </a:tblPr>
              <a:tblGrid>
                <a:gridCol w="2291788">
                  <a:extLst>
                    <a:ext uri="{9D8B030D-6E8A-4147-A177-3AD203B41FA5}">
                      <a16:colId xmlns:a16="http://schemas.microsoft.com/office/drawing/2014/main" val="4060931374"/>
                    </a:ext>
                  </a:extLst>
                </a:gridCol>
                <a:gridCol w="8738886">
                  <a:extLst>
                    <a:ext uri="{9D8B030D-6E8A-4147-A177-3AD203B41FA5}">
                      <a16:colId xmlns:a16="http://schemas.microsoft.com/office/drawing/2014/main" val="2479622681"/>
                    </a:ext>
                  </a:extLst>
                </a:gridCol>
                <a:gridCol w="1041721">
                  <a:extLst>
                    <a:ext uri="{9D8B030D-6E8A-4147-A177-3AD203B41FA5}">
                      <a16:colId xmlns:a16="http://schemas.microsoft.com/office/drawing/2014/main" val="43693532"/>
                    </a:ext>
                  </a:extLst>
                </a:gridCol>
                <a:gridCol w="1111171">
                  <a:extLst>
                    <a:ext uri="{9D8B030D-6E8A-4147-A177-3AD203B41FA5}">
                      <a16:colId xmlns:a16="http://schemas.microsoft.com/office/drawing/2014/main" val="2287023575"/>
                    </a:ext>
                  </a:extLst>
                </a:gridCol>
              </a:tblGrid>
              <a:tr h="841248">
                <a:tc>
                  <a:txBody>
                    <a:bodyPr/>
                    <a:lstStyle/>
                    <a:p>
                      <a:r>
                        <a:rPr lang="en-US" sz="2400" dirty="0">
                          <a:latin typeface="Arial" panose="020B0604020202020204" pitchFamily="34" charset="0"/>
                          <a:cs typeface="Arial" panose="020B0604020202020204" pitchFamily="34" charset="0"/>
                        </a:rPr>
                        <a:t>Reporting Category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Reporting Subcategory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 of Items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 of Test</a:t>
                      </a:r>
                    </a:p>
                  </a:txBody>
                  <a:tcPr marL="109728" marR="109728" marT="54864" marB="54864"/>
                </a:tc>
                <a:extLst>
                  <a:ext uri="{0D108BD9-81ED-4DB2-BD59-A6C34878D82A}">
                    <a16:rowId xmlns:a16="http://schemas.microsoft.com/office/drawing/2014/main" val="1042663475"/>
                  </a:ext>
                </a:extLst>
              </a:tr>
              <a:tr h="120700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Heart of Algebra</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400" i="1" dirty="0">
                          <a:latin typeface="Arial" panose="020B0604020202020204" pitchFamily="34" charset="0"/>
                          <a:cs typeface="Arial" panose="020B0604020202020204" pitchFamily="34" charset="0"/>
                        </a:rPr>
                        <a:t>(Algebra 1 or Middle School)</a:t>
                      </a:r>
                    </a:p>
                  </a:txBody>
                  <a:tcPr marL="109728" marR="109728" marT="54864" marB="54864"/>
                </a:tc>
                <a:tc>
                  <a: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Analyzing and fluently solving linear equations and systems of linear equations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Creating linear equations and inequalities to represent relationships between quantities and to solve problems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Understanding and using the relationship between linear equations and inequalities and their graphs to solve problems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19</a:t>
                      </a:r>
                    </a:p>
                  </a:txBody>
                  <a:tcPr marL="109728" marR="109728" marT="54864" marB="54864"/>
                </a:tc>
                <a:tc>
                  <a:txBody>
                    <a:bodyPr/>
                    <a:lstStyle/>
                    <a:p>
                      <a:r>
                        <a:rPr lang="en-US" sz="2400" dirty="0">
                          <a:latin typeface="Arial" panose="020B0604020202020204" pitchFamily="34" charset="0"/>
                          <a:cs typeface="Arial" panose="020B0604020202020204" pitchFamily="34" charset="0"/>
                        </a:rPr>
                        <a:t>33%</a:t>
                      </a:r>
                    </a:p>
                  </a:txBody>
                  <a:tcPr marL="109728" marR="109728" marT="54864" marB="54864"/>
                </a:tc>
                <a:extLst>
                  <a:ext uri="{0D108BD9-81ED-4DB2-BD59-A6C34878D82A}">
                    <a16:rowId xmlns:a16="http://schemas.microsoft.com/office/drawing/2014/main" val="2760623750"/>
                  </a:ext>
                </a:extLst>
              </a:tr>
              <a:tr h="841248">
                <a:tc>
                  <a:txBody>
                    <a:bodyPr/>
                    <a:lstStyle/>
                    <a:p>
                      <a:r>
                        <a:rPr lang="en-US" sz="2400" dirty="0">
                          <a:latin typeface="Arial" panose="020B0604020202020204" pitchFamily="34" charset="0"/>
                          <a:cs typeface="Arial" panose="020B0604020202020204" pitchFamily="34" charset="0"/>
                        </a:rPr>
                        <a:t>Problem Solving and Data Analysis</a:t>
                      </a:r>
                    </a:p>
                    <a:p>
                      <a:r>
                        <a:rPr lang="en-US" sz="2400" i="1" dirty="0">
                          <a:latin typeface="Arial" panose="020B0604020202020204" pitchFamily="34" charset="0"/>
                          <a:cs typeface="Arial" panose="020B0604020202020204" pitchFamily="34" charset="0"/>
                        </a:rPr>
                        <a:t>(Middle School and Statistics &amp; Probability)</a:t>
                      </a:r>
                    </a:p>
                  </a:txBody>
                  <a:tcPr marL="109728" marR="109728" marT="54864" marB="54864"/>
                </a:tc>
                <a:tc>
                  <a: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Creating and analyzing relationships using ratios, proportional relationships, percentages, and units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Representing and analyzing quantitative data</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Finding and applying probabilities in context</a:t>
                      </a:r>
                    </a:p>
                  </a:txBody>
                  <a:tcPr marL="109728" marR="109728" marT="54864" marB="54864"/>
                </a:tc>
                <a:tc>
                  <a:txBody>
                    <a:bodyPr/>
                    <a:lstStyle/>
                    <a:p>
                      <a:r>
                        <a:rPr lang="en-US" sz="2400" dirty="0">
                          <a:latin typeface="Arial" panose="020B0604020202020204" pitchFamily="34" charset="0"/>
                          <a:cs typeface="Arial" panose="020B0604020202020204" pitchFamily="34" charset="0"/>
                        </a:rPr>
                        <a:t>17</a:t>
                      </a:r>
                    </a:p>
                  </a:txBody>
                  <a:tcPr marL="109728" marR="109728" marT="54864" marB="54864"/>
                </a:tc>
                <a:tc>
                  <a:txBody>
                    <a:bodyPr/>
                    <a:lstStyle/>
                    <a:p>
                      <a:r>
                        <a:rPr lang="en-US" sz="2400" dirty="0">
                          <a:latin typeface="Arial" panose="020B0604020202020204" pitchFamily="34" charset="0"/>
                          <a:cs typeface="Arial" panose="020B0604020202020204" pitchFamily="34" charset="0"/>
                        </a:rPr>
                        <a:t>29%</a:t>
                      </a:r>
                    </a:p>
                  </a:txBody>
                  <a:tcPr marL="109728" marR="109728" marT="54864" marB="54864"/>
                </a:tc>
                <a:extLst>
                  <a:ext uri="{0D108BD9-81ED-4DB2-BD59-A6C34878D82A}">
                    <a16:rowId xmlns:a16="http://schemas.microsoft.com/office/drawing/2014/main" val="2424684568"/>
                  </a:ext>
                </a:extLst>
              </a:tr>
            </a:tbl>
          </a:graphicData>
        </a:graphic>
      </p:graphicFrame>
      <p:sp>
        <p:nvSpPr>
          <p:cNvPr id="8" name="Rectangle 7" descr="yellow highlight">
            <a:extLst>
              <a:ext uri="{FF2B5EF4-FFF2-40B4-BE49-F238E27FC236}">
                <a16:creationId xmlns:a16="http://schemas.microsoft.com/office/drawing/2014/main" id="{75CDCE47-041A-4A35-A24F-6AB71DCFB657}"/>
              </a:ext>
            </a:extLst>
          </p:cNvPr>
          <p:cNvSpPr/>
          <p:nvPr/>
        </p:nvSpPr>
        <p:spPr>
          <a:xfrm>
            <a:off x="3130846" y="5106857"/>
            <a:ext cx="7020151" cy="877254"/>
          </a:xfrm>
          <a:prstGeom prst="rect">
            <a:avLst/>
          </a:prstGeom>
          <a:solidFill>
            <a:srgbClr val="FFFF00">
              <a:alpha val="31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Tree>
    <p:extLst>
      <p:ext uri="{BB962C8B-B14F-4D97-AF65-F5344CB8AC3E}">
        <p14:creationId xmlns:p14="http://schemas.microsoft.com/office/powerpoint/2010/main" val="30425000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0221F-DAD0-45FB-A51A-19CF5762A191}"/>
              </a:ext>
            </a:extLst>
          </p:cNvPr>
          <p:cNvSpPr>
            <a:spLocks noGrp="1"/>
          </p:cNvSpPr>
          <p:nvPr>
            <p:ph type="title"/>
          </p:nvPr>
        </p:nvSpPr>
        <p:spPr>
          <a:xfrm>
            <a:off x="2053244" y="33710"/>
            <a:ext cx="9875520" cy="664797"/>
          </a:xfrm>
        </p:spPr>
        <p:txBody>
          <a:bodyPr/>
          <a:lstStyle/>
          <a:p>
            <a:r>
              <a:rPr lang="en-US" sz="4320" dirty="0"/>
              <a:t>SAT Math Blueprint</a:t>
            </a:r>
          </a:p>
        </p:txBody>
      </p:sp>
      <p:graphicFrame>
        <p:nvGraphicFramePr>
          <p:cNvPr id="4" name="Table 4">
            <a:extLst>
              <a:ext uri="{FF2B5EF4-FFF2-40B4-BE49-F238E27FC236}">
                <a16:creationId xmlns:a16="http://schemas.microsoft.com/office/drawing/2014/main" id="{A2CF2B91-32C7-4DFC-B703-D783FF102DFA}"/>
              </a:ext>
            </a:extLst>
          </p:cNvPr>
          <p:cNvGraphicFramePr>
            <a:graphicFrameLocks noGrp="1"/>
          </p:cNvGraphicFramePr>
          <p:nvPr>
            <p:extLst>
              <p:ext uri="{D42A27DB-BD31-4B8C-83A1-F6EECF244321}">
                <p14:modId xmlns:p14="http://schemas.microsoft.com/office/powerpoint/2010/main" val="565451794"/>
              </p:ext>
            </p:extLst>
          </p:nvPr>
        </p:nvGraphicFramePr>
        <p:xfrm>
          <a:off x="821802" y="822960"/>
          <a:ext cx="13183566" cy="5925312"/>
        </p:xfrm>
        <a:graphic>
          <a:graphicData uri="http://schemas.openxmlformats.org/drawingml/2006/table">
            <a:tbl>
              <a:tblPr firstRow="1" bandRow="1">
                <a:tableStyleId>{5C22544A-7EE6-4342-B048-85BDC9FD1C3A}</a:tableStyleId>
              </a:tblPr>
              <a:tblGrid>
                <a:gridCol w="2291788">
                  <a:extLst>
                    <a:ext uri="{9D8B030D-6E8A-4147-A177-3AD203B41FA5}">
                      <a16:colId xmlns:a16="http://schemas.microsoft.com/office/drawing/2014/main" val="4060931374"/>
                    </a:ext>
                  </a:extLst>
                </a:gridCol>
                <a:gridCol w="8738886">
                  <a:extLst>
                    <a:ext uri="{9D8B030D-6E8A-4147-A177-3AD203B41FA5}">
                      <a16:colId xmlns:a16="http://schemas.microsoft.com/office/drawing/2014/main" val="2479622681"/>
                    </a:ext>
                  </a:extLst>
                </a:gridCol>
                <a:gridCol w="1041721">
                  <a:extLst>
                    <a:ext uri="{9D8B030D-6E8A-4147-A177-3AD203B41FA5}">
                      <a16:colId xmlns:a16="http://schemas.microsoft.com/office/drawing/2014/main" val="43693532"/>
                    </a:ext>
                  </a:extLst>
                </a:gridCol>
                <a:gridCol w="1111171">
                  <a:extLst>
                    <a:ext uri="{9D8B030D-6E8A-4147-A177-3AD203B41FA5}">
                      <a16:colId xmlns:a16="http://schemas.microsoft.com/office/drawing/2014/main" val="2287023575"/>
                    </a:ext>
                  </a:extLst>
                </a:gridCol>
              </a:tblGrid>
              <a:tr h="841248">
                <a:tc>
                  <a:txBody>
                    <a:bodyPr/>
                    <a:lstStyle/>
                    <a:p>
                      <a:r>
                        <a:rPr lang="en-US" sz="2400" dirty="0">
                          <a:latin typeface="Arial" panose="020B0604020202020204" pitchFamily="34" charset="0"/>
                          <a:cs typeface="Arial" panose="020B0604020202020204" pitchFamily="34" charset="0"/>
                        </a:rPr>
                        <a:t>Reporting Category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Reporting Subcategory</a:t>
                      </a:r>
                    </a:p>
                  </a:txBody>
                  <a:tcPr marL="109728" marR="109728" marT="54864" marB="54864"/>
                </a:tc>
                <a:tc>
                  <a:txBody>
                    <a:bodyPr/>
                    <a:lstStyle/>
                    <a:p>
                      <a:r>
                        <a:rPr lang="en-US" sz="2400" dirty="0">
                          <a:latin typeface="Arial" panose="020B0604020202020204" pitchFamily="34" charset="0"/>
                          <a:cs typeface="Arial" panose="020B0604020202020204" pitchFamily="34" charset="0"/>
                        </a:rPr>
                        <a:t># of Items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 of Test</a:t>
                      </a:r>
                    </a:p>
                  </a:txBody>
                  <a:tcPr marL="109728" marR="109728" marT="54864" marB="54864"/>
                </a:tc>
                <a:extLst>
                  <a:ext uri="{0D108BD9-81ED-4DB2-BD59-A6C34878D82A}">
                    <a16:rowId xmlns:a16="http://schemas.microsoft.com/office/drawing/2014/main" val="1042663475"/>
                  </a:ext>
                </a:extLst>
              </a:tr>
              <a:tr h="220613">
                <a:tc>
                  <a:txBody>
                    <a:bodyPr/>
                    <a:lstStyle/>
                    <a:p>
                      <a:r>
                        <a:rPr lang="en-US" sz="2400" dirty="0">
                          <a:latin typeface="Arial" panose="020B0604020202020204" pitchFamily="34" charset="0"/>
                          <a:cs typeface="Arial" panose="020B0604020202020204" pitchFamily="34" charset="0"/>
                        </a:rPr>
                        <a:t>Passport to Advanced Math</a:t>
                      </a:r>
                    </a:p>
                    <a:p>
                      <a:pPr marL="0" marR="0" lvl="0" indent="0" algn="l" defTabSz="548613" rtl="0" eaLnBrk="1" fontAlgn="auto" latinLnBrk="0" hangingPunct="1">
                        <a:lnSpc>
                          <a:spcPct val="100000"/>
                        </a:lnSpc>
                        <a:spcBef>
                          <a:spcPts val="0"/>
                        </a:spcBef>
                        <a:spcAft>
                          <a:spcPts val="0"/>
                        </a:spcAft>
                        <a:buClrTx/>
                        <a:buSzTx/>
                        <a:buFontTx/>
                        <a:buNone/>
                        <a:tabLst/>
                        <a:defRPr/>
                      </a:pPr>
                      <a:r>
                        <a:rPr lang="en-US" sz="2400" i="1" dirty="0">
                          <a:latin typeface="Arial" panose="020B0604020202020204" pitchFamily="34" charset="0"/>
                          <a:cs typeface="Arial" panose="020B0604020202020204" pitchFamily="34" charset="0"/>
                        </a:rPr>
                        <a:t>(Algebra 1 &amp; Algebra 2)</a:t>
                      </a:r>
                      <a:endParaRPr lang="en-US" sz="2800" i="1"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txBody>
                  <a:tcPr marL="109728" marR="109728" marT="54864" marB="54864"/>
                </a:tc>
                <a:tc>
                  <a: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Identifying and creating equivalent algebraic expression</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Creating, analyzing, and fluently solving quadratic and other nonlinear equations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Creating, using, and graphing exponential, quadratic, and other nonlinear functions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16</a:t>
                      </a:r>
                    </a:p>
                  </a:txBody>
                  <a:tcPr marL="109728" marR="109728" marT="54864" marB="54864"/>
                </a:tc>
                <a:tc>
                  <a:txBody>
                    <a:bodyPr/>
                    <a:lstStyle/>
                    <a:p>
                      <a:r>
                        <a:rPr lang="en-US" sz="2400" dirty="0">
                          <a:latin typeface="Arial" panose="020B0604020202020204" pitchFamily="34" charset="0"/>
                          <a:cs typeface="Arial" panose="020B0604020202020204" pitchFamily="34" charset="0"/>
                        </a:rPr>
                        <a:t>28%</a:t>
                      </a:r>
                    </a:p>
                  </a:txBody>
                  <a:tcPr marL="109728" marR="109728" marT="54864" marB="54864"/>
                </a:tc>
                <a:extLst>
                  <a:ext uri="{0D108BD9-81ED-4DB2-BD59-A6C34878D82A}">
                    <a16:rowId xmlns:a16="http://schemas.microsoft.com/office/drawing/2014/main" val="2680582857"/>
                  </a:ext>
                </a:extLst>
              </a:tr>
              <a:tr h="475488">
                <a:tc>
                  <a:txBody>
                    <a:bodyPr/>
                    <a:lstStyle/>
                    <a:p>
                      <a:r>
                        <a:rPr lang="en-US" sz="2400" dirty="0">
                          <a:latin typeface="Arial" panose="020B0604020202020204" pitchFamily="34" charset="0"/>
                          <a:cs typeface="Arial" panose="020B0604020202020204" pitchFamily="34" charset="0"/>
                        </a:rPr>
                        <a:t>Additional Topics in Math</a:t>
                      </a:r>
                    </a:p>
                    <a:p>
                      <a:r>
                        <a:rPr lang="en-US" sz="2400" i="1" dirty="0">
                          <a:latin typeface="Arial" panose="020B0604020202020204" pitchFamily="34" charset="0"/>
                          <a:cs typeface="Arial" panose="020B0604020202020204" pitchFamily="34" charset="0"/>
                        </a:rPr>
                        <a:t>(Geometry and some Middle School &amp; Algebra 2)</a:t>
                      </a:r>
                    </a:p>
                  </a:txBody>
                  <a:tcPr marL="109728" marR="109728" marT="54864" marB="54864"/>
                </a:tc>
                <a:tc>
                  <a:txBody>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Solving problems related to area and volume</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Applying definitions and theorems related to lines, angles, triangles, and circles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Working with right triangles, the unit circle, and trigonometric functions</a:t>
                      </a:r>
                    </a:p>
                  </a:txBody>
                  <a:tcPr marL="109728" marR="109728" marT="54864" marB="54864"/>
                </a:tc>
                <a:tc>
                  <a:txBody>
                    <a:bodyPr/>
                    <a:lstStyle/>
                    <a:p>
                      <a:r>
                        <a:rPr lang="en-US" sz="2400" dirty="0">
                          <a:latin typeface="Arial" panose="020B0604020202020204" pitchFamily="34" charset="0"/>
                          <a:cs typeface="Arial" panose="020B0604020202020204" pitchFamily="34" charset="0"/>
                        </a:rPr>
                        <a:t>6</a:t>
                      </a:r>
                    </a:p>
                  </a:txBody>
                  <a:tcPr marL="109728" marR="109728" marT="54864" marB="54864"/>
                </a:tc>
                <a:tc>
                  <a:txBody>
                    <a:bodyPr/>
                    <a:lstStyle/>
                    <a:p>
                      <a:r>
                        <a:rPr lang="en-US" sz="2400" dirty="0">
                          <a:latin typeface="Arial" panose="020B0604020202020204" pitchFamily="34" charset="0"/>
                          <a:cs typeface="Arial" panose="020B0604020202020204" pitchFamily="34" charset="0"/>
                        </a:rPr>
                        <a:t>10%</a:t>
                      </a:r>
                    </a:p>
                  </a:txBody>
                  <a:tcPr marL="109728" marR="109728" marT="54864" marB="54864"/>
                </a:tc>
                <a:extLst>
                  <a:ext uri="{0D108BD9-81ED-4DB2-BD59-A6C34878D82A}">
                    <a16:rowId xmlns:a16="http://schemas.microsoft.com/office/drawing/2014/main" val="3684067240"/>
                  </a:ext>
                </a:extLst>
              </a:tr>
              <a:tr h="475488">
                <a:tc>
                  <a:txBody>
                    <a:bodyPr/>
                    <a:lstStyle/>
                    <a:p>
                      <a:r>
                        <a:rPr lang="en-US" sz="2400" b="1" dirty="0">
                          <a:latin typeface="Arial" panose="020B0604020202020204" pitchFamily="34" charset="0"/>
                          <a:cs typeface="Arial" panose="020B0604020202020204" pitchFamily="34" charset="0"/>
                        </a:rPr>
                        <a:t>Total </a:t>
                      </a:r>
                    </a:p>
                  </a:txBody>
                  <a:tcPr marL="109728" marR="109728" marT="54864" marB="54864"/>
                </a:tc>
                <a:tc>
                  <a:txBody>
                    <a:bodyPr/>
                    <a:lstStyle/>
                    <a:p>
                      <a:endParaRPr lang="en-US" sz="2400" b="1" dirty="0">
                        <a:latin typeface="Arial" panose="020B0604020202020204" pitchFamily="34" charset="0"/>
                        <a:cs typeface="Arial" panose="020B0604020202020204" pitchFamily="34" charset="0"/>
                      </a:endParaRPr>
                    </a:p>
                  </a:txBody>
                  <a:tcPr marL="109728" marR="109728" marT="54864" marB="54864"/>
                </a:tc>
                <a:tc>
                  <a:txBody>
                    <a:bodyPr/>
                    <a:lstStyle/>
                    <a:p>
                      <a:r>
                        <a:rPr lang="en-US" sz="2400" b="1" dirty="0">
                          <a:latin typeface="Arial" panose="020B0604020202020204" pitchFamily="34" charset="0"/>
                          <a:cs typeface="Arial" panose="020B0604020202020204" pitchFamily="34" charset="0"/>
                        </a:rPr>
                        <a:t>58</a:t>
                      </a:r>
                    </a:p>
                  </a:txBody>
                  <a:tcPr marL="109728" marR="109728" marT="54864" marB="54864"/>
                </a:tc>
                <a:tc>
                  <a:txBody>
                    <a:bodyPr/>
                    <a:lstStyle/>
                    <a:p>
                      <a:r>
                        <a:rPr lang="en-US" sz="2400" b="1" dirty="0">
                          <a:latin typeface="Arial" panose="020B0604020202020204" pitchFamily="34" charset="0"/>
                          <a:cs typeface="Arial" panose="020B0604020202020204" pitchFamily="34" charset="0"/>
                        </a:rPr>
                        <a:t>100%</a:t>
                      </a:r>
                    </a:p>
                  </a:txBody>
                  <a:tcPr marL="109728" marR="109728" marT="54864" marB="54864"/>
                </a:tc>
                <a:extLst>
                  <a:ext uri="{0D108BD9-81ED-4DB2-BD59-A6C34878D82A}">
                    <a16:rowId xmlns:a16="http://schemas.microsoft.com/office/drawing/2014/main" val="2082259197"/>
                  </a:ext>
                </a:extLst>
              </a:tr>
            </a:tbl>
          </a:graphicData>
        </a:graphic>
      </p:graphicFrame>
    </p:spTree>
    <p:extLst>
      <p:ext uri="{BB962C8B-B14F-4D97-AF65-F5344CB8AC3E}">
        <p14:creationId xmlns:p14="http://schemas.microsoft.com/office/powerpoint/2010/main" val="2828985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FAD9606-863B-1F44-A236-EE7DF988ACF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14" name="Oval 13">
            <a:extLst>
              <a:ext uri="{FF2B5EF4-FFF2-40B4-BE49-F238E27FC236}">
                <a16:creationId xmlns:a16="http://schemas.microsoft.com/office/drawing/2014/main" id="{DA1AE617-059B-ED49-AD0C-8E1E4E930BF8}"/>
              </a:ext>
              <a:ext uri="{C183D7F6-B498-43B3-948B-1728B52AA6E4}">
                <adec:decorative xmlns:adec="http://schemas.microsoft.com/office/drawing/2017/decorative" val="1"/>
              </a:ext>
            </a:extLst>
          </p:cNvPr>
          <p:cNvSpPr/>
          <p:nvPr/>
        </p:nvSpPr>
        <p:spPr>
          <a:xfrm>
            <a:off x="10806333" y="1614061"/>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B5271D1D-C437-014E-9AD5-8E23847ED507}"/>
              </a:ext>
            </a:extLst>
          </p:cNvPr>
          <p:cNvGrpSpPr/>
          <p:nvPr/>
        </p:nvGrpSpPr>
        <p:grpSpPr>
          <a:xfrm>
            <a:off x="25939" y="350539"/>
            <a:ext cx="14630400" cy="1956594"/>
            <a:chOff x="25939" y="350539"/>
            <a:chExt cx="14630400" cy="1956594"/>
          </a:xfrm>
        </p:grpSpPr>
        <p:grpSp>
          <p:nvGrpSpPr>
            <p:cNvPr id="4" name="Group 3">
              <a:extLst>
                <a:ext uri="{FF2B5EF4-FFF2-40B4-BE49-F238E27FC236}">
                  <a16:creationId xmlns:a16="http://schemas.microsoft.com/office/drawing/2014/main" id="{CEAC7658-37D9-2048-9F98-C49ED0B8B69D}"/>
                </a:ext>
              </a:extLst>
            </p:cNvPr>
            <p:cNvGrpSpPr/>
            <p:nvPr/>
          </p:nvGrpSpPr>
          <p:grpSpPr>
            <a:xfrm>
              <a:off x="25939" y="350539"/>
              <a:ext cx="14630400" cy="1629976"/>
              <a:chOff x="-8320820" y="-1143027"/>
              <a:chExt cx="14630400" cy="1629976"/>
            </a:xfrm>
          </p:grpSpPr>
          <p:sp>
            <p:nvSpPr>
              <p:cNvPr id="5" name="Rectangle 4">
                <a:extLst>
                  <a:ext uri="{FF2B5EF4-FFF2-40B4-BE49-F238E27FC236}">
                    <a16:creationId xmlns:a16="http://schemas.microsoft.com/office/drawing/2014/main" id="{13C8F95C-2A63-4643-88BE-9198D5E64AB8}"/>
                  </a:ext>
                </a:extLst>
              </p:cNvPr>
              <p:cNvSpPr/>
              <p:nvPr/>
            </p:nvSpPr>
            <p:spPr>
              <a:xfrm>
                <a:off x="-8320820" y="-1143027"/>
                <a:ext cx="14630400" cy="16299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descr="facebook">
                <a:extLst>
                  <a:ext uri="{FF2B5EF4-FFF2-40B4-BE49-F238E27FC236}">
                    <a16:creationId xmlns:a16="http://schemas.microsoft.com/office/drawing/2014/main" id="{0684D9E5-E001-3B45-8A19-9A6B82E430C8}"/>
                  </a:ext>
                </a:extLst>
              </p:cNvPr>
              <p:cNvPicPr>
                <a:picLocks noChangeAspect="1"/>
              </p:cNvPicPr>
              <p:nvPr/>
            </p:nvPicPr>
            <p:blipFill rotWithShape="1">
              <a:blip r:embed="rId3"/>
              <a:srcRect/>
              <a:stretch/>
            </p:blipFill>
            <p:spPr>
              <a:xfrm>
                <a:off x="-5195330" y="-1108019"/>
                <a:ext cx="942711" cy="943339"/>
              </a:xfrm>
              <a:prstGeom prst="rect">
                <a:avLst/>
              </a:prstGeom>
            </p:spPr>
          </p:pic>
          <p:pic>
            <p:nvPicPr>
              <p:cNvPr id="8" name="Picture 7" descr="twitter">
                <a:extLst>
                  <a:ext uri="{FF2B5EF4-FFF2-40B4-BE49-F238E27FC236}">
                    <a16:creationId xmlns:a16="http://schemas.microsoft.com/office/drawing/2014/main" id="{04DA428D-D50F-4B48-88F5-E5A9FFBF96A3}"/>
                  </a:ext>
                </a:extLst>
              </p:cNvPr>
              <p:cNvPicPr>
                <a:picLocks noChangeAspect="1"/>
              </p:cNvPicPr>
              <p:nvPr/>
            </p:nvPicPr>
            <p:blipFill>
              <a:blip r:embed="rId4"/>
              <a:stretch>
                <a:fillRect/>
              </a:stretch>
            </p:blipFill>
            <p:spPr>
              <a:xfrm>
                <a:off x="-3306404" y="-1103580"/>
                <a:ext cx="930652" cy="931101"/>
              </a:xfrm>
              <a:prstGeom prst="rect">
                <a:avLst/>
              </a:prstGeom>
            </p:spPr>
          </p:pic>
          <p:pic>
            <p:nvPicPr>
              <p:cNvPr id="9" name="Picture 8" descr="youtube">
                <a:extLst>
                  <a:ext uri="{FF2B5EF4-FFF2-40B4-BE49-F238E27FC236}">
                    <a16:creationId xmlns:a16="http://schemas.microsoft.com/office/drawing/2014/main" id="{EFB86831-C1DB-4B4F-8FBE-FF593354A8AD}"/>
                  </a:ext>
                </a:extLst>
              </p:cNvPr>
              <p:cNvPicPr>
                <a:picLocks noChangeAspect="1"/>
              </p:cNvPicPr>
              <p:nvPr/>
            </p:nvPicPr>
            <p:blipFill>
              <a:blip r:embed="rId5"/>
              <a:stretch>
                <a:fillRect/>
              </a:stretch>
            </p:blipFill>
            <p:spPr>
              <a:xfrm>
                <a:off x="560781" y="-1105800"/>
                <a:ext cx="937919" cy="938290"/>
              </a:xfrm>
              <a:prstGeom prst="rect">
                <a:avLst/>
              </a:prstGeom>
            </p:spPr>
          </p:pic>
          <p:pic>
            <p:nvPicPr>
              <p:cNvPr id="10" name="Picture 9" descr="instagram">
                <a:extLst>
                  <a:ext uri="{FF2B5EF4-FFF2-40B4-BE49-F238E27FC236}">
                    <a16:creationId xmlns:a16="http://schemas.microsoft.com/office/drawing/2014/main" id="{2912A1A1-4F68-7543-9CA8-8FD41B39F585}"/>
                  </a:ext>
                </a:extLst>
              </p:cNvPr>
              <p:cNvPicPr>
                <a:picLocks noChangeAspect="1"/>
              </p:cNvPicPr>
              <p:nvPr/>
            </p:nvPicPr>
            <p:blipFill rotWithShape="1">
              <a:blip r:embed="rId6"/>
              <a:srcRect/>
              <a:stretch/>
            </p:blipFill>
            <p:spPr>
              <a:xfrm>
                <a:off x="-1480307" y="-1110238"/>
                <a:ext cx="944621" cy="945357"/>
              </a:xfrm>
              <a:prstGeom prst="rect">
                <a:avLst/>
              </a:prstGeom>
            </p:spPr>
          </p:pic>
          <p:pic>
            <p:nvPicPr>
              <p:cNvPr id="11" name="Picture 10" descr="linked in">
                <a:extLst>
                  <a:ext uri="{FF2B5EF4-FFF2-40B4-BE49-F238E27FC236}">
                    <a16:creationId xmlns:a16="http://schemas.microsoft.com/office/drawing/2014/main" id="{55BB8058-8DF5-404E-9D3F-16FB40446433}"/>
                  </a:ext>
                </a:extLst>
              </p:cNvPr>
              <p:cNvPicPr>
                <a:picLocks noChangeAspect="1"/>
              </p:cNvPicPr>
              <p:nvPr/>
            </p:nvPicPr>
            <p:blipFill rotWithShape="1">
              <a:blip r:embed="rId7"/>
              <a:srcRect/>
              <a:stretch/>
            </p:blipFill>
            <p:spPr>
              <a:xfrm>
                <a:off x="2459153" y="-1103580"/>
                <a:ext cx="931328" cy="932003"/>
              </a:xfrm>
              <a:prstGeom prst="rect">
                <a:avLst/>
              </a:prstGeom>
            </p:spPr>
          </p:pic>
        </p:grpSp>
        <p:sp>
          <p:nvSpPr>
            <p:cNvPr id="13" name="Oval 12">
              <a:extLst>
                <a:ext uri="{FF2B5EF4-FFF2-40B4-BE49-F238E27FC236}">
                  <a16:creationId xmlns:a16="http://schemas.microsoft.com/office/drawing/2014/main" id="{A3CDF013-111E-BC47-8BBE-8417486E809E}"/>
                </a:ext>
              </a:extLst>
            </p:cNvPr>
            <p:cNvSpPr/>
            <p:nvPr/>
          </p:nvSpPr>
          <p:spPr>
            <a:xfrm>
              <a:off x="4515338" y="176165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D40116F3-539D-4D4D-96D5-AC2D569D32CB}"/>
                </a:ext>
              </a:extLst>
            </p:cNvPr>
            <p:cNvSpPr/>
            <p:nvPr/>
          </p:nvSpPr>
          <p:spPr>
            <a:xfrm>
              <a:off x="11457898" y="186941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3CCBA0F6-1B8A-41B6-88AE-64703E00DE33}"/>
              </a:ext>
            </a:extLst>
          </p:cNvPr>
          <p:cNvSpPr>
            <a:spLocks noGrp="1"/>
          </p:cNvSpPr>
          <p:nvPr>
            <p:ph type="sldNum" sz="quarter" idx="12"/>
          </p:nvPr>
        </p:nvSpPr>
        <p:spPr/>
        <p:txBody>
          <a:bodyPr/>
          <a:lstStyle/>
          <a:p>
            <a:fld id="{79463015-ABDD-44E9-850F-7B4794200E02}" type="slidenum">
              <a:rPr lang="en-US" smtClean="0"/>
              <a:pPr/>
              <a:t>19</a:t>
            </a:fld>
            <a:endParaRPr lang="en-US" dirty="0"/>
          </a:p>
        </p:txBody>
      </p:sp>
      <p:sp>
        <p:nvSpPr>
          <p:cNvPr id="18" name="TextBox 17">
            <a:extLst>
              <a:ext uri="{FF2B5EF4-FFF2-40B4-BE49-F238E27FC236}">
                <a16:creationId xmlns:a16="http://schemas.microsoft.com/office/drawing/2014/main" id="{ACEE75C0-0C46-40F9-BFC9-A0D4E9CA7189}"/>
              </a:ext>
            </a:extLst>
          </p:cNvPr>
          <p:cNvSpPr txBox="1"/>
          <p:nvPr/>
        </p:nvSpPr>
        <p:spPr>
          <a:xfrm>
            <a:off x="3463416" y="1516188"/>
            <a:ext cx="7329948" cy="769441"/>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rPr>
              <a:t>@OHEducation</a:t>
            </a:r>
          </a:p>
        </p:txBody>
      </p:sp>
    </p:spTree>
    <p:extLst>
      <p:ext uri="{BB962C8B-B14F-4D97-AF65-F5344CB8AC3E}">
        <p14:creationId xmlns:p14="http://schemas.microsoft.com/office/powerpoint/2010/main" val="3807989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0A839E-1372-4DC9-B999-D4875EBB53AF}"/>
              </a:ext>
            </a:extLst>
          </p:cNvPr>
          <p:cNvSpPr>
            <a:spLocks noGrp="1"/>
          </p:cNvSpPr>
          <p:nvPr>
            <p:ph type="sldNum" sz="quarter" idx="12"/>
          </p:nvPr>
        </p:nvSpPr>
        <p:spPr/>
        <p:txBody>
          <a:bodyPr/>
          <a:lstStyle/>
          <a:p>
            <a:fld id="{79463015-ABDD-44E9-850F-7B4794200E02}" type="slidenum">
              <a:rPr lang="en-US" smtClean="0"/>
              <a:pPr/>
              <a:t>2</a:t>
            </a:fld>
            <a:endParaRPr lang="en-US" dirty="0"/>
          </a:p>
        </p:txBody>
      </p:sp>
      <p:sp>
        <p:nvSpPr>
          <p:cNvPr id="2" name="Title 1">
            <a:extLst>
              <a:ext uri="{FF2B5EF4-FFF2-40B4-BE49-F238E27FC236}">
                <a16:creationId xmlns:a16="http://schemas.microsoft.com/office/drawing/2014/main" id="{5768DEBC-C36A-47AC-9E54-9C0C2CD9419D}"/>
              </a:ext>
            </a:extLst>
          </p:cNvPr>
          <p:cNvSpPr>
            <a:spLocks noGrp="1"/>
          </p:cNvSpPr>
          <p:nvPr>
            <p:ph type="title"/>
          </p:nvPr>
        </p:nvSpPr>
        <p:spPr>
          <a:xfrm>
            <a:off x="731520" y="548643"/>
            <a:ext cx="13167360" cy="677108"/>
          </a:xfrm>
        </p:spPr>
        <p:txBody>
          <a:bodyPr/>
          <a:lstStyle/>
          <a:p>
            <a:r>
              <a:rPr lang="en-US" sz="4400" dirty="0"/>
              <a:t>4. Statistics and Probability</a:t>
            </a:r>
          </a:p>
        </p:txBody>
      </p:sp>
      <p:sp>
        <p:nvSpPr>
          <p:cNvPr id="3" name="Content Placeholder 2">
            <a:extLst>
              <a:ext uri="{FF2B5EF4-FFF2-40B4-BE49-F238E27FC236}">
                <a16:creationId xmlns:a16="http://schemas.microsoft.com/office/drawing/2014/main" id="{F539A3E2-1A11-4E88-B585-23B4B2693CBA}"/>
              </a:ext>
            </a:extLst>
          </p:cNvPr>
          <p:cNvSpPr>
            <a:spLocks noGrp="1"/>
          </p:cNvSpPr>
          <p:nvPr>
            <p:ph idx="1"/>
          </p:nvPr>
        </p:nvSpPr>
        <p:spPr>
          <a:xfrm>
            <a:off x="731520" y="1527035"/>
            <a:ext cx="9743569" cy="2307060"/>
          </a:xfrm>
        </p:spPr>
        <p:txBody>
          <a:bodyPr/>
          <a:lstStyle/>
          <a:p>
            <a:pPr marL="0" indent="0">
              <a:buNone/>
            </a:pPr>
            <a:r>
              <a:rPr lang="en-US" i="1" dirty="0"/>
              <a:t>Facilitated by</a:t>
            </a:r>
          </a:p>
          <a:p>
            <a:pPr marL="0" indent="0">
              <a:buNone/>
            </a:pPr>
            <a:endParaRPr lang="en-US" sz="1000" i="1" dirty="0"/>
          </a:p>
          <a:p>
            <a:pPr marL="271780" indent="-271780">
              <a:spcBef>
                <a:spcPts val="0"/>
              </a:spcBef>
            </a:pPr>
            <a:r>
              <a:rPr lang="en-US" sz="2800" dirty="0">
                <a:effectLst/>
                <a:ea typeface="Calibri" panose="020F0502020204030204" pitchFamily="34" charset="0"/>
              </a:rPr>
              <a:t>Idrissa Aidara, </a:t>
            </a:r>
            <a:r>
              <a:rPr lang="en-US" sz="2800" i="1">
                <a:effectLst/>
                <a:ea typeface="Calibri" panose="020F0502020204030204" pitchFamily="34" charset="0"/>
              </a:rPr>
              <a:t>Cuyahoga Community College</a:t>
            </a:r>
            <a:r>
              <a:rPr lang="en-US" sz="2800">
                <a:ea typeface="Calibri" panose="020F0502020204030204" pitchFamily="34" charset="0"/>
              </a:rPr>
              <a:t> </a:t>
            </a:r>
            <a:endParaRPr lang="en-US" sz="2800">
              <a:effectLst/>
              <a:latin typeface="Arial" panose="020B0604020202020204" pitchFamily="34" charset="0"/>
              <a:ea typeface="Calibri" panose="020F0502020204030204" pitchFamily="34" charset="0"/>
            </a:endParaRPr>
          </a:p>
          <a:p>
            <a:pPr>
              <a:spcBef>
                <a:spcPts val="0"/>
              </a:spcBef>
            </a:pPr>
            <a:r>
              <a:rPr lang="en-US" sz="2800" dirty="0">
                <a:latin typeface="Arial" panose="020B0604020202020204" pitchFamily="34" charset="0"/>
                <a:ea typeface="Calibri" panose="020F0502020204030204" pitchFamily="34" charset="0"/>
              </a:rPr>
              <a:t>Peter Petto, </a:t>
            </a:r>
            <a:r>
              <a:rPr lang="en-US" sz="2800" i="1" dirty="0">
                <a:latin typeface="Arial" panose="020B0604020202020204" pitchFamily="34" charset="0"/>
                <a:ea typeface="Calibri" panose="020F0502020204030204" pitchFamily="34" charset="0"/>
              </a:rPr>
              <a:t>Retired Teacher, Lakewood City Schools</a:t>
            </a:r>
            <a:r>
              <a:rPr lang="en-US" sz="2800" dirty="0">
                <a:effectLst/>
                <a:latin typeface="Arial" panose="020B0604020202020204" pitchFamily="34" charset="0"/>
                <a:ea typeface="Calibri" panose="020F0502020204030204" pitchFamily="34" charset="0"/>
              </a:rPr>
              <a:t> </a:t>
            </a:r>
          </a:p>
          <a:p>
            <a:pPr>
              <a:spcBef>
                <a:spcPts val="0"/>
              </a:spcBef>
            </a:pPr>
            <a:r>
              <a:rPr lang="en-US" sz="2800" dirty="0">
                <a:effectLst/>
                <a:latin typeface="Arial" panose="020B0604020202020204" pitchFamily="34" charset="0"/>
                <a:ea typeface="Calibri" panose="020F0502020204030204" pitchFamily="34" charset="0"/>
              </a:rPr>
              <a:t>Angela Sanor; </a:t>
            </a:r>
            <a:r>
              <a:rPr lang="en-US" sz="2800" i="1" dirty="0">
                <a:effectLst/>
                <a:latin typeface="Arial" panose="020B0604020202020204" pitchFamily="34" charset="0"/>
                <a:ea typeface="Calibri" panose="020F0502020204030204" pitchFamily="34" charset="0"/>
              </a:rPr>
              <a:t>St. Vincent-St. Mary High School</a:t>
            </a:r>
            <a:endParaRPr lang="en-US" sz="4000" dirty="0"/>
          </a:p>
        </p:txBody>
      </p:sp>
      <p:sp>
        <p:nvSpPr>
          <p:cNvPr id="5" name="Double Wave 4" descr="gray wavy text box">
            <a:extLst>
              <a:ext uri="{FF2B5EF4-FFF2-40B4-BE49-F238E27FC236}">
                <a16:creationId xmlns:a16="http://schemas.microsoft.com/office/drawing/2014/main" id="{929E0438-A173-4F22-A2BF-8A81E31C698D}"/>
              </a:ext>
            </a:extLst>
          </p:cNvPr>
          <p:cNvSpPr/>
          <p:nvPr/>
        </p:nvSpPr>
        <p:spPr>
          <a:xfrm>
            <a:off x="731520" y="5023554"/>
            <a:ext cx="9584267" cy="2052615"/>
          </a:xfrm>
          <a:prstGeom prst="doubleWav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This session will be recorded, so it can be posted on the Department’s website. The recording will begin at the end of this slide. </a:t>
            </a:r>
          </a:p>
        </p:txBody>
      </p:sp>
      <p:sp>
        <p:nvSpPr>
          <p:cNvPr id="8" name="Rectangle 7" descr="red text box">
            <a:extLst>
              <a:ext uri="{FF2B5EF4-FFF2-40B4-BE49-F238E27FC236}">
                <a16:creationId xmlns:a16="http://schemas.microsoft.com/office/drawing/2014/main" id="{6760225B-8F25-4D20-A553-E99214F5A34C}"/>
              </a:ext>
            </a:extLst>
          </p:cNvPr>
          <p:cNvSpPr/>
          <p:nvPr/>
        </p:nvSpPr>
        <p:spPr>
          <a:xfrm>
            <a:off x="11887200" y="4820356"/>
            <a:ext cx="2269067" cy="833791"/>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latin typeface="Arial" panose="020B0604020202020204" pitchFamily="34" charset="0"/>
                <a:cs typeface="Arial" panose="020B0604020202020204" pitchFamily="34" charset="0"/>
              </a:rPr>
              <a:t>Give feedback on our Padlet!</a:t>
            </a:r>
          </a:p>
        </p:txBody>
      </p:sp>
      <p:pic>
        <p:nvPicPr>
          <p:cNvPr id="7" name="Picture 6" descr="QR code for feedback form">
            <a:extLst>
              <a:ext uri="{FF2B5EF4-FFF2-40B4-BE49-F238E27FC236}">
                <a16:creationId xmlns:a16="http://schemas.microsoft.com/office/drawing/2014/main" id="{2A688A5F-72BA-4645-9167-5D4F7E92B8A2}"/>
              </a:ext>
            </a:extLst>
          </p:cNvPr>
          <p:cNvPicPr>
            <a:picLocks noChangeAspect="1"/>
          </p:cNvPicPr>
          <p:nvPr/>
        </p:nvPicPr>
        <p:blipFill>
          <a:blip r:embed="rId3"/>
          <a:stretch>
            <a:fillRect/>
          </a:stretch>
        </p:blipFill>
        <p:spPr>
          <a:xfrm>
            <a:off x="12177438" y="5843363"/>
            <a:ext cx="1628873" cy="1658298"/>
          </a:xfrm>
          <a:prstGeom prst="rect">
            <a:avLst/>
          </a:prstGeom>
        </p:spPr>
      </p:pic>
    </p:spTree>
    <p:extLst>
      <p:ext uri="{BB962C8B-B14F-4D97-AF65-F5344CB8AC3E}">
        <p14:creationId xmlns:p14="http://schemas.microsoft.com/office/powerpoint/2010/main" val="676628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ECE1A1-12CD-4E68-ADF2-00D24D6F46EC}"/>
              </a:ext>
            </a:extLst>
          </p:cNvPr>
          <p:cNvSpPr>
            <a:spLocks noGrp="1"/>
          </p:cNvSpPr>
          <p:nvPr>
            <p:ph type="sldNum" sz="quarter" idx="12"/>
          </p:nvPr>
        </p:nvSpPr>
        <p:spPr/>
        <p:txBody>
          <a:bodyPr/>
          <a:lstStyle/>
          <a:p>
            <a:fld id="{79463015-ABDD-44E9-850F-7B4794200E02}" type="slidenum">
              <a:rPr lang="en-US" smtClean="0"/>
              <a:pPr/>
              <a:t>20</a:t>
            </a:fld>
            <a:endParaRPr lang="en-US" dirty="0"/>
          </a:p>
        </p:txBody>
      </p:sp>
      <p:sp>
        <p:nvSpPr>
          <p:cNvPr id="3" name="Rectangle 2">
            <a:extLst>
              <a:ext uri="{FF2B5EF4-FFF2-40B4-BE49-F238E27FC236}">
                <a16:creationId xmlns:a16="http://schemas.microsoft.com/office/drawing/2014/main" id="{7860A21B-81FF-4DF0-84F5-41A6DF73D09E}"/>
              </a:ext>
              <a:ext uri="{C183D7F6-B498-43B3-948B-1728B52AA6E4}">
                <adec:decorative xmlns:adec="http://schemas.microsoft.com/office/drawing/2017/decorative" val="1"/>
              </a:ext>
            </a:extLst>
          </p:cNvPr>
          <p:cNvSpPr/>
          <p:nvPr/>
        </p:nvSpPr>
        <p:spPr>
          <a:xfrm>
            <a:off x="0" y="4122546"/>
            <a:ext cx="14630400" cy="350108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a:extLst>
              <a:ext uri="{FF2B5EF4-FFF2-40B4-BE49-F238E27FC236}">
                <a16:creationId xmlns:a16="http://schemas.microsoft.com/office/drawing/2014/main" id="{AB3E1B7F-CC0F-4798-84CF-BE751FCCD565}"/>
              </a:ext>
            </a:extLst>
          </p:cNvPr>
          <p:cNvSpPr>
            <a:spLocks noGrp="1"/>
          </p:cNvSpPr>
          <p:nvPr>
            <p:ph type="title"/>
          </p:nvPr>
        </p:nvSpPr>
        <p:spPr>
          <a:xfrm>
            <a:off x="-1" y="269980"/>
            <a:ext cx="14630399" cy="2031325"/>
          </a:xfrm>
          <a:noFill/>
        </p:spPr>
        <p:txBody>
          <a:bodyPr/>
          <a:lstStyle/>
          <a:p>
            <a:r>
              <a:rPr lang="en-US" sz="6600" dirty="0">
                <a:solidFill>
                  <a:schemeClr val="tx1">
                    <a:lumMod val="95000"/>
                    <a:lumOff val="5000"/>
                  </a:schemeClr>
                </a:solidFill>
                <a:effectLst>
                  <a:outerShdw blurRad="38100" dist="38100" dir="2700000" algn="tl">
                    <a:srgbClr val="000000">
                      <a:alpha val="43137"/>
                    </a:srgbClr>
                  </a:outerShdw>
                </a:effectLst>
              </a:rPr>
              <a:t>Share your learning </a:t>
            </a:r>
            <a:br>
              <a:rPr lang="en-US" sz="6600" dirty="0">
                <a:solidFill>
                  <a:schemeClr val="tx1">
                    <a:lumMod val="95000"/>
                    <a:lumOff val="5000"/>
                  </a:schemeClr>
                </a:solidFill>
                <a:effectLst>
                  <a:outerShdw blurRad="38100" dist="38100" dir="2700000" algn="tl">
                    <a:srgbClr val="000000">
                      <a:alpha val="43137"/>
                    </a:srgbClr>
                  </a:outerShdw>
                </a:effectLst>
              </a:rPr>
            </a:br>
            <a:r>
              <a:rPr lang="en-US" sz="6600" dirty="0">
                <a:solidFill>
                  <a:schemeClr val="tx1">
                    <a:lumMod val="95000"/>
                    <a:lumOff val="5000"/>
                  </a:schemeClr>
                </a:solidFill>
                <a:effectLst>
                  <a:outerShdw blurRad="38100" dist="38100" dir="2700000" algn="tl">
                    <a:srgbClr val="000000">
                      <a:alpha val="43137"/>
                    </a:srgbClr>
                  </a:outerShdw>
                </a:effectLst>
              </a:rPr>
              <a:t>community with us!</a:t>
            </a:r>
          </a:p>
        </p:txBody>
      </p:sp>
      <p:sp>
        <p:nvSpPr>
          <p:cNvPr id="6" name="Title 1">
            <a:extLst>
              <a:ext uri="{FF2B5EF4-FFF2-40B4-BE49-F238E27FC236}">
                <a16:creationId xmlns:a16="http://schemas.microsoft.com/office/drawing/2014/main" id="{C305C576-F03E-49E7-B0F1-3799FD710325}"/>
              </a:ext>
            </a:extLst>
          </p:cNvPr>
          <p:cNvSpPr txBox="1">
            <a:spLocks/>
          </p:cNvSpPr>
          <p:nvPr/>
        </p:nvSpPr>
        <p:spPr>
          <a:xfrm>
            <a:off x="0" y="2402187"/>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74A7CE"/>
                </a:solidFill>
                <a:effectLst>
                  <a:outerShdw blurRad="38100" dist="38100" dir="2700000" algn="tl">
                    <a:srgbClr val="000000">
                      <a:alpha val="43137"/>
                    </a:srgbClr>
                  </a:outerShdw>
                </a:effectLst>
                <a:uLnTx/>
                <a:uFillTx/>
                <a:latin typeface="Arial"/>
                <a:ea typeface="+mj-ea"/>
                <a:cs typeface="Arial"/>
              </a:rPr>
              <a:t>#MyOhioClassroom</a:t>
            </a:r>
          </a:p>
        </p:txBody>
      </p:sp>
      <p:sp>
        <p:nvSpPr>
          <p:cNvPr id="7" name="Title 1">
            <a:extLst>
              <a:ext uri="{FF2B5EF4-FFF2-40B4-BE49-F238E27FC236}">
                <a16:creationId xmlns:a16="http://schemas.microsoft.com/office/drawing/2014/main" id="{ECA66C49-5B7B-455B-88D4-9B28D33D03AB}"/>
              </a:ext>
            </a:extLst>
          </p:cNvPr>
          <p:cNvSpPr txBox="1">
            <a:spLocks/>
          </p:cNvSpPr>
          <p:nvPr/>
        </p:nvSpPr>
        <p:spPr>
          <a:xfrm>
            <a:off x="-2" y="4965809"/>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j-ea"/>
                <a:cs typeface="Arial"/>
              </a:rPr>
              <a:t>Celebrate educators!</a:t>
            </a:r>
          </a:p>
        </p:txBody>
      </p:sp>
      <p:sp>
        <p:nvSpPr>
          <p:cNvPr id="8" name="Title 1">
            <a:extLst>
              <a:ext uri="{FF2B5EF4-FFF2-40B4-BE49-F238E27FC236}">
                <a16:creationId xmlns:a16="http://schemas.microsoft.com/office/drawing/2014/main" id="{6B1F3B27-B9CE-4F88-9CB8-BD4661B77C53}"/>
              </a:ext>
            </a:extLst>
          </p:cNvPr>
          <p:cNvSpPr txBox="1">
            <a:spLocks/>
          </p:cNvSpPr>
          <p:nvPr/>
        </p:nvSpPr>
        <p:spPr>
          <a:xfrm>
            <a:off x="0" y="5998018"/>
            <a:ext cx="14630398" cy="923330"/>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700017"/>
                </a:solidFill>
                <a:effectLst>
                  <a:outerShdw blurRad="38100" dist="38100" dir="2700000" algn="tl">
                    <a:srgbClr val="000000">
                      <a:alpha val="43137"/>
                    </a:srgbClr>
                  </a:outerShdw>
                </a:effectLst>
                <a:uLnTx/>
                <a:uFillTx/>
                <a:latin typeface="Arial"/>
                <a:ea typeface="+mj-ea"/>
                <a:cs typeface="Arial"/>
              </a:rPr>
              <a:t>#OhioLovesTeachers</a:t>
            </a:r>
          </a:p>
        </p:txBody>
      </p:sp>
      <p:cxnSp>
        <p:nvCxnSpPr>
          <p:cNvPr id="9" name="Straight Connector 8">
            <a:extLst>
              <a:ext uri="{FF2B5EF4-FFF2-40B4-BE49-F238E27FC236}">
                <a16:creationId xmlns:a16="http://schemas.microsoft.com/office/drawing/2014/main" id="{43E9B150-FC38-4E87-869B-CE0D231BF62D}"/>
              </a:ext>
              <a:ext uri="{C183D7F6-B498-43B3-948B-1728B52AA6E4}">
                <adec:decorative xmlns:adec="http://schemas.microsoft.com/office/drawing/2017/decorative" val="1"/>
              </a:ext>
            </a:extLst>
          </p:cNvPr>
          <p:cNvCxnSpPr>
            <a:cxnSpLocks/>
          </p:cNvCxnSpPr>
          <p:nvPr/>
        </p:nvCxnSpPr>
        <p:spPr>
          <a:xfrm>
            <a:off x="0" y="4141471"/>
            <a:ext cx="146304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pic>
        <p:nvPicPr>
          <p:cNvPr id="10" name="Picture 9" descr="Twitter">
            <a:extLst>
              <a:ext uri="{FF2B5EF4-FFF2-40B4-BE49-F238E27FC236}">
                <a16:creationId xmlns:a16="http://schemas.microsoft.com/office/drawing/2014/main" id="{9F49E8A3-A631-4FEC-92BC-EBA33D3317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9270" y="3613347"/>
            <a:ext cx="1546973" cy="1257680"/>
          </a:xfrm>
          <a:prstGeom prst="rect">
            <a:avLst/>
          </a:prstGeom>
          <a:ln>
            <a:noFill/>
          </a:ln>
          <a:effectLst>
            <a:outerShdw blurRad="292100" dist="139700" dir="2700000" algn="tl" rotWithShape="0">
              <a:srgbClr val="333333">
                <a:alpha val="65000"/>
              </a:srgbClr>
            </a:outerShdw>
          </a:effectLst>
        </p:spPr>
      </p:pic>
      <p:pic>
        <p:nvPicPr>
          <p:cNvPr id="11" name="Picture 10" descr="Instagram">
            <a:extLst>
              <a:ext uri="{FF2B5EF4-FFF2-40B4-BE49-F238E27FC236}">
                <a16:creationId xmlns:a16="http://schemas.microsoft.com/office/drawing/2014/main" id="{7A0C50C3-06B0-4B5D-B3AF-0F7F3A69C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4158" y="3512632"/>
            <a:ext cx="1459885" cy="14598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085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2C21E6-D109-4881-B047-F9272A6E1358}"/>
              </a:ext>
            </a:extLst>
          </p:cNvPr>
          <p:cNvSpPr>
            <a:spLocks noGrp="1"/>
          </p:cNvSpPr>
          <p:nvPr>
            <p:ph type="sldNum" sz="quarter" idx="12"/>
          </p:nvPr>
        </p:nvSpPr>
        <p:spPr/>
        <p:txBody>
          <a:bodyPr/>
          <a:lstStyle/>
          <a:p>
            <a:fld id="{79463015-ABDD-44E9-850F-7B4794200E02}" type="slidenum">
              <a:rPr lang="en-US" smtClean="0"/>
              <a:pPr/>
              <a:t>3</a:t>
            </a:fld>
            <a:endParaRPr lang="en-US" dirty="0"/>
          </a:p>
        </p:txBody>
      </p:sp>
      <p:pic>
        <p:nvPicPr>
          <p:cNvPr id="5" name="Picture 4" descr="Colorful brain">
            <a:extLst>
              <a:ext uri="{FF2B5EF4-FFF2-40B4-BE49-F238E27FC236}">
                <a16:creationId xmlns:a16="http://schemas.microsoft.com/office/drawing/2014/main" id="{158D5CCA-56A2-4A47-BD6F-EE845CDA50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9940"/>
            <a:ext cx="14624479" cy="8229600"/>
          </a:xfrm>
          <a:prstGeom prst="rect">
            <a:avLst/>
          </a:prstGeom>
        </p:spPr>
      </p:pic>
      <p:sp>
        <p:nvSpPr>
          <p:cNvPr id="6" name="Rectangle 5" descr="text box">
            <a:extLst>
              <a:ext uri="{FF2B5EF4-FFF2-40B4-BE49-F238E27FC236}">
                <a16:creationId xmlns:a16="http://schemas.microsoft.com/office/drawing/2014/main" id="{1255C088-926A-41EA-BBE6-A69FA6AEC61C}"/>
              </a:ext>
            </a:extLst>
          </p:cNvPr>
          <p:cNvSpPr/>
          <p:nvPr/>
        </p:nvSpPr>
        <p:spPr>
          <a:xfrm>
            <a:off x="689157" y="197458"/>
            <a:ext cx="5721542" cy="7042479"/>
          </a:xfrm>
          <a:prstGeom prst="rect">
            <a:avLst/>
          </a:prstGeom>
          <a:solidFill>
            <a:schemeClr val="bg1">
              <a:alpha val="8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A6A3588F-E0E7-4537-9FE1-965A073AD0CA}"/>
              </a:ext>
            </a:extLst>
          </p:cNvPr>
          <p:cNvSpPr>
            <a:spLocks noGrp="1"/>
          </p:cNvSpPr>
          <p:nvPr>
            <p:ph type="title"/>
          </p:nvPr>
        </p:nvSpPr>
        <p:spPr>
          <a:xfrm>
            <a:off x="2279026" y="322798"/>
            <a:ext cx="2541801" cy="775597"/>
          </a:xfrm>
        </p:spPr>
        <p:txBody>
          <a:bodyPr/>
          <a:lstStyle/>
          <a:p>
            <a:r>
              <a:rPr lang="en-US" dirty="0"/>
              <a:t>Rigor</a:t>
            </a:r>
          </a:p>
        </p:txBody>
      </p:sp>
      <p:sp>
        <p:nvSpPr>
          <p:cNvPr id="7" name="Content Placeholder 2">
            <a:extLst>
              <a:ext uri="{FF2B5EF4-FFF2-40B4-BE49-F238E27FC236}">
                <a16:creationId xmlns:a16="http://schemas.microsoft.com/office/drawing/2014/main" id="{B00A6A71-5924-4A57-8570-0AB00958D803}"/>
              </a:ext>
            </a:extLst>
          </p:cNvPr>
          <p:cNvSpPr>
            <a:spLocks noGrp="1"/>
          </p:cNvSpPr>
          <p:nvPr>
            <p:ph idx="1"/>
          </p:nvPr>
        </p:nvSpPr>
        <p:spPr>
          <a:xfrm>
            <a:off x="795153" y="1098395"/>
            <a:ext cx="5509549" cy="5431156"/>
          </a:xfrm>
        </p:spPr>
        <p:txBody>
          <a:bodyPr/>
          <a:lstStyle/>
          <a:p>
            <a:pPr marL="276224" indent="0">
              <a:lnSpc>
                <a:spcPct val="107000"/>
              </a:lnSpc>
              <a:spcBef>
                <a:spcPts val="0"/>
              </a:spcBef>
              <a:spcAft>
                <a:spcPts val="960"/>
              </a:spcAft>
              <a:buNone/>
            </a:pPr>
            <a:r>
              <a:rPr lang="en-US" sz="3360" dirty="0">
                <a:latin typeface="Arial" panose="020B0604020202020204" pitchFamily="34" charset="0"/>
                <a:ea typeface="Calibri" panose="020F0502020204030204" pitchFamily="34" charset="0"/>
                <a:cs typeface="Times New Roman" panose="02020603050405020304" pitchFamily="18" charset="0"/>
              </a:rPr>
              <a:t>“Students use mathematical language to communicate effectively and to describe their work with clarity and precision. Students demonstrate how, when, and why their procedure works and why it is appropriate. Students can answer the question, ‘How do we know?’”</a:t>
            </a:r>
          </a:p>
          <a:p>
            <a:endParaRPr lang="en-US" dirty="0"/>
          </a:p>
        </p:txBody>
      </p:sp>
    </p:spTree>
    <p:extLst>
      <p:ext uri="{BB962C8B-B14F-4D97-AF65-F5344CB8AC3E}">
        <p14:creationId xmlns:p14="http://schemas.microsoft.com/office/powerpoint/2010/main" val="4162645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ABA4C7-CE19-4A05-AF1C-57B4BB7C8ECD}"/>
              </a:ext>
            </a:extLst>
          </p:cNvPr>
          <p:cNvGraphicFramePr>
            <a:graphicFrameLocks noGrp="1"/>
          </p:cNvGraphicFramePr>
          <p:nvPr>
            <p:extLst>
              <p:ext uri="{D42A27DB-BD31-4B8C-83A1-F6EECF244321}">
                <p14:modId xmlns:p14="http://schemas.microsoft.com/office/powerpoint/2010/main" val="2672870525"/>
              </p:ext>
            </p:extLst>
          </p:nvPr>
        </p:nvGraphicFramePr>
        <p:xfrm>
          <a:off x="457200" y="291383"/>
          <a:ext cx="13716000" cy="7117236"/>
        </p:xfrm>
        <a:graphic>
          <a:graphicData uri="http://schemas.openxmlformats.org/drawingml/2006/table">
            <a:tbl>
              <a:tblPr firstRow="1" bandRow="1">
                <a:tableStyleId>{5C22544A-7EE6-4342-B048-85BDC9FD1C3A}</a:tableStyleId>
              </a:tblPr>
              <a:tblGrid>
                <a:gridCol w="8246026">
                  <a:extLst>
                    <a:ext uri="{9D8B030D-6E8A-4147-A177-3AD203B41FA5}">
                      <a16:colId xmlns:a16="http://schemas.microsoft.com/office/drawing/2014/main" val="2075038143"/>
                    </a:ext>
                  </a:extLst>
                </a:gridCol>
                <a:gridCol w="5469974">
                  <a:extLst>
                    <a:ext uri="{9D8B030D-6E8A-4147-A177-3AD203B41FA5}">
                      <a16:colId xmlns:a16="http://schemas.microsoft.com/office/drawing/2014/main" val="4201048452"/>
                    </a:ext>
                  </a:extLst>
                </a:gridCol>
              </a:tblGrid>
              <a:tr h="537287">
                <a:tc>
                  <a:txBody>
                    <a:bodyPr/>
                    <a:lstStyle/>
                    <a:p>
                      <a:pPr marL="0" marR="0" algn="l">
                        <a:lnSpc>
                          <a:spcPct val="115000"/>
                        </a:lnSpc>
                        <a:spcBef>
                          <a:spcPts val="0"/>
                        </a:spcBef>
                        <a:spcAft>
                          <a:spcPts val="0"/>
                        </a:spcAft>
                      </a:pPr>
                      <a:r>
                        <a:rPr lang="en-US" sz="2400" b="1">
                          <a:effectLst/>
                          <a:latin typeface="Arial" panose="020B0604020202020204" pitchFamily="34" charset="0"/>
                          <a:ea typeface="Arial" panose="020B0604020202020204" pitchFamily="34" charset="0"/>
                        </a:rPr>
                        <a:t>Rigorous courses are…</a:t>
                      </a:r>
                      <a:endParaRPr lang="en-US" sz="2400">
                        <a:effectLst/>
                        <a:latin typeface="Arial" panose="020B0604020202020204" pitchFamily="34" charset="0"/>
                        <a:ea typeface="Arial" panose="020B0604020202020204" pitchFamily="34" charset="0"/>
                      </a:endParaRPr>
                    </a:p>
                  </a:txBody>
                  <a:tcPr marL="76200" marR="76200" marT="76200" marB="76200"/>
                </a:tc>
                <a:tc>
                  <a:txBody>
                    <a:bodyPr/>
                    <a:lstStyle/>
                    <a:p>
                      <a:pPr marL="0" marR="0" algn="l">
                        <a:lnSpc>
                          <a:spcPct val="115000"/>
                        </a:lnSpc>
                        <a:spcBef>
                          <a:spcPts val="0"/>
                        </a:spcBef>
                        <a:spcAft>
                          <a:spcPts val="0"/>
                        </a:spcAft>
                      </a:pPr>
                      <a:r>
                        <a:rPr lang="en-US" sz="2400" b="1" dirty="0">
                          <a:effectLst/>
                          <a:latin typeface="Arial" panose="020B0604020202020204" pitchFamily="34" charset="0"/>
                          <a:ea typeface="Arial" panose="020B0604020202020204" pitchFamily="34" charset="0"/>
                        </a:rPr>
                        <a:t>Rigorous courses are not…</a:t>
                      </a:r>
                      <a:endParaRPr lang="en-US" sz="2400" dirty="0">
                        <a:effectLst/>
                        <a:latin typeface="Arial" panose="020B0604020202020204" pitchFamily="34" charset="0"/>
                        <a:ea typeface="Arial" panose="020B0604020202020204" pitchFamily="34" charset="0"/>
                      </a:endParaRPr>
                    </a:p>
                  </a:txBody>
                  <a:tcPr marL="76200" marR="76200" marT="76200" marB="76200"/>
                </a:tc>
                <a:extLst>
                  <a:ext uri="{0D108BD9-81ED-4DB2-BD59-A6C34878D82A}">
                    <a16:rowId xmlns:a16="http://schemas.microsoft.com/office/drawing/2014/main" val="3041591089"/>
                  </a:ext>
                </a:extLst>
              </a:tr>
              <a:tr h="196375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complexity, which is a measure of the thinking, action or knowledge that is needed to complete the task</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Characterized by difficulty, which is a measure of effort required to complete a task</a:t>
                      </a:r>
                    </a:p>
                  </a:txBody>
                  <a:tcPr marL="76200" marR="76200" marT="76200" marB="76200"/>
                </a:tc>
                <a:extLst>
                  <a:ext uri="{0D108BD9-81ED-4DB2-BD59-A6C34878D82A}">
                    <a16:rowId xmlns:a16="http://schemas.microsoft.com/office/drawing/2014/main" val="398272839"/>
                  </a:ext>
                </a:extLst>
              </a:tr>
              <a:tr h="1038378">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Measured in depth of understanding</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Measured by the amount of work</a:t>
                      </a:r>
                    </a:p>
                  </a:txBody>
                  <a:tcPr marL="76200" marR="76200" marT="76200" marB="76200"/>
                </a:tc>
                <a:extLst>
                  <a:ext uri="{0D108BD9-81ED-4DB2-BD59-A6C34878D82A}">
                    <a16:rowId xmlns:a16="http://schemas.microsoft.com/office/drawing/2014/main" val="2778422110"/>
                  </a:ext>
                </a:extLst>
              </a:tr>
              <a:tr h="1501064">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Opportunities for precision in reasoning, language, definitions and notation that are sufficient to appropriate age/course</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Based on procedure alone</a:t>
                      </a:r>
                    </a:p>
                  </a:txBody>
                  <a:tcPr marL="76200" marR="76200" marT="76200" marB="76200"/>
                </a:tc>
                <a:extLst>
                  <a:ext uri="{0D108BD9-81ED-4DB2-BD59-A6C34878D82A}">
                    <a16:rowId xmlns:a16="http://schemas.microsoft.com/office/drawing/2014/main" val="529426391"/>
                  </a:ext>
                </a:extLst>
              </a:tr>
              <a:tr h="1038378">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Determined by students’ process</a:t>
                      </a:r>
                    </a:p>
                  </a:txBody>
                  <a:tcPr marL="76200" marR="76200" marT="76200" marB="76200"/>
                </a:tc>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Measured by assigning difficult problems</a:t>
                      </a:r>
                    </a:p>
                  </a:txBody>
                  <a:tcPr marL="76200" marR="76200" marT="76200" marB="76200"/>
                </a:tc>
                <a:extLst>
                  <a:ext uri="{0D108BD9-81ED-4DB2-BD59-A6C34878D82A}">
                    <a16:rowId xmlns:a16="http://schemas.microsoft.com/office/drawing/2014/main" val="1958279284"/>
                  </a:ext>
                </a:extLst>
              </a:tr>
              <a:tr h="1038378">
                <a:tc>
                  <a:txBody>
                    <a:bodyPr/>
                    <a:lstStyle/>
                    <a:p>
                      <a:pPr marL="0" marR="0" algn="l">
                        <a:lnSpc>
                          <a:spcPct val="115000"/>
                        </a:lnSpc>
                        <a:spcBef>
                          <a:spcPts val="0"/>
                        </a:spcBef>
                        <a:spcAft>
                          <a:spcPts val="0"/>
                        </a:spcAft>
                      </a:pPr>
                      <a:r>
                        <a:rPr lang="en-US" sz="2600">
                          <a:effectLst/>
                          <a:latin typeface="Arial" panose="020B0604020202020204" pitchFamily="34" charset="0"/>
                          <a:ea typeface="Arial" panose="020B0604020202020204" pitchFamily="34" charset="0"/>
                        </a:rPr>
                        <a:t>Opportunities for students to make decisions in problem solving</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only by the resources used  </a:t>
                      </a:r>
                    </a:p>
                  </a:txBody>
                  <a:tcPr marL="76200" marR="76200" marT="76200" marB="76200"/>
                </a:tc>
                <a:extLst>
                  <a:ext uri="{0D108BD9-81ED-4DB2-BD59-A6C34878D82A}">
                    <a16:rowId xmlns:a16="http://schemas.microsoft.com/office/drawing/2014/main" val="3481701380"/>
                  </a:ext>
                </a:extLst>
              </a:tr>
            </a:tbl>
          </a:graphicData>
        </a:graphic>
      </p:graphicFrame>
    </p:spTree>
    <p:extLst>
      <p:ext uri="{BB962C8B-B14F-4D97-AF65-F5344CB8AC3E}">
        <p14:creationId xmlns:p14="http://schemas.microsoft.com/office/powerpoint/2010/main" val="1247155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ABA4C7-CE19-4A05-AF1C-57B4BB7C8ECD}"/>
              </a:ext>
            </a:extLst>
          </p:cNvPr>
          <p:cNvGraphicFramePr>
            <a:graphicFrameLocks noGrp="1"/>
          </p:cNvGraphicFramePr>
          <p:nvPr>
            <p:extLst>
              <p:ext uri="{D42A27DB-BD31-4B8C-83A1-F6EECF244321}">
                <p14:modId xmlns:p14="http://schemas.microsoft.com/office/powerpoint/2010/main" val="1682712935"/>
              </p:ext>
            </p:extLst>
          </p:nvPr>
        </p:nvGraphicFramePr>
        <p:xfrm>
          <a:off x="417689" y="229984"/>
          <a:ext cx="13670843" cy="6882014"/>
        </p:xfrm>
        <a:graphic>
          <a:graphicData uri="http://schemas.openxmlformats.org/drawingml/2006/table">
            <a:tbl>
              <a:tblPr firstRow="1" bandRow="1">
                <a:tableStyleId>{5C22544A-7EE6-4342-B048-85BDC9FD1C3A}</a:tableStyleId>
              </a:tblPr>
              <a:tblGrid>
                <a:gridCol w="8218877">
                  <a:extLst>
                    <a:ext uri="{9D8B030D-6E8A-4147-A177-3AD203B41FA5}">
                      <a16:colId xmlns:a16="http://schemas.microsoft.com/office/drawing/2014/main" val="2075038143"/>
                    </a:ext>
                  </a:extLst>
                </a:gridCol>
                <a:gridCol w="5451966">
                  <a:extLst>
                    <a:ext uri="{9D8B030D-6E8A-4147-A177-3AD203B41FA5}">
                      <a16:colId xmlns:a16="http://schemas.microsoft.com/office/drawing/2014/main" val="4201048452"/>
                    </a:ext>
                  </a:extLst>
                </a:gridCol>
              </a:tblGrid>
              <a:tr h="1168191">
                <a:tc>
                  <a:txBody>
                    <a:bodyPr/>
                    <a:lstStyle/>
                    <a:p>
                      <a:pPr marL="0" marR="0" algn="l">
                        <a:lnSpc>
                          <a:spcPct val="115000"/>
                        </a:lnSpc>
                        <a:spcBef>
                          <a:spcPts val="0"/>
                        </a:spcBef>
                        <a:spcAft>
                          <a:spcPts val="0"/>
                        </a:spcAft>
                      </a:pPr>
                      <a:r>
                        <a:rPr lang="en-US" sz="2600" b="1" dirty="0">
                          <a:effectLst/>
                          <a:latin typeface="Arial" panose="020B0604020202020204" pitchFamily="34" charset="0"/>
                          <a:ea typeface="Arial" panose="020B0604020202020204" pitchFamily="34" charset="0"/>
                        </a:rPr>
                        <a:t>Rigorous courses are…</a:t>
                      </a:r>
                      <a:endParaRPr lang="en-US" sz="2600" dirty="0">
                        <a:effectLst/>
                        <a:latin typeface="Arial" panose="020B0604020202020204" pitchFamily="34" charset="0"/>
                        <a:ea typeface="Arial" panose="020B0604020202020204" pitchFamily="34" charset="0"/>
                      </a:endParaRPr>
                    </a:p>
                  </a:txBody>
                  <a:tcPr marL="76200" marR="76200" marT="76200" marB="76200"/>
                </a:tc>
                <a:tc>
                  <a:txBody>
                    <a:bodyPr/>
                    <a:lstStyle/>
                    <a:p>
                      <a:pPr marL="0" marR="0" algn="l">
                        <a:lnSpc>
                          <a:spcPct val="115000"/>
                        </a:lnSpc>
                        <a:spcBef>
                          <a:spcPts val="0"/>
                        </a:spcBef>
                        <a:spcAft>
                          <a:spcPts val="0"/>
                        </a:spcAft>
                      </a:pPr>
                      <a:r>
                        <a:rPr lang="en-US" sz="2600" b="1" dirty="0">
                          <a:effectLst/>
                          <a:latin typeface="Arial" panose="020B0604020202020204" pitchFamily="34" charset="0"/>
                          <a:ea typeface="Arial" panose="020B0604020202020204" pitchFamily="34" charset="0"/>
                        </a:rPr>
                        <a:t>Rigorous courses are not…</a:t>
                      </a:r>
                      <a:endParaRPr lang="en-US" sz="2600" dirty="0">
                        <a:effectLst/>
                        <a:latin typeface="Arial" panose="020B0604020202020204" pitchFamily="34" charset="0"/>
                        <a:ea typeface="Arial" panose="020B0604020202020204" pitchFamily="34" charset="0"/>
                      </a:endParaRPr>
                    </a:p>
                  </a:txBody>
                  <a:tcPr marL="76200" marR="76200" marT="76200" marB="76200"/>
                </a:tc>
                <a:extLst>
                  <a:ext uri="{0D108BD9-81ED-4DB2-BD59-A6C34878D82A}">
                    <a16:rowId xmlns:a16="http://schemas.microsoft.com/office/drawing/2014/main" val="3041591089"/>
                  </a:ext>
                </a:extLst>
              </a:tr>
              <a:tr h="647662">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Opportunities to make connections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Taught in isolation</a:t>
                      </a:r>
                    </a:p>
                  </a:txBody>
                  <a:tcPr marL="76200" marR="76200" marT="76200" marB="76200"/>
                </a:tc>
                <a:extLst>
                  <a:ext uri="{0D108BD9-81ED-4DB2-BD59-A6C34878D82A}">
                    <a16:rowId xmlns:a16="http://schemas.microsoft.com/office/drawing/2014/main" val="1483091351"/>
                  </a:ext>
                </a:extLst>
              </a:tr>
              <a:tr h="116819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Supportive of the transfer of knowledge to new situations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Repetitive</a:t>
                      </a:r>
                    </a:p>
                  </a:txBody>
                  <a:tcPr marL="76200" marR="76200" marT="76200" marB="76200"/>
                </a:tc>
                <a:extLst>
                  <a:ext uri="{0D108BD9-81ED-4DB2-BD59-A6C34878D82A}">
                    <a16:rowId xmlns:a16="http://schemas.microsoft.com/office/drawing/2014/main" val="2252502592"/>
                  </a:ext>
                </a:extLst>
              </a:tr>
              <a:tr h="2729779">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Driven by students developing efficient explanations of solutions and why they work, providing opportunities for thinking and reasoning about contextual problems and situations</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Focused on getting an answer</a:t>
                      </a:r>
                    </a:p>
                  </a:txBody>
                  <a:tcPr marL="76200" marR="76200" marT="76200" marB="76200"/>
                </a:tc>
                <a:extLst>
                  <a:ext uri="{0D108BD9-81ED-4DB2-BD59-A6C34878D82A}">
                    <a16:rowId xmlns:a16="http://schemas.microsoft.com/office/drawing/2014/main" val="3100215041"/>
                  </a:ext>
                </a:extLst>
              </a:tr>
              <a:tr h="1168191">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what the student does with what you give them</a:t>
                      </a:r>
                    </a:p>
                  </a:txBody>
                  <a:tcPr marL="76200" marR="76200" marT="76200" marB="76200"/>
                </a:tc>
                <a:tc>
                  <a:txBody>
                    <a:bodyPr/>
                    <a:lstStyle/>
                    <a:p>
                      <a:pPr marL="0" marR="0" algn="l">
                        <a:lnSpc>
                          <a:spcPct val="115000"/>
                        </a:lnSpc>
                        <a:spcBef>
                          <a:spcPts val="0"/>
                        </a:spcBef>
                        <a:spcAft>
                          <a:spcPts val="0"/>
                        </a:spcAft>
                      </a:pPr>
                      <a:r>
                        <a:rPr lang="en-US" sz="2600" dirty="0">
                          <a:effectLst/>
                          <a:latin typeface="Arial" panose="020B0604020202020204" pitchFamily="34" charset="0"/>
                          <a:ea typeface="Arial" panose="020B0604020202020204" pitchFamily="34" charset="0"/>
                        </a:rPr>
                        <a:t>Defined by what you give the student</a:t>
                      </a:r>
                    </a:p>
                  </a:txBody>
                  <a:tcPr marL="76200" marR="76200" marT="76200" marB="76200"/>
                </a:tc>
                <a:extLst>
                  <a:ext uri="{0D108BD9-81ED-4DB2-BD59-A6C34878D82A}">
                    <a16:rowId xmlns:a16="http://schemas.microsoft.com/office/drawing/2014/main" val="3651415819"/>
                  </a:ext>
                </a:extLst>
              </a:tr>
            </a:tbl>
          </a:graphicData>
        </a:graphic>
      </p:graphicFrame>
    </p:spTree>
    <p:extLst>
      <p:ext uri="{BB962C8B-B14F-4D97-AF65-F5344CB8AC3E}">
        <p14:creationId xmlns:p14="http://schemas.microsoft.com/office/powerpoint/2010/main" val="13880110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BF682-B06F-4358-81D4-1F29BF4E9A04}"/>
              </a:ext>
            </a:extLst>
          </p:cNvPr>
          <p:cNvSpPr>
            <a:spLocks noGrp="1"/>
          </p:cNvSpPr>
          <p:nvPr>
            <p:ph type="title"/>
          </p:nvPr>
        </p:nvSpPr>
        <p:spPr>
          <a:xfrm>
            <a:off x="7965610" y="1106087"/>
            <a:ext cx="3940232" cy="775597"/>
          </a:xfrm>
        </p:spPr>
        <p:txBody>
          <a:bodyPr/>
          <a:lstStyle/>
          <a:p>
            <a:r>
              <a:rPr lang="en-US" dirty="0"/>
              <a:t>GAISE II</a:t>
            </a:r>
          </a:p>
        </p:txBody>
      </p:sp>
      <p:pic>
        <p:nvPicPr>
          <p:cNvPr id="5" name="Picture 4" descr="Gaise two cover">
            <a:extLst>
              <a:ext uri="{FF2B5EF4-FFF2-40B4-BE49-F238E27FC236}">
                <a16:creationId xmlns:a16="http://schemas.microsoft.com/office/drawing/2014/main" id="{9EBDB17A-7E42-4488-B425-06C5130E0527}"/>
              </a:ext>
            </a:extLst>
          </p:cNvPr>
          <p:cNvPicPr>
            <a:picLocks noChangeAspect="1"/>
          </p:cNvPicPr>
          <p:nvPr/>
        </p:nvPicPr>
        <p:blipFill>
          <a:blip r:embed="rId3"/>
          <a:stretch>
            <a:fillRect/>
          </a:stretch>
        </p:blipFill>
        <p:spPr>
          <a:xfrm>
            <a:off x="1044069" y="850706"/>
            <a:ext cx="4594297" cy="5868934"/>
          </a:xfrm>
          <a:prstGeom prst="rect">
            <a:avLst/>
          </a:prstGeom>
          <a:ln w="3175">
            <a:solidFill>
              <a:schemeClr val="bg1">
                <a:lumMod val="65000"/>
              </a:schemeClr>
            </a:solidFill>
          </a:ln>
          <a:effectLst>
            <a:outerShdw blurRad="50800" dist="38100" dir="2700000" algn="tl" rotWithShape="0">
              <a:schemeClr val="tx1">
                <a:lumMod val="50000"/>
                <a:lumOff val="50000"/>
                <a:alpha val="40000"/>
              </a:schemeClr>
            </a:outerShdw>
          </a:effectLst>
        </p:spPr>
      </p:pic>
      <p:sp>
        <p:nvSpPr>
          <p:cNvPr id="7" name="TextBox 6">
            <a:extLst>
              <a:ext uri="{FF2B5EF4-FFF2-40B4-BE49-F238E27FC236}">
                <a16:creationId xmlns:a16="http://schemas.microsoft.com/office/drawing/2014/main" id="{18D521DC-3892-454A-BCFA-B3A86E78D2D6}"/>
              </a:ext>
            </a:extLst>
          </p:cNvPr>
          <p:cNvSpPr txBox="1"/>
          <p:nvPr/>
        </p:nvSpPr>
        <p:spPr>
          <a:xfrm>
            <a:off x="6651460" y="1986744"/>
            <a:ext cx="7419369" cy="3539430"/>
          </a:xfrm>
          <a:prstGeom prst="rect">
            <a:avLst/>
          </a:prstGeom>
          <a:noFill/>
        </p:spPr>
        <p:txBody>
          <a:bodyPr wrap="square">
            <a:spAutoFit/>
          </a:bodyPr>
          <a:lstStyle/>
          <a:p>
            <a:r>
              <a:rPr lang="en-US" sz="2800" i="1" dirty="0">
                <a:latin typeface="Arial" panose="020B0604020202020204" pitchFamily="34" charset="0"/>
                <a:cs typeface="Arial" panose="020B0604020202020204" pitchFamily="34" charset="0"/>
              </a:rPr>
              <a:t>“It is critical that statisticians, or anyone who uses data, be more than just data crunchers. They should be data problem solvers who interrogate the data and utilize questioning throughout the statistical problem-solving process to make decisions with confidence, understanding that the art of communication with data is essential.”</a:t>
            </a:r>
            <a:r>
              <a:rPr lang="en-US" sz="2800" dirty="0">
                <a:latin typeface="Arial" panose="020B0604020202020204" pitchFamily="34" charset="0"/>
                <a:cs typeface="Arial" panose="020B0604020202020204" pitchFamily="34" charset="0"/>
              </a:rPr>
              <a:t> (GAISE II)</a:t>
            </a:r>
          </a:p>
        </p:txBody>
      </p:sp>
      <p:sp>
        <p:nvSpPr>
          <p:cNvPr id="6" name="TextBox 5">
            <a:extLst>
              <a:ext uri="{FF2B5EF4-FFF2-40B4-BE49-F238E27FC236}">
                <a16:creationId xmlns:a16="http://schemas.microsoft.com/office/drawing/2014/main" id="{53148853-D4D3-4FAD-BC69-22BEE8E63D96}"/>
              </a:ext>
            </a:extLst>
          </p:cNvPr>
          <p:cNvSpPr txBox="1"/>
          <p:nvPr/>
        </p:nvSpPr>
        <p:spPr>
          <a:xfrm>
            <a:off x="6516549" y="6511891"/>
            <a:ext cx="8461094" cy="415498"/>
          </a:xfrm>
          <a:prstGeom prst="rect">
            <a:avLst/>
          </a:prstGeom>
          <a:noFill/>
        </p:spPr>
        <p:txBody>
          <a:bodyPr wrap="square">
            <a:spAutoFit/>
          </a:bodyPr>
          <a:lstStyle/>
          <a:p>
            <a:r>
              <a:rPr lang="en-US" dirty="0">
                <a:hlinkClick r:id="rId4"/>
              </a:rPr>
              <a:t>https://www.amstat.org/asa/files/pdfs/GAISE/GAISEIIPreK-12_Full.pdf</a:t>
            </a:r>
            <a:r>
              <a:rPr lang="en-US" dirty="0"/>
              <a:t> </a:t>
            </a:r>
          </a:p>
        </p:txBody>
      </p:sp>
    </p:spTree>
    <p:extLst>
      <p:ext uri="{BB962C8B-B14F-4D97-AF65-F5344CB8AC3E}">
        <p14:creationId xmlns:p14="http://schemas.microsoft.com/office/powerpoint/2010/main" val="33942860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ilding framework"/>
          <p:cNvPicPr>
            <a:picLocks noChangeAspect="1" noChangeArrowheads="1"/>
          </p:cNvPicPr>
          <p:nvPr/>
        </p:nvPicPr>
        <p:blipFill rotWithShape="1">
          <a:blip r:embed="rId3"/>
          <a:srcRect t="4128" b="30826"/>
          <a:stretch/>
        </p:blipFill>
        <p:spPr bwMode="auto">
          <a:xfrm>
            <a:off x="0" y="0"/>
            <a:ext cx="14630400" cy="764257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ounded Rectangle 5"/>
          <p:cNvSpPr/>
          <p:nvPr/>
        </p:nvSpPr>
        <p:spPr>
          <a:xfrm>
            <a:off x="2720341" y="2586109"/>
            <a:ext cx="9491471" cy="2461380"/>
          </a:xfrm>
          <a:prstGeom prst="roundRect">
            <a:avLst/>
          </a:prstGeom>
          <a:solidFill>
            <a:schemeClr val="lt1">
              <a:alpha val="82000"/>
            </a:schemeClr>
          </a:solidFill>
        </p:spPr>
        <p:style>
          <a:lnRef idx="2">
            <a:schemeClr val="accent1"/>
          </a:lnRef>
          <a:fillRef idx="1">
            <a:schemeClr val="lt1"/>
          </a:fillRef>
          <a:effectRef idx="0">
            <a:schemeClr val="accent1"/>
          </a:effectRef>
          <a:fontRef idx="minor">
            <a:schemeClr val="dk1"/>
          </a:fontRef>
        </p:style>
        <p:txBody>
          <a:bodyPr rtlCol="0" anchor="ctr"/>
          <a:lstStyle/>
          <a:p>
            <a:r>
              <a:rPr lang="en-US" sz="4800" dirty="0">
                <a:solidFill>
                  <a:schemeClr val="accent5">
                    <a:lumMod val="50000"/>
                  </a:schemeClr>
                </a:solidFill>
                <a:latin typeface="Arial" panose="020B0604020202020204" pitchFamily="34" charset="0"/>
                <a:cs typeface="Arial" panose="020B0604020202020204" pitchFamily="34" charset="0"/>
              </a:rPr>
              <a:t>Framework for teaching students to be statistically literate</a:t>
            </a:r>
          </a:p>
        </p:txBody>
      </p:sp>
    </p:spTree>
    <p:extLst>
      <p:ext uri="{BB962C8B-B14F-4D97-AF65-F5344CB8AC3E}">
        <p14:creationId xmlns:p14="http://schemas.microsoft.com/office/powerpoint/2010/main" val="38923383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322DF-C2DB-4B09-8469-EC0633BA1EA4}"/>
              </a:ext>
            </a:extLst>
          </p:cNvPr>
          <p:cNvSpPr>
            <a:spLocks noGrp="1"/>
          </p:cNvSpPr>
          <p:nvPr>
            <p:ph type="title"/>
          </p:nvPr>
        </p:nvSpPr>
        <p:spPr>
          <a:xfrm>
            <a:off x="2317214" y="160842"/>
            <a:ext cx="9875520" cy="775597"/>
          </a:xfrm>
        </p:spPr>
        <p:txBody>
          <a:bodyPr/>
          <a:lstStyle/>
          <a:p>
            <a:r>
              <a:rPr lang="en-US" dirty="0"/>
              <a:t>GAISE Process</a:t>
            </a:r>
          </a:p>
        </p:txBody>
      </p:sp>
      <p:pic>
        <p:nvPicPr>
          <p:cNvPr id="5" name="Content Placeholder 4" descr="Gaise Process&#10;&#10;Four circles in a row connected by arrows">
            <a:extLst>
              <a:ext uri="{FF2B5EF4-FFF2-40B4-BE49-F238E27FC236}">
                <a16:creationId xmlns:a16="http://schemas.microsoft.com/office/drawing/2014/main" id="{8C3A21B5-D133-4C7B-BCE3-EC88BCD3A684}"/>
              </a:ext>
            </a:extLst>
          </p:cNvPr>
          <p:cNvPicPr>
            <a:picLocks noGrp="1" noChangeAspect="1"/>
          </p:cNvPicPr>
          <p:nvPr>
            <p:ph idx="1"/>
          </p:nvPr>
        </p:nvPicPr>
        <p:blipFill rotWithShape="1">
          <a:blip r:embed="rId3"/>
          <a:srcRect t="5779"/>
          <a:stretch/>
        </p:blipFill>
        <p:spPr>
          <a:xfrm>
            <a:off x="1775535" y="1103631"/>
            <a:ext cx="10852350" cy="3363320"/>
          </a:xfrm>
        </p:spPr>
      </p:pic>
      <p:sp>
        <p:nvSpPr>
          <p:cNvPr id="6" name="TextBox 5">
            <a:extLst>
              <a:ext uri="{FF2B5EF4-FFF2-40B4-BE49-F238E27FC236}">
                <a16:creationId xmlns:a16="http://schemas.microsoft.com/office/drawing/2014/main" id="{833EA6E6-5C04-4F2B-A394-03BBA2D92C98}"/>
              </a:ext>
            </a:extLst>
          </p:cNvPr>
          <p:cNvSpPr txBox="1"/>
          <p:nvPr/>
        </p:nvSpPr>
        <p:spPr>
          <a:xfrm>
            <a:off x="2457339" y="4946912"/>
            <a:ext cx="9139682" cy="2160591"/>
          </a:xfrm>
          <a:prstGeom prst="rect">
            <a:avLst/>
          </a:prstGeom>
          <a:noFill/>
        </p:spPr>
        <p:txBody>
          <a:bodyPr wrap="none" rtlCol="0">
            <a:spAutoFit/>
          </a:bodyPr>
          <a:lstStyle/>
          <a:p>
            <a:pPr marL="480060" indent="-480060">
              <a:buAutoNum type="romanUcPeriod"/>
            </a:pPr>
            <a:r>
              <a:rPr lang="en-US" sz="3360" dirty="0">
                <a:solidFill>
                  <a:schemeClr val="accent1"/>
                </a:solidFill>
                <a:latin typeface="Arial" panose="020B0604020202020204" pitchFamily="34" charset="0"/>
                <a:cs typeface="Arial" panose="020B0604020202020204" pitchFamily="34" charset="0"/>
              </a:rPr>
              <a:t>Formulate </a:t>
            </a:r>
            <a:r>
              <a:rPr lang="en-US" sz="3360" u="sng" dirty="0">
                <a:solidFill>
                  <a:schemeClr val="accent1"/>
                </a:solidFill>
                <a:latin typeface="Arial" panose="020B0604020202020204" pitchFamily="34" charset="0"/>
                <a:cs typeface="Arial" panose="020B0604020202020204" pitchFamily="34" charset="0"/>
              </a:rPr>
              <a:t>Statistical Investigative </a:t>
            </a:r>
            <a:r>
              <a:rPr lang="en-US" sz="3360" dirty="0">
                <a:solidFill>
                  <a:schemeClr val="accent1"/>
                </a:solidFill>
                <a:latin typeface="Arial" panose="020B0604020202020204" pitchFamily="34" charset="0"/>
                <a:cs typeface="Arial" panose="020B0604020202020204" pitchFamily="34" charset="0"/>
              </a:rPr>
              <a:t>Questions</a:t>
            </a:r>
          </a:p>
          <a:p>
            <a:pPr marL="480060" indent="-480060">
              <a:buAutoNum type="romanUcPeriod"/>
            </a:pPr>
            <a:r>
              <a:rPr lang="en-US" sz="3360" dirty="0">
                <a:solidFill>
                  <a:schemeClr val="accent1"/>
                </a:solidFill>
                <a:latin typeface="Arial" panose="020B0604020202020204" pitchFamily="34" charset="0"/>
                <a:cs typeface="Arial" panose="020B0604020202020204" pitchFamily="34" charset="0"/>
              </a:rPr>
              <a:t>Collect/</a:t>
            </a:r>
            <a:r>
              <a:rPr lang="en-US" sz="3360" u="sng" dirty="0">
                <a:solidFill>
                  <a:schemeClr val="accent1"/>
                </a:solidFill>
                <a:latin typeface="Arial" panose="020B0604020202020204" pitchFamily="34" charset="0"/>
                <a:cs typeface="Arial" panose="020B0604020202020204" pitchFamily="34" charset="0"/>
              </a:rPr>
              <a:t>Consider</a:t>
            </a:r>
            <a:r>
              <a:rPr lang="en-US" sz="3360" dirty="0">
                <a:solidFill>
                  <a:schemeClr val="accent1"/>
                </a:solidFill>
                <a:latin typeface="Arial" panose="020B0604020202020204" pitchFamily="34" charset="0"/>
                <a:cs typeface="Arial" panose="020B0604020202020204" pitchFamily="34" charset="0"/>
              </a:rPr>
              <a:t> the Data</a:t>
            </a:r>
          </a:p>
          <a:p>
            <a:pPr marL="480060" indent="-480060">
              <a:buAutoNum type="romanUcPeriod"/>
            </a:pPr>
            <a:r>
              <a:rPr lang="en-US" sz="3360" dirty="0">
                <a:solidFill>
                  <a:schemeClr val="accent1"/>
                </a:solidFill>
                <a:latin typeface="Arial" panose="020B0604020202020204" pitchFamily="34" charset="0"/>
                <a:cs typeface="Arial" panose="020B0604020202020204" pitchFamily="34" charset="0"/>
              </a:rPr>
              <a:t>Analyze the Data</a:t>
            </a:r>
          </a:p>
          <a:p>
            <a:pPr marL="480060" indent="-480060">
              <a:buAutoNum type="romanUcPeriod"/>
            </a:pPr>
            <a:r>
              <a:rPr lang="en-US" sz="3360" dirty="0">
                <a:solidFill>
                  <a:schemeClr val="accent1"/>
                </a:solidFill>
                <a:latin typeface="Arial" panose="020B0604020202020204" pitchFamily="34" charset="0"/>
                <a:cs typeface="Arial" panose="020B0604020202020204" pitchFamily="34" charset="0"/>
              </a:rPr>
              <a:t>Interpret the Results</a:t>
            </a:r>
          </a:p>
        </p:txBody>
      </p:sp>
    </p:spTree>
    <p:extLst>
      <p:ext uri="{BB962C8B-B14F-4D97-AF65-F5344CB8AC3E}">
        <p14:creationId xmlns:p14="http://schemas.microsoft.com/office/powerpoint/2010/main" val="1491539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2609A-30F4-4D2F-A42B-471121AB6B78}"/>
              </a:ext>
            </a:extLst>
          </p:cNvPr>
          <p:cNvSpPr>
            <a:spLocks noGrp="1"/>
          </p:cNvSpPr>
          <p:nvPr>
            <p:ph type="title"/>
          </p:nvPr>
        </p:nvSpPr>
        <p:spPr/>
        <p:txBody>
          <a:bodyPr/>
          <a:lstStyle/>
          <a:p>
            <a:r>
              <a:rPr lang="en-US" dirty="0"/>
              <a:t>GAISE II Levels</a:t>
            </a:r>
          </a:p>
        </p:txBody>
      </p:sp>
      <p:sp>
        <p:nvSpPr>
          <p:cNvPr id="4" name="Slide Number Placeholder 3">
            <a:extLst>
              <a:ext uri="{FF2B5EF4-FFF2-40B4-BE49-F238E27FC236}">
                <a16:creationId xmlns:a16="http://schemas.microsoft.com/office/drawing/2014/main" id="{DE1D7AF3-1D36-4523-BE37-EFB459EC5FB7}"/>
              </a:ext>
            </a:extLst>
          </p:cNvPr>
          <p:cNvSpPr>
            <a:spLocks noGrp="1"/>
          </p:cNvSpPr>
          <p:nvPr>
            <p:ph type="sldNum" sz="quarter" idx="12"/>
          </p:nvPr>
        </p:nvSpPr>
        <p:spPr/>
        <p:txBody>
          <a:bodyPr/>
          <a:lstStyle/>
          <a:p>
            <a:fld id="{79463015-ABDD-44E9-850F-7B4794200E02}" type="slidenum">
              <a:rPr lang="en-US" smtClean="0"/>
              <a:pPr/>
              <a:t>9</a:t>
            </a:fld>
            <a:endParaRPr lang="en-US" dirty="0"/>
          </a:p>
        </p:txBody>
      </p:sp>
      <p:sp>
        <p:nvSpPr>
          <p:cNvPr id="18" name="Arrow: Right 17" descr="gray arrow right">
            <a:extLst>
              <a:ext uri="{FF2B5EF4-FFF2-40B4-BE49-F238E27FC236}">
                <a16:creationId xmlns:a16="http://schemas.microsoft.com/office/drawing/2014/main" id="{81917963-D7F1-43AB-98B3-CA2B9E01C6FF}"/>
              </a:ext>
            </a:extLst>
          </p:cNvPr>
          <p:cNvSpPr/>
          <p:nvPr/>
        </p:nvSpPr>
        <p:spPr>
          <a:xfrm>
            <a:off x="2170688" y="1318084"/>
            <a:ext cx="11261472" cy="5999625"/>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15" name="Group 14">
            <a:extLst>
              <a:ext uri="{FF2B5EF4-FFF2-40B4-BE49-F238E27FC236}">
                <a16:creationId xmlns:a16="http://schemas.microsoft.com/office/drawing/2014/main" id="{FF0E04FF-A75B-4885-B6B2-804C67D37911}"/>
              </a:ext>
            </a:extLst>
          </p:cNvPr>
          <p:cNvGrpSpPr/>
          <p:nvPr/>
        </p:nvGrpSpPr>
        <p:grpSpPr>
          <a:xfrm>
            <a:off x="1038970" y="3125084"/>
            <a:ext cx="3772189" cy="2358728"/>
            <a:chOff x="1119151" y="2264058"/>
            <a:chExt cx="10335662" cy="2330500"/>
          </a:xfrm>
        </p:grpSpPr>
        <p:sp>
          <p:nvSpPr>
            <p:cNvPr id="16" name="Rectangle: Rounded Corners 15">
              <a:extLst>
                <a:ext uri="{FF2B5EF4-FFF2-40B4-BE49-F238E27FC236}">
                  <a16:creationId xmlns:a16="http://schemas.microsoft.com/office/drawing/2014/main" id="{5FD1AB83-88D3-4482-AD34-0963FF08A280}"/>
                </a:ext>
                <a:ext uri="{C183D7F6-B498-43B3-948B-1728B52AA6E4}">
                  <adec:decorative xmlns:adec="http://schemas.microsoft.com/office/drawing/2017/decorative" val="1"/>
                </a:ext>
              </a:extLst>
            </p:cNvPr>
            <p:cNvSpPr/>
            <p:nvPr/>
          </p:nvSpPr>
          <p:spPr>
            <a:xfrm>
              <a:off x="1119151" y="2264058"/>
              <a:ext cx="10335662" cy="23305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7" name="Rectangle: Rounded Corners 4">
              <a:extLst>
                <a:ext uri="{FF2B5EF4-FFF2-40B4-BE49-F238E27FC236}">
                  <a16:creationId xmlns:a16="http://schemas.microsoft.com/office/drawing/2014/main" id="{12B32207-5463-4012-AAC8-E208842AD6D0}"/>
                </a:ext>
              </a:extLst>
            </p:cNvPr>
            <p:cNvSpPr txBox="1"/>
            <p:nvPr/>
          </p:nvSpPr>
          <p:spPr>
            <a:xfrm>
              <a:off x="1232917" y="2377824"/>
              <a:ext cx="10108130" cy="21029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3200" b="1" kern="1200" cap="all" baseline="0" dirty="0">
                  <a:latin typeface="Arial" panose="020B0604020202020204" pitchFamily="34" charset="0"/>
                  <a:cs typeface="Arial" panose="020B0604020202020204" pitchFamily="34" charset="0"/>
                </a:rPr>
                <a:t>Level A</a:t>
              </a:r>
            </a:p>
            <a:p>
              <a:pPr marL="0" lvl="0" indent="0" algn="ctr" defTabSz="19558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(Middle School and Early High School)</a:t>
              </a:r>
            </a:p>
          </p:txBody>
        </p:sp>
      </p:grpSp>
      <p:grpSp>
        <p:nvGrpSpPr>
          <p:cNvPr id="12" name="Group 11">
            <a:extLst>
              <a:ext uri="{FF2B5EF4-FFF2-40B4-BE49-F238E27FC236}">
                <a16:creationId xmlns:a16="http://schemas.microsoft.com/office/drawing/2014/main" id="{D9F764FD-6714-4597-A498-AF353A3EC270}"/>
              </a:ext>
            </a:extLst>
          </p:cNvPr>
          <p:cNvGrpSpPr/>
          <p:nvPr/>
        </p:nvGrpSpPr>
        <p:grpSpPr>
          <a:xfrm>
            <a:off x="5014265" y="3125084"/>
            <a:ext cx="3772190" cy="2331680"/>
            <a:chOff x="6440319" y="1747875"/>
            <a:chExt cx="5147466" cy="2330500"/>
          </a:xfrm>
        </p:grpSpPr>
        <p:sp>
          <p:nvSpPr>
            <p:cNvPr id="13" name="Rectangle: Rounded Corners 12">
              <a:extLst>
                <a:ext uri="{FF2B5EF4-FFF2-40B4-BE49-F238E27FC236}">
                  <a16:creationId xmlns:a16="http://schemas.microsoft.com/office/drawing/2014/main" id="{E832C149-6661-4940-844B-39961E8E81EB}"/>
                </a:ext>
                <a:ext uri="{C183D7F6-B498-43B3-948B-1728B52AA6E4}">
                  <adec:decorative xmlns:adec="http://schemas.microsoft.com/office/drawing/2017/decorative" val="1"/>
                </a:ext>
              </a:extLst>
            </p:cNvPr>
            <p:cNvSpPr/>
            <p:nvPr/>
          </p:nvSpPr>
          <p:spPr>
            <a:xfrm>
              <a:off x="6440319" y="1747875"/>
              <a:ext cx="5147466" cy="2330500"/>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4" name="Rectangle: Rounded Corners 4">
              <a:extLst>
                <a:ext uri="{FF2B5EF4-FFF2-40B4-BE49-F238E27FC236}">
                  <a16:creationId xmlns:a16="http://schemas.microsoft.com/office/drawing/2014/main" id="{2BD17599-4425-4D86-8B58-5AF9DC2A246D}"/>
                </a:ext>
              </a:extLst>
            </p:cNvPr>
            <p:cNvSpPr txBox="1"/>
            <p:nvPr/>
          </p:nvSpPr>
          <p:spPr>
            <a:xfrm>
              <a:off x="6554085" y="1861641"/>
              <a:ext cx="4919934" cy="21029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3200" b="1" kern="1200" cap="all" baseline="0" dirty="0">
                  <a:latin typeface="Arial" panose="020B0604020202020204" pitchFamily="34" charset="0"/>
                  <a:cs typeface="Arial" panose="020B0604020202020204" pitchFamily="34" charset="0"/>
                </a:rPr>
                <a:t>Level B</a:t>
              </a:r>
            </a:p>
            <a:p>
              <a:pPr marL="0" lvl="0" indent="0" algn="ctr" defTabSz="17780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(Middle School and Early High School)</a:t>
              </a:r>
            </a:p>
          </p:txBody>
        </p:sp>
      </p:grpSp>
      <p:grpSp>
        <p:nvGrpSpPr>
          <p:cNvPr id="9" name="Group 8">
            <a:extLst>
              <a:ext uri="{FF2B5EF4-FFF2-40B4-BE49-F238E27FC236}">
                <a16:creationId xmlns:a16="http://schemas.microsoft.com/office/drawing/2014/main" id="{8143E288-9771-46BA-A94F-1476A8FF53D5}"/>
              </a:ext>
            </a:extLst>
          </p:cNvPr>
          <p:cNvGrpSpPr/>
          <p:nvPr/>
        </p:nvGrpSpPr>
        <p:grpSpPr>
          <a:xfrm>
            <a:off x="8989561" y="3125084"/>
            <a:ext cx="3772189" cy="2330500"/>
            <a:chOff x="8433065" y="1747875"/>
            <a:chExt cx="3772189" cy="2330500"/>
          </a:xfrm>
        </p:grpSpPr>
        <p:sp>
          <p:nvSpPr>
            <p:cNvPr id="10" name="Rectangle: Rounded Corners 9">
              <a:extLst>
                <a:ext uri="{FF2B5EF4-FFF2-40B4-BE49-F238E27FC236}">
                  <a16:creationId xmlns:a16="http://schemas.microsoft.com/office/drawing/2014/main" id="{E6A7606E-4B06-41FC-8F0D-06C182E60746}"/>
                </a:ext>
                <a:ext uri="{C183D7F6-B498-43B3-948B-1728B52AA6E4}">
                  <adec:decorative xmlns:adec="http://schemas.microsoft.com/office/drawing/2017/decorative" val="1"/>
                </a:ext>
              </a:extLst>
            </p:cNvPr>
            <p:cNvSpPr/>
            <p:nvPr/>
          </p:nvSpPr>
          <p:spPr>
            <a:xfrm>
              <a:off x="8433065" y="1747875"/>
              <a:ext cx="3772189" cy="2330500"/>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1" name="Rectangle: Rounded Corners 4">
              <a:extLst>
                <a:ext uri="{FF2B5EF4-FFF2-40B4-BE49-F238E27FC236}">
                  <a16:creationId xmlns:a16="http://schemas.microsoft.com/office/drawing/2014/main" id="{7F9706AF-F2D5-4BE9-90BB-C22B08533E45}"/>
                </a:ext>
              </a:extLst>
            </p:cNvPr>
            <p:cNvSpPr txBox="1"/>
            <p:nvPr/>
          </p:nvSpPr>
          <p:spPr>
            <a:xfrm>
              <a:off x="8546831" y="1861641"/>
              <a:ext cx="3544657" cy="21029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cap="all" baseline="0" dirty="0">
                  <a:latin typeface="Arial" panose="020B0604020202020204" pitchFamily="34" charset="0"/>
                  <a:cs typeface="Arial" panose="020B0604020202020204" pitchFamily="34" charset="0"/>
                </a:rPr>
                <a:t>Level C</a:t>
              </a:r>
            </a:p>
            <a:p>
              <a:pPr marL="0" lvl="0" indent="0" algn="ctr"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(Advanced High School Courses)</a:t>
              </a:r>
            </a:p>
          </p:txBody>
        </p:sp>
      </p:grpSp>
    </p:spTree>
    <p:extLst>
      <p:ext uri="{BB962C8B-B14F-4D97-AF65-F5344CB8AC3E}">
        <p14:creationId xmlns:p14="http://schemas.microsoft.com/office/powerpoint/2010/main" val="19078864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Default Color Scheme">
      <a:dk1>
        <a:srgbClr val="000000"/>
      </a:dk1>
      <a:lt1>
        <a:srgbClr val="FFFFFF"/>
      </a:lt1>
      <a:dk2>
        <a:srgbClr val="202945"/>
      </a:dk2>
      <a:lt2>
        <a:srgbClr val="EEEAE3"/>
      </a:lt2>
      <a:accent1>
        <a:srgbClr val="73A5CB"/>
      </a:accent1>
      <a:accent2>
        <a:srgbClr val="6F0C1A"/>
      </a:accent2>
      <a:accent3>
        <a:srgbClr val="92AF3C"/>
      </a:accent3>
      <a:accent4>
        <a:srgbClr val="535050"/>
      </a:accent4>
      <a:accent5>
        <a:srgbClr val="F10117"/>
      </a:accent5>
      <a:accent6>
        <a:srgbClr val="D19D0D"/>
      </a:accent6>
      <a:hlink>
        <a:srgbClr val="0055B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4" ma:contentTypeDescription="Create a new document." ma:contentTypeScope="" ma:versionID="79e95c836ba1528e4539dc2c3b55f24b">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8cfea06013ed477b189afc0c52fc5c08"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0C4F5D3-5DFD-4474-8510-C56E5F0D03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874c0-f4c4-4d00-a0d9-c1dd91e10513"/>
    <ds:schemaRef ds:uri="29e9271f-fcce-4f3c-9b75-5bf8ea8bd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A909DA-0368-4C6F-B4D9-FAAD33D863F4}">
  <ds:schemaRefs>
    <ds:schemaRef ds:uri="http://schemas.microsoft.com/sharepoint/v3/contenttype/forms"/>
  </ds:schemaRefs>
</ds:datastoreItem>
</file>

<file path=customXml/itemProps3.xml><?xml version="1.0" encoding="utf-8"?>
<ds:datastoreItem xmlns:ds="http://schemas.openxmlformats.org/officeDocument/2006/customXml" ds:itemID="{0B56C8AE-CD79-4A75-9AC7-672DABA5CFB9}">
  <ds:schemaRefs>
    <ds:schemaRef ds:uri="http://purl.org/dc/dcmitype/"/>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http://purl.org/dc/terms/"/>
    <ds:schemaRef ds:uri="http://www.w3.org/XML/1998/namespace"/>
    <ds:schemaRef ds:uri="a94874c0-f4c4-4d00-a0d9-c1dd91e10513"/>
    <ds:schemaRef ds:uri="29e9271f-fcce-4f3c-9b75-5bf8ea8bdf2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0</TotalTime>
  <Words>1393</Words>
  <Application>Microsoft Office PowerPoint</Application>
  <PresentationFormat>Custom</PresentationFormat>
  <Paragraphs>249</Paragraphs>
  <Slides>20</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Courier New</vt:lpstr>
      <vt:lpstr>Office Theme</vt:lpstr>
      <vt:lpstr>Statistics and Probability Course</vt:lpstr>
      <vt:lpstr>4. Statistics and Probability</vt:lpstr>
      <vt:lpstr>Rigor</vt:lpstr>
      <vt:lpstr>PowerPoint Presentation</vt:lpstr>
      <vt:lpstr>PowerPoint Presentation</vt:lpstr>
      <vt:lpstr>GAISE II</vt:lpstr>
      <vt:lpstr>PowerPoint Presentation</vt:lpstr>
      <vt:lpstr>GAISE Process</vt:lpstr>
      <vt:lpstr>GAISE II Levels</vt:lpstr>
      <vt:lpstr>Critical Areas of Focus</vt:lpstr>
      <vt:lpstr>Follow-on Courses</vt:lpstr>
      <vt:lpstr>How is this course different than AP Statistics? </vt:lpstr>
      <vt:lpstr>How is this course different than  TMM 010-Introductory Statistics? </vt:lpstr>
      <vt:lpstr>What kind of support will teachers have to implement this course?</vt:lpstr>
      <vt:lpstr>Instructional Supports for the Model Curriculum</vt:lpstr>
      <vt:lpstr>ACT Math Blueprint</vt:lpstr>
      <vt:lpstr>SAT Math Blueprint</vt:lpstr>
      <vt:lpstr>SAT Math Blueprint</vt:lpstr>
      <vt:lpstr>PowerPoint Presentation</vt:lpstr>
      <vt:lpstr>Share your learning  community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and Probability Course</dc:title>
  <dc:creator/>
  <cp:keywords>statistics, probability, math, pilot</cp:keywords>
  <cp:lastModifiedBy/>
  <cp:revision>96</cp:revision>
  <dcterms:created xsi:type="dcterms:W3CDTF">2015-07-08T14:36:51Z</dcterms:created>
  <dcterms:modified xsi:type="dcterms:W3CDTF">2021-11-18T20:58:17Z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0x010100929D42EB1CB4884BAEE732D66021D562</vt:lpwstr>
  </property>
</Properties>
</file>