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25"/>
  </p:notesMasterIdLst>
  <p:sldIdLst>
    <p:sldId id="256" r:id="rId5"/>
    <p:sldId id="329" r:id="rId6"/>
    <p:sldId id="651" r:id="rId7"/>
    <p:sldId id="636" r:id="rId8"/>
    <p:sldId id="639" r:id="rId9"/>
    <p:sldId id="595" r:id="rId10"/>
    <p:sldId id="258" r:id="rId11"/>
    <p:sldId id="599" r:id="rId12"/>
    <p:sldId id="643" r:id="rId13"/>
    <p:sldId id="647" r:id="rId14"/>
    <p:sldId id="640" r:id="rId15"/>
    <p:sldId id="641" r:id="rId16"/>
    <p:sldId id="644" r:id="rId17"/>
    <p:sldId id="645" r:id="rId18"/>
    <p:sldId id="646" r:id="rId19"/>
    <p:sldId id="649" r:id="rId20"/>
    <p:sldId id="615" r:id="rId21"/>
    <p:sldId id="650" r:id="rId22"/>
    <p:sldId id="290" r:id="rId23"/>
    <p:sldId id="321" r:id="rId24"/>
  </p:sldIdLst>
  <p:sldSz cx="14630400" cy="8229600"/>
  <p:notesSz cx="6858000" cy="91440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92">
          <p15:clr>
            <a:srgbClr val="A4A3A4"/>
          </p15:clr>
        </p15:guide>
        <p15:guide id="4" pos="46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A1A1"/>
    <a:srgbClr val="73A5CC"/>
    <a:srgbClr val="525051"/>
    <a:srgbClr val="CD0920"/>
    <a:srgbClr val="6CAEDF"/>
    <a:srgbClr val="83A2CA"/>
    <a:srgbClr val="C0DB37"/>
    <a:srgbClr val="040284"/>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3" autoAdjust="0"/>
    <p:restoredTop sz="68038" autoAdjust="0"/>
  </p:normalViewPr>
  <p:slideViewPr>
    <p:cSldViewPr snapToGrid="0" snapToObjects="1">
      <p:cViewPr varScale="1">
        <p:scale>
          <a:sx n="65" d="100"/>
          <a:sy n="65" d="100"/>
        </p:scale>
        <p:origin x="1176" y="48"/>
      </p:cViewPr>
      <p:guideLst>
        <p:guide orient="horz" pos="2160"/>
        <p:guide pos="3840"/>
        <p:guide orient="horz" pos="2592"/>
        <p:guide pos="4656"/>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59" d="100"/>
          <a:sy n="59" d="100"/>
        </p:scale>
        <p:origin x="322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622F61-AE27-4F24-AE84-EE9F67EA2E16}"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64EE1042-CC57-4DB9-A1EE-A591CAA65C70}">
      <dgm:prSet phldrT="[Text]"/>
      <dgm:spPr/>
      <dgm:t>
        <a:bodyPr/>
        <a:lstStyle/>
        <a:p>
          <a:r>
            <a:rPr lang="en-US" dirty="0">
              <a:latin typeface="Arial" panose="020B0604020202020204" pitchFamily="34" charset="0"/>
              <a:cs typeface="Arial" panose="020B0604020202020204" pitchFamily="34" charset="0"/>
            </a:rPr>
            <a:t>Communication and Analysis</a:t>
          </a:r>
        </a:p>
      </dgm:t>
      <dgm:extLst>
        <a:ext uri="{E40237B7-FDA0-4F09-8148-C483321AD2D9}">
          <dgm14:cNvPr xmlns:dgm14="http://schemas.microsoft.com/office/drawing/2010/diagram" id="0" name="" descr="burgundy text  box"/>
        </a:ext>
      </dgm:extLst>
    </dgm:pt>
    <dgm:pt modelId="{24D0ED5B-434A-4D72-A56B-12E43B906408}" type="parTrans" cxnId="{5341D70F-8519-4690-BE30-3B5BF4CF0207}">
      <dgm:prSet/>
      <dgm:spPr/>
      <dgm:t>
        <a:bodyPr/>
        <a:lstStyle/>
        <a:p>
          <a:endParaRPr lang="en-US"/>
        </a:p>
      </dgm:t>
    </dgm:pt>
    <dgm:pt modelId="{78012DB0-AB8E-48C9-85C8-C5E24F7C5CA8}" type="sibTrans" cxnId="{5341D70F-8519-4690-BE30-3B5BF4CF0207}">
      <dgm:prSet/>
      <dgm:spPr/>
      <dgm:t>
        <a:bodyPr/>
        <a:lstStyle/>
        <a:p>
          <a:endParaRPr lang="en-US"/>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EBDA58C-819E-4CF9-812C-D519B618E343}">
      <dgm:prSet phldrT="[Text]"/>
      <dgm:spPr/>
      <dgm:t>
        <a:bodyPr/>
        <a:lstStyle/>
        <a:p>
          <a:r>
            <a:rPr lang="en-US" dirty="0">
              <a:latin typeface="Arial" panose="020B0604020202020204" pitchFamily="34" charset="0"/>
              <a:cs typeface="Arial" panose="020B0604020202020204" pitchFamily="34" charset="0"/>
            </a:rPr>
            <a:t>Exploring One-Variable Data</a:t>
          </a:r>
        </a:p>
      </dgm:t>
      <dgm:extLst>
        <a:ext uri="{E40237B7-FDA0-4F09-8148-C483321AD2D9}">
          <dgm14:cNvPr xmlns:dgm14="http://schemas.microsoft.com/office/drawing/2010/diagram" id="0" name="" descr="purple text box"/>
        </a:ext>
      </dgm:extLst>
    </dgm:pt>
    <dgm:pt modelId="{E2560B8F-71DC-41F2-8378-A41CA250BDB8}" type="parTrans" cxnId="{8FBC60DD-AD6E-4BA9-B142-04B1BCFE5A7E}">
      <dgm:prSet/>
      <dgm:spPr/>
      <dgm:t>
        <a:bodyPr/>
        <a:lstStyle/>
        <a:p>
          <a:endParaRPr lang="en-US"/>
        </a:p>
      </dgm:t>
    </dgm:pt>
    <dgm:pt modelId="{88CCD824-C09C-4B15-9318-E01B50DECEE0}" type="sibTrans" cxnId="{8FBC60DD-AD6E-4BA9-B142-04B1BCFE5A7E}">
      <dgm:prSet/>
      <dgm:spPr/>
      <dgm:t>
        <a:bodyPr/>
        <a:lstStyle/>
        <a:p>
          <a:endParaRPr lang="en-US"/>
        </a:p>
      </dgm:t>
    </dgm:pt>
    <dgm:pt modelId="{371919D0-FBD8-4AF1-B6E8-87B53173ED3C}">
      <dgm:prSet phldrT="[Text]"/>
      <dgm:spPr/>
      <dgm:t>
        <a:bodyPr/>
        <a:lstStyle/>
        <a:p>
          <a:r>
            <a:rPr lang="en-US" dirty="0">
              <a:latin typeface="Arial" panose="020B0604020202020204" pitchFamily="34" charset="0"/>
              <a:cs typeface="Arial" panose="020B0604020202020204" pitchFamily="34" charset="0"/>
            </a:rPr>
            <a:t>Exploring Two-Variable Data</a:t>
          </a:r>
        </a:p>
      </dgm:t>
      <dgm:extLst>
        <a:ext uri="{E40237B7-FDA0-4F09-8148-C483321AD2D9}">
          <dgm14:cNvPr xmlns:dgm14="http://schemas.microsoft.com/office/drawing/2010/diagram" id="0" name="" descr="blue text box"/>
        </a:ext>
      </dgm:extLst>
    </dgm:pt>
    <dgm:pt modelId="{036D1FC5-F623-40B0-875B-39421ACFC19A}" type="parTrans" cxnId="{C8D5B3DF-2169-4A4D-B225-974005EF17A5}">
      <dgm:prSet/>
      <dgm:spPr/>
      <dgm:t>
        <a:bodyPr/>
        <a:lstStyle/>
        <a:p>
          <a:endParaRPr lang="en-US"/>
        </a:p>
      </dgm:t>
    </dgm:pt>
    <dgm:pt modelId="{48977DAA-80F1-409E-9965-3603940E158F}" type="sibTrans" cxnId="{C8D5B3DF-2169-4A4D-B225-974005EF17A5}">
      <dgm:prSet/>
      <dgm:spPr/>
      <dgm:t>
        <a:bodyPr/>
        <a:lstStyle/>
        <a:p>
          <a:endParaRPr lang="en-US"/>
        </a:p>
      </dgm:t>
    </dgm:pt>
    <dgm:pt modelId="{080D7AB2-079E-4BE0-B486-8C935BF19C45}">
      <dgm:prSet/>
      <dgm:spPr/>
      <dgm:t>
        <a:bodyPr/>
        <a:lstStyle/>
        <a:p>
          <a:r>
            <a:rPr lang="en-US" dirty="0">
              <a:latin typeface="Arial" panose="020B0604020202020204" pitchFamily="34" charset="0"/>
              <a:cs typeface="Arial" panose="020B0604020202020204" pitchFamily="34" charset="0"/>
            </a:rPr>
            <a:t>Collecting Data: Sampling Techniques and Experimental Design</a:t>
          </a:r>
        </a:p>
      </dgm:t>
      <dgm:extLst>
        <a:ext uri="{E40237B7-FDA0-4F09-8148-C483321AD2D9}">
          <dgm14:cNvPr xmlns:dgm14="http://schemas.microsoft.com/office/drawing/2010/diagram" id="0" name="" descr="teal text box"/>
        </a:ext>
      </dgm:extLst>
    </dgm:pt>
    <dgm:pt modelId="{90839A1E-56B2-42D9-A856-4DB104F49E51}" type="parTrans" cxnId="{CB98CAD3-62DF-41E9-B17B-E0C52F0692E4}">
      <dgm:prSet/>
      <dgm:spPr/>
      <dgm:t>
        <a:bodyPr/>
        <a:lstStyle/>
        <a:p>
          <a:endParaRPr lang="en-US"/>
        </a:p>
      </dgm:t>
    </dgm:pt>
    <dgm:pt modelId="{0EE5E9B2-2050-4E77-9210-E1D85021574B}" type="sibTrans" cxnId="{CB98CAD3-62DF-41E9-B17B-E0C52F0692E4}">
      <dgm:prSet/>
      <dgm:spPr/>
      <dgm:t>
        <a:bodyPr/>
        <a:lstStyle/>
        <a:p>
          <a:endParaRPr lang="en-US"/>
        </a:p>
      </dgm:t>
    </dgm:pt>
    <dgm:pt modelId="{07354028-AF3A-4F0A-BF22-48D1AE554751}">
      <dgm:prSet/>
      <dgm:spPr/>
      <dgm:t>
        <a:bodyPr/>
        <a:lstStyle/>
        <a:p>
          <a:r>
            <a:rPr lang="en-US" dirty="0">
              <a:latin typeface="Arial" panose="020B0604020202020204" pitchFamily="34" charset="0"/>
              <a:cs typeface="Arial" panose="020B0604020202020204" pitchFamily="34" charset="0"/>
            </a:rPr>
            <a:t>Probability, Randomness, and Distributions</a:t>
          </a:r>
        </a:p>
      </dgm:t>
      <dgm:extLst>
        <a:ext uri="{E40237B7-FDA0-4F09-8148-C483321AD2D9}">
          <dgm14:cNvPr xmlns:dgm14="http://schemas.microsoft.com/office/drawing/2010/diagram" id="0" name="" descr="green text box"/>
        </a:ext>
      </dgm:extLst>
    </dgm:pt>
    <dgm:pt modelId="{5BA6AADA-B0FE-4504-9604-14F915AF82EF}" type="parTrans" cxnId="{367F82C2-C045-4C57-B464-4A80A28E2097}">
      <dgm:prSet/>
      <dgm:spPr/>
      <dgm:t>
        <a:bodyPr/>
        <a:lstStyle/>
        <a:p>
          <a:endParaRPr lang="en-US"/>
        </a:p>
      </dgm:t>
    </dgm:pt>
    <dgm:pt modelId="{F02FE76B-A905-4AC9-B245-122E5B92C714}" type="sibTrans" cxnId="{367F82C2-C045-4C57-B464-4A80A28E2097}">
      <dgm:prSet/>
      <dgm:spPr/>
      <dgm:t>
        <a:bodyPr/>
        <a:lstStyle/>
        <a:p>
          <a:endParaRPr lang="en-US"/>
        </a:p>
      </dgm:t>
    </dgm:pt>
    <dgm:pt modelId="{A691F06A-289E-42D7-A47F-105961342928}">
      <dgm:prSet/>
      <dgm:spPr/>
      <dgm:t>
        <a:bodyPr/>
        <a:lstStyle/>
        <a:p>
          <a:r>
            <a:rPr lang="en-US" dirty="0">
              <a:latin typeface="Arial" panose="020B0604020202020204" pitchFamily="34" charset="0"/>
              <a:cs typeface="Arial" panose="020B0604020202020204" pitchFamily="34" charset="0"/>
            </a:rPr>
            <a:t>Inference for One-Sample Categorical and Quantitative Data</a:t>
          </a:r>
        </a:p>
      </dgm:t>
      <dgm:extLst>
        <a:ext uri="{E40237B7-FDA0-4F09-8148-C483321AD2D9}">
          <dgm14:cNvPr xmlns:dgm14="http://schemas.microsoft.com/office/drawing/2010/diagram" id="0" name="" descr="bright green text box"/>
        </a:ext>
      </dgm:extLst>
    </dgm:pt>
    <dgm:pt modelId="{6843A9B1-7F04-4B31-AE2D-6337D2AC7E38}" type="parTrans" cxnId="{0501CD0A-507B-4D4F-9BD3-249C0EA1B16C}">
      <dgm:prSet/>
      <dgm:spPr/>
      <dgm:t>
        <a:bodyPr/>
        <a:lstStyle/>
        <a:p>
          <a:endParaRPr lang="en-US"/>
        </a:p>
      </dgm:t>
    </dgm:pt>
    <dgm:pt modelId="{7677AD3F-B3BB-48A5-B349-FE6F79C31BD2}" type="sibTrans" cxnId="{0501CD0A-507B-4D4F-9BD3-249C0EA1B16C}">
      <dgm:prSet/>
      <dgm:spPr/>
      <dgm:t>
        <a:bodyPr/>
        <a:lstStyle/>
        <a:p>
          <a:endParaRPr lang="en-US"/>
        </a:p>
      </dgm:t>
    </dgm:pt>
    <dgm:pt modelId="{1E079B2A-1245-488B-8305-1E1ADE14668C}" type="pres">
      <dgm:prSet presAssocID="{01622F61-AE27-4F24-AE84-EE9F67EA2E16}" presName="Name0" presStyleCnt="0">
        <dgm:presLayoutVars>
          <dgm:chMax val="7"/>
          <dgm:chPref val="7"/>
          <dgm:dir/>
        </dgm:presLayoutVars>
      </dgm:prSet>
      <dgm:spPr/>
    </dgm:pt>
    <dgm:pt modelId="{291C2DBA-24E8-43B2-A6F8-A898497F2846}" type="pres">
      <dgm:prSet presAssocID="{01622F61-AE27-4F24-AE84-EE9F67EA2E16}" presName="Name1" presStyleCnt="0"/>
      <dgm:spPr/>
    </dgm:pt>
    <dgm:pt modelId="{AFFBA258-6587-49BB-8D7A-D0EFFA30BE5B}" type="pres">
      <dgm:prSet presAssocID="{01622F61-AE27-4F24-AE84-EE9F67EA2E16}" presName="cycle" presStyleCnt="0"/>
      <dgm:spPr/>
    </dgm:pt>
    <dgm:pt modelId="{2EF3F4C0-90CD-4868-BE9C-00AA1C1B5D00}" type="pres">
      <dgm:prSet presAssocID="{01622F61-AE27-4F24-AE84-EE9F67EA2E16}" presName="srcNode" presStyleLbl="node1" presStyleIdx="0" presStyleCnt="6"/>
      <dgm:spPr/>
    </dgm:pt>
    <dgm:pt modelId="{65740FFA-D989-4C65-B0EF-5A3C6676341C}" type="pres">
      <dgm:prSet presAssocID="{01622F61-AE27-4F24-AE84-EE9F67EA2E16}" presName="conn" presStyleLbl="parChTrans1D2" presStyleIdx="0" presStyleCnt="1"/>
      <dgm:spPr/>
    </dgm:pt>
    <dgm:pt modelId="{714F9C7B-E8A8-4B6E-9767-E8E3C61E3C1D}" type="pres">
      <dgm:prSet presAssocID="{01622F61-AE27-4F24-AE84-EE9F67EA2E16}" presName="extraNode" presStyleLbl="node1" presStyleIdx="0" presStyleCnt="6"/>
      <dgm:spPr/>
    </dgm:pt>
    <dgm:pt modelId="{CE123775-0D50-40B3-8315-C6323B5326CE}" type="pres">
      <dgm:prSet presAssocID="{01622F61-AE27-4F24-AE84-EE9F67EA2E16}" presName="dstNode" presStyleLbl="node1" presStyleIdx="0" presStyleCnt="6"/>
      <dgm:spPr/>
    </dgm:pt>
    <dgm:pt modelId="{18B28DA0-3277-4B81-8CDA-ADB67A2B1DA6}" type="pres">
      <dgm:prSet presAssocID="{64EE1042-CC57-4DB9-A1EE-A591CAA65C70}" presName="text_1" presStyleLbl="node1" presStyleIdx="0" presStyleCnt="6">
        <dgm:presLayoutVars>
          <dgm:bulletEnabled val="1"/>
        </dgm:presLayoutVars>
      </dgm:prSet>
      <dgm:spPr/>
    </dgm:pt>
    <dgm:pt modelId="{910E45DF-CBF9-4632-A33C-08106FFC19D3}" type="pres">
      <dgm:prSet presAssocID="{64EE1042-CC57-4DB9-A1EE-A591CAA65C70}" presName="accent_1" presStyleCnt="0"/>
      <dgm:spPr/>
    </dgm:pt>
    <dgm:pt modelId="{B925F235-04C7-4FE6-B825-BC10A5FAF9D6}" type="pres">
      <dgm:prSet presAssocID="{64EE1042-CC57-4DB9-A1EE-A591CAA65C70}" presName="accentRepeatNode" presStyleLbl="solidFgAcc1" presStyleIdx="0" presStyleCnt="6"/>
      <dgm:spPr/>
      <dgm:extLst>
        <a:ext uri="{E40237B7-FDA0-4F09-8148-C483321AD2D9}">
          <dgm14:cNvPr xmlns:dgm14="http://schemas.microsoft.com/office/drawing/2010/diagram" id="0" name="" descr="circle 1"/>
        </a:ext>
      </dgm:extLst>
    </dgm:pt>
    <dgm:pt modelId="{9B43A0BD-F350-45E7-AB3D-543D6288AAA0}" type="pres">
      <dgm:prSet presAssocID="{4EBDA58C-819E-4CF9-812C-D519B618E343}" presName="text_2" presStyleLbl="node1" presStyleIdx="1" presStyleCnt="6">
        <dgm:presLayoutVars>
          <dgm:bulletEnabled val="1"/>
        </dgm:presLayoutVars>
      </dgm:prSet>
      <dgm:spPr/>
    </dgm:pt>
    <dgm:pt modelId="{30190A34-461E-4443-9550-B22F0FA0B57D}" type="pres">
      <dgm:prSet presAssocID="{4EBDA58C-819E-4CF9-812C-D519B618E343}" presName="accent_2" presStyleCnt="0"/>
      <dgm:spPr/>
    </dgm:pt>
    <dgm:pt modelId="{AC5DB155-E39E-49F7-A95E-6EABB41458C2}" type="pres">
      <dgm:prSet presAssocID="{4EBDA58C-819E-4CF9-812C-D519B618E343}" presName="accentRepeatNode" presStyleLbl="solidFgAcc1" presStyleIdx="1" presStyleCnt="6"/>
      <dgm:spPr/>
      <dgm:extLst>
        <a:ext uri="{E40237B7-FDA0-4F09-8148-C483321AD2D9}">
          <dgm14:cNvPr xmlns:dgm14="http://schemas.microsoft.com/office/drawing/2010/diagram" id="0" name="" descr="circle 2"/>
        </a:ext>
      </dgm:extLst>
    </dgm:pt>
    <dgm:pt modelId="{2EE2907B-198D-43C2-9A01-4AB1DD6F3F52}" type="pres">
      <dgm:prSet presAssocID="{371919D0-FBD8-4AF1-B6E8-87B53173ED3C}" presName="text_3" presStyleLbl="node1" presStyleIdx="2" presStyleCnt="6">
        <dgm:presLayoutVars>
          <dgm:bulletEnabled val="1"/>
        </dgm:presLayoutVars>
      </dgm:prSet>
      <dgm:spPr/>
    </dgm:pt>
    <dgm:pt modelId="{483501A0-9743-49D2-96CC-9E99DDB5C5F3}" type="pres">
      <dgm:prSet presAssocID="{371919D0-FBD8-4AF1-B6E8-87B53173ED3C}" presName="accent_3" presStyleCnt="0"/>
      <dgm:spPr/>
    </dgm:pt>
    <dgm:pt modelId="{9538F95F-D36F-4D01-8A8D-E75FA24E9764}" type="pres">
      <dgm:prSet presAssocID="{371919D0-FBD8-4AF1-B6E8-87B53173ED3C}" presName="accentRepeatNode" presStyleLbl="solidFgAcc1" presStyleIdx="2" presStyleCnt="6"/>
      <dgm:spPr/>
      <dgm:extLst>
        <a:ext uri="{E40237B7-FDA0-4F09-8148-C483321AD2D9}">
          <dgm14:cNvPr xmlns:dgm14="http://schemas.microsoft.com/office/drawing/2010/diagram" id="0" name="" descr="circle 3"/>
        </a:ext>
      </dgm:extLst>
    </dgm:pt>
    <dgm:pt modelId="{83C9A53E-ABB9-4DA1-965D-AB50F9BDCC19}" type="pres">
      <dgm:prSet presAssocID="{080D7AB2-079E-4BE0-B486-8C935BF19C45}" presName="text_4" presStyleLbl="node1" presStyleIdx="3" presStyleCnt="6">
        <dgm:presLayoutVars>
          <dgm:bulletEnabled val="1"/>
        </dgm:presLayoutVars>
      </dgm:prSet>
      <dgm:spPr/>
    </dgm:pt>
    <dgm:pt modelId="{07CAA7DD-8ACE-4CEA-8AE1-421EBBD4C99F}" type="pres">
      <dgm:prSet presAssocID="{080D7AB2-079E-4BE0-B486-8C935BF19C45}" presName="accent_4" presStyleCnt="0"/>
      <dgm:spPr/>
    </dgm:pt>
    <dgm:pt modelId="{6F3262F4-7683-46CB-9B55-0F5693CB3CE2}" type="pres">
      <dgm:prSet presAssocID="{080D7AB2-079E-4BE0-B486-8C935BF19C45}" presName="accentRepeatNode" presStyleLbl="solidFgAcc1" presStyleIdx="3" presStyleCnt="6"/>
      <dgm:spPr/>
      <dgm:extLst>
        <a:ext uri="{E40237B7-FDA0-4F09-8148-C483321AD2D9}">
          <dgm14:cNvPr xmlns:dgm14="http://schemas.microsoft.com/office/drawing/2010/diagram" id="0" name="" descr="circle 4"/>
        </a:ext>
      </dgm:extLst>
    </dgm:pt>
    <dgm:pt modelId="{B5140816-8A2D-41F0-AA12-6CFC04B2C717}" type="pres">
      <dgm:prSet presAssocID="{07354028-AF3A-4F0A-BF22-48D1AE554751}" presName="text_5" presStyleLbl="node1" presStyleIdx="4" presStyleCnt="6">
        <dgm:presLayoutVars>
          <dgm:bulletEnabled val="1"/>
        </dgm:presLayoutVars>
      </dgm:prSet>
      <dgm:spPr/>
    </dgm:pt>
    <dgm:pt modelId="{6CBDF74A-2612-491A-8357-8975D9BB4E00}" type="pres">
      <dgm:prSet presAssocID="{07354028-AF3A-4F0A-BF22-48D1AE554751}" presName="accent_5" presStyleCnt="0"/>
      <dgm:spPr/>
    </dgm:pt>
    <dgm:pt modelId="{E9693F75-E30B-435C-AB7C-821FFEEED516}" type="pres">
      <dgm:prSet presAssocID="{07354028-AF3A-4F0A-BF22-48D1AE554751}" presName="accentRepeatNode" presStyleLbl="solidFgAcc1" presStyleIdx="4" presStyleCnt="6"/>
      <dgm:spPr/>
      <dgm:extLst>
        <a:ext uri="{E40237B7-FDA0-4F09-8148-C483321AD2D9}">
          <dgm14:cNvPr xmlns:dgm14="http://schemas.microsoft.com/office/drawing/2010/diagram" id="0" name="" descr="circle 5"/>
        </a:ext>
      </dgm:extLst>
    </dgm:pt>
    <dgm:pt modelId="{66D9C6F3-2234-4820-8A11-5B39268D4FAB}" type="pres">
      <dgm:prSet presAssocID="{A691F06A-289E-42D7-A47F-105961342928}" presName="text_6" presStyleLbl="node1" presStyleIdx="5" presStyleCnt="6">
        <dgm:presLayoutVars>
          <dgm:bulletEnabled val="1"/>
        </dgm:presLayoutVars>
      </dgm:prSet>
      <dgm:spPr/>
    </dgm:pt>
    <dgm:pt modelId="{51EE9155-010E-4189-9AE4-9D1F60CCFE12}" type="pres">
      <dgm:prSet presAssocID="{A691F06A-289E-42D7-A47F-105961342928}" presName="accent_6" presStyleCnt="0"/>
      <dgm:spPr/>
    </dgm:pt>
    <dgm:pt modelId="{29C33E94-88B0-48A9-8270-8E97015D7D6F}" type="pres">
      <dgm:prSet presAssocID="{A691F06A-289E-42D7-A47F-105961342928}" presName="accentRepeatNode" presStyleLbl="solidFgAcc1" presStyleIdx="5" presStyleCnt="6"/>
      <dgm:spPr/>
      <dgm:extLst>
        <a:ext uri="{E40237B7-FDA0-4F09-8148-C483321AD2D9}">
          <dgm14:cNvPr xmlns:dgm14="http://schemas.microsoft.com/office/drawing/2010/diagram" id="0" name="" descr="circle 6 "/>
        </a:ext>
      </dgm:extLst>
    </dgm:pt>
  </dgm:ptLst>
  <dgm:cxnLst>
    <dgm:cxn modelId="{0501CD0A-507B-4D4F-9BD3-249C0EA1B16C}" srcId="{01622F61-AE27-4F24-AE84-EE9F67EA2E16}" destId="{A691F06A-289E-42D7-A47F-105961342928}" srcOrd="5" destOrd="0" parTransId="{6843A9B1-7F04-4B31-AE2D-6337D2AC7E38}" sibTransId="{7677AD3F-B3BB-48A5-B349-FE6F79C31BD2}"/>
    <dgm:cxn modelId="{5341D70F-8519-4690-BE30-3B5BF4CF0207}" srcId="{01622F61-AE27-4F24-AE84-EE9F67EA2E16}" destId="{64EE1042-CC57-4DB9-A1EE-A591CAA65C70}" srcOrd="0" destOrd="0" parTransId="{24D0ED5B-434A-4D72-A56B-12E43B906408}" sibTransId="{78012DB0-AB8E-48C9-85C8-C5E24F7C5CA8}"/>
    <dgm:cxn modelId="{BAB7EF40-2B4F-4C62-8908-26EBAF5EF6B7}" type="presOf" srcId="{78012DB0-AB8E-48C9-85C8-C5E24F7C5CA8}" destId="{65740FFA-D989-4C65-B0EF-5A3C6676341C}" srcOrd="0" destOrd="0" presId="urn:microsoft.com/office/officeart/2008/layout/VerticalCurvedList"/>
    <dgm:cxn modelId="{5C8A1E4F-BBF0-483F-9A26-C551B7B40021}" type="presOf" srcId="{371919D0-FBD8-4AF1-B6E8-87B53173ED3C}" destId="{2EE2907B-198D-43C2-9A01-4AB1DD6F3F52}" srcOrd="0" destOrd="0" presId="urn:microsoft.com/office/officeart/2008/layout/VerticalCurvedList"/>
    <dgm:cxn modelId="{367F82C2-C045-4C57-B464-4A80A28E2097}" srcId="{01622F61-AE27-4F24-AE84-EE9F67EA2E16}" destId="{07354028-AF3A-4F0A-BF22-48D1AE554751}" srcOrd="4" destOrd="0" parTransId="{5BA6AADA-B0FE-4504-9604-14F915AF82EF}" sibTransId="{F02FE76B-A905-4AC9-B245-122E5B92C714}"/>
    <dgm:cxn modelId="{8BC7C0C4-5716-4708-8FDE-907D2C92D3E8}" type="presOf" srcId="{4EBDA58C-819E-4CF9-812C-D519B618E343}" destId="{9B43A0BD-F350-45E7-AB3D-543D6288AAA0}" srcOrd="0" destOrd="0" presId="urn:microsoft.com/office/officeart/2008/layout/VerticalCurvedList"/>
    <dgm:cxn modelId="{CB98CAD3-62DF-41E9-B17B-E0C52F0692E4}" srcId="{01622F61-AE27-4F24-AE84-EE9F67EA2E16}" destId="{080D7AB2-079E-4BE0-B486-8C935BF19C45}" srcOrd="3" destOrd="0" parTransId="{90839A1E-56B2-42D9-A856-4DB104F49E51}" sibTransId="{0EE5E9B2-2050-4E77-9210-E1D85021574B}"/>
    <dgm:cxn modelId="{8FBC60DD-AD6E-4BA9-B142-04B1BCFE5A7E}" srcId="{01622F61-AE27-4F24-AE84-EE9F67EA2E16}" destId="{4EBDA58C-819E-4CF9-812C-D519B618E343}" srcOrd="1" destOrd="0" parTransId="{E2560B8F-71DC-41F2-8378-A41CA250BDB8}" sibTransId="{88CCD824-C09C-4B15-9318-E01B50DECEE0}"/>
    <dgm:cxn modelId="{C8D5B3DF-2169-4A4D-B225-974005EF17A5}" srcId="{01622F61-AE27-4F24-AE84-EE9F67EA2E16}" destId="{371919D0-FBD8-4AF1-B6E8-87B53173ED3C}" srcOrd="2" destOrd="0" parTransId="{036D1FC5-F623-40B0-875B-39421ACFC19A}" sibTransId="{48977DAA-80F1-409E-9965-3603940E158F}"/>
    <dgm:cxn modelId="{735DF2DF-E9EE-4A28-896C-4335E823F037}" type="presOf" srcId="{A691F06A-289E-42D7-A47F-105961342928}" destId="{66D9C6F3-2234-4820-8A11-5B39268D4FAB}" srcOrd="0" destOrd="0" presId="urn:microsoft.com/office/officeart/2008/layout/VerticalCurvedList"/>
    <dgm:cxn modelId="{CDBEFCEB-8427-4708-B146-3BBDAC16F8C4}" type="presOf" srcId="{07354028-AF3A-4F0A-BF22-48D1AE554751}" destId="{B5140816-8A2D-41F0-AA12-6CFC04B2C717}" srcOrd="0" destOrd="0" presId="urn:microsoft.com/office/officeart/2008/layout/VerticalCurvedList"/>
    <dgm:cxn modelId="{D036CEEF-93B6-4B44-A998-8DA6DDE7A533}" type="presOf" srcId="{64EE1042-CC57-4DB9-A1EE-A591CAA65C70}" destId="{18B28DA0-3277-4B81-8CDA-ADB67A2B1DA6}" srcOrd="0" destOrd="0" presId="urn:microsoft.com/office/officeart/2008/layout/VerticalCurvedList"/>
    <dgm:cxn modelId="{FD21EAF6-823E-4110-BC31-C042994AA77A}" type="presOf" srcId="{080D7AB2-079E-4BE0-B486-8C935BF19C45}" destId="{83C9A53E-ABB9-4DA1-965D-AB50F9BDCC19}" srcOrd="0" destOrd="0" presId="urn:microsoft.com/office/officeart/2008/layout/VerticalCurvedList"/>
    <dgm:cxn modelId="{5B28CEF9-20C5-4F10-AC6B-E5BD04F89E36}" type="presOf" srcId="{01622F61-AE27-4F24-AE84-EE9F67EA2E16}" destId="{1E079B2A-1245-488B-8305-1E1ADE14668C}" srcOrd="0" destOrd="0" presId="urn:microsoft.com/office/officeart/2008/layout/VerticalCurvedList"/>
    <dgm:cxn modelId="{F8967FE9-B950-483F-A400-8CD23D9123FE}" type="presParOf" srcId="{1E079B2A-1245-488B-8305-1E1ADE14668C}" destId="{291C2DBA-24E8-43B2-A6F8-A898497F2846}" srcOrd="0" destOrd="0" presId="urn:microsoft.com/office/officeart/2008/layout/VerticalCurvedList"/>
    <dgm:cxn modelId="{51139235-3B19-42DA-9108-44B30CD87FDF}" type="presParOf" srcId="{291C2DBA-24E8-43B2-A6F8-A898497F2846}" destId="{AFFBA258-6587-49BB-8D7A-D0EFFA30BE5B}" srcOrd="0" destOrd="0" presId="urn:microsoft.com/office/officeart/2008/layout/VerticalCurvedList"/>
    <dgm:cxn modelId="{64344DD8-4EBD-430D-B75C-5E872FBDC769}" type="presParOf" srcId="{AFFBA258-6587-49BB-8D7A-D0EFFA30BE5B}" destId="{2EF3F4C0-90CD-4868-BE9C-00AA1C1B5D00}" srcOrd="0" destOrd="0" presId="urn:microsoft.com/office/officeart/2008/layout/VerticalCurvedList"/>
    <dgm:cxn modelId="{B434DDC8-3367-4B0A-8003-262A766E133E}" type="presParOf" srcId="{AFFBA258-6587-49BB-8D7A-D0EFFA30BE5B}" destId="{65740FFA-D989-4C65-B0EF-5A3C6676341C}" srcOrd="1" destOrd="0" presId="urn:microsoft.com/office/officeart/2008/layout/VerticalCurvedList"/>
    <dgm:cxn modelId="{FB79A4DC-423D-47F7-A53B-FFA44F59EFE0}" type="presParOf" srcId="{AFFBA258-6587-49BB-8D7A-D0EFFA30BE5B}" destId="{714F9C7B-E8A8-4B6E-9767-E8E3C61E3C1D}" srcOrd="2" destOrd="0" presId="urn:microsoft.com/office/officeart/2008/layout/VerticalCurvedList"/>
    <dgm:cxn modelId="{6A1C288C-91D7-40A3-9E95-DC2631509D1B}" type="presParOf" srcId="{AFFBA258-6587-49BB-8D7A-D0EFFA30BE5B}" destId="{CE123775-0D50-40B3-8315-C6323B5326CE}" srcOrd="3" destOrd="0" presId="urn:microsoft.com/office/officeart/2008/layout/VerticalCurvedList"/>
    <dgm:cxn modelId="{E573CBE6-7605-400B-88B3-8395E0A46957}" type="presParOf" srcId="{291C2DBA-24E8-43B2-A6F8-A898497F2846}" destId="{18B28DA0-3277-4B81-8CDA-ADB67A2B1DA6}" srcOrd="1" destOrd="0" presId="urn:microsoft.com/office/officeart/2008/layout/VerticalCurvedList"/>
    <dgm:cxn modelId="{B551ED6B-4481-42FB-91A4-DEAC3416B34A}" type="presParOf" srcId="{291C2DBA-24E8-43B2-A6F8-A898497F2846}" destId="{910E45DF-CBF9-4632-A33C-08106FFC19D3}" srcOrd="2" destOrd="0" presId="urn:microsoft.com/office/officeart/2008/layout/VerticalCurvedList"/>
    <dgm:cxn modelId="{93E267B1-7849-47C1-B27A-3BB04B4254BD}" type="presParOf" srcId="{910E45DF-CBF9-4632-A33C-08106FFC19D3}" destId="{B925F235-04C7-4FE6-B825-BC10A5FAF9D6}" srcOrd="0" destOrd="0" presId="urn:microsoft.com/office/officeart/2008/layout/VerticalCurvedList"/>
    <dgm:cxn modelId="{35CF9F4B-ED79-4333-8405-E6B423D735CB}" type="presParOf" srcId="{291C2DBA-24E8-43B2-A6F8-A898497F2846}" destId="{9B43A0BD-F350-45E7-AB3D-543D6288AAA0}" srcOrd="3" destOrd="0" presId="urn:microsoft.com/office/officeart/2008/layout/VerticalCurvedList"/>
    <dgm:cxn modelId="{F4004C5D-9B5F-41AA-9524-6DB586AC001A}" type="presParOf" srcId="{291C2DBA-24E8-43B2-A6F8-A898497F2846}" destId="{30190A34-461E-4443-9550-B22F0FA0B57D}" srcOrd="4" destOrd="0" presId="urn:microsoft.com/office/officeart/2008/layout/VerticalCurvedList"/>
    <dgm:cxn modelId="{79E5D5E0-E7D5-450A-BA10-E837EC7A7E92}" type="presParOf" srcId="{30190A34-461E-4443-9550-B22F0FA0B57D}" destId="{AC5DB155-E39E-49F7-A95E-6EABB41458C2}" srcOrd="0" destOrd="0" presId="urn:microsoft.com/office/officeart/2008/layout/VerticalCurvedList"/>
    <dgm:cxn modelId="{43C6B75E-C9CE-432F-8EFA-E0F69F5FB5C5}" type="presParOf" srcId="{291C2DBA-24E8-43B2-A6F8-A898497F2846}" destId="{2EE2907B-198D-43C2-9A01-4AB1DD6F3F52}" srcOrd="5" destOrd="0" presId="urn:microsoft.com/office/officeart/2008/layout/VerticalCurvedList"/>
    <dgm:cxn modelId="{8E679FD8-2A00-47FE-8C9C-4BCAA820CCF1}" type="presParOf" srcId="{291C2DBA-24E8-43B2-A6F8-A898497F2846}" destId="{483501A0-9743-49D2-96CC-9E99DDB5C5F3}" srcOrd="6" destOrd="0" presId="urn:microsoft.com/office/officeart/2008/layout/VerticalCurvedList"/>
    <dgm:cxn modelId="{9348A650-FBF3-4EBF-943A-2EA638831EAD}" type="presParOf" srcId="{483501A0-9743-49D2-96CC-9E99DDB5C5F3}" destId="{9538F95F-D36F-4D01-8A8D-E75FA24E9764}" srcOrd="0" destOrd="0" presId="urn:microsoft.com/office/officeart/2008/layout/VerticalCurvedList"/>
    <dgm:cxn modelId="{E6DED104-4958-494E-956B-58736FA2B1A1}" type="presParOf" srcId="{291C2DBA-24E8-43B2-A6F8-A898497F2846}" destId="{83C9A53E-ABB9-4DA1-965D-AB50F9BDCC19}" srcOrd="7" destOrd="0" presId="urn:microsoft.com/office/officeart/2008/layout/VerticalCurvedList"/>
    <dgm:cxn modelId="{807C1446-117B-4C77-86FE-43E17F579337}" type="presParOf" srcId="{291C2DBA-24E8-43B2-A6F8-A898497F2846}" destId="{07CAA7DD-8ACE-4CEA-8AE1-421EBBD4C99F}" srcOrd="8" destOrd="0" presId="urn:microsoft.com/office/officeart/2008/layout/VerticalCurvedList"/>
    <dgm:cxn modelId="{4F185277-C6A1-4AB7-B126-976DC385205F}" type="presParOf" srcId="{07CAA7DD-8ACE-4CEA-8AE1-421EBBD4C99F}" destId="{6F3262F4-7683-46CB-9B55-0F5693CB3CE2}" srcOrd="0" destOrd="0" presId="urn:microsoft.com/office/officeart/2008/layout/VerticalCurvedList"/>
    <dgm:cxn modelId="{A4FE5BF8-0A3B-466E-9B55-8D88E6B83974}" type="presParOf" srcId="{291C2DBA-24E8-43B2-A6F8-A898497F2846}" destId="{B5140816-8A2D-41F0-AA12-6CFC04B2C717}" srcOrd="9" destOrd="0" presId="urn:microsoft.com/office/officeart/2008/layout/VerticalCurvedList"/>
    <dgm:cxn modelId="{886F3AAF-CEEE-4893-A05C-FDF89777E56D}" type="presParOf" srcId="{291C2DBA-24E8-43B2-A6F8-A898497F2846}" destId="{6CBDF74A-2612-491A-8357-8975D9BB4E00}" srcOrd="10" destOrd="0" presId="urn:microsoft.com/office/officeart/2008/layout/VerticalCurvedList"/>
    <dgm:cxn modelId="{6E0ECD47-79D7-468B-A0DF-5EA05BE8C160}" type="presParOf" srcId="{6CBDF74A-2612-491A-8357-8975D9BB4E00}" destId="{E9693F75-E30B-435C-AB7C-821FFEEED516}" srcOrd="0" destOrd="0" presId="urn:microsoft.com/office/officeart/2008/layout/VerticalCurvedList"/>
    <dgm:cxn modelId="{517CF4A9-87F1-473B-AB14-36036E4E16FB}" type="presParOf" srcId="{291C2DBA-24E8-43B2-A6F8-A898497F2846}" destId="{66D9C6F3-2234-4820-8A11-5B39268D4FAB}" srcOrd="11" destOrd="0" presId="urn:microsoft.com/office/officeart/2008/layout/VerticalCurvedList"/>
    <dgm:cxn modelId="{07550003-3C5B-4100-BE07-662C8EC8E832}" type="presParOf" srcId="{291C2DBA-24E8-43B2-A6F8-A898497F2846}" destId="{51EE9155-010E-4189-9AE4-9D1F60CCFE12}" srcOrd="12" destOrd="0" presId="urn:microsoft.com/office/officeart/2008/layout/VerticalCurvedList"/>
    <dgm:cxn modelId="{2E9D32FC-38EB-4543-B88D-2BFDBEFF7885}" type="presParOf" srcId="{51EE9155-010E-4189-9AE4-9D1F60CCFE12}" destId="{29C33E94-88B0-48A9-8270-8E97015D7D6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14D438-D7AA-4D96-BB06-B1102B63C41A}"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lang="en-US"/>
        </a:p>
      </dgm:t>
    </dgm:pt>
    <dgm:pt modelId="{57B7EB53-7084-4DAD-A51F-0E0C2A2091C0}">
      <dgm:prSet phldrT="[Text]"/>
      <dgm:spPr/>
      <dgm:t>
        <a:bodyPr/>
        <a:lstStyle/>
        <a:p>
          <a:r>
            <a:rPr lang="en-US" dirty="0">
              <a:latin typeface="Arial" panose="020B0604020202020204" pitchFamily="34" charset="0"/>
              <a:cs typeface="Arial" panose="020B0604020202020204" pitchFamily="34" charset="0"/>
            </a:rPr>
            <a:t>Standards Document</a:t>
          </a:r>
        </a:p>
      </dgm:t>
      <dgm:extLst>
        <a:ext uri="{E40237B7-FDA0-4F09-8148-C483321AD2D9}">
          <dgm14:cNvPr xmlns:dgm14="http://schemas.microsoft.com/office/drawing/2010/diagram" id="0" name="" descr="text box"/>
        </a:ext>
      </dgm:extLst>
    </dgm:pt>
    <dgm:pt modelId="{D65B4E58-34AB-4A04-A97E-F6137D115BF0}" type="parTrans" cxnId="{52F93C88-DCB4-481D-9110-57E3E8BC19A9}">
      <dgm:prSet/>
      <dgm:spPr/>
      <dgm:t>
        <a:bodyPr/>
        <a:lstStyle/>
        <a:p>
          <a:endParaRPr lang="en-US"/>
        </a:p>
      </dgm:t>
    </dgm:pt>
    <dgm:pt modelId="{845CF705-44E8-4CEB-B8A6-B4189B4BBD34}" type="sibTrans" cxnId="{52F93C88-DCB4-481D-9110-57E3E8BC19A9}">
      <dgm:prSet/>
      <dgm:spPr/>
      <dgm:t>
        <a:bodyPr/>
        <a:lstStyle/>
        <a:p>
          <a:endParaRPr lang="en-US"/>
        </a:p>
      </dgm:t>
    </dgm:pt>
    <dgm:pt modelId="{54A23A6C-E7FF-45FF-94D0-584503867468}">
      <dgm:prSet phldrT="[Text]"/>
      <dgm:spPr/>
      <dgm:t>
        <a:bodyPr/>
        <a:lstStyle/>
        <a:p>
          <a:r>
            <a:rPr lang="en-US" dirty="0">
              <a:latin typeface="Arial" panose="020B0604020202020204" pitchFamily="34" charset="0"/>
              <a:cs typeface="Arial" panose="020B0604020202020204" pitchFamily="34" charset="0"/>
            </a:rPr>
            <a:t>Instructional Supports for the Model Curriculum</a:t>
          </a:r>
        </a:p>
      </dgm:t>
      <dgm:extLst>
        <a:ext uri="{E40237B7-FDA0-4F09-8148-C483321AD2D9}">
          <dgm14:cNvPr xmlns:dgm14="http://schemas.microsoft.com/office/drawing/2010/diagram" id="0" name="" descr="text box "/>
        </a:ext>
      </dgm:extLst>
    </dgm:pt>
    <dgm:pt modelId="{8074711D-C2B8-4028-BBD8-03A2FF66C7B4}" type="parTrans" cxnId="{AB47C705-9C1D-4FE3-B0F1-CD42B21B1413}">
      <dgm:prSet/>
      <dgm:spPr/>
      <dgm:t>
        <a:bodyPr/>
        <a:lstStyle/>
        <a:p>
          <a:endParaRPr lang="en-US"/>
        </a:p>
      </dgm:t>
    </dgm:pt>
    <dgm:pt modelId="{DAB7790E-0BB8-41E6-A69E-DAD37D192E5C}" type="sibTrans" cxnId="{AB47C705-9C1D-4FE3-B0F1-CD42B21B1413}">
      <dgm:prSet/>
      <dgm:spPr/>
      <dgm:t>
        <a:bodyPr/>
        <a:lstStyle/>
        <a:p>
          <a:endParaRPr lang="en-US"/>
        </a:p>
      </dgm:t>
    </dgm:pt>
    <dgm:pt modelId="{AF68FB88-731D-4370-B59C-1FE0E0CE202F}">
      <dgm:prSet custT="1"/>
      <dgm:spPr/>
      <dgm:t>
        <a:bodyPr/>
        <a:lstStyle/>
        <a:p>
          <a:pPr>
            <a:spcAft>
              <a:spcPts val="0"/>
            </a:spcAft>
          </a:pPr>
          <a:r>
            <a:rPr lang="en-US" sz="4000" dirty="0">
              <a:latin typeface="Arial" panose="020B0604020202020204" pitchFamily="34" charset="0"/>
              <a:cs typeface="Arial" panose="020B0604020202020204" pitchFamily="34" charset="0"/>
            </a:rPr>
            <a:t>Align with Ohio Materials Matter Work </a:t>
          </a:r>
        </a:p>
        <a:p>
          <a:pPr>
            <a:spcAft>
              <a:spcPts val="0"/>
            </a:spcAft>
          </a:pPr>
          <a:r>
            <a:rPr lang="en-US" sz="2800" i="1" dirty="0">
              <a:latin typeface="Arial" panose="020B0604020202020204" pitchFamily="34" charset="0"/>
              <a:cs typeface="Arial" panose="020B0604020202020204" pitchFamily="34" charset="0"/>
            </a:rPr>
            <a:t>(See Nov. 10 High Quality Instructional Materials session from 6:30-7:15 p.m. for more information. )</a:t>
          </a:r>
          <a:endParaRPr lang="en-US" sz="3100" i="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text box"/>
        </a:ext>
      </dgm:extLst>
    </dgm:pt>
    <dgm:pt modelId="{DEBD33F8-5CDA-4C57-8D24-DD658E8159C0}" type="parTrans" cxnId="{4EA432C4-95C4-4208-8BE9-64B5AD85B87A}">
      <dgm:prSet/>
      <dgm:spPr/>
      <dgm:t>
        <a:bodyPr/>
        <a:lstStyle/>
        <a:p>
          <a:endParaRPr lang="en-US"/>
        </a:p>
      </dgm:t>
    </dgm:pt>
    <dgm:pt modelId="{43C4BE4F-6692-487F-B5AE-4D7F6017D31B}" type="sibTrans" cxnId="{4EA432C4-95C4-4208-8BE9-64B5AD85B87A}">
      <dgm:prSet/>
      <dgm:spPr/>
      <dgm:t>
        <a:bodyPr/>
        <a:lstStyle/>
        <a:p>
          <a:endParaRPr lang="en-US"/>
        </a:p>
      </dgm:t>
    </dgm:pt>
    <dgm:pt modelId="{BA52864B-80BD-4EED-957B-4716CE034F34}" type="pres">
      <dgm:prSet presAssocID="{4814D438-D7AA-4D96-BB06-B1102B63C41A}" presName="Name0" presStyleCnt="0">
        <dgm:presLayoutVars>
          <dgm:dir/>
          <dgm:resizeHandles val="exact"/>
        </dgm:presLayoutVars>
      </dgm:prSet>
      <dgm:spPr/>
    </dgm:pt>
    <dgm:pt modelId="{C31FE601-2439-40FC-9527-929895ECF418}" type="pres">
      <dgm:prSet presAssocID="{57B7EB53-7084-4DAD-A51F-0E0C2A2091C0}" presName="composite" presStyleCnt="0"/>
      <dgm:spPr/>
    </dgm:pt>
    <dgm:pt modelId="{0ABBFA3F-C224-423A-AF98-8E5127ED7B3C}" type="pres">
      <dgm:prSet presAssocID="{57B7EB53-7084-4DAD-A51F-0E0C2A2091C0}" presName="rect1" presStyleLbl="trAlignAcc1" presStyleIdx="0" presStyleCnt="3">
        <dgm:presLayoutVars>
          <dgm:bulletEnabled val="1"/>
        </dgm:presLayoutVars>
      </dgm:prSet>
      <dgm:spPr/>
    </dgm:pt>
    <dgm:pt modelId="{23CD37CC-2362-469C-8CB9-7AEFF584EA72}" type="pres">
      <dgm:prSet presAssocID="{57B7EB53-7084-4DAD-A51F-0E0C2A2091C0}" presName="rect2" presStyleLbl="fgImgPlace1" presStyleIdx="0" presStyleCnt="3"/>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B43124C-1995-4291-9CC0-8A18F4AEF6E5}" type="pres">
      <dgm:prSet presAssocID="{845CF705-44E8-4CEB-B8A6-B4189B4BBD34}" presName="sibTrans" presStyleCnt="0"/>
      <dgm:spPr/>
    </dgm:pt>
    <dgm:pt modelId="{9C1DBE8C-FCD4-46C4-B517-3B9F2AC7C49D}" type="pres">
      <dgm:prSet presAssocID="{54A23A6C-E7FF-45FF-94D0-584503867468}" presName="composite" presStyleCnt="0"/>
      <dgm:spPr/>
    </dgm:pt>
    <dgm:pt modelId="{D2860E91-71A4-4F3D-8B7F-5D2D8ECBB755}" type="pres">
      <dgm:prSet presAssocID="{54A23A6C-E7FF-45FF-94D0-584503867468}" presName="rect1" presStyleLbl="trAlignAcc1" presStyleIdx="1" presStyleCnt="3">
        <dgm:presLayoutVars>
          <dgm:bulletEnabled val="1"/>
        </dgm:presLayoutVars>
      </dgm:prSet>
      <dgm:spPr/>
    </dgm:pt>
    <dgm:pt modelId="{E1D13E94-A333-4723-938E-D73E397F8003}" type="pres">
      <dgm:prSet presAssocID="{54A23A6C-E7FF-45FF-94D0-584503867468}" presName="rect2" presStyleLbl="fgImgPlace1" presStyleIdx="1" presStyleCnt="3"/>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1FB238C-92C2-493E-A147-5796E1347B71}" type="pres">
      <dgm:prSet presAssocID="{DAB7790E-0BB8-41E6-A69E-DAD37D192E5C}" presName="sibTrans" presStyleCnt="0"/>
      <dgm:spPr/>
    </dgm:pt>
    <dgm:pt modelId="{CFDBEBE7-BB7E-4BEB-9B45-A5912F8181F6}" type="pres">
      <dgm:prSet presAssocID="{AF68FB88-731D-4370-B59C-1FE0E0CE202F}" presName="composite" presStyleCnt="0"/>
      <dgm:spPr/>
    </dgm:pt>
    <dgm:pt modelId="{0BF2F18A-2924-4F7D-81C6-9746447E1A0F}" type="pres">
      <dgm:prSet presAssocID="{AF68FB88-731D-4370-B59C-1FE0E0CE202F}" presName="rect1" presStyleLbl="trAlignAcc1" presStyleIdx="2" presStyleCnt="3" custScaleX="175201" custScaleY="100610">
        <dgm:presLayoutVars>
          <dgm:bulletEnabled val="1"/>
        </dgm:presLayoutVars>
      </dgm:prSet>
      <dgm:spPr/>
    </dgm:pt>
    <dgm:pt modelId="{6ED2616A-DBAC-4513-BDFD-0900A685C6A1}" type="pres">
      <dgm:prSet presAssocID="{AF68FB88-731D-4370-B59C-1FE0E0CE202F}" presName="rect2" presStyleLbl="fgImgPlace1" presStyleIdx="2" presStyleCnt="3" custLinFactX="-70879" custLinFactNeighborX="-100000" custLinFactNeighborY="-3147"/>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Lst>
  <dgm:cxnLst>
    <dgm:cxn modelId="{39E6AD02-F264-4457-9629-65AA5945E21C}" type="presOf" srcId="{4814D438-D7AA-4D96-BB06-B1102B63C41A}" destId="{BA52864B-80BD-4EED-957B-4716CE034F34}" srcOrd="0" destOrd="0" presId="urn:microsoft.com/office/officeart/2008/layout/PictureStrips"/>
    <dgm:cxn modelId="{AB47C705-9C1D-4FE3-B0F1-CD42B21B1413}" srcId="{4814D438-D7AA-4D96-BB06-B1102B63C41A}" destId="{54A23A6C-E7FF-45FF-94D0-584503867468}" srcOrd="1" destOrd="0" parTransId="{8074711D-C2B8-4028-BBD8-03A2FF66C7B4}" sibTransId="{DAB7790E-0BB8-41E6-A69E-DAD37D192E5C}"/>
    <dgm:cxn modelId="{50339067-C143-433A-9CFC-233325981016}" type="presOf" srcId="{57B7EB53-7084-4DAD-A51F-0E0C2A2091C0}" destId="{0ABBFA3F-C224-423A-AF98-8E5127ED7B3C}" srcOrd="0" destOrd="0" presId="urn:microsoft.com/office/officeart/2008/layout/PictureStrips"/>
    <dgm:cxn modelId="{23ECB352-241D-4F2A-B3C0-EFACE64D48A4}" type="presOf" srcId="{AF68FB88-731D-4370-B59C-1FE0E0CE202F}" destId="{0BF2F18A-2924-4F7D-81C6-9746447E1A0F}" srcOrd="0" destOrd="0" presId="urn:microsoft.com/office/officeart/2008/layout/PictureStrips"/>
    <dgm:cxn modelId="{52F93C88-DCB4-481D-9110-57E3E8BC19A9}" srcId="{4814D438-D7AA-4D96-BB06-B1102B63C41A}" destId="{57B7EB53-7084-4DAD-A51F-0E0C2A2091C0}" srcOrd="0" destOrd="0" parTransId="{D65B4E58-34AB-4A04-A97E-F6137D115BF0}" sibTransId="{845CF705-44E8-4CEB-B8A6-B4189B4BBD34}"/>
    <dgm:cxn modelId="{D7F95EBB-0634-41CF-85B0-613AC81EDA4B}" type="presOf" srcId="{54A23A6C-E7FF-45FF-94D0-584503867468}" destId="{D2860E91-71A4-4F3D-8B7F-5D2D8ECBB755}" srcOrd="0" destOrd="0" presId="urn:microsoft.com/office/officeart/2008/layout/PictureStrips"/>
    <dgm:cxn modelId="{4EA432C4-95C4-4208-8BE9-64B5AD85B87A}" srcId="{4814D438-D7AA-4D96-BB06-B1102B63C41A}" destId="{AF68FB88-731D-4370-B59C-1FE0E0CE202F}" srcOrd="2" destOrd="0" parTransId="{DEBD33F8-5CDA-4C57-8D24-DD658E8159C0}" sibTransId="{43C4BE4F-6692-487F-B5AE-4D7F6017D31B}"/>
    <dgm:cxn modelId="{0CD1C7E8-F580-49A9-80AB-0404E087182F}" type="presParOf" srcId="{BA52864B-80BD-4EED-957B-4716CE034F34}" destId="{C31FE601-2439-40FC-9527-929895ECF418}" srcOrd="0" destOrd="0" presId="urn:microsoft.com/office/officeart/2008/layout/PictureStrips"/>
    <dgm:cxn modelId="{F2E07B7B-6863-44EB-A1FE-94032B419E3A}" type="presParOf" srcId="{C31FE601-2439-40FC-9527-929895ECF418}" destId="{0ABBFA3F-C224-423A-AF98-8E5127ED7B3C}" srcOrd="0" destOrd="0" presId="urn:microsoft.com/office/officeart/2008/layout/PictureStrips"/>
    <dgm:cxn modelId="{8FFAD466-EA3A-42F5-AFCB-F49F58E9E13E}" type="presParOf" srcId="{C31FE601-2439-40FC-9527-929895ECF418}" destId="{23CD37CC-2362-469C-8CB9-7AEFF584EA72}" srcOrd="1" destOrd="0" presId="urn:microsoft.com/office/officeart/2008/layout/PictureStrips"/>
    <dgm:cxn modelId="{CF81854C-720D-4F26-A1CC-704DBC69EF3B}" type="presParOf" srcId="{BA52864B-80BD-4EED-957B-4716CE034F34}" destId="{AB43124C-1995-4291-9CC0-8A18F4AEF6E5}" srcOrd="1" destOrd="0" presId="urn:microsoft.com/office/officeart/2008/layout/PictureStrips"/>
    <dgm:cxn modelId="{AEE53493-185A-4EBD-88BD-39D804B6AF49}" type="presParOf" srcId="{BA52864B-80BD-4EED-957B-4716CE034F34}" destId="{9C1DBE8C-FCD4-46C4-B517-3B9F2AC7C49D}" srcOrd="2" destOrd="0" presId="urn:microsoft.com/office/officeart/2008/layout/PictureStrips"/>
    <dgm:cxn modelId="{6EB49EE8-AD87-4891-9470-C37632052D08}" type="presParOf" srcId="{9C1DBE8C-FCD4-46C4-B517-3B9F2AC7C49D}" destId="{D2860E91-71A4-4F3D-8B7F-5D2D8ECBB755}" srcOrd="0" destOrd="0" presId="urn:microsoft.com/office/officeart/2008/layout/PictureStrips"/>
    <dgm:cxn modelId="{00EB3F87-20C7-4E25-ADD2-224EE4C421B9}" type="presParOf" srcId="{9C1DBE8C-FCD4-46C4-B517-3B9F2AC7C49D}" destId="{E1D13E94-A333-4723-938E-D73E397F8003}" srcOrd="1" destOrd="0" presId="urn:microsoft.com/office/officeart/2008/layout/PictureStrips"/>
    <dgm:cxn modelId="{71A8B503-CC38-4F7E-8529-D308C33FBF9A}" type="presParOf" srcId="{BA52864B-80BD-4EED-957B-4716CE034F34}" destId="{A1FB238C-92C2-493E-A147-5796E1347B71}" srcOrd="3" destOrd="0" presId="urn:microsoft.com/office/officeart/2008/layout/PictureStrips"/>
    <dgm:cxn modelId="{FB4457F4-A091-49DB-B0E2-3193A819CE69}" type="presParOf" srcId="{BA52864B-80BD-4EED-957B-4716CE034F34}" destId="{CFDBEBE7-BB7E-4BEB-9B45-A5912F8181F6}" srcOrd="4" destOrd="0" presId="urn:microsoft.com/office/officeart/2008/layout/PictureStrips"/>
    <dgm:cxn modelId="{F7B04F86-E525-427E-AEAF-ABEB4BB9691B}" type="presParOf" srcId="{CFDBEBE7-BB7E-4BEB-9B45-A5912F8181F6}" destId="{0BF2F18A-2924-4F7D-81C6-9746447E1A0F}" srcOrd="0" destOrd="0" presId="urn:microsoft.com/office/officeart/2008/layout/PictureStrips"/>
    <dgm:cxn modelId="{32940CC3-5DC3-400B-A1B1-BE5D54FB76E9}" type="presParOf" srcId="{CFDBEBE7-BB7E-4BEB-9B45-A5912F8181F6}" destId="{6ED2616A-DBAC-4513-BDFD-0900A685C6A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40FFA-D989-4C65-B0EF-5A3C6676341C}">
      <dsp:nvSpPr>
        <dsp:cNvPr id="0" name=""/>
        <dsp:cNvSpPr/>
      </dsp:nvSpPr>
      <dsp:spPr>
        <a:xfrm>
          <a:off x="-7352057" y="-1123812"/>
          <a:ext cx="8750025" cy="8750025"/>
        </a:xfrm>
        <a:prstGeom prst="blockArc">
          <a:avLst>
            <a:gd name="adj1" fmla="val 18900000"/>
            <a:gd name="adj2" fmla="val 2700000"/>
            <a:gd name="adj3" fmla="val 247"/>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B28DA0-3277-4B81-8CDA-ADB67A2B1DA6}">
      <dsp:nvSpPr>
        <dsp:cNvPr id="0" name=""/>
        <dsp:cNvSpPr/>
      </dsp:nvSpPr>
      <dsp:spPr>
        <a:xfrm>
          <a:off x="520517" y="342416"/>
          <a:ext cx="13204422" cy="68457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338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Communication and Analysis</a:t>
          </a:r>
        </a:p>
      </dsp:txBody>
      <dsp:txXfrm>
        <a:off x="520517" y="342416"/>
        <a:ext cx="13204422" cy="684572"/>
      </dsp:txXfrm>
    </dsp:sp>
    <dsp:sp modelId="{B925F235-04C7-4FE6-B825-BC10A5FAF9D6}">
      <dsp:nvSpPr>
        <dsp:cNvPr id="0" name=""/>
        <dsp:cNvSpPr/>
      </dsp:nvSpPr>
      <dsp:spPr>
        <a:xfrm>
          <a:off x="92659" y="256844"/>
          <a:ext cx="855715" cy="85571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43A0BD-F350-45E7-AB3D-543D6288AAA0}">
      <dsp:nvSpPr>
        <dsp:cNvPr id="0" name=""/>
        <dsp:cNvSpPr/>
      </dsp:nvSpPr>
      <dsp:spPr>
        <a:xfrm>
          <a:off x="1083624" y="1369145"/>
          <a:ext cx="12641314" cy="684572"/>
        </a:xfrm>
        <a:prstGeom prst="rect">
          <a:avLst/>
        </a:prstGeom>
        <a:solidFill>
          <a:schemeClr val="accent2">
            <a:hueOff val="-3316674"/>
            <a:satOff val="-6308"/>
            <a:lumOff val="4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338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Exploring One-Variable Data</a:t>
          </a:r>
        </a:p>
      </dsp:txBody>
      <dsp:txXfrm>
        <a:off x="1083624" y="1369145"/>
        <a:ext cx="12641314" cy="684572"/>
      </dsp:txXfrm>
    </dsp:sp>
    <dsp:sp modelId="{AC5DB155-E39E-49F7-A95E-6EABB41458C2}">
      <dsp:nvSpPr>
        <dsp:cNvPr id="0" name=""/>
        <dsp:cNvSpPr/>
      </dsp:nvSpPr>
      <dsp:spPr>
        <a:xfrm>
          <a:off x="655767" y="1283573"/>
          <a:ext cx="855715" cy="855715"/>
        </a:xfrm>
        <a:prstGeom prst="ellipse">
          <a:avLst/>
        </a:prstGeom>
        <a:solidFill>
          <a:schemeClr val="lt1">
            <a:hueOff val="0"/>
            <a:satOff val="0"/>
            <a:lumOff val="0"/>
            <a:alphaOff val="0"/>
          </a:schemeClr>
        </a:solidFill>
        <a:ln w="25400" cap="flat" cmpd="sng" algn="ctr">
          <a:solidFill>
            <a:schemeClr val="accent2">
              <a:hueOff val="-3316674"/>
              <a:satOff val="-6308"/>
              <a:lumOff val="4392"/>
              <a:alphaOff val="0"/>
            </a:schemeClr>
          </a:solidFill>
          <a:prstDash val="solid"/>
        </a:ln>
        <a:effectLst/>
      </dsp:spPr>
      <dsp:style>
        <a:lnRef idx="2">
          <a:scrgbClr r="0" g="0" b="0"/>
        </a:lnRef>
        <a:fillRef idx="1">
          <a:scrgbClr r="0" g="0" b="0"/>
        </a:fillRef>
        <a:effectRef idx="0">
          <a:scrgbClr r="0" g="0" b="0"/>
        </a:effectRef>
        <a:fontRef idx="minor"/>
      </dsp:style>
    </dsp:sp>
    <dsp:sp modelId="{2EE2907B-198D-43C2-9A01-4AB1DD6F3F52}">
      <dsp:nvSpPr>
        <dsp:cNvPr id="0" name=""/>
        <dsp:cNvSpPr/>
      </dsp:nvSpPr>
      <dsp:spPr>
        <a:xfrm>
          <a:off x="1341120" y="2395874"/>
          <a:ext cx="12383819" cy="684572"/>
        </a:xfrm>
        <a:prstGeom prst="rect">
          <a:avLst/>
        </a:prstGeom>
        <a:solidFill>
          <a:schemeClr val="accent2">
            <a:hueOff val="-6633347"/>
            <a:satOff val="-12615"/>
            <a:lumOff val="8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338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Exploring Two-Variable Data</a:t>
          </a:r>
        </a:p>
      </dsp:txBody>
      <dsp:txXfrm>
        <a:off x="1341120" y="2395874"/>
        <a:ext cx="12383819" cy="684572"/>
      </dsp:txXfrm>
    </dsp:sp>
    <dsp:sp modelId="{9538F95F-D36F-4D01-8A8D-E75FA24E9764}">
      <dsp:nvSpPr>
        <dsp:cNvPr id="0" name=""/>
        <dsp:cNvSpPr/>
      </dsp:nvSpPr>
      <dsp:spPr>
        <a:xfrm>
          <a:off x="913262" y="2310302"/>
          <a:ext cx="855715" cy="855715"/>
        </a:xfrm>
        <a:prstGeom prst="ellipse">
          <a:avLst/>
        </a:prstGeom>
        <a:solidFill>
          <a:schemeClr val="lt1">
            <a:hueOff val="0"/>
            <a:satOff val="0"/>
            <a:lumOff val="0"/>
            <a:alphaOff val="0"/>
          </a:schemeClr>
        </a:solidFill>
        <a:ln w="25400" cap="flat" cmpd="sng" algn="ctr">
          <a:solidFill>
            <a:schemeClr val="accent2">
              <a:hueOff val="-6633347"/>
              <a:satOff val="-12615"/>
              <a:lumOff val="8784"/>
              <a:alphaOff val="0"/>
            </a:schemeClr>
          </a:solidFill>
          <a:prstDash val="solid"/>
        </a:ln>
        <a:effectLst/>
      </dsp:spPr>
      <dsp:style>
        <a:lnRef idx="2">
          <a:scrgbClr r="0" g="0" b="0"/>
        </a:lnRef>
        <a:fillRef idx="1">
          <a:scrgbClr r="0" g="0" b="0"/>
        </a:fillRef>
        <a:effectRef idx="0">
          <a:scrgbClr r="0" g="0" b="0"/>
        </a:effectRef>
        <a:fontRef idx="minor"/>
      </dsp:style>
    </dsp:sp>
    <dsp:sp modelId="{83C9A53E-ABB9-4DA1-965D-AB50F9BDCC19}">
      <dsp:nvSpPr>
        <dsp:cNvPr id="0" name=""/>
        <dsp:cNvSpPr/>
      </dsp:nvSpPr>
      <dsp:spPr>
        <a:xfrm>
          <a:off x="1341120" y="3421953"/>
          <a:ext cx="12383819" cy="684572"/>
        </a:xfrm>
        <a:prstGeom prst="rect">
          <a:avLst/>
        </a:prstGeom>
        <a:solidFill>
          <a:schemeClr val="accent2">
            <a:hueOff val="-9950021"/>
            <a:satOff val="-18923"/>
            <a:lumOff val="131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338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Collecting Data: Sampling Techniques and Experimental Design</a:t>
          </a:r>
        </a:p>
      </dsp:txBody>
      <dsp:txXfrm>
        <a:off x="1341120" y="3421953"/>
        <a:ext cx="12383819" cy="684572"/>
      </dsp:txXfrm>
    </dsp:sp>
    <dsp:sp modelId="{6F3262F4-7683-46CB-9B55-0F5693CB3CE2}">
      <dsp:nvSpPr>
        <dsp:cNvPr id="0" name=""/>
        <dsp:cNvSpPr/>
      </dsp:nvSpPr>
      <dsp:spPr>
        <a:xfrm>
          <a:off x="913262" y="3336381"/>
          <a:ext cx="855715" cy="855715"/>
        </a:xfrm>
        <a:prstGeom prst="ellipse">
          <a:avLst/>
        </a:prstGeom>
        <a:solidFill>
          <a:schemeClr val="lt1">
            <a:hueOff val="0"/>
            <a:satOff val="0"/>
            <a:lumOff val="0"/>
            <a:alphaOff val="0"/>
          </a:schemeClr>
        </a:solidFill>
        <a:ln w="25400" cap="flat" cmpd="sng" algn="ctr">
          <a:solidFill>
            <a:schemeClr val="accent2">
              <a:hueOff val="-9950021"/>
              <a:satOff val="-18923"/>
              <a:lumOff val="13175"/>
              <a:alphaOff val="0"/>
            </a:schemeClr>
          </a:solidFill>
          <a:prstDash val="solid"/>
        </a:ln>
        <a:effectLst/>
      </dsp:spPr>
      <dsp:style>
        <a:lnRef idx="2">
          <a:scrgbClr r="0" g="0" b="0"/>
        </a:lnRef>
        <a:fillRef idx="1">
          <a:scrgbClr r="0" g="0" b="0"/>
        </a:fillRef>
        <a:effectRef idx="0">
          <a:scrgbClr r="0" g="0" b="0"/>
        </a:effectRef>
        <a:fontRef idx="minor"/>
      </dsp:style>
    </dsp:sp>
    <dsp:sp modelId="{B5140816-8A2D-41F0-AA12-6CFC04B2C717}">
      <dsp:nvSpPr>
        <dsp:cNvPr id="0" name=""/>
        <dsp:cNvSpPr/>
      </dsp:nvSpPr>
      <dsp:spPr>
        <a:xfrm>
          <a:off x="1083624" y="4448681"/>
          <a:ext cx="12641314" cy="684572"/>
        </a:xfrm>
        <a:prstGeom prst="rect">
          <a:avLst/>
        </a:prstGeom>
        <a:solidFill>
          <a:schemeClr val="accent2">
            <a:hueOff val="-13266694"/>
            <a:satOff val="-25230"/>
            <a:lumOff val="175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338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Probability, Randomness, and Distributions</a:t>
          </a:r>
        </a:p>
      </dsp:txBody>
      <dsp:txXfrm>
        <a:off x="1083624" y="4448681"/>
        <a:ext cx="12641314" cy="684572"/>
      </dsp:txXfrm>
    </dsp:sp>
    <dsp:sp modelId="{E9693F75-E30B-435C-AB7C-821FFEEED516}">
      <dsp:nvSpPr>
        <dsp:cNvPr id="0" name=""/>
        <dsp:cNvSpPr/>
      </dsp:nvSpPr>
      <dsp:spPr>
        <a:xfrm>
          <a:off x="655767" y="4363110"/>
          <a:ext cx="855715" cy="855715"/>
        </a:xfrm>
        <a:prstGeom prst="ellipse">
          <a:avLst/>
        </a:prstGeom>
        <a:solidFill>
          <a:schemeClr val="lt1">
            <a:hueOff val="0"/>
            <a:satOff val="0"/>
            <a:lumOff val="0"/>
            <a:alphaOff val="0"/>
          </a:schemeClr>
        </a:solidFill>
        <a:ln w="25400" cap="flat" cmpd="sng" algn="ctr">
          <a:solidFill>
            <a:schemeClr val="accent2">
              <a:hueOff val="-13266694"/>
              <a:satOff val="-25230"/>
              <a:lumOff val="17567"/>
              <a:alphaOff val="0"/>
            </a:schemeClr>
          </a:solidFill>
          <a:prstDash val="solid"/>
        </a:ln>
        <a:effectLst/>
      </dsp:spPr>
      <dsp:style>
        <a:lnRef idx="2">
          <a:scrgbClr r="0" g="0" b="0"/>
        </a:lnRef>
        <a:fillRef idx="1">
          <a:scrgbClr r="0" g="0" b="0"/>
        </a:fillRef>
        <a:effectRef idx="0">
          <a:scrgbClr r="0" g="0" b="0"/>
        </a:effectRef>
        <a:fontRef idx="minor"/>
      </dsp:style>
    </dsp:sp>
    <dsp:sp modelId="{66D9C6F3-2234-4820-8A11-5B39268D4FAB}">
      <dsp:nvSpPr>
        <dsp:cNvPr id="0" name=""/>
        <dsp:cNvSpPr/>
      </dsp:nvSpPr>
      <dsp:spPr>
        <a:xfrm>
          <a:off x="520517" y="5475410"/>
          <a:ext cx="13204422" cy="684572"/>
        </a:xfrm>
        <a:prstGeom prst="rect">
          <a:avLst/>
        </a:prstGeom>
        <a:solidFill>
          <a:schemeClr val="accent2">
            <a:hueOff val="-16583368"/>
            <a:satOff val="-31538"/>
            <a:lumOff val="219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338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Inference for One-Sample Categorical and Quantitative Data</a:t>
          </a:r>
        </a:p>
      </dsp:txBody>
      <dsp:txXfrm>
        <a:off x="520517" y="5475410"/>
        <a:ext cx="13204422" cy="684572"/>
      </dsp:txXfrm>
    </dsp:sp>
    <dsp:sp modelId="{29C33E94-88B0-48A9-8270-8E97015D7D6F}">
      <dsp:nvSpPr>
        <dsp:cNvPr id="0" name=""/>
        <dsp:cNvSpPr/>
      </dsp:nvSpPr>
      <dsp:spPr>
        <a:xfrm>
          <a:off x="92659" y="5389839"/>
          <a:ext cx="855715" cy="855715"/>
        </a:xfrm>
        <a:prstGeom prst="ellipse">
          <a:avLst/>
        </a:prstGeom>
        <a:solidFill>
          <a:schemeClr val="lt1">
            <a:hueOff val="0"/>
            <a:satOff val="0"/>
            <a:lumOff val="0"/>
            <a:alphaOff val="0"/>
          </a:schemeClr>
        </a:solidFill>
        <a:ln w="25400" cap="flat" cmpd="sng" algn="ctr">
          <a:solidFill>
            <a:schemeClr val="accent2">
              <a:hueOff val="-16583368"/>
              <a:satOff val="-31538"/>
              <a:lumOff val="21959"/>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BFA3F-C224-423A-AF98-8E5127ED7B3C}">
      <dsp:nvSpPr>
        <dsp:cNvPr id="0" name=""/>
        <dsp:cNvSpPr/>
      </dsp:nvSpPr>
      <dsp:spPr>
        <a:xfrm>
          <a:off x="259724" y="747004"/>
          <a:ext cx="6127642" cy="1914888"/>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97018"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latin typeface="Arial" panose="020B0604020202020204" pitchFamily="34" charset="0"/>
              <a:cs typeface="Arial" panose="020B0604020202020204" pitchFamily="34" charset="0"/>
            </a:rPr>
            <a:t>Standards Document</a:t>
          </a:r>
        </a:p>
      </dsp:txBody>
      <dsp:txXfrm>
        <a:off x="259724" y="747004"/>
        <a:ext cx="6127642" cy="1914888"/>
      </dsp:txXfrm>
    </dsp:sp>
    <dsp:sp modelId="{23CD37CC-2362-469C-8CB9-7AEFF584EA72}">
      <dsp:nvSpPr>
        <dsp:cNvPr id="0" name=""/>
        <dsp:cNvSpPr/>
      </dsp:nvSpPr>
      <dsp:spPr>
        <a:xfrm>
          <a:off x="4405" y="470409"/>
          <a:ext cx="1340421" cy="2010632"/>
        </a:xfrm>
        <a:prstGeom prst="rect">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860E91-71A4-4F3D-8B7F-5D2D8ECBB755}">
      <dsp:nvSpPr>
        <dsp:cNvPr id="0" name=""/>
        <dsp:cNvSpPr/>
      </dsp:nvSpPr>
      <dsp:spPr>
        <a:xfrm>
          <a:off x="6914163" y="747004"/>
          <a:ext cx="6127642" cy="1914888"/>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97018"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latin typeface="Arial" panose="020B0604020202020204" pitchFamily="34" charset="0"/>
              <a:cs typeface="Arial" panose="020B0604020202020204" pitchFamily="34" charset="0"/>
            </a:rPr>
            <a:t>Instructional Supports for the Model Curriculum</a:t>
          </a:r>
        </a:p>
      </dsp:txBody>
      <dsp:txXfrm>
        <a:off x="6914163" y="747004"/>
        <a:ext cx="6127642" cy="1914888"/>
      </dsp:txXfrm>
    </dsp:sp>
    <dsp:sp modelId="{E1D13E94-A333-4723-938E-D73E397F8003}">
      <dsp:nvSpPr>
        <dsp:cNvPr id="0" name=""/>
        <dsp:cNvSpPr/>
      </dsp:nvSpPr>
      <dsp:spPr>
        <a:xfrm>
          <a:off x="6658845" y="470409"/>
          <a:ext cx="1340421" cy="2010632"/>
        </a:xfrm>
        <a:prstGeom prst="rect">
          <a:avLst/>
        </a:prstGeom>
        <a:solidFill>
          <a:schemeClr val="accent2">
            <a:tint val="50000"/>
            <a:hueOff val="-8294143"/>
            <a:satOff val="9318"/>
            <a:lumOff val="22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F2F18A-2924-4F7D-81C6-9746447E1A0F}">
      <dsp:nvSpPr>
        <dsp:cNvPr id="0" name=""/>
        <dsp:cNvSpPr/>
      </dsp:nvSpPr>
      <dsp:spPr>
        <a:xfrm>
          <a:off x="1155260" y="3151796"/>
          <a:ext cx="10735691" cy="192656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97018" tIns="152400" rIns="152400" bIns="152400" numCol="1" spcCol="1270" anchor="ctr" anchorCtr="0">
          <a:noAutofit/>
        </a:bodyPr>
        <a:lstStyle/>
        <a:p>
          <a:pPr marL="0" lvl="0" indent="0" algn="l" defTabSz="1778000">
            <a:lnSpc>
              <a:spcPct val="90000"/>
            </a:lnSpc>
            <a:spcBef>
              <a:spcPct val="0"/>
            </a:spcBef>
            <a:spcAft>
              <a:spcPts val="0"/>
            </a:spcAft>
            <a:buNone/>
          </a:pPr>
          <a:r>
            <a:rPr lang="en-US" sz="4000" kern="1200" dirty="0">
              <a:latin typeface="Arial" panose="020B0604020202020204" pitchFamily="34" charset="0"/>
              <a:cs typeface="Arial" panose="020B0604020202020204" pitchFamily="34" charset="0"/>
            </a:rPr>
            <a:t>Align with Ohio Materials Matter Work </a:t>
          </a:r>
        </a:p>
        <a:p>
          <a:pPr marL="0" lvl="0" indent="0" algn="l" defTabSz="1778000">
            <a:lnSpc>
              <a:spcPct val="90000"/>
            </a:lnSpc>
            <a:spcBef>
              <a:spcPct val="0"/>
            </a:spcBef>
            <a:spcAft>
              <a:spcPts val="0"/>
            </a:spcAft>
            <a:buNone/>
          </a:pPr>
          <a:r>
            <a:rPr lang="en-US" sz="2800" i="1" kern="1200" dirty="0">
              <a:latin typeface="Arial" panose="020B0604020202020204" pitchFamily="34" charset="0"/>
              <a:cs typeface="Arial" panose="020B0604020202020204" pitchFamily="34" charset="0"/>
            </a:rPr>
            <a:t>(See Nov. 10 High Quality Instructional Materials session from 6:30-7:15 p.m. for more information. )</a:t>
          </a:r>
          <a:endParaRPr lang="en-US" sz="3100" i="1" kern="1200" dirty="0">
            <a:latin typeface="Arial" panose="020B0604020202020204" pitchFamily="34" charset="0"/>
            <a:cs typeface="Arial" panose="020B0604020202020204" pitchFamily="34" charset="0"/>
          </a:endParaRPr>
        </a:p>
      </dsp:txBody>
      <dsp:txXfrm>
        <a:off x="1155260" y="3151796"/>
        <a:ext cx="10735691" cy="1926569"/>
      </dsp:txXfrm>
    </dsp:sp>
    <dsp:sp modelId="{6ED2616A-DBAC-4513-BDFD-0900A685C6A1}">
      <dsp:nvSpPr>
        <dsp:cNvPr id="0" name=""/>
        <dsp:cNvSpPr/>
      </dsp:nvSpPr>
      <dsp:spPr>
        <a:xfrm>
          <a:off x="913466" y="2817766"/>
          <a:ext cx="1340421" cy="2010632"/>
        </a:xfrm>
        <a:prstGeom prst="rect">
          <a:avLst/>
        </a:prstGeom>
        <a:solidFill>
          <a:schemeClr val="accent2">
            <a:tint val="50000"/>
            <a:hueOff val="-16588286"/>
            <a:satOff val="18635"/>
            <a:lumOff val="45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11/18/2021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48613"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97225"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645838"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19445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oh-tech.webex.com/oh-tech/j.php?MTID=m7444e64559756ac8716e269b7eed3a4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146755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Angela</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10</a:t>
            </a:fld>
            <a:endParaRPr lang="en-US"/>
          </a:p>
        </p:txBody>
      </p:sp>
    </p:spTree>
    <p:extLst>
      <p:ext uri="{BB962C8B-B14F-4D97-AF65-F5344CB8AC3E}">
        <p14:creationId xmlns:p14="http://schemas.microsoft.com/office/powerpoint/2010/main" val="278570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Angela</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11</a:t>
            </a:fld>
            <a:endParaRPr lang="en-US"/>
          </a:p>
        </p:txBody>
      </p:sp>
    </p:spTree>
    <p:extLst>
      <p:ext uri="{BB962C8B-B14F-4D97-AF65-F5344CB8AC3E}">
        <p14:creationId xmlns:p14="http://schemas.microsoft.com/office/powerpoint/2010/main" val="2283602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Angela</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2972131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Idrissa</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13</a:t>
            </a:fld>
            <a:endParaRPr lang="en-US"/>
          </a:p>
        </p:txBody>
      </p:sp>
    </p:spTree>
    <p:extLst>
      <p:ext uri="{BB962C8B-B14F-4D97-AF65-F5344CB8AC3E}">
        <p14:creationId xmlns:p14="http://schemas.microsoft.com/office/powerpoint/2010/main" val="4019578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Angela</a:t>
            </a:r>
          </a:p>
          <a:p>
            <a:pPr marL="0" marR="0" lvl="0" indent="0" algn="l" defTabSz="1097225" rtl="0" eaLnBrk="1" fontAlgn="auto" latinLnBrk="0" hangingPunct="1">
              <a:lnSpc>
                <a:spcPct val="100000"/>
              </a:lnSpc>
              <a:spcBef>
                <a:spcPts val="0"/>
              </a:spcBef>
              <a:spcAft>
                <a:spcPts val="0"/>
              </a:spcAft>
              <a:buClrTx/>
              <a:buSzTx/>
              <a:buFontTx/>
              <a:buNone/>
              <a:tabLst/>
              <a:defRPr/>
            </a:pPr>
            <a:r>
              <a:rPr lang="en-US" b="1"/>
              <a:t>https://education.ohio.gov/Topics/Learning-in-Ohio/Mathematics/Resources-for-Mathematics/Math-Pathways/Higher-Ed-Entry-Level-Math-Pathways-Course-Descrip </a:t>
            </a:r>
            <a:endParaRPr lang="en-US" b="1"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14</a:t>
            </a:fld>
            <a:endParaRPr lang="en-US"/>
          </a:p>
        </p:txBody>
      </p:sp>
    </p:spTree>
    <p:extLst>
      <p:ext uri="{BB962C8B-B14F-4D97-AF65-F5344CB8AC3E}">
        <p14:creationId xmlns:p14="http://schemas.microsoft.com/office/powerpoint/2010/main" val="1178706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Angela</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15</a:t>
            </a:fld>
            <a:endParaRPr lang="en-US"/>
          </a:p>
        </p:txBody>
      </p:sp>
    </p:spTree>
    <p:extLst>
      <p:ext uri="{BB962C8B-B14F-4D97-AF65-F5344CB8AC3E}">
        <p14:creationId xmlns:p14="http://schemas.microsoft.com/office/powerpoint/2010/main" val="3790715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Peter</a:t>
            </a:r>
          </a:p>
          <a:p>
            <a:endParaRPr lang="en-US" dirty="0"/>
          </a:p>
          <a:p>
            <a:endParaRPr lang="en-US" dirty="0"/>
          </a:p>
          <a:p>
            <a:endParaRPr lang="en-US" dirty="0"/>
          </a:p>
          <a:p>
            <a:r>
              <a:rPr lang="en-US" dirty="0"/>
              <a:t>https://www.act.org/content/act/en/products-and-services/the-act/test-preparation/description-of-math-test.html</a:t>
            </a:r>
          </a:p>
        </p:txBody>
      </p:sp>
      <p:sp>
        <p:nvSpPr>
          <p:cNvPr id="4" name="Slide Number Placeholder 3"/>
          <p:cNvSpPr>
            <a:spLocks noGrp="1"/>
          </p:cNvSpPr>
          <p:nvPr>
            <p:ph type="sldNum" sz="quarter" idx="5"/>
          </p:nvPr>
        </p:nvSpPr>
        <p:spPr/>
        <p:txBody>
          <a:bodyPr/>
          <a:lstStyle/>
          <a:p>
            <a:fld id="{A88EB8E9-7E05-4C60-A58D-798732DD5BFE}" type="slidenum">
              <a:rPr lang="en-US" smtClean="0"/>
              <a:t>16</a:t>
            </a:fld>
            <a:endParaRPr lang="en-US"/>
          </a:p>
        </p:txBody>
      </p:sp>
    </p:spTree>
    <p:extLst>
      <p:ext uri="{BB962C8B-B14F-4D97-AF65-F5344CB8AC3E}">
        <p14:creationId xmlns:p14="http://schemas.microsoft.com/office/powerpoint/2010/main" val="3280514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Peter</a:t>
            </a:r>
          </a:p>
          <a:p>
            <a:r>
              <a:rPr lang="en-US" dirty="0"/>
              <a:t>https://www.act.org/content/act/en/products-and-services/the-act/test-preparation/description-of-math-test.html</a:t>
            </a:r>
          </a:p>
        </p:txBody>
      </p:sp>
      <p:sp>
        <p:nvSpPr>
          <p:cNvPr id="4" name="Slide Number Placeholder 3"/>
          <p:cNvSpPr>
            <a:spLocks noGrp="1"/>
          </p:cNvSpPr>
          <p:nvPr>
            <p:ph type="sldNum" sz="quarter" idx="5"/>
          </p:nvPr>
        </p:nvSpPr>
        <p:spPr/>
        <p:txBody>
          <a:bodyPr/>
          <a:lstStyle/>
          <a:p>
            <a:fld id="{A88EB8E9-7E05-4C60-A58D-798732DD5BFE}" type="slidenum">
              <a:rPr lang="en-US" smtClean="0"/>
              <a:t>17</a:t>
            </a:fld>
            <a:endParaRPr lang="en-US"/>
          </a:p>
        </p:txBody>
      </p:sp>
    </p:spTree>
    <p:extLst>
      <p:ext uri="{BB962C8B-B14F-4D97-AF65-F5344CB8AC3E}">
        <p14:creationId xmlns:p14="http://schemas.microsoft.com/office/powerpoint/2010/main" val="1538892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Peter</a:t>
            </a:r>
          </a:p>
          <a:p>
            <a:r>
              <a:rPr lang="en-US" dirty="0"/>
              <a:t>https://www.act.org/content/act/en/products-and-services/the-act/test-preparation/description-of-math-test.html</a:t>
            </a:r>
          </a:p>
        </p:txBody>
      </p:sp>
      <p:sp>
        <p:nvSpPr>
          <p:cNvPr id="4" name="Slide Number Placeholder 3"/>
          <p:cNvSpPr>
            <a:spLocks noGrp="1"/>
          </p:cNvSpPr>
          <p:nvPr>
            <p:ph type="sldNum" sz="quarter" idx="5"/>
          </p:nvPr>
        </p:nvSpPr>
        <p:spPr/>
        <p:txBody>
          <a:bodyPr/>
          <a:lstStyle/>
          <a:p>
            <a:fld id="{A88EB8E9-7E05-4C60-A58D-798732DD5BFE}" type="slidenum">
              <a:rPr lang="en-US" smtClean="0"/>
              <a:t>18</a:t>
            </a:fld>
            <a:endParaRPr lang="en-US"/>
          </a:p>
        </p:txBody>
      </p:sp>
    </p:spTree>
    <p:extLst>
      <p:ext uri="{BB962C8B-B14F-4D97-AF65-F5344CB8AC3E}">
        <p14:creationId xmlns:p14="http://schemas.microsoft.com/office/powerpoint/2010/main" val="1775046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1" dirty="0">
                <a:effectLst/>
                <a:latin typeface="Calibri" panose="020F0502020204030204" pitchFamily="34" charset="0"/>
                <a:ea typeface="Times New Roman" panose="02020603050405020304" pitchFamily="18" charset="0"/>
              </a:rPr>
              <a:t>Note: Annie </a:t>
            </a:r>
            <a:r>
              <a:rPr lang="en-US" sz="1400" b="1" dirty="0"/>
              <a:t>will introduce and press record. </a:t>
            </a:r>
            <a:endParaRPr lang="en-US" sz="1400" b="1" dirty="0">
              <a:effectLst/>
              <a:latin typeface="Calibri" panose="020F0502020204030204" pitchFamily="34" charset="0"/>
              <a:ea typeface="Calibri" panose="020F0502020204030204" pitchFamily="34" charset="0"/>
            </a:endParaRPr>
          </a:p>
          <a:p>
            <a:r>
              <a:rPr lang="en-US" dirty="0"/>
              <a:t>Padlet Link: https://padlet.com/annacannelongo/k1iiu6ny9gzvlg8c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Main Meeting: </a:t>
            </a:r>
            <a:r>
              <a:rPr lang="en-US" sz="1800" u="sng" dirty="0">
                <a:solidFill>
                  <a:srgbClr val="0563C1"/>
                </a:solidFill>
                <a:effectLst/>
                <a:latin typeface="Calibri" panose="020F0502020204030204" pitchFamily="34" charset="0"/>
                <a:ea typeface="Calibri" panose="020F0502020204030204" pitchFamily="34" charset="0"/>
                <a:hlinkClick r:id="rId3"/>
              </a:rPr>
              <a:t>https://oh-tech.webex.com/oh-tech/j.php?MTID=m7444e64559756ac8716e269b7eed3a40</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a:t>
            </a:fld>
            <a:endParaRPr lang="en-US"/>
          </a:p>
        </p:txBody>
      </p:sp>
    </p:spTree>
    <p:extLst>
      <p:ext uri="{BB962C8B-B14F-4D97-AF65-F5344CB8AC3E}">
        <p14:creationId xmlns:p14="http://schemas.microsoft.com/office/powerpoint/2010/main" val="40949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Peter</a:t>
            </a:r>
          </a:p>
        </p:txBody>
      </p:sp>
      <p:sp>
        <p:nvSpPr>
          <p:cNvPr id="4" name="Slide Number Placeholder 3"/>
          <p:cNvSpPr>
            <a:spLocks noGrp="1"/>
          </p:cNvSpPr>
          <p:nvPr>
            <p:ph type="sldNum" sz="quarter" idx="5"/>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439635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Peter</a:t>
            </a:r>
          </a:p>
          <a:p>
            <a:endParaRPr lang="en-US" b="1" dirty="0"/>
          </a:p>
        </p:txBody>
      </p:sp>
      <p:sp>
        <p:nvSpPr>
          <p:cNvPr id="4" name="Slide Number Placeholder 3"/>
          <p:cNvSpPr>
            <a:spLocks noGrp="1"/>
          </p:cNvSpPr>
          <p:nvPr>
            <p:ph type="sldNum" sz="quarter" idx="5"/>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2248576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Peter</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5</a:t>
            </a:fld>
            <a:endParaRPr lang="en-US"/>
          </a:p>
        </p:txBody>
      </p:sp>
    </p:spTree>
    <p:extLst>
      <p:ext uri="{BB962C8B-B14F-4D97-AF65-F5344CB8AC3E}">
        <p14:creationId xmlns:p14="http://schemas.microsoft.com/office/powerpoint/2010/main" val="32849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Idrissa</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6</a:t>
            </a:fld>
            <a:endParaRPr lang="en-US"/>
          </a:p>
        </p:txBody>
      </p:sp>
    </p:spTree>
    <p:extLst>
      <p:ext uri="{BB962C8B-B14F-4D97-AF65-F5344CB8AC3E}">
        <p14:creationId xmlns:p14="http://schemas.microsoft.com/office/powerpoint/2010/main" val="411378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Idrissa</a:t>
            </a:r>
          </a:p>
          <a:p>
            <a:endParaRPr lang="en-US" dirty="0"/>
          </a:p>
          <a:p>
            <a:endParaRPr lang="en-US" dirty="0"/>
          </a:p>
          <a:p>
            <a:endParaRPr lang="en-US" dirty="0"/>
          </a:p>
          <a:p>
            <a:r>
              <a:rPr lang="en-US" dirty="0"/>
              <a:t>What is GAISE and why do we need it?</a:t>
            </a:r>
          </a:p>
          <a:p>
            <a:pPr marL="0" indent="0">
              <a:buNone/>
            </a:pPr>
            <a:r>
              <a:rPr lang="en-US" sz="1200" dirty="0"/>
              <a:t>It</a:t>
            </a:r>
            <a:r>
              <a:rPr lang="fr-FR" sz="1200" dirty="0"/>
              <a:t>’</a:t>
            </a:r>
            <a:r>
              <a:rPr lang="en-US" sz="1200" dirty="0"/>
              <a:t>s a framework for teaching students to be statistically literate for a changing world that is driven by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EE0CA37-B3D3-4D0D-8A2B-1C633EDD525F}" type="slidenum">
              <a:rPr lang="en-US" smtClean="0"/>
              <a:t>7</a:t>
            </a:fld>
            <a:endParaRPr lang="en-US"/>
          </a:p>
        </p:txBody>
      </p:sp>
    </p:spTree>
    <p:extLst>
      <p:ext uri="{BB962C8B-B14F-4D97-AF65-F5344CB8AC3E}">
        <p14:creationId xmlns:p14="http://schemas.microsoft.com/office/powerpoint/2010/main" val="1198541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Idrissa</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1119926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Idrissa</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9</a:t>
            </a:fld>
            <a:endParaRPr lang="en-US"/>
          </a:p>
        </p:txBody>
      </p:sp>
    </p:spTree>
    <p:extLst>
      <p:ext uri="{BB962C8B-B14F-4D97-AF65-F5344CB8AC3E}">
        <p14:creationId xmlns:p14="http://schemas.microsoft.com/office/powerpoint/2010/main" val="18889889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screen shot of a person&#10;&#10;Description automatically generated">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47675" y="6784963"/>
            <a:ext cx="10241280" cy="523220"/>
          </a:xfrm>
        </p:spPr>
        <p:txBody>
          <a:bodyPr lIns="0" tIns="0" rIns="0" bIns="0" anchor="t" anchorCtr="0">
            <a:spAutoFit/>
          </a:bodyPr>
          <a:lstStyle>
            <a:lvl1pPr marL="0" indent="0" algn="l">
              <a:buNone/>
              <a:defRPr sz="3400">
                <a:solidFill>
                  <a:srgbClr val="CD0920"/>
                </a:solidFill>
              </a:defRPr>
            </a:lvl1pPr>
            <a:lvl2pPr marL="548613"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0" indent="0" algn="ctr">
              <a:buNone/>
              <a:defRPr>
                <a:solidFill>
                  <a:schemeClr val="tx1">
                    <a:tint val="75000"/>
                  </a:schemeClr>
                </a:solidFill>
              </a:defRPr>
            </a:lvl5pPr>
            <a:lvl6pPr marL="2743063" indent="0" algn="ctr">
              <a:buNone/>
              <a:defRPr>
                <a:solidFill>
                  <a:schemeClr val="tx1">
                    <a:tint val="75000"/>
                  </a:schemeClr>
                </a:solidFill>
              </a:defRPr>
            </a:lvl6pPr>
            <a:lvl7pPr marL="3291675" indent="0" algn="ctr">
              <a:buNone/>
              <a:defRPr>
                <a:solidFill>
                  <a:schemeClr val="tx1">
                    <a:tint val="75000"/>
                  </a:schemeClr>
                </a:solidFill>
              </a:defRPr>
            </a:lvl7pPr>
            <a:lvl8pPr marL="3840288" indent="0" algn="ctr">
              <a:buNone/>
              <a:defRPr>
                <a:solidFill>
                  <a:schemeClr val="tx1">
                    <a:tint val="75000"/>
                  </a:schemeClr>
                </a:solidFill>
              </a:defRPr>
            </a:lvl8pPr>
            <a:lvl9pPr marL="4388901" indent="0" algn="ctr">
              <a:buNone/>
              <a:defRPr>
                <a:solidFill>
                  <a:schemeClr val="tx1">
                    <a:tint val="75000"/>
                  </a:schemeClr>
                </a:solidFill>
              </a:defRPr>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372804"/>
            <a:ext cx="14630400" cy="861060"/>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1407703A-D6B9-43B3-B974-1F517A402FCB}"/>
              </a:ext>
            </a:extLst>
          </p:cNvPr>
          <p:cNvSpPr>
            <a:spLocks noGrp="1"/>
          </p:cNvSpPr>
          <p:nvPr>
            <p:ph type="sldNum" sz="quarter" idx="12"/>
          </p:nvPr>
        </p:nvSpPr>
        <p:spPr>
          <a:xfrm>
            <a:off x="13904109" y="7695172"/>
            <a:ext cx="650091" cy="461258"/>
          </a:xfrm>
          <a:prstGeom prst="rect">
            <a:avLst/>
          </a:prstGeom>
        </p:spPr>
        <p:txBody>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fld id="{79463015-ABDD-44E9-850F-7B4794200E0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009888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amstat.org/asa/files/pdfs/GAISE/GAISEIIPreK-12_Full.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367" y="2637472"/>
            <a:ext cx="7144476" cy="1477328"/>
          </a:xfrm>
        </p:spPr>
        <p:txBody>
          <a:bodyPr/>
          <a:lstStyle/>
          <a:p>
            <a:pPr algn="ctr"/>
            <a:r>
              <a:rPr lang="en-US" sz="4800" dirty="0">
                <a:solidFill>
                  <a:schemeClr val="accent3">
                    <a:lumMod val="50000"/>
                  </a:schemeClr>
                </a:solidFill>
              </a:rPr>
              <a:t>Statistics and Probability Course</a:t>
            </a:r>
          </a:p>
        </p:txBody>
      </p:sp>
      <p:sp>
        <p:nvSpPr>
          <p:cNvPr id="3" name="Subtitle 2"/>
          <p:cNvSpPr>
            <a:spLocks noGrp="1"/>
          </p:cNvSpPr>
          <p:nvPr>
            <p:ph type="subTitle" idx="1"/>
          </p:nvPr>
        </p:nvSpPr>
        <p:spPr>
          <a:xfrm>
            <a:off x="367024" y="6670423"/>
            <a:ext cx="7680960" cy="553998"/>
          </a:xfrm>
        </p:spPr>
        <p:txBody>
          <a:bodyPr/>
          <a:lstStyle/>
          <a:p>
            <a:r>
              <a:rPr lang="en-US" sz="3600" dirty="0">
                <a:solidFill>
                  <a:schemeClr val="tx1">
                    <a:lumMod val="65000"/>
                    <a:lumOff val="35000"/>
                  </a:schemeClr>
                </a:solidFill>
              </a:rPr>
              <a:t>Nov. 9-10, 2021</a:t>
            </a:r>
          </a:p>
        </p:txBody>
      </p:sp>
      <p:sp>
        <p:nvSpPr>
          <p:cNvPr id="5" name="Title 1">
            <a:extLst>
              <a:ext uri="{FF2B5EF4-FFF2-40B4-BE49-F238E27FC236}">
                <a16:creationId xmlns:a16="http://schemas.microsoft.com/office/drawing/2014/main" id="{10AD5ED0-9009-4226-B70B-34F8BFF30777}"/>
              </a:ext>
            </a:extLst>
          </p:cNvPr>
          <p:cNvSpPr txBox="1">
            <a:spLocks/>
          </p:cNvSpPr>
          <p:nvPr/>
        </p:nvSpPr>
        <p:spPr>
          <a:xfrm>
            <a:off x="369681" y="622440"/>
            <a:ext cx="10709629" cy="615553"/>
          </a:xfrm>
          <a:prstGeom prst="rect">
            <a:avLst/>
          </a:prstGeom>
        </p:spPr>
        <p:txBody>
          <a:bodyPr vert="horz" wrap="square" lIns="0" tIns="0" rIns="0" bIns="0" rtlCol="0" anchor="b" anchorCtr="0">
            <a:spAutoFit/>
          </a:bodyPr>
          <a:lstStyle>
            <a:lvl1pPr algn="l" defTabSz="548613" rtl="0" eaLnBrk="1" latinLnBrk="0" hangingPunct="1">
              <a:spcBef>
                <a:spcPct val="0"/>
              </a:spcBef>
              <a:buNone/>
              <a:defRPr sz="5000" b="1" kern="1200">
                <a:solidFill>
                  <a:schemeClr val="bg1"/>
                </a:solidFill>
                <a:latin typeface="Arial"/>
                <a:ea typeface="+mj-ea"/>
                <a:cs typeface="Arial"/>
              </a:defRPr>
            </a:lvl1pPr>
          </a:lstStyle>
          <a:p>
            <a:r>
              <a:rPr lang="en-US" sz="4000" dirty="0"/>
              <a:t>High School Math Pathways Symposium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0CC34-F180-42F9-AA54-E8E7D3B7C909}"/>
              </a:ext>
            </a:extLst>
          </p:cNvPr>
          <p:cNvSpPr>
            <a:spLocks noGrp="1"/>
          </p:cNvSpPr>
          <p:nvPr>
            <p:ph type="title"/>
          </p:nvPr>
        </p:nvSpPr>
        <p:spPr>
          <a:xfrm>
            <a:off x="541868" y="149707"/>
            <a:ext cx="13167360" cy="769441"/>
          </a:xfrm>
        </p:spPr>
        <p:txBody>
          <a:bodyPr/>
          <a:lstStyle/>
          <a:p>
            <a:r>
              <a:rPr lang="en-US" dirty="0"/>
              <a:t>Critical Areas of Focus</a:t>
            </a:r>
          </a:p>
        </p:txBody>
      </p:sp>
      <p:sp>
        <p:nvSpPr>
          <p:cNvPr id="4" name="Slide Number Placeholder 3">
            <a:extLst>
              <a:ext uri="{FF2B5EF4-FFF2-40B4-BE49-F238E27FC236}">
                <a16:creationId xmlns:a16="http://schemas.microsoft.com/office/drawing/2014/main" id="{80AF0476-79F6-4FF9-A2E7-CA71F565DEA5}"/>
              </a:ext>
            </a:extLst>
          </p:cNvPr>
          <p:cNvSpPr>
            <a:spLocks noGrp="1"/>
          </p:cNvSpPr>
          <p:nvPr>
            <p:ph type="sldNum" sz="quarter" idx="12"/>
          </p:nvPr>
        </p:nvSpPr>
        <p:spPr/>
        <p:txBody>
          <a:bodyPr/>
          <a:lstStyle/>
          <a:p>
            <a:fld id="{79463015-ABDD-44E9-850F-7B4794200E02}" type="slidenum">
              <a:rPr lang="en-US" smtClean="0"/>
              <a:pPr/>
              <a:t>10</a:t>
            </a:fld>
            <a:endParaRPr lang="en-US" dirty="0"/>
          </a:p>
        </p:txBody>
      </p:sp>
      <p:graphicFrame>
        <p:nvGraphicFramePr>
          <p:cNvPr id="7" name="Diagram 6" descr="path">
            <a:extLst>
              <a:ext uri="{FF2B5EF4-FFF2-40B4-BE49-F238E27FC236}">
                <a16:creationId xmlns:a16="http://schemas.microsoft.com/office/drawing/2014/main" id="{491FF65A-33B4-4586-AC74-020FB642C5B9}"/>
              </a:ext>
            </a:extLst>
          </p:cNvPr>
          <p:cNvGraphicFramePr/>
          <p:nvPr>
            <p:extLst>
              <p:ext uri="{D42A27DB-BD31-4B8C-83A1-F6EECF244321}">
                <p14:modId xmlns:p14="http://schemas.microsoft.com/office/powerpoint/2010/main" val="4147094683"/>
              </p:ext>
            </p:extLst>
          </p:nvPr>
        </p:nvGraphicFramePr>
        <p:xfrm>
          <a:off x="270933" y="863600"/>
          <a:ext cx="13817599"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74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82EC8-FEAA-43D1-8FC2-03ACD332135E}"/>
              </a:ext>
            </a:extLst>
          </p:cNvPr>
          <p:cNvSpPr>
            <a:spLocks noGrp="1"/>
          </p:cNvSpPr>
          <p:nvPr>
            <p:ph type="title"/>
          </p:nvPr>
        </p:nvSpPr>
        <p:spPr>
          <a:xfrm>
            <a:off x="2453640" y="516424"/>
            <a:ext cx="9875520" cy="775597"/>
          </a:xfrm>
        </p:spPr>
        <p:txBody>
          <a:bodyPr/>
          <a:lstStyle/>
          <a:p>
            <a:r>
              <a:rPr lang="en-US" dirty="0"/>
              <a:t>Follow-on Courses</a:t>
            </a:r>
          </a:p>
        </p:txBody>
      </p:sp>
      <p:sp>
        <p:nvSpPr>
          <p:cNvPr id="3" name="Content Placeholder 2">
            <a:extLst>
              <a:ext uri="{FF2B5EF4-FFF2-40B4-BE49-F238E27FC236}">
                <a16:creationId xmlns:a16="http://schemas.microsoft.com/office/drawing/2014/main" id="{1256A79C-D690-4972-9AE8-D9D6FA54AAF2}"/>
              </a:ext>
            </a:extLst>
          </p:cNvPr>
          <p:cNvSpPr>
            <a:spLocks noGrp="1"/>
          </p:cNvSpPr>
          <p:nvPr>
            <p:ph idx="1"/>
          </p:nvPr>
        </p:nvSpPr>
        <p:spPr>
          <a:xfrm>
            <a:off x="1040770" y="1506423"/>
            <a:ext cx="13084664" cy="5431156"/>
          </a:xfrm>
        </p:spPr>
        <p:txBody>
          <a:bodyPr/>
          <a:lstStyle/>
          <a:p>
            <a:r>
              <a:rPr lang="en-US" sz="2880" dirty="0"/>
              <a:t>AP Statistics</a:t>
            </a:r>
          </a:p>
          <a:p>
            <a:r>
              <a:rPr lang="en-US" sz="2880" dirty="0"/>
              <a:t>CCP TMM 010-Introductory Statistics</a:t>
            </a:r>
          </a:p>
          <a:p>
            <a:r>
              <a:rPr lang="en-US" sz="2880" dirty="0"/>
              <a:t>CCP TMM Introduction to Data Science (Coming Soon)</a:t>
            </a:r>
          </a:p>
          <a:p>
            <a:r>
              <a:rPr lang="en-US" sz="2880" dirty="0"/>
              <a:t>CCP TMM 011-Quantitaitive Reasoning</a:t>
            </a:r>
          </a:p>
          <a:p>
            <a:r>
              <a:rPr lang="en-US" sz="2880" dirty="0"/>
              <a:t>CCP TMM 021-Mathematics in Elementary Education 1</a:t>
            </a:r>
          </a:p>
          <a:p>
            <a:r>
              <a:rPr lang="en-US" sz="2880" dirty="0"/>
              <a:t>Algebra 2</a:t>
            </a:r>
          </a:p>
          <a:p>
            <a:r>
              <a:rPr lang="en-US" sz="2880" dirty="0"/>
              <a:t>Other Math Pathways Course</a:t>
            </a:r>
          </a:p>
          <a:p>
            <a:endParaRPr lang="en-US" sz="2880" dirty="0"/>
          </a:p>
          <a:p>
            <a:pPr marL="0" indent="0">
              <a:buNone/>
            </a:pPr>
            <a:r>
              <a:rPr lang="en-US" sz="2880" i="1" dirty="0"/>
              <a:t>Note: Students who want to pursue a Calculus-based STEM Pathway should take Algebra 2 as a follow-on course to this course or in tandem with this course. </a:t>
            </a:r>
          </a:p>
        </p:txBody>
      </p:sp>
    </p:spTree>
    <p:extLst>
      <p:ext uri="{BB962C8B-B14F-4D97-AF65-F5344CB8AC3E}">
        <p14:creationId xmlns:p14="http://schemas.microsoft.com/office/powerpoint/2010/main" val="2063576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6EBF4-8BD6-4AE7-901D-69BAB2AA41F9}"/>
              </a:ext>
            </a:extLst>
          </p:cNvPr>
          <p:cNvSpPr>
            <a:spLocks noGrp="1"/>
          </p:cNvSpPr>
          <p:nvPr>
            <p:ph type="title"/>
          </p:nvPr>
        </p:nvSpPr>
        <p:spPr>
          <a:xfrm>
            <a:off x="821831" y="548642"/>
            <a:ext cx="13167360" cy="677108"/>
          </a:xfrm>
        </p:spPr>
        <p:txBody>
          <a:bodyPr/>
          <a:lstStyle/>
          <a:p>
            <a:r>
              <a:rPr lang="en-US" sz="4400" dirty="0"/>
              <a:t>How is this course different than AP Statistics? </a:t>
            </a:r>
          </a:p>
        </p:txBody>
      </p:sp>
      <p:graphicFrame>
        <p:nvGraphicFramePr>
          <p:cNvPr id="5" name="Table 5">
            <a:extLst>
              <a:ext uri="{FF2B5EF4-FFF2-40B4-BE49-F238E27FC236}">
                <a16:creationId xmlns:a16="http://schemas.microsoft.com/office/drawing/2014/main" id="{69FC9D0F-3908-4A91-A30A-EAE4BA92B677}"/>
              </a:ext>
            </a:extLst>
          </p:cNvPr>
          <p:cNvGraphicFramePr>
            <a:graphicFrameLocks noGrp="1"/>
          </p:cNvGraphicFramePr>
          <p:nvPr>
            <p:ph idx="1"/>
            <p:extLst>
              <p:ext uri="{D42A27DB-BD31-4B8C-83A1-F6EECF244321}">
                <p14:modId xmlns:p14="http://schemas.microsoft.com/office/powerpoint/2010/main" val="2697464587"/>
              </p:ext>
            </p:extLst>
          </p:nvPr>
        </p:nvGraphicFramePr>
        <p:xfrm>
          <a:off x="731838" y="1573671"/>
          <a:ext cx="13166724" cy="5608320"/>
        </p:xfrm>
        <a:graphic>
          <a:graphicData uri="http://schemas.openxmlformats.org/drawingml/2006/table">
            <a:tbl>
              <a:tblPr firstRow="1" bandRow="1">
                <a:tableStyleId>{F5AB1C69-6EDB-4FF4-983F-18BD219EF322}</a:tableStyleId>
              </a:tblPr>
              <a:tblGrid>
                <a:gridCol w="7108393">
                  <a:extLst>
                    <a:ext uri="{9D8B030D-6E8A-4147-A177-3AD203B41FA5}">
                      <a16:colId xmlns:a16="http://schemas.microsoft.com/office/drawing/2014/main" val="2458366239"/>
                    </a:ext>
                  </a:extLst>
                </a:gridCol>
                <a:gridCol w="6058331">
                  <a:extLst>
                    <a:ext uri="{9D8B030D-6E8A-4147-A177-3AD203B41FA5}">
                      <a16:colId xmlns:a16="http://schemas.microsoft.com/office/drawing/2014/main" val="1775899260"/>
                    </a:ext>
                  </a:extLst>
                </a:gridCol>
              </a:tblGrid>
              <a:tr h="370840">
                <a:tc>
                  <a:txBody>
                    <a:bodyPr/>
                    <a:lstStyle/>
                    <a:p>
                      <a:r>
                        <a:rPr lang="en-US" sz="2200" dirty="0">
                          <a:latin typeface="Arial" panose="020B0604020202020204" pitchFamily="34" charset="0"/>
                          <a:cs typeface="Arial" panose="020B0604020202020204" pitchFamily="34" charset="0"/>
                        </a:rPr>
                        <a:t>Not Included in Course But Included in AP Statistics</a:t>
                      </a:r>
                    </a:p>
                  </a:txBody>
                  <a:tcPr/>
                </a:tc>
                <a:tc>
                  <a:txBody>
                    <a:bodyPr/>
                    <a:lstStyle/>
                    <a:p>
                      <a:r>
                        <a:rPr lang="en-US" sz="2200" dirty="0">
                          <a:latin typeface="Arial" panose="020B0604020202020204" pitchFamily="34" charset="0"/>
                          <a:cs typeface="Arial" panose="020B0604020202020204" pitchFamily="34" charset="0"/>
                        </a:rPr>
                        <a:t>Included in this Course But Covered in Greater Depth in AP Statistics</a:t>
                      </a:r>
                    </a:p>
                  </a:txBody>
                  <a:tcPr/>
                </a:tc>
                <a:extLst>
                  <a:ext uri="{0D108BD9-81ED-4DB2-BD59-A6C34878D82A}">
                    <a16:rowId xmlns:a16="http://schemas.microsoft.com/office/drawing/2014/main" val="315403049"/>
                  </a:ext>
                </a:extLst>
              </a:tr>
              <a:tr h="370840">
                <a:tc>
                  <a:txBody>
                    <a:bodyPr/>
                    <a:lstStyle/>
                    <a:p>
                      <a:r>
                        <a:rPr lang="en-US" sz="2200" b="0" u="none" strike="noStrike" kern="1200" baseline="0" dirty="0">
                          <a:solidFill>
                            <a:schemeClr val="dk1"/>
                          </a:solidFill>
                          <a:latin typeface="Arial" panose="020B0604020202020204" pitchFamily="34" charset="0"/>
                          <a:cs typeface="Arial" panose="020B0604020202020204" pitchFamily="34" charset="0"/>
                        </a:rPr>
                        <a:t>Inference for two proportions and two means </a:t>
                      </a:r>
                      <a:endParaRPr lang="en-US" sz="22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tc>
                  <a:txBody>
                    <a:bodyPr/>
                    <a:lstStyle/>
                    <a:p>
                      <a:r>
                        <a:rPr lang="en-US" sz="2200" b="0" u="none" strike="noStrike" kern="1200" baseline="0" dirty="0">
                          <a:solidFill>
                            <a:schemeClr val="dk1"/>
                          </a:solidFill>
                          <a:latin typeface="Arial" panose="020B0604020202020204" pitchFamily="34" charset="0"/>
                          <a:cs typeface="Arial" panose="020B0604020202020204" pitchFamily="34" charset="0"/>
                        </a:rPr>
                        <a:t>Formal inference for proportions and means </a:t>
                      </a:r>
                      <a:endParaRPr lang="en-US" sz="22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159044965"/>
                  </a:ext>
                </a:extLst>
              </a:tr>
              <a:tr h="370840">
                <a:tc>
                  <a:txBody>
                    <a:bodyPr/>
                    <a:lstStyle/>
                    <a:p>
                      <a:r>
                        <a:rPr lang="en-US" sz="2200" b="0" u="none" strike="noStrike" kern="1200" baseline="0" dirty="0">
                          <a:solidFill>
                            <a:schemeClr val="dk1"/>
                          </a:solidFill>
                          <a:latin typeface="Arial" panose="020B0604020202020204" pitchFamily="34" charset="0"/>
                          <a:cs typeface="Arial" panose="020B0604020202020204" pitchFamily="34" charset="0"/>
                        </a:rPr>
                        <a:t>Inference for regression </a:t>
                      </a:r>
                      <a:endParaRPr lang="en-US" sz="22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tc>
                  <a:txBody>
                    <a:bodyPr/>
                    <a:lstStyle/>
                    <a:p>
                      <a:r>
                        <a:rPr lang="en-US" sz="2200" b="0" u="none" strike="noStrike" kern="1200" baseline="0" dirty="0">
                          <a:solidFill>
                            <a:schemeClr val="dk1"/>
                          </a:solidFill>
                          <a:latin typeface="Arial" panose="020B0604020202020204" pitchFamily="34" charset="0"/>
                          <a:cs typeface="Arial" panose="020B0604020202020204" pitchFamily="34" charset="0"/>
                        </a:rPr>
                        <a:t>Normal probability plots (the high school stats course would use them as a tool only if they can be easily generated with technology) </a:t>
                      </a:r>
                      <a:endParaRPr lang="en-US" sz="22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226907038"/>
                  </a:ext>
                </a:extLst>
              </a:tr>
              <a:tr h="370840">
                <a:tc>
                  <a:txBody>
                    <a:bodyPr/>
                    <a:lstStyle/>
                    <a:p>
                      <a:r>
                        <a:rPr lang="en-US" sz="2200" b="0" u="none" strike="noStrike" kern="1200" baseline="0" dirty="0">
                          <a:solidFill>
                            <a:schemeClr val="dk1"/>
                          </a:solidFill>
                          <a:latin typeface="Arial" panose="020B0604020202020204" pitchFamily="34" charset="0"/>
                          <a:cs typeface="Arial" panose="020B0604020202020204" pitchFamily="34" charset="0"/>
                        </a:rPr>
                        <a:t>Inference for multiple categorical variables (Chi-square) </a:t>
                      </a:r>
                      <a:endParaRPr lang="en-US" sz="22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tc>
                  <a:txBody>
                    <a:bodyPr/>
                    <a:lstStyle/>
                    <a:p>
                      <a:r>
                        <a:rPr lang="en-US" sz="2200" b="0" u="none" strike="noStrike" kern="1200" baseline="0" dirty="0">
                          <a:solidFill>
                            <a:schemeClr val="dk1"/>
                          </a:solidFill>
                          <a:latin typeface="Arial" panose="020B0604020202020204" pitchFamily="34" charset="0"/>
                          <a:cs typeface="Arial" panose="020B0604020202020204" pitchFamily="34" charset="0"/>
                        </a:rPr>
                        <a:t>The Central Limit Theorem </a:t>
                      </a:r>
                      <a:endParaRPr lang="en-US" sz="22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714226392"/>
                  </a:ext>
                </a:extLst>
              </a:tr>
              <a:tr h="370840">
                <a:tc>
                  <a:txBody>
                    <a:bodyPr/>
                    <a:lstStyle/>
                    <a:p>
                      <a:r>
                        <a:rPr lang="en-US" sz="2200" b="0" u="none" strike="noStrike" kern="1200" baseline="0" dirty="0">
                          <a:solidFill>
                            <a:schemeClr val="dk1"/>
                          </a:solidFill>
                          <a:latin typeface="Arial" panose="020B0604020202020204" pitchFamily="34" charset="0"/>
                          <a:cs typeface="Arial" panose="020B0604020202020204" pitchFamily="34" charset="0"/>
                        </a:rPr>
                        <a:t>Verifying conditions for inference </a:t>
                      </a:r>
                      <a:endParaRPr lang="en-US" sz="22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tc>
                  <a:txBody>
                    <a:bodyPr/>
                    <a:lstStyle/>
                    <a:p>
                      <a:r>
                        <a:rPr lang="en-US" sz="2200" b="0" u="none" strike="noStrike" kern="1200" baseline="0" dirty="0">
                          <a:solidFill>
                            <a:schemeClr val="dk1"/>
                          </a:solidFill>
                          <a:latin typeface="Arial" panose="020B0604020202020204" pitchFamily="34" charset="0"/>
                          <a:cs typeface="Arial" panose="020B0604020202020204" pitchFamily="34" charset="0"/>
                        </a:rPr>
                        <a:t>Residual plots </a:t>
                      </a:r>
                      <a:endParaRPr lang="en-US" sz="22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86553704"/>
                  </a:ext>
                </a:extLst>
              </a:tr>
              <a:tr h="370840">
                <a:tc>
                  <a:txBody>
                    <a:bodyPr/>
                    <a:lstStyle/>
                    <a:p>
                      <a:r>
                        <a:rPr lang="en-US" sz="2200" b="0" u="none" strike="noStrike" kern="1200" baseline="0" dirty="0">
                          <a:solidFill>
                            <a:schemeClr val="dk1"/>
                          </a:solidFill>
                          <a:latin typeface="Arial" panose="020B0604020202020204" pitchFamily="34" charset="0"/>
                          <a:cs typeface="Arial" panose="020B0604020202020204" pitchFamily="34" charset="0"/>
                        </a:rPr>
                        <a:t>Type I, Type II errors and power </a:t>
                      </a:r>
                      <a:endParaRPr lang="en-US" sz="22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tc>
                  <a:txBody>
                    <a:bodyPr/>
                    <a:lstStyle/>
                    <a:p>
                      <a:r>
                        <a:rPr lang="en-US" sz="2200" b="0" u="none" strike="noStrike" kern="1200" baseline="0" dirty="0">
                          <a:solidFill>
                            <a:schemeClr val="dk1"/>
                          </a:solidFill>
                          <a:latin typeface="Arial" panose="020B0604020202020204" pitchFamily="34" charset="0"/>
                          <a:cs typeface="Arial" panose="020B0604020202020204" pitchFamily="34" charset="0"/>
                        </a:rPr>
                        <a:t>Linearizing data </a:t>
                      </a:r>
                      <a:endParaRPr lang="en-US" sz="22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548284743"/>
                  </a:ext>
                </a:extLst>
              </a:tr>
              <a:tr h="425027">
                <a:tc>
                  <a:txBody>
                    <a:bodyPr/>
                    <a:lstStyle/>
                    <a:p>
                      <a:r>
                        <a:rPr lang="en-US" sz="2200" b="0" u="none" strike="noStrike" kern="1200" baseline="0" dirty="0">
                          <a:solidFill>
                            <a:schemeClr val="dk1"/>
                          </a:solidFill>
                          <a:latin typeface="Arial" panose="020B0604020202020204" pitchFamily="34" charset="0"/>
                          <a:cs typeface="Arial" panose="020B0604020202020204" pitchFamily="34" charset="0"/>
                        </a:rPr>
                        <a:t>Geometric distributions </a:t>
                      </a:r>
                      <a:endParaRPr lang="en-US" sz="22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tc>
                  <a:txBody>
                    <a:bodyPr/>
                    <a:lstStyle/>
                    <a:p>
                      <a:endParaRPr lang="en-US" sz="2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48248063"/>
                  </a:ext>
                </a:extLst>
              </a:tr>
              <a:tr h="370840">
                <a:tc>
                  <a:txBody>
                    <a:bodyPr/>
                    <a:lstStyle/>
                    <a:p>
                      <a:r>
                        <a:rPr lang="en-US" sz="2200" b="0" u="none" strike="noStrike" kern="1200" baseline="0" dirty="0">
                          <a:solidFill>
                            <a:schemeClr val="dk1"/>
                          </a:solidFill>
                          <a:latin typeface="Arial" panose="020B0604020202020204" pitchFamily="34" charset="0"/>
                          <a:cs typeface="Arial" panose="020B0604020202020204" pitchFamily="34" charset="0"/>
                        </a:rPr>
                        <a:t>Combining random variables </a:t>
                      </a:r>
                      <a:endParaRPr lang="en-US" sz="22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tc>
                  <a:txBody>
                    <a:bodyPr/>
                    <a:lstStyle/>
                    <a:p>
                      <a:endParaRPr lang="en-US" sz="2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18488857"/>
                  </a:ext>
                </a:extLst>
              </a:tr>
              <a:tr h="370840">
                <a:tc>
                  <a:txBody>
                    <a:bodyPr/>
                    <a:lstStyle/>
                    <a:p>
                      <a:r>
                        <a:rPr lang="en-US" sz="2200" b="0" u="none" strike="noStrike" kern="1200" baseline="0" dirty="0">
                          <a:solidFill>
                            <a:schemeClr val="dk1"/>
                          </a:solidFill>
                          <a:latin typeface="Arial" panose="020B0604020202020204" pitchFamily="34" charset="0"/>
                          <a:cs typeface="Arial" panose="020B0604020202020204" pitchFamily="34" charset="0"/>
                        </a:rPr>
                        <a:t>Confidence level interpretation (confidence interval interpretation is included) </a:t>
                      </a:r>
                      <a:endParaRPr lang="en-US" sz="22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tc>
                  <a:txBody>
                    <a:bodyPr/>
                    <a:lstStyle/>
                    <a:p>
                      <a:endParaRPr lang="en-US" sz="2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59693522"/>
                  </a:ext>
                </a:extLst>
              </a:tr>
              <a:tr h="370840">
                <a:tc>
                  <a:txBody>
                    <a:bodyPr/>
                    <a:lstStyle/>
                    <a:p>
                      <a:r>
                        <a:rPr lang="en-US" sz="2200" b="0" u="none" strike="noStrike" kern="1200" baseline="0" dirty="0">
                          <a:solidFill>
                            <a:schemeClr val="dk1"/>
                          </a:solidFill>
                          <a:latin typeface="Arial" panose="020B0604020202020204" pitchFamily="34" charset="0"/>
                          <a:cs typeface="Arial" panose="020B0604020202020204" pitchFamily="34" charset="0"/>
                        </a:rPr>
                        <a:t>Z-scores with means </a:t>
                      </a:r>
                      <a:endParaRPr lang="en-US" sz="22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tc>
                  <a:txBody>
                    <a:bodyPr/>
                    <a:lstStyle/>
                    <a:p>
                      <a:endParaRPr lang="en-US" sz="2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64328751"/>
                  </a:ext>
                </a:extLst>
              </a:tr>
            </a:tbl>
          </a:graphicData>
        </a:graphic>
      </p:graphicFrame>
      <p:sp>
        <p:nvSpPr>
          <p:cNvPr id="4" name="Slide Number Placeholder 3">
            <a:extLst>
              <a:ext uri="{FF2B5EF4-FFF2-40B4-BE49-F238E27FC236}">
                <a16:creationId xmlns:a16="http://schemas.microsoft.com/office/drawing/2014/main" id="{27702308-61B4-4751-8818-54D2BEB66664}"/>
              </a:ext>
            </a:extLst>
          </p:cNvPr>
          <p:cNvSpPr>
            <a:spLocks noGrp="1"/>
          </p:cNvSpPr>
          <p:nvPr>
            <p:ph type="sldNum" sz="quarter" idx="12"/>
          </p:nvPr>
        </p:nvSpPr>
        <p:spPr/>
        <p:txBody>
          <a:bodyPr/>
          <a:lstStyle/>
          <a:p>
            <a:fld id="{79463015-ABDD-44E9-850F-7B4794200E02}" type="slidenum">
              <a:rPr lang="en-US" smtClean="0"/>
              <a:pPr/>
              <a:t>12</a:t>
            </a:fld>
            <a:endParaRPr lang="en-US" dirty="0"/>
          </a:p>
        </p:txBody>
      </p:sp>
    </p:spTree>
    <p:extLst>
      <p:ext uri="{BB962C8B-B14F-4D97-AF65-F5344CB8AC3E}">
        <p14:creationId xmlns:p14="http://schemas.microsoft.com/office/powerpoint/2010/main" val="3751459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6EBF4-8BD6-4AE7-901D-69BAB2AA41F9}"/>
              </a:ext>
            </a:extLst>
          </p:cNvPr>
          <p:cNvSpPr>
            <a:spLocks noGrp="1"/>
          </p:cNvSpPr>
          <p:nvPr>
            <p:ph type="title"/>
          </p:nvPr>
        </p:nvSpPr>
        <p:spPr>
          <a:xfrm>
            <a:off x="821831" y="187397"/>
            <a:ext cx="13167360" cy="1477328"/>
          </a:xfrm>
        </p:spPr>
        <p:txBody>
          <a:bodyPr/>
          <a:lstStyle/>
          <a:p>
            <a:r>
              <a:rPr lang="en-US" sz="4800" dirty="0"/>
              <a:t>How is this course different than </a:t>
            </a:r>
            <a:br>
              <a:rPr lang="en-US" sz="4800" dirty="0"/>
            </a:br>
            <a:r>
              <a:rPr lang="en-US" sz="4800" dirty="0"/>
              <a:t>TMM 010-Introductory Statistics? </a:t>
            </a:r>
            <a:endParaRPr lang="en-US" sz="4000" dirty="0"/>
          </a:p>
        </p:txBody>
      </p:sp>
      <p:graphicFrame>
        <p:nvGraphicFramePr>
          <p:cNvPr id="5" name="Table 5">
            <a:extLst>
              <a:ext uri="{FF2B5EF4-FFF2-40B4-BE49-F238E27FC236}">
                <a16:creationId xmlns:a16="http://schemas.microsoft.com/office/drawing/2014/main" id="{69FC9D0F-3908-4A91-A30A-EAE4BA92B677}"/>
              </a:ext>
            </a:extLst>
          </p:cNvPr>
          <p:cNvGraphicFramePr>
            <a:graphicFrameLocks noGrp="1"/>
          </p:cNvGraphicFramePr>
          <p:nvPr>
            <p:ph idx="1"/>
            <p:extLst>
              <p:ext uri="{D42A27DB-BD31-4B8C-83A1-F6EECF244321}">
                <p14:modId xmlns:p14="http://schemas.microsoft.com/office/powerpoint/2010/main" val="1561529459"/>
              </p:ext>
            </p:extLst>
          </p:nvPr>
        </p:nvGraphicFramePr>
        <p:xfrm>
          <a:off x="668743" y="2148916"/>
          <a:ext cx="13469940" cy="4606725"/>
        </p:xfrm>
        <a:graphic>
          <a:graphicData uri="http://schemas.openxmlformats.org/drawingml/2006/table">
            <a:tbl>
              <a:tblPr firstRow="1" bandRow="1">
                <a:tableStyleId>{00A15C55-8517-42AA-B614-E9B94910E393}</a:tableStyleId>
              </a:tblPr>
              <a:tblGrid>
                <a:gridCol w="7272092">
                  <a:extLst>
                    <a:ext uri="{9D8B030D-6E8A-4147-A177-3AD203B41FA5}">
                      <a16:colId xmlns:a16="http://schemas.microsoft.com/office/drawing/2014/main" val="2458366239"/>
                    </a:ext>
                  </a:extLst>
                </a:gridCol>
                <a:gridCol w="6197848">
                  <a:extLst>
                    <a:ext uri="{9D8B030D-6E8A-4147-A177-3AD203B41FA5}">
                      <a16:colId xmlns:a16="http://schemas.microsoft.com/office/drawing/2014/main" val="1775899260"/>
                    </a:ext>
                  </a:extLst>
                </a:gridCol>
              </a:tblGrid>
              <a:tr h="1439602">
                <a:tc>
                  <a:txBody>
                    <a:bodyPr/>
                    <a:lstStyle/>
                    <a:p>
                      <a:r>
                        <a:rPr lang="en-US" sz="2800" dirty="0">
                          <a:latin typeface="Arial" panose="020B0604020202020204" pitchFamily="34" charset="0"/>
                          <a:cs typeface="Arial" panose="020B0604020202020204" pitchFamily="34" charset="0"/>
                        </a:rPr>
                        <a:t>Not Included in Course But Included in TMM 010-Introductory Statistics</a:t>
                      </a:r>
                    </a:p>
                  </a:txBody>
                  <a:tcPr/>
                </a:tc>
                <a:tc>
                  <a:txBody>
                    <a:bodyPr/>
                    <a:lstStyle/>
                    <a:p>
                      <a:pPr>
                        <a:spcAft>
                          <a:spcPts val="1200"/>
                        </a:spcAft>
                      </a:pPr>
                      <a:r>
                        <a:rPr lang="en-US" sz="2800" dirty="0">
                          <a:latin typeface="Arial" panose="020B0604020202020204" pitchFamily="34" charset="0"/>
                          <a:cs typeface="Arial" panose="020B0604020202020204" pitchFamily="34" charset="0"/>
                        </a:rPr>
                        <a:t>Included in this Course But Covered in Greater Depth in</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TMM 010-Introductory Statistics</a:t>
                      </a:r>
                    </a:p>
                  </a:txBody>
                  <a:tcPr/>
                </a:tc>
                <a:extLst>
                  <a:ext uri="{0D108BD9-81ED-4DB2-BD59-A6C34878D82A}">
                    <a16:rowId xmlns:a16="http://schemas.microsoft.com/office/drawing/2014/main" val="315403049"/>
                  </a:ext>
                </a:extLst>
              </a:tr>
              <a:tr h="863761">
                <a:tc>
                  <a:txBody>
                    <a:bodyPr/>
                    <a:lstStyle/>
                    <a:p>
                      <a:r>
                        <a:rPr lang="en-US" sz="2400" b="0" u="none" strike="noStrike" kern="1200" baseline="0" dirty="0">
                          <a:solidFill>
                            <a:schemeClr val="dk1"/>
                          </a:solidFill>
                          <a:latin typeface="Arial" panose="020B0604020202020204" pitchFamily="34" charset="0"/>
                          <a:cs typeface="Arial" panose="020B0604020202020204" pitchFamily="34" charset="0"/>
                        </a:rPr>
                        <a:t>Inference for two proportions and two means </a:t>
                      </a:r>
                      <a:endParaRPr lang="en-US" sz="24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tc>
                  <a:txBody>
                    <a:bodyPr/>
                    <a:lstStyle/>
                    <a:p>
                      <a:r>
                        <a:rPr lang="en-US" sz="2400" b="0" u="none" strike="noStrike" kern="1200" baseline="0" dirty="0">
                          <a:solidFill>
                            <a:schemeClr val="dk1"/>
                          </a:solidFill>
                          <a:latin typeface="Arial" panose="020B0604020202020204" pitchFamily="34" charset="0"/>
                          <a:cs typeface="Arial" panose="020B0604020202020204" pitchFamily="34" charset="0"/>
                        </a:rPr>
                        <a:t>Formal inference for proportions and means </a:t>
                      </a:r>
                      <a:endParaRPr lang="en-US" sz="24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159044965"/>
                  </a:ext>
                </a:extLst>
              </a:tr>
              <a:tr h="479867">
                <a:tc>
                  <a:txBody>
                    <a:bodyPr/>
                    <a:lstStyle/>
                    <a:p>
                      <a:r>
                        <a:rPr lang="en-US" sz="2400" b="0" u="none" strike="noStrike" kern="1200" baseline="0" dirty="0">
                          <a:solidFill>
                            <a:schemeClr val="dk1"/>
                          </a:solidFill>
                          <a:latin typeface="Arial" panose="020B0604020202020204" pitchFamily="34" charset="0"/>
                          <a:cs typeface="Arial" panose="020B0604020202020204" pitchFamily="34" charset="0"/>
                        </a:rPr>
                        <a:t>Inference for regression </a:t>
                      </a:r>
                      <a:endParaRPr lang="en-US" sz="24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tc>
                  <a:txBody>
                    <a:bodyPr/>
                    <a:lstStyle/>
                    <a:p>
                      <a:r>
                        <a:rPr lang="en-US" sz="2400" b="0" u="none" strike="noStrike" kern="1200" baseline="0" dirty="0">
                          <a:solidFill>
                            <a:schemeClr val="dk1"/>
                          </a:solidFill>
                          <a:latin typeface="Arial" panose="020B0604020202020204" pitchFamily="34" charset="0"/>
                          <a:cs typeface="Arial" panose="020B0604020202020204" pitchFamily="34" charset="0"/>
                        </a:rPr>
                        <a:t>The Central Limit Theorem </a:t>
                      </a:r>
                      <a:endParaRPr lang="en-US" sz="24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226907038"/>
                  </a:ext>
                </a:extLst>
              </a:tr>
              <a:tr h="479867">
                <a:tc>
                  <a:txBody>
                    <a:bodyPr/>
                    <a:lstStyle/>
                    <a:p>
                      <a:r>
                        <a:rPr lang="en-US" sz="2400" b="0" u="none" strike="noStrike" kern="1200" baseline="0" dirty="0">
                          <a:solidFill>
                            <a:schemeClr val="dk1"/>
                          </a:solidFill>
                          <a:latin typeface="Arial" panose="020B0604020202020204" pitchFamily="34" charset="0"/>
                          <a:cs typeface="Arial" panose="020B0604020202020204" pitchFamily="34" charset="0"/>
                        </a:rPr>
                        <a:t>Type I error </a:t>
                      </a:r>
                      <a:endParaRPr lang="en-US" sz="24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tc>
                  <a:txBody>
                    <a:bodyPr/>
                    <a:lstStyle/>
                    <a:p>
                      <a:r>
                        <a:rPr lang="en-US" sz="2400" b="0" u="none" strike="noStrike" kern="1200" baseline="0" dirty="0">
                          <a:solidFill>
                            <a:schemeClr val="dk1"/>
                          </a:solidFill>
                          <a:latin typeface="Arial" panose="020B0604020202020204" pitchFamily="34" charset="0"/>
                          <a:cs typeface="Arial" panose="020B0604020202020204" pitchFamily="34" charset="0"/>
                        </a:rPr>
                        <a:t>Residual plots </a:t>
                      </a:r>
                      <a:endParaRPr lang="en-US" sz="24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714226392"/>
                  </a:ext>
                </a:extLst>
              </a:tr>
              <a:tr h="863761">
                <a:tc>
                  <a:txBody>
                    <a:bodyPr/>
                    <a:lstStyle/>
                    <a:p>
                      <a:r>
                        <a:rPr lang="en-US" sz="2400" b="0" u="none" strike="noStrike" kern="1200" baseline="0" dirty="0">
                          <a:solidFill>
                            <a:schemeClr val="dk1"/>
                          </a:solidFill>
                          <a:latin typeface="Arial" panose="020B0604020202020204" pitchFamily="34" charset="0"/>
                          <a:cs typeface="Arial" panose="020B0604020202020204" pitchFamily="34" charset="0"/>
                        </a:rPr>
                        <a:t>Confidence level interpretation (confidence interval interpretation is included) </a:t>
                      </a:r>
                      <a:endParaRPr lang="en-US" sz="24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tc>
                  <a:txBody>
                    <a:bodyPr/>
                    <a:lstStyle/>
                    <a:p>
                      <a:r>
                        <a:rPr lang="en-US" sz="2400" b="0" u="none" strike="noStrike" kern="1200" baseline="0" dirty="0">
                          <a:solidFill>
                            <a:schemeClr val="dk1"/>
                          </a:solidFill>
                          <a:latin typeface="Arial" panose="020B0604020202020204" pitchFamily="34" charset="0"/>
                          <a:cs typeface="Arial" panose="020B0604020202020204" pitchFamily="34" charset="0"/>
                        </a:rPr>
                        <a:t>Linearizing data </a:t>
                      </a:r>
                      <a:endParaRPr lang="en-US" sz="24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86553704"/>
                  </a:ext>
                </a:extLst>
              </a:tr>
              <a:tr h="479867">
                <a:tc>
                  <a:txBody>
                    <a:bodyPr/>
                    <a:lstStyle/>
                    <a:p>
                      <a:r>
                        <a:rPr lang="en-US" sz="2400" b="0" u="none" strike="noStrike" kern="1200" baseline="0" dirty="0">
                          <a:solidFill>
                            <a:schemeClr val="dk1"/>
                          </a:solidFill>
                          <a:latin typeface="Arial" panose="020B0604020202020204" pitchFamily="34" charset="0"/>
                          <a:cs typeface="Arial" panose="020B0604020202020204" pitchFamily="34" charset="0"/>
                        </a:rPr>
                        <a:t>Z-scores with means </a:t>
                      </a:r>
                      <a:endParaRPr lang="en-US" sz="24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tc>
                  <a:txBody>
                    <a:bodyPr/>
                    <a:lstStyle/>
                    <a:p>
                      <a:endParaRPr lang="en-US" sz="24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548284743"/>
                  </a:ext>
                </a:extLst>
              </a:tr>
            </a:tbl>
          </a:graphicData>
        </a:graphic>
      </p:graphicFrame>
      <p:sp>
        <p:nvSpPr>
          <p:cNvPr id="4" name="Slide Number Placeholder 3">
            <a:extLst>
              <a:ext uri="{FF2B5EF4-FFF2-40B4-BE49-F238E27FC236}">
                <a16:creationId xmlns:a16="http://schemas.microsoft.com/office/drawing/2014/main" id="{27702308-61B4-4751-8818-54D2BEB66664}"/>
              </a:ext>
            </a:extLst>
          </p:cNvPr>
          <p:cNvSpPr>
            <a:spLocks noGrp="1"/>
          </p:cNvSpPr>
          <p:nvPr>
            <p:ph type="sldNum" sz="quarter" idx="12"/>
          </p:nvPr>
        </p:nvSpPr>
        <p:spPr/>
        <p:txBody>
          <a:bodyPr/>
          <a:lstStyle/>
          <a:p>
            <a:fld id="{79463015-ABDD-44E9-850F-7B4794200E02}" type="slidenum">
              <a:rPr lang="en-US" smtClean="0"/>
              <a:pPr/>
              <a:t>13</a:t>
            </a:fld>
            <a:endParaRPr lang="en-US" dirty="0"/>
          </a:p>
        </p:txBody>
      </p:sp>
    </p:spTree>
    <p:extLst>
      <p:ext uri="{BB962C8B-B14F-4D97-AF65-F5344CB8AC3E}">
        <p14:creationId xmlns:p14="http://schemas.microsoft.com/office/powerpoint/2010/main" val="1332654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9A223-5D83-4123-A0CD-B5DC2C331EC4}"/>
              </a:ext>
            </a:extLst>
          </p:cNvPr>
          <p:cNvSpPr>
            <a:spLocks noGrp="1"/>
          </p:cNvSpPr>
          <p:nvPr>
            <p:ph type="title"/>
          </p:nvPr>
        </p:nvSpPr>
        <p:spPr>
          <a:xfrm>
            <a:off x="731520" y="189828"/>
            <a:ext cx="13167360" cy="1538883"/>
          </a:xfrm>
        </p:spPr>
        <p:txBody>
          <a:bodyPr/>
          <a:lstStyle/>
          <a:p>
            <a:r>
              <a:rPr lang="en-US" dirty="0"/>
              <a:t>What kind of support will teachers have to implement this course?</a:t>
            </a:r>
          </a:p>
        </p:txBody>
      </p:sp>
      <p:sp>
        <p:nvSpPr>
          <p:cNvPr id="4" name="Slide Number Placeholder 3">
            <a:extLst>
              <a:ext uri="{FF2B5EF4-FFF2-40B4-BE49-F238E27FC236}">
                <a16:creationId xmlns:a16="http://schemas.microsoft.com/office/drawing/2014/main" id="{D6093940-7D49-4FE2-818A-600DD75FB34D}"/>
              </a:ext>
            </a:extLst>
          </p:cNvPr>
          <p:cNvSpPr>
            <a:spLocks noGrp="1"/>
          </p:cNvSpPr>
          <p:nvPr>
            <p:ph type="sldNum" sz="quarter" idx="12"/>
          </p:nvPr>
        </p:nvSpPr>
        <p:spPr/>
        <p:txBody>
          <a:bodyPr/>
          <a:lstStyle/>
          <a:p>
            <a:fld id="{79463015-ABDD-44E9-850F-7B4794200E02}" type="slidenum">
              <a:rPr lang="en-US" smtClean="0"/>
              <a:pPr/>
              <a:t>14</a:t>
            </a:fld>
            <a:endParaRPr lang="en-US" dirty="0"/>
          </a:p>
        </p:txBody>
      </p:sp>
      <p:graphicFrame>
        <p:nvGraphicFramePr>
          <p:cNvPr id="5" name="Diagram 4">
            <a:extLst>
              <a:ext uri="{FF2B5EF4-FFF2-40B4-BE49-F238E27FC236}">
                <a16:creationId xmlns:a16="http://schemas.microsoft.com/office/drawing/2014/main" id="{85A5BF87-DC27-4F72-8A83-AD2CF04952CD}"/>
              </a:ext>
            </a:extLst>
          </p:cNvPr>
          <p:cNvGraphicFramePr/>
          <p:nvPr>
            <p:extLst>
              <p:ext uri="{D42A27DB-BD31-4B8C-83A1-F6EECF244321}">
                <p14:modId xmlns:p14="http://schemas.microsoft.com/office/powerpoint/2010/main" val="3296967042"/>
              </p:ext>
            </p:extLst>
          </p:nvPr>
        </p:nvGraphicFramePr>
        <p:xfrm>
          <a:off x="762385" y="1817224"/>
          <a:ext cx="13046212" cy="5548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0290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A13F3-C173-4DF8-BEF7-466907F679E8}"/>
              </a:ext>
            </a:extLst>
          </p:cNvPr>
          <p:cNvSpPr>
            <a:spLocks noGrp="1"/>
          </p:cNvSpPr>
          <p:nvPr>
            <p:ph type="title"/>
          </p:nvPr>
        </p:nvSpPr>
        <p:spPr>
          <a:xfrm>
            <a:off x="731519" y="548643"/>
            <a:ext cx="13405585" cy="677108"/>
          </a:xfrm>
        </p:spPr>
        <p:txBody>
          <a:bodyPr/>
          <a:lstStyle/>
          <a:p>
            <a:r>
              <a:rPr lang="en-US" sz="4400" dirty="0"/>
              <a:t>Instructional Supports for the Model Curriculum</a:t>
            </a:r>
          </a:p>
        </p:txBody>
      </p:sp>
      <p:sp>
        <p:nvSpPr>
          <p:cNvPr id="3" name="Content Placeholder 2">
            <a:extLst>
              <a:ext uri="{FF2B5EF4-FFF2-40B4-BE49-F238E27FC236}">
                <a16:creationId xmlns:a16="http://schemas.microsoft.com/office/drawing/2014/main" id="{8467BC19-59AD-41FA-B5C2-980367A3B00D}"/>
              </a:ext>
            </a:extLst>
          </p:cNvPr>
          <p:cNvSpPr>
            <a:spLocks noGrp="1"/>
          </p:cNvSpPr>
          <p:nvPr>
            <p:ph idx="1"/>
          </p:nvPr>
        </p:nvSpPr>
        <p:spPr>
          <a:xfrm>
            <a:off x="563077" y="1984316"/>
            <a:ext cx="6247156" cy="5098872"/>
          </a:xfrm>
        </p:spPr>
        <p:txBody>
          <a:bodyPr/>
          <a:lstStyle/>
          <a:p>
            <a:pPr marL="0" indent="0">
              <a:buNone/>
            </a:pPr>
            <a:r>
              <a:rPr lang="en-US" sz="3600" dirty="0"/>
              <a:t>Each cluster will include: </a:t>
            </a:r>
          </a:p>
          <a:p>
            <a:pPr lvl="1">
              <a:buFont typeface="Courier New" panose="02070309020205020404" pitchFamily="49" charset="0"/>
              <a:buChar char="o"/>
            </a:pPr>
            <a:r>
              <a:rPr lang="en-US" sz="2800" i="0" u="none" strike="noStrike" dirty="0">
                <a:solidFill>
                  <a:srgbClr val="000000"/>
                </a:solidFill>
                <a:effectLst/>
                <a:latin typeface="Arial" panose="020B0604020202020204" pitchFamily="34" charset="0"/>
                <a:cs typeface="Arial" panose="020B0604020202020204" pitchFamily="34" charset="0"/>
              </a:rPr>
              <a:t>How is this different from Algebra 1/ Geometry? </a:t>
            </a:r>
          </a:p>
          <a:p>
            <a:pPr lvl="1">
              <a:buFont typeface="Courier New" panose="02070309020205020404" pitchFamily="49" charset="0"/>
              <a:buChar char="o"/>
            </a:pPr>
            <a:r>
              <a:rPr lang="en-US" sz="2800" i="0" u="none" strike="noStrike" dirty="0">
                <a:solidFill>
                  <a:srgbClr val="000000"/>
                </a:solidFill>
                <a:effectLst/>
                <a:latin typeface="Arial" panose="020B0604020202020204" pitchFamily="34" charset="0"/>
                <a:cs typeface="Arial" panose="020B0604020202020204" pitchFamily="34" charset="0"/>
              </a:rPr>
              <a:t>Description of Cluster at A2E Level</a:t>
            </a:r>
            <a:endParaRPr lang="en-US" sz="2800" dirty="0">
              <a:solidFill>
                <a:srgbClr val="000000"/>
              </a:solidFill>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sz="2800" i="0" u="none" strike="noStrike" dirty="0">
                <a:solidFill>
                  <a:srgbClr val="000000"/>
                </a:solidFill>
                <a:effectLst/>
                <a:latin typeface="Arial" panose="020B0604020202020204" pitchFamily="34" charset="0"/>
                <a:cs typeface="Arial" panose="020B0604020202020204" pitchFamily="34" charset="0"/>
              </a:rPr>
              <a:t>GAISE II Connection</a:t>
            </a:r>
          </a:p>
          <a:p>
            <a:pPr lvl="1">
              <a:buFont typeface="Courier New" panose="02070309020205020404" pitchFamily="49" charset="0"/>
              <a:buChar char="o"/>
            </a:pPr>
            <a:r>
              <a:rPr lang="en-US" sz="2800" i="0" u="none" strike="noStrike" dirty="0">
                <a:solidFill>
                  <a:srgbClr val="000000"/>
                </a:solidFill>
                <a:effectLst/>
                <a:latin typeface="Arial" panose="020B0604020202020204" pitchFamily="34" charset="0"/>
                <a:cs typeface="Arial" panose="020B0604020202020204" pitchFamily="34" charset="0"/>
              </a:rPr>
              <a:t>How is this different from </a:t>
            </a:r>
            <a:br>
              <a:rPr lang="en-US" sz="2800" i="0" u="none" strike="noStrike" dirty="0">
                <a:solidFill>
                  <a:srgbClr val="000000"/>
                </a:solidFill>
                <a:effectLst/>
                <a:latin typeface="Arial" panose="020B0604020202020204" pitchFamily="34" charset="0"/>
                <a:cs typeface="Arial" panose="020B0604020202020204" pitchFamily="34" charset="0"/>
              </a:rPr>
            </a:br>
            <a:r>
              <a:rPr lang="en-US" sz="2800" i="0" u="none" strike="noStrike" dirty="0">
                <a:solidFill>
                  <a:srgbClr val="000000"/>
                </a:solidFill>
                <a:effectLst/>
                <a:latin typeface="Arial" panose="020B0604020202020204" pitchFamily="34" charset="0"/>
                <a:cs typeface="Arial" panose="020B0604020202020204" pitchFamily="34" charset="0"/>
              </a:rPr>
              <a:t>TMM 010-Introductory Statistics? </a:t>
            </a:r>
            <a:endParaRPr lang="en-US" sz="2800" dirty="0">
              <a:solidFill>
                <a:srgbClr val="000000"/>
              </a:solidFill>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sz="2800" i="0" u="none" strike="noStrike" dirty="0">
                <a:solidFill>
                  <a:srgbClr val="000000"/>
                </a:solidFill>
                <a:effectLst/>
                <a:latin typeface="Arial" panose="020B0604020202020204" pitchFamily="34" charset="0"/>
                <a:cs typeface="Arial" panose="020B0604020202020204" pitchFamily="34" charset="0"/>
              </a:rPr>
              <a:t>How is this different from</a:t>
            </a:r>
            <a:br>
              <a:rPr lang="en-US" sz="2800" i="0" u="none" strike="noStrike" dirty="0">
                <a:solidFill>
                  <a:srgbClr val="000000"/>
                </a:solidFill>
                <a:effectLst/>
                <a:latin typeface="Arial" panose="020B0604020202020204" pitchFamily="34" charset="0"/>
                <a:cs typeface="Arial" panose="020B0604020202020204" pitchFamily="34" charset="0"/>
              </a:rPr>
            </a:br>
            <a:r>
              <a:rPr lang="en-US" sz="2800" i="0" u="none" strike="noStrike" dirty="0">
                <a:solidFill>
                  <a:srgbClr val="000000"/>
                </a:solidFill>
                <a:effectLst/>
                <a:latin typeface="Arial" panose="020B0604020202020204" pitchFamily="34" charset="0"/>
                <a:cs typeface="Arial" panose="020B0604020202020204" pitchFamily="34" charset="0"/>
              </a:rPr>
              <a:t>AP Statistics</a:t>
            </a:r>
            <a:r>
              <a:rPr lang="en-US" sz="2400" i="0" u="none" strike="noStrike" dirty="0">
                <a:solidFill>
                  <a:srgbClr val="000000"/>
                </a:solidFill>
                <a:effectLst/>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B5DFECF-A143-4D0A-B68B-F64278F0CF73}"/>
              </a:ext>
            </a:extLst>
          </p:cNvPr>
          <p:cNvSpPr>
            <a:spLocks noGrp="1"/>
          </p:cNvSpPr>
          <p:nvPr>
            <p:ph type="sldNum" sz="quarter" idx="12"/>
          </p:nvPr>
        </p:nvSpPr>
        <p:spPr/>
        <p:txBody>
          <a:bodyPr/>
          <a:lstStyle/>
          <a:p>
            <a:fld id="{79463015-ABDD-44E9-850F-7B4794200E02}" type="slidenum">
              <a:rPr lang="en-US" smtClean="0"/>
              <a:pPr/>
              <a:t>15</a:t>
            </a:fld>
            <a:endParaRPr lang="en-US" dirty="0"/>
          </a:p>
        </p:txBody>
      </p:sp>
      <p:pic>
        <p:nvPicPr>
          <p:cNvPr id="6" name="Picture 5" descr="Math Model Curriculum with Instructional Supports cover">
            <a:extLst>
              <a:ext uri="{FF2B5EF4-FFF2-40B4-BE49-F238E27FC236}">
                <a16:creationId xmlns:a16="http://schemas.microsoft.com/office/drawing/2014/main" id="{FEA735FE-C14D-455F-AC27-0F96AA2F98E1}"/>
              </a:ext>
            </a:extLst>
          </p:cNvPr>
          <p:cNvPicPr>
            <a:picLocks noChangeAspect="1"/>
          </p:cNvPicPr>
          <p:nvPr/>
        </p:nvPicPr>
        <p:blipFill>
          <a:blip r:embed="rId3"/>
          <a:stretch>
            <a:fillRect/>
          </a:stretch>
        </p:blipFill>
        <p:spPr>
          <a:xfrm>
            <a:off x="7254849" y="1984316"/>
            <a:ext cx="6974305" cy="4327239"/>
          </a:xfrm>
          <a:prstGeom prst="rect">
            <a:avLst/>
          </a:prstGeom>
          <a:ln w="6350">
            <a:solidFill>
              <a:schemeClr val="bg1">
                <a:lumMod val="65000"/>
              </a:schemeClr>
            </a:solidFill>
          </a:ln>
          <a:effectLst>
            <a:outerShdw blurRad="50800" dist="38100" dir="8100000" algn="tr" rotWithShape="0">
              <a:schemeClr val="tx1">
                <a:lumMod val="50000"/>
                <a:lumOff val="50000"/>
                <a:alpha val="40000"/>
              </a:schemeClr>
            </a:outerShdw>
          </a:effectLst>
        </p:spPr>
      </p:pic>
    </p:spTree>
    <p:extLst>
      <p:ext uri="{BB962C8B-B14F-4D97-AF65-F5344CB8AC3E}">
        <p14:creationId xmlns:p14="http://schemas.microsoft.com/office/powerpoint/2010/main" val="41421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0221F-DAD0-45FB-A51A-19CF5762A191}"/>
              </a:ext>
            </a:extLst>
          </p:cNvPr>
          <p:cNvSpPr>
            <a:spLocks noGrp="1"/>
          </p:cNvSpPr>
          <p:nvPr>
            <p:ph type="title"/>
          </p:nvPr>
        </p:nvSpPr>
        <p:spPr>
          <a:xfrm>
            <a:off x="2053244" y="33710"/>
            <a:ext cx="9875520" cy="664797"/>
          </a:xfrm>
        </p:spPr>
        <p:txBody>
          <a:bodyPr/>
          <a:lstStyle/>
          <a:p>
            <a:r>
              <a:rPr lang="en-US" sz="4320" dirty="0"/>
              <a:t>ACT Math Blueprint</a:t>
            </a:r>
          </a:p>
        </p:txBody>
      </p:sp>
      <p:graphicFrame>
        <p:nvGraphicFramePr>
          <p:cNvPr id="4" name="Table 4">
            <a:extLst>
              <a:ext uri="{FF2B5EF4-FFF2-40B4-BE49-F238E27FC236}">
                <a16:creationId xmlns:a16="http://schemas.microsoft.com/office/drawing/2014/main" id="{A2CF2B91-32C7-4DFC-B703-D783FF102DFA}"/>
              </a:ext>
            </a:extLst>
          </p:cNvPr>
          <p:cNvGraphicFramePr>
            <a:graphicFrameLocks noGrp="1"/>
          </p:cNvGraphicFramePr>
          <p:nvPr/>
        </p:nvGraphicFramePr>
        <p:xfrm>
          <a:off x="821802" y="822960"/>
          <a:ext cx="13183566" cy="6583680"/>
        </p:xfrm>
        <a:graphic>
          <a:graphicData uri="http://schemas.openxmlformats.org/drawingml/2006/table">
            <a:tbl>
              <a:tblPr firstRow="1" bandRow="1">
                <a:tableStyleId>{5C22544A-7EE6-4342-B048-85BDC9FD1C3A}</a:tableStyleId>
              </a:tblPr>
              <a:tblGrid>
                <a:gridCol w="5712340">
                  <a:extLst>
                    <a:ext uri="{9D8B030D-6E8A-4147-A177-3AD203B41FA5}">
                      <a16:colId xmlns:a16="http://schemas.microsoft.com/office/drawing/2014/main" val="4060931374"/>
                    </a:ext>
                  </a:extLst>
                </a:gridCol>
                <a:gridCol w="4292325">
                  <a:extLst>
                    <a:ext uri="{9D8B030D-6E8A-4147-A177-3AD203B41FA5}">
                      <a16:colId xmlns:a16="http://schemas.microsoft.com/office/drawing/2014/main" val="2479622681"/>
                    </a:ext>
                  </a:extLst>
                </a:gridCol>
                <a:gridCol w="1436152">
                  <a:extLst>
                    <a:ext uri="{9D8B030D-6E8A-4147-A177-3AD203B41FA5}">
                      <a16:colId xmlns:a16="http://schemas.microsoft.com/office/drawing/2014/main" val="43693532"/>
                    </a:ext>
                  </a:extLst>
                </a:gridCol>
                <a:gridCol w="1742749">
                  <a:extLst>
                    <a:ext uri="{9D8B030D-6E8A-4147-A177-3AD203B41FA5}">
                      <a16:colId xmlns:a16="http://schemas.microsoft.com/office/drawing/2014/main" val="2287023575"/>
                    </a:ext>
                  </a:extLst>
                </a:gridCol>
              </a:tblGrid>
              <a:tr h="841248">
                <a:tc>
                  <a:txBody>
                    <a:bodyPr/>
                    <a:lstStyle/>
                    <a:p>
                      <a:r>
                        <a:rPr lang="en-US" sz="2400" dirty="0">
                          <a:latin typeface="Arial" panose="020B0604020202020204" pitchFamily="34" charset="0"/>
                          <a:cs typeface="Arial" panose="020B0604020202020204" pitchFamily="34" charset="0"/>
                        </a:rPr>
                        <a:t>Reporting Category</a:t>
                      </a:r>
                    </a:p>
                  </a:txBody>
                  <a:tcPr marL="109728" marR="109728" marT="54864" marB="54864"/>
                </a:tc>
                <a:tc>
                  <a:txBody>
                    <a:bodyPr/>
                    <a:lstStyle/>
                    <a:p>
                      <a:r>
                        <a:rPr lang="en-US" sz="2400" dirty="0">
                          <a:latin typeface="Arial" panose="020B0604020202020204" pitchFamily="34" charset="0"/>
                          <a:cs typeface="Arial" panose="020B0604020202020204" pitchFamily="34" charset="0"/>
                        </a:rPr>
                        <a:t>Reporting Subcategory</a:t>
                      </a:r>
                    </a:p>
                  </a:txBody>
                  <a:tcPr marL="109728" marR="109728" marT="54864" marB="54864"/>
                </a:tc>
                <a:tc>
                  <a:txBody>
                    <a:bodyPr/>
                    <a:lstStyle/>
                    <a:p>
                      <a:r>
                        <a:rPr lang="en-US" sz="2400" dirty="0">
                          <a:latin typeface="Arial" panose="020B0604020202020204" pitchFamily="34" charset="0"/>
                          <a:cs typeface="Arial" panose="020B0604020202020204" pitchFamily="34" charset="0"/>
                        </a:rPr>
                        <a:t># of Items</a:t>
                      </a:r>
                    </a:p>
                  </a:txBody>
                  <a:tcPr marL="109728" marR="109728" marT="54864" marB="54864"/>
                </a:tc>
                <a:tc>
                  <a:txBody>
                    <a:bodyPr/>
                    <a:lstStyle/>
                    <a:p>
                      <a:r>
                        <a:rPr lang="en-US" sz="2400" dirty="0">
                          <a:latin typeface="Arial" panose="020B0604020202020204" pitchFamily="34" charset="0"/>
                          <a:cs typeface="Arial" panose="020B0604020202020204" pitchFamily="34" charset="0"/>
                        </a:rPr>
                        <a:t>% of Test</a:t>
                      </a:r>
                    </a:p>
                  </a:txBody>
                  <a:tcPr marL="109728" marR="109728" marT="54864" marB="54864"/>
                </a:tc>
                <a:extLst>
                  <a:ext uri="{0D108BD9-81ED-4DB2-BD59-A6C34878D82A}">
                    <a16:rowId xmlns:a16="http://schemas.microsoft.com/office/drawing/2014/main" val="1042663475"/>
                  </a:ext>
                </a:extLst>
              </a:tr>
              <a:tr h="12070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Integrating Essential Skills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(topics learned before 8</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grade using higher complexity)</a:t>
                      </a:r>
                    </a:p>
                  </a:txBody>
                  <a:tcPr marL="109728" marR="109728" marT="54864" marB="54864"/>
                </a:tc>
                <a:tc>
                  <a:txBody>
                    <a:bodyPr/>
                    <a:lstStyle/>
                    <a:p>
                      <a:endParaRPr lang="en-US" sz="2400" dirty="0">
                        <a:latin typeface="Arial" panose="020B0604020202020204" pitchFamily="34" charset="0"/>
                        <a:cs typeface="Arial" panose="020B0604020202020204" pitchFamily="34" charset="0"/>
                      </a:endParaRPr>
                    </a:p>
                  </a:txBody>
                  <a:tcPr marL="109728" marR="109728" marT="54864" marB="54864"/>
                </a:tc>
                <a:tc>
                  <a:txBody>
                    <a:bodyPr/>
                    <a:lstStyle/>
                    <a:p>
                      <a:r>
                        <a:rPr lang="en-US" sz="2400" dirty="0">
                          <a:latin typeface="Arial" panose="020B0604020202020204" pitchFamily="34" charset="0"/>
                          <a:cs typeface="Arial" panose="020B0604020202020204" pitchFamily="34" charset="0"/>
                        </a:rPr>
                        <a:t>24-26</a:t>
                      </a:r>
                    </a:p>
                  </a:txBody>
                  <a:tcPr marL="109728" marR="109728" marT="54864" marB="54864"/>
                </a:tc>
                <a:tc>
                  <a:txBody>
                    <a:bodyPr/>
                    <a:lstStyle/>
                    <a:p>
                      <a:r>
                        <a:rPr lang="en-US" sz="2400" dirty="0">
                          <a:latin typeface="Arial" panose="020B0604020202020204" pitchFamily="34" charset="0"/>
                          <a:cs typeface="Arial" panose="020B0604020202020204" pitchFamily="34" charset="0"/>
                        </a:rPr>
                        <a:t>40-43%</a:t>
                      </a:r>
                    </a:p>
                  </a:txBody>
                  <a:tcPr marL="109728" marR="109728" marT="54864" marB="54864"/>
                </a:tc>
                <a:extLst>
                  <a:ext uri="{0D108BD9-81ED-4DB2-BD59-A6C34878D82A}">
                    <a16:rowId xmlns:a16="http://schemas.microsoft.com/office/drawing/2014/main" val="2760623750"/>
                  </a:ext>
                </a:extLst>
              </a:tr>
              <a:tr h="841248">
                <a:tc>
                  <a:txBody>
                    <a:bodyPr/>
                    <a:lstStyle/>
                    <a:p>
                      <a:r>
                        <a:rPr lang="en-US" sz="2400" dirty="0">
                          <a:latin typeface="Arial" panose="020B0604020202020204" pitchFamily="34" charset="0"/>
                          <a:cs typeface="Arial" panose="020B0604020202020204" pitchFamily="34" charset="0"/>
                        </a:rPr>
                        <a:t>Preparing for Higher Mathematics</a:t>
                      </a:r>
                    </a:p>
                  </a:txBody>
                  <a:tcPr marL="109728" marR="109728" marT="54864" marB="54864"/>
                </a:tc>
                <a:tc>
                  <a:txBody>
                    <a:bodyPr/>
                    <a:lstStyle/>
                    <a:p>
                      <a:endParaRPr lang="en-US" sz="2400" dirty="0">
                        <a:latin typeface="Arial" panose="020B0604020202020204" pitchFamily="34" charset="0"/>
                        <a:cs typeface="Arial" panose="020B0604020202020204" pitchFamily="34" charset="0"/>
                      </a:endParaRPr>
                    </a:p>
                  </a:txBody>
                  <a:tcPr marL="109728" marR="109728" marT="54864" marB="54864"/>
                </a:tc>
                <a:tc>
                  <a:txBody>
                    <a:bodyPr/>
                    <a:lstStyle/>
                    <a:p>
                      <a:r>
                        <a:rPr lang="en-US" sz="2400" dirty="0">
                          <a:latin typeface="Arial" panose="020B0604020202020204" pitchFamily="34" charset="0"/>
                          <a:cs typeface="Arial" panose="020B0604020202020204" pitchFamily="34" charset="0"/>
                        </a:rPr>
                        <a:t>34-36</a:t>
                      </a:r>
                    </a:p>
                  </a:txBody>
                  <a:tcPr marL="109728" marR="109728" marT="54864" marB="54864"/>
                </a:tc>
                <a:tc>
                  <a:txBody>
                    <a:bodyPr/>
                    <a:lstStyle/>
                    <a:p>
                      <a:r>
                        <a:rPr lang="en-US" sz="2400" dirty="0">
                          <a:latin typeface="Arial" panose="020B0604020202020204" pitchFamily="34" charset="0"/>
                          <a:cs typeface="Arial" panose="020B0604020202020204" pitchFamily="34" charset="0"/>
                        </a:rPr>
                        <a:t>57-60%</a:t>
                      </a:r>
                    </a:p>
                  </a:txBody>
                  <a:tcPr marL="109728" marR="109728" marT="54864" marB="54864"/>
                </a:tc>
                <a:extLst>
                  <a:ext uri="{0D108BD9-81ED-4DB2-BD59-A6C34878D82A}">
                    <a16:rowId xmlns:a16="http://schemas.microsoft.com/office/drawing/2014/main" val="2424684568"/>
                  </a:ext>
                </a:extLst>
              </a:tr>
              <a:tr h="475488">
                <a:tc>
                  <a:txBody>
                    <a:bodyPr/>
                    <a:lstStyle/>
                    <a:p>
                      <a:endParaRPr lang="en-US" sz="2400" dirty="0">
                        <a:latin typeface="Arial" panose="020B0604020202020204" pitchFamily="34" charset="0"/>
                        <a:cs typeface="Arial" panose="020B0604020202020204" pitchFamily="34" charset="0"/>
                      </a:endParaRPr>
                    </a:p>
                  </a:txBody>
                  <a:tcPr marL="109728" marR="109728" marT="54864" marB="54864"/>
                </a:tc>
                <a:tc>
                  <a:txBody>
                    <a:bodyPr/>
                    <a:lstStyle/>
                    <a:p>
                      <a:r>
                        <a:rPr lang="en-US" sz="2400" dirty="0">
                          <a:latin typeface="Arial" panose="020B0604020202020204" pitchFamily="34" charset="0"/>
                          <a:cs typeface="Arial" panose="020B0604020202020204" pitchFamily="34" charset="0"/>
                        </a:rPr>
                        <a:t>Number &amp; Quantity</a:t>
                      </a:r>
                    </a:p>
                  </a:txBody>
                  <a:tcPr marL="109728" marR="109728" marT="54864" marB="54864"/>
                </a:tc>
                <a:tc>
                  <a:txBody>
                    <a:bodyPr/>
                    <a:lstStyle/>
                    <a:p>
                      <a:r>
                        <a:rPr lang="en-US" sz="2400" dirty="0">
                          <a:latin typeface="Arial" panose="020B0604020202020204" pitchFamily="34" charset="0"/>
                          <a:cs typeface="Arial" panose="020B0604020202020204" pitchFamily="34" charset="0"/>
                        </a:rPr>
                        <a:t>4-6</a:t>
                      </a:r>
                    </a:p>
                  </a:txBody>
                  <a:tcPr marL="109728" marR="109728" marT="54864" marB="54864"/>
                </a:tc>
                <a:tc>
                  <a:txBody>
                    <a:bodyPr/>
                    <a:lstStyle/>
                    <a:p>
                      <a:r>
                        <a:rPr lang="en-US" sz="2400" dirty="0">
                          <a:latin typeface="Arial" panose="020B0604020202020204" pitchFamily="34" charset="0"/>
                          <a:cs typeface="Arial" panose="020B0604020202020204" pitchFamily="34" charset="0"/>
                        </a:rPr>
                        <a:t>7-10%</a:t>
                      </a:r>
                    </a:p>
                  </a:txBody>
                  <a:tcPr marL="109728" marR="109728" marT="54864" marB="54864"/>
                </a:tc>
                <a:extLst>
                  <a:ext uri="{0D108BD9-81ED-4DB2-BD59-A6C34878D82A}">
                    <a16:rowId xmlns:a16="http://schemas.microsoft.com/office/drawing/2014/main" val="2680582857"/>
                  </a:ext>
                </a:extLst>
              </a:tr>
              <a:tr h="475488">
                <a:tc>
                  <a:txBody>
                    <a:bodyPr/>
                    <a:lstStyle/>
                    <a:p>
                      <a:endParaRPr lang="en-US" sz="2400">
                        <a:latin typeface="Arial" panose="020B0604020202020204" pitchFamily="34" charset="0"/>
                        <a:cs typeface="Arial" panose="020B0604020202020204" pitchFamily="34" charset="0"/>
                      </a:endParaRPr>
                    </a:p>
                  </a:txBody>
                  <a:tcPr marL="109728" marR="109728" marT="54864" marB="54864"/>
                </a:tc>
                <a:tc>
                  <a:txBody>
                    <a:bodyPr/>
                    <a:lstStyle/>
                    <a:p>
                      <a:r>
                        <a:rPr lang="en-US" sz="2400" dirty="0">
                          <a:latin typeface="Arial" panose="020B0604020202020204" pitchFamily="34" charset="0"/>
                          <a:cs typeface="Arial" panose="020B0604020202020204" pitchFamily="34" charset="0"/>
                        </a:rPr>
                        <a:t>Algebra</a:t>
                      </a:r>
                    </a:p>
                  </a:txBody>
                  <a:tcPr marL="109728" marR="109728" marT="54864" marB="54864"/>
                </a:tc>
                <a:tc>
                  <a:txBody>
                    <a:bodyPr/>
                    <a:lstStyle/>
                    <a:p>
                      <a:r>
                        <a:rPr lang="en-US" sz="2400" dirty="0">
                          <a:latin typeface="Arial" panose="020B0604020202020204" pitchFamily="34" charset="0"/>
                          <a:cs typeface="Arial" panose="020B0604020202020204" pitchFamily="34" charset="0"/>
                        </a:rPr>
                        <a:t>7-9</a:t>
                      </a:r>
                    </a:p>
                  </a:txBody>
                  <a:tcPr marL="109728" marR="109728" marT="54864" marB="54864"/>
                </a:tc>
                <a:tc>
                  <a:txBody>
                    <a:bodyPr/>
                    <a:lstStyle/>
                    <a:p>
                      <a:r>
                        <a:rPr lang="en-US" sz="2400" dirty="0">
                          <a:latin typeface="Arial" panose="020B0604020202020204" pitchFamily="34" charset="0"/>
                          <a:cs typeface="Arial" panose="020B0604020202020204" pitchFamily="34" charset="0"/>
                        </a:rPr>
                        <a:t>12-15%</a:t>
                      </a:r>
                    </a:p>
                  </a:txBody>
                  <a:tcPr marL="109728" marR="109728" marT="54864" marB="54864"/>
                </a:tc>
                <a:extLst>
                  <a:ext uri="{0D108BD9-81ED-4DB2-BD59-A6C34878D82A}">
                    <a16:rowId xmlns:a16="http://schemas.microsoft.com/office/drawing/2014/main" val="3684067240"/>
                  </a:ext>
                </a:extLst>
              </a:tr>
              <a:tr h="475488">
                <a:tc>
                  <a:txBody>
                    <a:bodyPr/>
                    <a:lstStyle/>
                    <a:p>
                      <a:endParaRPr lang="en-US" sz="2400">
                        <a:latin typeface="Arial" panose="020B0604020202020204" pitchFamily="34" charset="0"/>
                        <a:cs typeface="Arial" panose="020B0604020202020204" pitchFamily="34" charset="0"/>
                      </a:endParaRPr>
                    </a:p>
                  </a:txBody>
                  <a:tcPr marL="109728" marR="109728" marT="54864" marB="54864"/>
                </a:tc>
                <a:tc>
                  <a:txBody>
                    <a:bodyPr/>
                    <a:lstStyle/>
                    <a:p>
                      <a:r>
                        <a:rPr lang="en-US" sz="2400" dirty="0">
                          <a:latin typeface="Arial" panose="020B0604020202020204" pitchFamily="34" charset="0"/>
                          <a:cs typeface="Arial" panose="020B0604020202020204" pitchFamily="34" charset="0"/>
                        </a:rPr>
                        <a:t>Functions</a:t>
                      </a:r>
                    </a:p>
                  </a:txBody>
                  <a:tcPr marL="109728" marR="109728" marT="54864" marB="54864"/>
                </a:tc>
                <a:tc>
                  <a:txBody>
                    <a:bodyPr/>
                    <a:lstStyle/>
                    <a:p>
                      <a:r>
                        <a:rPr lang="en-US" sz="2400" dirty="0">
                          <a:latin typeface="Arial" panose="020B0604020202020204" pitchFamily="34" charset="0"/>
                          <a:cs typeface="Arial" panose="020B0604020202020204" pitchFamily="34" charset="0"/>
                        </a:rPr>
                        <a:t>7-9</a:t>
                      </a:r>
                    </a:p>
                  </a:txBody>
                  <a:tcPr marL="109728" marR="109728" marT="54864" marB="5486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12-15%</a:t>
                      </a:r>
                    </a:p>
                  </a:txBody>
                  <a:tcPr marL="109728" marR="109728" marT="54864" marB="54864"/>
                </a:tc>
                <a:extLst>
                  <a:ext uri="{0D108BD9-81ED-4DB2-BD59-A6C34878D82A}">
                    <a16:rowId xmlns:a16="http://schemas.microsoft.com/office/drawing/2014/main" val="4198483206"/>
                  </a:ext>
                </a:extLst>
              </a:tr>
              <a:tr h="475488">
                <a:tc>
                  <a:txBody>
                    <a:bodyPr/>
                    <a:lstStyle/>
                    <a:p>
                      <a:endParaRPr lang="en-US" sz="2400">
                        <a:latin typeface="Arial" panose="020B0604020202020204" pitchFamily="34" charset="0"/>
                        <a:cs typeface="Arial" panose="020B0604020202020204" pitchFamily="34" charset="0"/>
                      </a:endParaRPr>
                    </a:p>
                  </a:txBody>
                  <a:tcPr marL="109728" marR="109728" marT="54864" marB="54864"/>
                </a:tc>
                <a:tc>
                  <a:txBody>
                    <a:bodyPr/>
                    <a:lstStyle/>
                    <a:p>
                      <a:r>
                        <a:rPr lang="en-US" sz="2400" dirty="0">
                          <a:latin typeface="Arial" panose="020B0604020202020204" pitchFamily="34" charset="0"/>
                          <a:cs typeface="Arial" panose="020B0604020202020204" pitchFamily="34" charset="0"/>
                        </a:rPr>
                        <a:t>Geometry</a:t>
                      </a:r>
                    </a:p>
                  </a:txBody>
                  <a:tcPr marL="109728" marR="109728" marT="54864" marB="54864"/>
                </a:tc>
                <a:tc>
                  <a:txBody>
                    <a:bodyPr/>
                    <a:lstStyle/>
                    <a:p>
                      <a:r>
                        <a:rPr lang="en-US" sz="2400" dirty="0">
                          <a:latin typeface="Arial" panose="020B0604020202020204" pitchFamily="34" charset="0"/>
                          <a:cs typeface="Arial" panose="020B0604020202020204" pitchFamily="34" charset="0"/>
                        </a:rPr>
                        <a:t>7-9</a:t>
                      </a:r>
                    </a:p>
                  </a:txBody>
                  <a:tcPr marL="109728" marR="109728" marT="54864" marB="5486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12-15%</a:t>
                      </a:r>
                    </a:p>
                  </a:txBody>
                  <a:tcPr marL="109728" marR="109728" marT="54864" marB="54864"/>
                </a:tc>
                <a:extLst>
                  <a:ext uri="{0D108BD9-81ED-4DB2-BD59-A6C34878D82A}">
                    <a16:rowId xmlns:a16="http://schemas.microsoft.com/office/drawing/2014/main" val="2237894250"/>
                  </a:ext>
                </a:extLst>
              </a:tr>
              <a:tr h="841248">
                <a:tc>
                  <a:txBody>
                    <a:bodyPr/>
                    <a:lstStyle/>
                    <a:p>
                      <a:endParaRPr lang="en-US" sz="2400" dirty="0">
                        <a:latin typeface="Arial" panose="020B0604020202020204" pitchFamily="34" charset="0"/>
                        <a:cs typeface="Arial" panose="020B0604020202020204" pitchFamily="34" charset="0"/>
                      </a:endParaRPr>
                    </a:p>
                  </a:txBody>
                  <a:tcPr marL="109728" marR="109728" marT="54864" marB="54864"/>
                </a:tc>
                <a:tc>
                  <a:txBody>
                    <a:bodyPr/>
                    <a:lstStyle/>
                    <a:p>
                      <a:r>
                        <a:rPr lang="en-US" sz="2400" dirty="0">
                          <a:latin typeface="Arial" panose="020B0604020202020204" pitchFamily="34" charset="0"/>
                          <a:cs typeface="Arial" panose="020B0604020202020204" pitchFamily="34" charset="0"/>
                        </a:rPr>
                        <a:t>Statistics and Probability</a:t>
                      </a:r>
                    </a:p>
                  </a:txBody>
                  <a:tcPr marL="109728" marR="109728" marT="54864" marB="54864"/>
                </a:tc>
                <a:tc>
                  <a:txBody>
                    <a:bodyPr/>
                    <a:lstStyle/>
                    <a:p>
                      <a:r>
                        <a:rPr lang="en-US" sz="2400" dirty="0">
                          <a:latin typeface="Arial" panose="020B0604020202020204" pitchFamily="34" charset="0"/>
                          <a:cs typeface="Arial" panose="020B0604020202020204" pitchFamily="34" charset="0"/>
                        </a:rPr>
                        <a:t>5-7</a:t>
                      </a:r>
                    </a:p>
                  </a:txBody>
                  <a:tcPr marL="109728" marR="109728" marT="54864" marB="54864"/>
                </a:tc>
                <a:tc>
                  <a:txBody>
                    <a:bodyPr/>
                    <a:lstStyle/>
                    <a:p>
                      <a:r>
                        <a:rPr lang="en-US" sz="2400" dirty="0">
                          <a:latin typeface="Arial" panose="020B0604020202020204" pitchFamily="34" charset="0"/>
                          <a:cs typeface="Arial" panose="020B0604020202020204" pitchFamily="34" charset="0"/>
                        </a:rPr>
                        <a:t>8-10%</a:t>
                      </a:r>
                    </a:p>
                  </a:txBody>
                  <a:tcPr marL="109728" marR="109728" marT="54864" marB="54864"/>
                </a:tc>
                <a:extLst>
                  <a:ext uri="{0D108BD9-81ED-4DB2-BD59-A6C34878D82A}">
                    <a16:rowId xmlns:a16="http://schemas.microsoft.com/office/drawing/2014/main" val="1041995944"/>
                  </a:ext>
                </a:extLst>
              </a:tr>
              <a:tr h="475488">
                <a:tc>
                  <a:txBody>
                    <a:bodyPr/>
                    <a:lstStyle/>
                    <a:p>
                      <a:r>
                        <a:rPr lang="en-US" sz="2400" dirty="0">
                          <a:latin typeface="Arial" panose="020B0604020202020204" pitchFamily="34" charset="0"/>
                          <a:cs typeface="Arial" panose="020B0604020202020204" pitchFamily="34" charset="0"/>
                        </a:rPr>
                        <a:t>Modeling</a:t>
                      </a:r>
                    </a:p>
                  </a:txBody>
                  <a:tcPr marL="109728" marR="109728" marT="54864" marB="54864"/>
                </a:tc>
                <a:tc>
                  <a:txBody>
                    <a:bodyPr/>
                    <a:lstStyle/>
                    <a:p>
                      <a:endParaRPr lang="en-US" sz="2400" dirty="0">
                        <a:latin typeface="Arial" panose="020B0604020202020204" pitchFamily="34" charset="0"/>
                        <a:cs typeface="Arial" panose="020B0604020202020204" pitchFamily="34" charset="0"/>
                      </a:endParaRPr>
                    </a:p>
                  </a:txBody>
                  <a:tcPr marL="109728" marR="109728" marT="54864" marB="54864"/>
                </a:tc>
                <a:tc>
                  <a:txBody>
                    <a:bodyPr/>
                    <a:lstStyle/>
                    <a:p>
                      <a:r>
                        <a:rPr lang="en-US" sz="2400" u="sng" dirty="0">
                          <a:latin typeface="Arial" panose="020B0604020202020204" pitchFamily="34" charset="0"/>
                          <a:cs typeface="Arial" panose="020B0604020202020204" pitchFamily="34" charset="0"/>
                        </a:rPr>
                        <a:t>&gt;</a:t>
                      </a:r>
                      <a:r>
                        <a:rPr lang="en-US" sz="2400" dirty="0">
                          <a:latin typeface="Arial" panose="020B0604020202020204" pitchFamily="34" charset="0"/>
                          <a:cs typeface="Arial" panose="020B0604020202020204" pitchFamily="34" charset="0"/>
                        </a:rPr>
                        <a:t>16</a:t>
                      </a:r>
                    </a:p>
                  </a:txBody>
                  <a:tcPr marL="109728" marR="109728" marT="54864" marB="54864"/>
                </a:tc>
                <a:tc>
                  <a:txBody>
                    <a:bodyPr/>
                    <a:lstStyle/>
                    <a:p>
                      <a:r>
                        <a:rPr lang="en-US" sz="2400" u="sng" dirty="0">
                          <a:latin typeface="Arial" panose="020B0604020202020204" pitchFamily="34" charset="0"/>
                          <a:cs typeface="Arial" panose="020B0604020202020204" pitchFamily="34" charset="0"/>
                        </a:rPr>
                        <a:t>&gt;</a:t>
                      </a:r>
                      <a:r>
                        <a:rPr lang="en-US" sz="2400" dirty="0">
                          <a:latin typeface="Arial" panose="020B0604020202020204" pitchFamily="34" charset="0"/>
                          <a:cs typeface="Arial" panose="020B0604020202020204" pitchFamily="34" charset="0"/>
                        </a:rPr>
                        <a:t>27%</a:t>
                      </a:r>
                    </a:p>
                  </a:txBody>
                  <a:tcPr marL="109728" marR="109728" marT="54864" marB="54864"/>
                </a:tc>
                <a:extLst>
                  <a:ext uri="{0D108BD9-81ED-4DB2-BD59-A6C34878D82A}">
                    <a16:rowId xmlns:a16="http://schemas.microsoft.com/office/drawing/2014/main" val="4079873402"/>
                  </a:ext>
                </a:extLst>
              </a:tr>
              <a:tr h="475488">
                <a:tc>
                  <a:txBody>
                    <a:bodyPr/>
                    <a:lstStyle/>
                    <a:p>
                      <a:r>
                        <a:rPr lang="en-US" sz="2400" b="1" dirty="0">
                          <a:latin typeface="Arial" panose="020B0604020202020204" pitchFamily="34" charset="0"/>
                          <a:cs typeface="Arial" panose="020B0604020202020204" pitchFamily="34" charset="0"/>
                        </a:rPr>
                        <a:t>Total </a:t>
                      </a:r>
                    </a:p>
                  </a:txBody>
                  <a:tcPr marL="109728" marR="109728" marT="54864" marB="54864"/>
                </a:tc>
                <a:tc>
                  <a:txBody>
                    <a:bodyPr/>
                    <a:lstStyle/>
                    <a:p>
                      <a:endParaRPr lang="en-US" sz="2400" b="1" dirty="0">
                        <a:latin typeface="Arial" panose="020B0604020202020204" pitchFamily="34" charset="0"/>
                        <a:cs typeface="Arial" panose="020B0604020202020204" pitchFamily="34" charset="0"/>
                      </a:endParaRPr>
                    </a:p>
                  </a:txBody>
                  <a:tcPr marL="109728" marR="109728" marT="54864" marB="54864"/>
                </a:tc>
                <a:tc>
                  <a:txBody>
                    <a:bodyPr/>
                    <a:lstStyle/>
                    <a:p>
                      <a:r>
                        <a:rPr lang="en-US" sz="2400" b="1" dirty="0">
                          <a:latin typeface="Arial" panose="020B0604020202020204" pitchFamily="34" charset="0"/>
                          <a:cs typeface="Arial" panose="020B0604020202020204" pitchFamily="34" charset="0"/>
                        </a:rPr>
                        <a:t>60</a:t>
                      </a:r>
                    </a:p>
                  </a:txBody>
                  <a:tcPr marL="109728" marR="109728" marT="54864" marB="54864"/>
                </a:tc>
                <a:tc>
                  <a:txBody>
                    <a:bodyPr/>
                    <a:lstStyle/>
                    <a:p>
                      <a:r>
                        <a:rPr lang="en-US" sz="2400" b="1" dirty="0">
                          <a:latin typeface="Arial" panose="020B0604020202020204" pitchFamily="34" charset="0"/>
                          <a:cs typeface="Arial" panose="020B0604020202020204" pitchFamily="34" charset="0"/>
                        </a:rPr>
                        <a:t>100%</a:t>
                      </a:r>
                    </a:p>
                  </a:txBody>
                  <a:tcPr marL="109728" marR="109728" marT="54864" marB="54864"/>
                </a:tc>
                <a:extLst>
                  <a:ext uri="{0D108BD9-81ED-4DB2-BD59-A6C34878D82A}">
                    <a16:rowId xmlns:a16="http://schemas.microsoft.com/office/drawing/2014/main" val="2082259197"/>
                  </a:ext>
                </a:extLst>
              </a:tr>
            </a:tbl>
          </a:graphicData>
        </a:graphic>
      </p:graphicFrame>
      <p:sp>
        <p:nvSpPr>
          <p:cNvPr id="5" name="Rectangle 4" descr="yellow highlight">
            <a:extLst>
              <a:ext uri="{FF2B5EF4-FFF2-40B4-BE49-F238E27FC236}">
                <a16:creationId xmlns:a16="http://schemas.microsoft.com/office/drawing/2014/main" id="{F10E1E31-1662-4BF0-8FFE-5F8C131F3814}"/>
              </a:ext>
            </a:extLst>
          </p:cNvPr>
          <p:cNvSpPr/>
          <p:nvPr/>
        </p:nvSpPr>
        <p:spPr>
          <a:xfrm>
            <a:off x="821803" y="6471459"/>
            <a:ext cx="13183566" cy="423949"/>
          </a:xfrm>
          <a:prstGeom prst="rect">
            <a:avLst/>
          </a:prstGeom>
          <a:solidFill>
            <a:srgbClr val="FFFF00">
              <a:alpha val="3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20"/>
          </a:p>
        </p:txBody>
      </p:sp>
      <p:sp>
        <p:nvSpPr>
          <p:cNvPr id="6" name="Rectangle 5" descr="gold highlight">
            <a:extLst>
              <a:ext uri="{FF2B5EF4-FFF2-40B4-BE49-F238E27FC236}">
                <a16:creationId xmlns:a16="http://schemas.microsoft.com/office/drawing/2014/main" id="{7A045C51-D23A-4C6B-99B1-5BB389B218A5}"/>
              </a:ext>
            </a:extLst>
          </p:cNvPr>
          <p:cNvSpPr/>
          <p:nvPr/>
        </p:nvSpPr>
        <p:spPr>
          <a:xfrm>
            <a:off x="821802" y="2069870"/>
            <a:ext cx="5159206" cy="785552"/>
          </a:xfrm>
          <a:prstGeom prst="rect">
            <a:avLst/>
          </a:prstGeom>
          <a:solidFill>
            <a:srgbClr val="FFC000">
              <a:alpha val="3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20"/>
          </a:p>
        </p:txBody>
      </p:sp>
      <p:sp>
        <p:nvSpPr>
          <p:cNvPr id="7" name="Cloud 6" descr="word cloud">
            <a:extLst>
              <a:ext uri="{FF2B5EF4-FFF2-40B4-BE49-F238E27FC236}">
                <a16:creationId xmlns:a16="http://schemas.microsoft.com/office/drawing/2014/main" id="{1F86B4C6-76D1-47EA-B771-B4D9F55D172D}"/>
              </a:ext>
            </a:extLst>
          </p:cNvPr>
          <p:cNvSpPr/>
          <p:nvPr/>
        </p:nvSpPr>
        <p:spPr>
          <a:xfrm>
            <a:off x="1273215" y="3657600"/>
            <a:ext cx="4707793" cy="2502131"/>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520" dirty="0">
                <a:latin typeface="Arial" panose="020B0604020202020204" pitchFamily="34" charset="0"/>
                <a:cs typeface="Arial" panose="020B0604020202020204" pitchFamily="34" charset="0"/>
              </a:rPr>
              <a:t>As our group did an analysis, most ACT standards in the 28-32 range are below A2. </a:t>
            </a:r>
          </a:p>
        </p:txBody>
      </p:sp>
    </p:spTree>
    <p:extLst>
      <p:ext uri="{BB962C8B-B14F-4D97-AF65-F5344CB8AC3E}">
        <p14:creationId xmlns:p14="http://schemas.microsoft.com/office/powerpoint/2010/main" val="1876726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0221F-DAD0-45FB-A51A-19CF5762A191}"/>
              </a:ext>
            </a:extLst>
          </p:cNvPr>
          <p:cNvSpPr>
            <a:spLocks noGrp="1"/>
          </p:cNvSpPr>
          <p:nvPr>
            <p:ph type="title"/>
          </p:nvPr>
        </p:nvSpPr>
        <p:spPr>
          <a:xfrm>
            <a:off x="2053244" y="33710"/>
            <a:ext cx="9875520" cy="664797"/>
          </a:xfrm>
        </p:spPr>
        <p:txBody>
          <a:bodyPr/>
          <a:lstStyle/>
          <a:p>
            <a:r>
              <a:rPr lang="en-US" sz="4320" dirty="0"/>
              <a:t>SAT Math Blueprint</a:t>
            </a:r>
          </a:p>
        </p:txBody>
      </p:sp>
      <p:graphicFrame>
        <p:nvGraphicFramePr>
          <p:cNvPr id="4" name="Table 4">
            <a:extLst>
              <a:ext uri="{FF2B5EF4-FFF2-40B4-BE49-F238E27FC236}">
                <a16:creationId xmlns:a16="http://schemas.microsoft.com/office/drawing/2014/main" id="{A2CF2B91-32C7-4DFC-B703-D783FF102DFA}"/>
              </a:ext>
            </a:extLst>
          </p:cNvPr>
          <p:cNvGraphicFramePr>
            <a:graphicFrameLocks noGrp="1"/>
          </p:cNvGraphicFramePr>
          <p:nvPr>
            <p:extLst>
              <p:ext uri="{D42A27DB-BD31-4B8C-83A1-F6EECF244321}">
                <p14:modId xmlns:p14="http://schemas.microsoft.com/office/powerpoint/2010/main" val="588269033"/>
              </p:ext>
            </p:extLst>
          </p:nvPr>
        </p:nvGraphicFramePr>
        <p:xfrm>
          <a:off x="821802" y="822960"/>
          <a:ext cx="13183566" cy="5815584"/>
        </p:xfrm>
        <a:graphic>
          <a:graphicData uri="http://schemas.openxmlformats.org/drawingml/2006/table">
            <a:tbl>
              <a:tblPr firstRow="1" bandRow="1">
                <a:tableStyleId>{5C22544A-7EE6-4342-B048-85BDC9FD1C3A}</a:tableStyleId>
              </a:tblPr>
              <a:tblGrid>
                <a:gridCol w="2291788">
                  <a:extLst>
                    <a:ext uri="{9D8B030D-6E8A-4147-A177-3AD203B41FA5}">
                      <a16:colId xmlns:a16="http://schemas.microsoft.com/office/drawing/2014/main" val="4060931374"/>
                    </a:ext>
                  </a:extLst>
                </a:gridCol>
                <a:gridCol w="8738886">
                  <a:extLst>
                    <a:ext uri="{9D8B030D-6E8A-4147-A177-3AD203B41FA5}">
                      <a16:colId xmlns:a16="http://schemas.microsoft.com/office/drawing/2014/main" val="2479622681"/>
                    </a:ext>
                  </a:extLst>
                </a:gridCol>
                <a:gridCol w="1041721">
                  <a:extLst>
                    <a:ext uri="{9D8B030D-6E8A-4147-A177-3AD203B41FA5}">
                      <a16:colId xmlns:a16="http://schemas.microsoft.com/office/drawing/2014/main" val="43693532"/>
                    </a:ext>
                  </a:extLst>
                </a:gridCol>
                <a:gridCol w="1111171">
                  <a:extLst>
                    <a:ext uri="{9D8B030D-6E8A-4147-A177-3AD203B41FA5}">
                      <a16:colId xmlns:a16="http://schemas.microsoft.com/office/drawing/2014/main" val="2287023575"/>
                    </a:ext>
                  </a:extLst>
                </a:gridCol>
              </a:tblGrid>
              <a:tr h="841248">
                <a:tc>
                  <a:txBody>
                    <a:bodyPr/>
                    <a:lstStyle/>
                    <a:p>
                      <a:r>
                        <a:rPr lang="en-US" sz="2400" dirty="0">
                          <a:latin typeface="Arial" panose="020B0604020202020204" pitchFamily="34" charset="0"/>
                          <a:cs typeface="Arial" panose="020B0604020202020204" pitchFamily="34" charset="0"/>
                        </a:rPr>
                        <a:t>Reporting Category</a:t>
                      </a:r>
                    </a:p>
                  </a:txBody>
                  <a:tcPr marL="109728" marR="109728" marT="54864" marB="54864"/>
                </a:tc>
                <a:tc>
                  <a:txBody>
                    <a:bodyPr/>
                    <a:lstStyle/>
                    <a:p>
                      <a:r>
                        <a:rPr lang="en-US" sz="2400" dirty="0">
                          <a:latin typeface="Arial" panose="020B0604020202020204" pitchFamily="34" charset="0"/>
                          <a:cs typeface="Arial" panose="020B0604020202020204" pitchFamily="34" charset="0"/>
                        </a:rPr>
                        <a:t>Reporting Subcategory</a:t>
                      </a:r>
                    </a:p>
                  </a:txBody>
                  <a:tcPr marL="109728" marR="109728" marT="54864" marB="54864"/>
                </a:tc>
                <a:tc>
                  <a:txBody>
                    <a:bodyPr/>
                    <a:lstStyle/>
                    <a:p>
                      <a:r>
                        <a:rPr lang="en-US" sz="2400" dirty="0">
                          <a:latin typeface="Arial" panose="020B0604020202020204" pitchFamily="34" charset="0"/>
                          <a:cs typeface="Arial" panose="020B0604020202020204" pitchFamily="34" charset="0"/>
                        </a:rPr>
                        <a:t># of Items</a:t>
                      </a:r>
                    </a:p>
                  </a:txBody>
                  <a:tcPr marL="109728" marR="109728" marT="54864" marB="54864"/>
                </a:tc>
                <a:tc>
                  <a:txBody>
                    <a:bodyPr/>
                    <a:lstStyle/>
                    <a:p>
                      <a:r>
                        <a:rPr lang="en-US" sz="2400" dirty="0">
                          <a:latin typeface="Arial" panose="020B0604020202020204" pitchFamily="34" charset="0"/>
                          <a:cs typeface="Arial" panose="020B0604020202020204" pitchFamily="34" charset="0"/>
                        </a:rPr>
                        <a:t>% of Test</a:t>
                      </a:r>
                    </a:p>
                  </a:txBody>
                  <a:tcPr marL="109728" marR="109728" marT="54864" marB="54864"/>
                </a:tc>
                <a:extLst>
                  <a:ext uri="{0D108BD9-81ED-4DB2-BD59-A6C34878D82A}">
                    <a16:rowId xmlns:a16="http://schemas.microsoft.com/office/drawing/2014/main" val="1042663475"/>
                  </a:ext>
                </a:extLst>
              </a:tr>
              <a:tr h="12070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Heart of Algebra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i="1" dirty="0">
                          <a:latin typeface="Arial" panose="020B0604020202020204" pitchFamily="34" charset="0"/>
                          <a:cs typeface="Arial" panose="020B0604020202020204" pitchFamily="34" charset="0"/>
                        </a:rPr>
                        <a:t>(Algebra 1 or Middle School)</a:t>
                      </a:r>
                    </a:p>
                  </a:txBody>
                  <a:tcPr marL="109728" marR="109728" marT="54864" marB="54864"/>
                </a:tc>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Analyzing and fluently solving linear equations and systems of linear equations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Creating linear equations and inequalities to represent relationships between quantities and to solve problems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Understanding and using the relationship between linear equations and inequalities and their graphs to solve problems</a:t>
                      </a:r>
                    </a:p>
                  </a:txBody>
                  <a:tcPr marL="109728" marR="109728" marT="54864" marB="54864"/>
                </a:tc>
                <a:tc>
                  <a:txBody>
                    <a:bodyPr/>
                    <a:lstStyle/>
                    <a:p>
                      <a:r>
                        <a:rPr lang="en-US" sz="2400" dirty="0">
                          <a:latin typeface="Arial" panose="020B0604020202020204" pitchFamily="34" charset="0"/>
                          <a:cs typeface="Arial" panose="020B0604020202020204" pitchFamily="34" charset="0"/>
                        </a:rPr>
                        <a:t>19</a:t>
                      </a:r>
                    </a:p>
                  </a:txBody>
                  <a:tcPr marL="109728" marR="109728" marT="54864" marB="54864"/>
                </a:tc>
                <a:tc>
                  <a:txBody>
                    <a:bodyPr/>
                    <a:lstStyle/>
                    <a:p>
                      <a:r>
                        <a:rPr lang="en-US" sz="2400" dirty="0">
                          <a:latin typeface="Arial" panose="020B0604020202020204" pitchFamily="34" charset="0"/>
                          <a:cs typeface="Arial" panose="020B0604020202020204" pitchFamily="34" charset="0"/>
                        </a:rPr>
                        <a:t>33%</a:t>
                      </a:r>
                    </a:p>
                  </a:txBody>
                  <a:tcPr marL="109728" marR="109728" marT="54864" marB="54864"/>
                </a:tc>
                <a:extLst>
                  <a:ext uri="{0D108BD9-81ED-4DB2-BD59-A6C34878D82A}">
                    <a16:rowId xmlns:a16="http://schemas.microsoft.com/office/drawing/2014/main" val="2760623750"/>
                  </a:ext>
                </a:extLst>
              </a:tr>
              <a:tr h="841248">
                <a:tc>
                  <a:txBody>
                    <a:bodyPr/>
                    <a:lstStyle/>
                    <a:p>
                      <a:r>
                        <a:rPr lang="en-US" sz="2400" dirty="0">
                          <a:latin typeface="Arial" panose="020B0604020202020204" pitchFamily="34" charset="0"/>
                          <a:cs typeface="Arial" panose="020B0604020202020204" pitchFamily="34" charset="0"/>
                        </a:rPr>
                        <a:t>Problem Solving and Data Analysis</a:t>
                      </a:r>
                    </a:p>
                    <a:p>
                      <a:r>
                        <a:rPr lang="en-US" sz="2400" i="1" dirty="0">
                          <a:latin typeface="Arial" panose="020B0604020202020204" pitchFamily="34" charset="0"/>
                          <a:cs typeface="Arial" panose="020B0604020202020204" pitchFamily="34" charset="0"/>
                        </a:rPr>
                        <a:t>(Middle School and Statistics &amp; Probability)</a:t>
                      </a:r>
                    </a:p>
                  </a:txBody>
                  <a:tcPr marL="109728" marR="109728" marT="54864" marB="54864"/>
                </a:tc>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Creating and analyzing relationships using ratios, proportional relationships, percentages, and units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Representing and analyzing quantitative data</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Finding and applying probabilities in context</a:t>
                      </a:r>
                    </a:p>
                  </a:txBody>
                  <a:tcPr marL="109728" marR="109728" marT="54864" marB="54864"/>
                </a:tc>
                <a:tc>
                  <a:txBody>
                    <a:bodyPr/>
                    <a:lstStyle/>
                    <a:p>
                      <a:r>
                        <a:rPr lang="en-US" sz="2400" dirty="0">
                          <a:latin typeface="Arial" panose="020B0604020202020204" pitchFamily="34" charset="0"/>
                          <a:cs typeface="Arial" panose="020B0604020202020204" pitchFamily="34" charset="0"/>
                        </a:rPr>
                        <a:t>17</a:t>
                      </a:r>
                    </a:p>
                  </a:txBody>
                  <a:tcPr marL="109728" marR="109728" marT="54864" marB="54864"/>
                </a:tc>
                <a:tc>
                  <a:txBody>
                    <a:bodyPr/>
                    <a:lstStyle/>
                    <a:p>
                      <a:r>
                        <a:rPr lang="en-US" sz="2400" dirty="0">
                          <a:latin typeface="Arial" panose="020B0604020202020204" pitchFamily="34" charset="0"/>
                          <a:cs typeface="Arial" panose="020B0604020202020204" pitchFamily="34" charset="0"/>
                        </a:rPr>
                        <a:t>29%</a:t>
                      </a:r>
                    </a:p>
                  </a:txBody>
                  <a:tcPr marL="109728" marR="109728" marT="54864" marB="54864"/>
                </a:tc>
                <a:extLst>
                  <a:ext uri="{0D108BD9-81ED-4DB2-BD59-A6C34878D82A}">
                    <a16:rowId xmlns:a16="http://schemas.microsoft.com/office/drawing/2014/main" val="2424684568"/>
                  </a:ext>
                </a:extLst>
              </a:tr>
            </a:tbl>
          </a:graphicData>
        </a:graphic>
      </p:graphicFrame>
      <p:sp>
        <p:nvSpPr>
          <p:cNvPr id="8" name="Rectangle 7" descr="yellow highlight">
            <a:extLst>
              <a:ext uri="{FF2B5EF4-FFF2-40B4-BE49-F238E27FC236}">
                <a16:creationId xmlns:a16="http://schemas.microsoft.com/office/drawing/2014/main" id="{75CDCE47-041A-4A35-A24F-6AB71DCFB657}"/>
              </a:ext>
            </a:extLst>
          </p:cNvPr>
          <p:cNvSpPr/>
          <p:nvPr/>
        </p:nvSpPr>
        <p:spPr>
          <a:xfrm>
            <a:off x="3130846" y="5106857"/>
            <a:ext cx="7020151" cy="877254"/>
          </a:xfrm>
          <a:prstGeom prst="rect">
            <a:avLst/>
          </a:prstGeom>
          <a:solidFill>
            <a:srgbClr val="FFFF00">
              <a:alpha val="3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20"/>
          </a:p>
        </p:txBody>
      </p:sp>
    </p:spTree>
    <p:extLst>
      <p:ext uri="{BB962C8B-B14F-4D97-AF65-F5344CB8AC3E}">
        <p14:creationId xmlns:p14="http://schemas.microsoft.com/office/powerpoint/2010/main" val="3042500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0221F-DAD0-45FB-A51A-19CF5762A191}"/>
              </a:ext>
            </a:extLst>
          </p:cNvPr>
          <p:cNvSpPr>
            <a:spLocks noGrp="1"/>
          </p:cNvSpPr>
          <p:nvPr>
            <p:ph type="title"/>
          </p:nvPr>
        </p:nvSpPr>
        <p:spPr>
          <a:xfrm>
            <a:off x="2053244" y="33710"/>
            <a:ext cx="9875520" cy="664797"/>
          </a:xfrm>
        </p:spPr>
        <p:txBody>
          <a:bodyPr/>
          <a:lstStyle/>
          <a:p>
            <a:r>
              <a:rPr lang="en-US" sz="4320" dirty="0"/>
              <a:t>SAT Math Blueprint</a:t>
            </a:r>
          </a:p>
        </p:txBody>
      </p:sp>
      <p:graphicFrame>
        <p:nvGraphicFramePr>
          <p:cNvPr id="4" name="Table 4">
            <a:extLst>
              <a:ext uri="{FF2B5EF4-FFF2-40B4-BE49-F238E27FC236}">
                <a16:creationId xmlns:a16="http://schemas.microsoft.com/office/drawing/2014/main" id="{A2CF2B91-32C7-4DFC-B703-D783FF102DFA}"/>
              </a:ext>
            </a:extLst>
          </p:cNvPr>
          <p:cNvGraphicFramePr>
            <a:graphicFrameLocks noGrp="1"/>
          </p:cNvGraphicFramePr>
          <p:nvPr>
            <p:extLst>
              <p:ext uri="{D42A27DB-BD31-4B8C-83A1-F6EECF244321}">
                <p14:modId xmlns:p14="http://schemas.microsoft.com/office/powerpoint/2010/main" val="565451794"/>
              </p:ext>
            </p:extLst>
          </p:nvPr>
        </p:nvGraphicFramePr>
        <p:xfrm>
          <a:off x="821802" y="822960"/>
          <a:ext cx="13183566" cy="5925312"/>
        </p:xfrm>
        <a:graphic>
          <a:graphicData uri="http://schemas.openxmlformats.org/drawingml/2006/table">
            <a:tbl>
              <a:tblPr firstRow="1" bandRow="1">
                <a:tableStyleId>{5C22544A-7EE6-4342-B048-85BDC9FD1C3A}</a:tableStyleId>
              </a:tblPr>
              <a:tblGrid>
                <a:gridCol w="2291788">
                  <a:extLst>
                    <a:ext uri="{9D8B030D-6E8A-4147-A177-3AD203B41FA5}">
                      <a16:colId xmlns:a16="http://schemas.microsoft.com/office/drawing/2014/main" val="4060931374"/>
                    </a:ext>
                  </a:extLst>
                </a:gridCol>
                <a:gridCol w="8738886">
                  <a:extLst>
                    <a:ext uri="{9D8B030D-6E8A-4147-A177-3AD203B41FA5}">
                      <a16:colId xmlns:a16="http://schemas.microsoft.com/office/drawing/2014/main" val="2479622681"/>
                    </a:ext>
                  </a:extLst>
                </a:gridCol>
                <a:gridCol w="1041721">
                  <a:extLst>
                    <a:ext uri="{9D8B030D-6E8A-4147-A177-3AD203B41FA5}">
                      <a16:colId xmlns:a16="http://schemas.microsoft.com/office/drawing/2014/main" val="43693532"/>
                    </a:ext>
                  </a:extLst>
                </a:gridCol>
                <a:gridCol w="1111171">
                  <a:extLst>
                    <a:ext uri="{9D8B030D-6E8A-4147-A177-3AD203B41FA5}">
                      <a16:colId xmlns:a16="http://schemas.microsoft.com/office/drawing/2014/main" val="2287023575"/>
                    </a:ext>
                  </a:extLst>
                </a:gridCol>
              </a:tblGrid>
              <a:tr h="841248">
                <a:tc>
                  <a:txBody>
                    <a:bodyPr/>
                    <a:lstStyle/>
                    <a:p>
                      <a:r>
                        <a:rPr lang="en-US" sz="2400" dirty="0">
                          <a:latin typeface="Arial" panose="020B0604020202020204" pitchFamily="34" charset="0"/>
                          <a:cs typeface="Arial" panose="020B0604020202020204" pitchFamily="34" charset="0"/>
                        </a:rPr>
                        <a:t>Reporting Category</a:t>
                      </a:r>
                    </a:p>
                  </a:txBody>
                  <a:tcPr marL="109728" marR="109728" marT="54864" marB="54864"/>
                </a:tc>
                <a:tc>
                  <a:txBody>
                    <a:bodyPr/>
                    <a:lstStyle/>
                    <a:p>
                      <a:r>
                        <a:rPr lang="en-US" sz="2400" dirty="0">
                          <a:latin typeface="Arial" panose="020B0604020202020204" pitchFamily="34" charset="0"/>
                          <a:cs typeface="Arial" panose="020B0604020202020204" pitchFamily="34" charset="0"/>
                        </a:rPr>
                        <a:t>Reporting Subcategory</a:t>
                      </a:r>
                    </a:p>
                  </a:txBody>
                  <a:tcPr marL="109728" marR="109728" marT="54864" marB="54864"/>
                </a:tc>
                <a:tc>
                  <a:txBody>
                    <a:bodyPr/>
                    <a:lstStyle/>
                    <a:p>
                      <a:r>
                        <a:rPr lang="en-US" sz="2400" dirty="0">
                          <a:latin typeface="Arial" panose="020B0604020202020204" pitchFamily="34" charset="0"/>
                          <a:cs typeface="Arial" panose="020B0604020202020204" pitchFamily="34" charset="0"/>
                        </a:rPr>
                        <a:t># of Items</a:t>
                      </a:r>
                    </a:p>
                  </a:txBody>
                  <a:tcPr marL="109728" marR="109728" marT="54864" marB="54864"/>
                </a:tc>
                <a:tc>
                  <a:txBody>
                    <a:bodyPr/>
                    <a:lstStyle/>
                    <a:p>
                      <a:r>
                        <a:rPr lang="en-US" sz="2400" dirty="0">
                          <a:latin typeface="Arial" panose="020B0604020202020204" pitchFamily="34" charset="0"/>
                          <a:cs typeface="Arial" panose="020B0604020202020204" pitchFamily="34" charset="0"/>
                        </a:rPr>
                        <a:t>% of Test</a:t>
                      </a:r>
                    </a:p>
                  </a:txBody>
                  <a:tcPr marL="109728" marR="109728" marT="54864" marB="54864"/>
                </a:tc>
                <a:extLst>
                  <a:ext uri="{0D108BD9-81ED-4DB2-BD59-A6C34878D82A}">
                    <a16:rowId xmlns:a16="http://schemas.microsoft.com/office/drawing/2014/main" val="1042663475"/>
                  </a:ext>
                </a:extLst>
              </a:tr>
              <a:tr h="220613">
                <a:tc>
                  <a:txBody>
                    <a:bodyPr/>
                    <a:lstStyle/>
                    <a:p>
                      <a:r>
                        <a:rPr lang="en-US" sz="2400" dirty="0">
                          <a:latin typeface="Arial" panose="020B0604020202020204" pitchFamily="34" charset="0"/>
                          <a:cs typeface="Arial" panose="020B0604020202020204" pitchFamily="34" charset="0"/>
                        </a:rPr>
                        <a:t>Passport to Advanced Math</a:t>
                      </a:r>
                    </a:p>
                    <a:p>
                      <a:pPr marL="0" marR="0" lvl="0" indent="0" algn="l" defTabSz="548613" rtl="0" eaLnBrk="1" fontAlgn="auto" latinLnBrk="0" hangingPunct="1">
                        <a:lnSpc>
                          <a:spcPct val="100000"/>
                        </a:lnSpc>
                        <a:spcBef>
                          <a:spcPts val="0"/>
                        </a:spcBef>
                        <a:spcAft>
                          <a:spcPts val="0"/>
                        </a:spcAft>
                        <a:buClrTx/>
                        <a:buSzTx/>
                        <a:buFontTx/>
                        <a:buNone/>
                        <a:tabLst/>
                        <a:defRPr/>
                      </a:pPr>
                      <a:r>
                        <a:rPr lang="en-US" sz="2400" i="1" dirty="0">
                          <a:latin typeface="Arial" panose="020B0604020202020204" pitchFamily="34" charset="0"/>
                          <a:cs typeface="Arial" panose="020B0604020202020204" pitchFamily="34" charset="0"/>
                        </a:rPr>
                        <a:t>(Algebra 1 &amp; Algebra 2)</a:t>
                      </a:r>
                      <a:endParaRPr lang="en-US" sz="2800"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txBody>
                  <a:tcPr marL="109728" marR="109728" marT="54864" marB="54864"/>
                </a:tc>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Identifying and creating equivalent algebraic expression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Creating, analyzing, and fluently solving quadratic and other nonlinear equations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Creating, using, and graphing exponential, quadratic, and other nonlinear functions</a:t>
                      </a:r>
                    </a:p>
                  </a:txBody>
                  <a:tcPr marL="109728" marR="109728" marT="54864" marB="54864"/>
                </a:tc>
                <a:tc>
                  <a:txBody>
                    <a:bodyPr/>
                    <a:lstStyle/>
                    <a:p>
                      <a:r>
                        <a:rPr lang="en-US" sz="2400" dirty="0">
                          <a:latin typeface="Arial" panose="020B0604020202020204" pitchFamily="34" charset="0"/>
                          <a:cs typeface="Arial" panose="020B0604020202020204" pitchFamily="34" charset="0"/>
                        </a:rPr>
                        <a:t>16</a:t>
                      </a:r>
                    </a:p>
                  </a:txBody>
                  <a:tcPr marL="109728" marR="109728" marT="54864" marB="54864"/>
                </a:tc>
                <a:tc>
                  <a:txBody>
                    <a:bodyPr/>
                    <a:lstStyle/>
                    <a:p>
                      <a:r>
                        <a:rPr lang="en-US" sz="2400" dirty="0">
                          <a:latin typeface="Arial" panose="020B0604020202020204" pitchFamily="34" charset="0"/>
                          <a:cs typeface="Arial" panose="020B0604020202020204" pitchFamily="34" charset="0"/>
                        </a:rPr>
                        <a:t>28%</a:t>
                      </a:r>
                    </a:p>
                  </a:txBody>
                  <a:tcPr marL="109728" marR="109728" marT="54864" marB="54864"/>
                </a:tc>
                <a:extLst>
                  <a:ext uri="{0D108BD9-81ED-4DB2-BD59-A6C34878D82A}">
                    <a16:rowId xmlns:a16="http://schemas.microsoft.com/office/drawing/2014/main" val="2680582857"/>
                  </a:ext>
                </a:extLst>
              </a:tr>
              <a:tr h="475488">
                <a:tc>
                  <a:txBody>
                    <a:bodyPr/>
                    <a:lstStyle/>
                    <a:p>
                      <a:r>
                        <a:rPr lang="en-US" sz="2400" dirty="0">
                          <a:latin typeface="Arial" panose="020B0604020202020204" pitchFamily="34" charset="0"/>
                          <a:cs typeface="Arial" panose="020B0604020202020204" pitchFamily="34" charset="0"/>
                        </a:rPr>
                        <a:t>Additional Topics in Math</a:t>
                      </a:r>
                    </a:p>
                    <a:p>
                      <a:r>
                        <a:rPr lang="en-US" sz="2400" i="1" dirty="0">
                          <a:latin typeface="Arial" panose="020B0604020202020204" pitchFamily="34" charset="0"/>
                          <a:cs typeface="Arial" panose="020B0604020202020204" pitchFamily="34" charset="0"/>
                        </a:rPr>
                        <a:t>(Geometry and some Middle School &amp; Algebra 2)</a:t>
                      </a:r>
                    </a:p>
                  </a:txBody>
                  <a:tcPr marL="109728" marR="109728" marT="54864" marB="54864"/>
                </a:tc>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Solving problems related to area and volume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Applying definitions and theorems related to lines, angles, triangles, and circles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Working with right triangles, the unit circle, and trigonometric functions</a:t>
                      </a:r>
                    </a:p>
                  </a:txBody>
                  <a:tcPr marL="109728" marR="109728" marT="54864" marB="54864"/>
                </a:tc>
                <a:tc>
                  <a:txBody>
                    <a:bodyPr/>
                    <a:lstStyle/>
                    <a:p>
                      <a:r>
                        <a:rPr lang="en-US" sz="2400" dirty="0">
                          <a:latin typeface="Arial" panose="020B0604020202020204" pitchFamily="34" charset="0"/>
                          <a:cs typeface="Arial" panose="020B0604020202020204" pitchFamily="34" charset="0"/>
                        </a:rPr>
                        <a:t>6</a:t>
                      </a:r>
                    </a:p>
                  </a:txBody>
                  <a:tcPr marL="109728" marR="109728" marT="54864" marB="54864"/>
                </a:tc>
                <a:tc>
                  <a:txBody>
                    <a:bodyPr/>
                    <a:lstStyle/>
                    <a:p>
                      <a:r>
                        <a:rPr lang="en-US" sz="2400" dirty="0">
                          <a:latin typeface="Arial" panose="020B0604020202020204" pitchFamily="34" charset="0"/>
                          <a:cs typeface="Arial" panose="020B0604020202020204" pitchFamily="34" charset="0"/>
                        </a:rPr>
                        <a:t>10%</a:t>
                      </a:r>
                    </a:p>
                  </a:txBody>
                  <a:tcPr marL="109728" marR="109728" marT="54864" marB="54864"/>
                </a:tc>
                <a:extLst>
                  <a:ext uri="{0D108BD9-81ED-4DB2-BD59-A6C34878D82A}">
                    <a16:rowId xmlns:a16="http://schemas.microsoft.com/office/drawing/2014/main" val="3684067240"/>
                  </a:ext>
                </a:extLst>
              </a:tr>
              <a:tr h="475488">
                <a:tc>
                  <a:txBody>
                    <a:bodyPr/>
                    <a:lstStyle/>
                    <a:p>
                      <a:r>
                        <a:rPr lang="en-US" sz="2400" b="1" dirty="0">
                          <a:latin typeface="Arial" panose="020B0604020202020204" pitchFamily="34" charset="0"/>
                          <a:cs typeface="Arial" panose="020B0604020202020204" pitchFamily="34" charset="0"/>
                        </a:rPr>
                        <a:t>Total </a:t>
                      </a:r>
                    </a:p>
                  </a:txBody>
                  <a:tcPr marL="109728" marR="109728" marT="54864" marB="54864"/>
                </a:tc>
                <a:tc>
                  <a:txBody>
                    <a:bodyPr/>
                    <a:lstStyle/>
                    <a:p>
                      <a:endParaRPr lang="en-US" sz="2400" b="1" dirty="0">
                        <a:latin typeface="Arial" panose="020B0604020202020204" pitchFamily="34" charset="0"/>
                        <a:cs typeface="Arial" panose="020B0604020202020204" pitchFamily="34" charset="0"/>
                      </a:endParaRPr>
                    </a:p>
                  </a:txBody>
                  <a:tcPr marL="109728" marR="109728" marT="54864" marB="54864"/>
                </a:tc>
                <a:tc>
                  <a:txBody>
                    <a:bodyPr/>
                    <a:lstStyle/>
                    <a:p>
                      <a:r>
                        <a:rPr lang="en-US" sz="2400" b="1" dirty="0">
                          <a:latin typeface="Arial" panose="020B0604020202020204" pitchFamily="34" charset="0"/>
                          <a:cs typeface="Arial" panose="020B0604020202020204" pitchFamily="34" charset="0"/>
                        </a:rPr>
                        <a:t>58</a:t>
                      </a:r>
                    </a:p>
                  </a:txBody>
                  <a:tcPr marL="109728" marR="109728" marT="54864" marB="54864"/>
                </a:tc>
                <a:tc>
                  <a:txBody>
                    <a:bodyPr/>
                    <a:lstStyle/>
                    <a:p>
                      <a:r>
                        <a:rPr lang="en-US" sz="2400" b="1" dirty="0">
                          <a:latin typeface="Arial" panose="020B0604020202020204" pitchFamily="34" charset="0"/>
                          <a:cs typeface="Arial" panose="020B0604020202020204" pitchFamily="34" charset="0"/>
                        </a:rPr>
                        <a:t>100%</a:t>
                      </a:r>
                    </a:p>
                  </a:txBody>
                  <a:tcPr marL="109728" marR="109728" marT="54864" marB="54864"/>
                </a:tc>
                <a:extLst>
                  <a:ext uri="{0D108BD9-81ED-4DB2-BD59-A6C34878D82A}">
                    <a16:rowId xmlns:a16="http://schemas.microsoft.com/office/drawing/2014/main" val="2082259197"/>
                  </a:ext>
                </a:extLst>
              </a:tr>
            </a:tbl>
          </a:graphicData>
        </a:graphic>
      </p:graphicFrame>
    </p:spTree>
    <p:extLst>
      <p:ext uri="{BB962C8B-B14F-4D97-AF65-F5344CB8AC3E}">
        <p14:creationId xmlns:p14="http://schemas.microsoft.com/office/powerpoint/2010/main" val="2828985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AD9606-863B-1F44-A236-EE7DF988ACF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4" name="Oval 13">
            <a:extLst>
              <a:ext uri="{FF2B5EF4-FFF2-40B4-BE49-F238E27FC236}">
                <a16:creationId xmlns:a16="http://schemas.microsoft.com/office/drawing/2014/main" id="{DA1AE617-059B-ED49-AD0C-8E1E4E930BF8}"/>
              </a:ext>
              <a:ext uri="{C183D7F6-B498-43B3-948B-1728B52AA6E4}">
                <adec:decorative xmlns:adec="http://schemas.microsoft.com/office/drawing/2017/decorative" val="1"/>
              </a:ext>
            </a:extLst>
          </p:cNvPr>
          <p:cNvSpPr/>
          <p:nvPr/>
        </p:nvSpPr>
        <p:spPr>
          <a:xfrm>
            <a:off x="10806333" y="1614061"/>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5271D1D-C437-014E-9AD5-8E23847ED507}"/>
              </a:ext>
            </a:extLst>
          </p:cNvPr>
          <p:cNvGrpSpPr/>
          <p:nvPr/>
        </p:nvGrpSpPr>
        <p:grpSpPr>
          <a:xfrm>
            <a:off x="25939" y="350539"/>
            <a:ext cx="14630400" cy="1956594"/>
            <a:chOff x="25939" y="350539"/>
            <a:chExt cx="14630400" cy="1956594"/>
          </a:xfrm>
        </p:grpSpPr>
        <p:grpSp>
          <p:nvGrpSpPr>
            <p:cNvPr id="4" name="Group 3">
              <a:extLst>
                <a:ext uri="{FF2B5EF4-FFF2-40B4-BE49-F238E27FC236}">
                  <a16:creationId xmlns:a16="http://schemas.microsoft.com/office/drawing/2014/main" id="{CEAC7658-37D9-2048-9F98-C49ED0B8B69D}"/>
                </a:ext>
              </a:extLst>
            </p:cNvPr>
            <p:cNvGrpSpPr/>
            <p:nvPr/>
          </p:nvGrpSpPr>
          <p:grpSpPr>
            <a:xfrm>
              <a:off x="25939" y="350539"/>
              <a:ext cx="14630400" cy="1629976"/>
              <a:chOff x="-8320820" y="-1143027"/>
              <a:chExt cx="14630400" cy="1629976"/>
            </a:xfrm>
          </p:grpSpPr>
          <p:sp>
            <p:nvSpPr>
              <p:cNvPr id="5" name="Rectangle 4">
                <a:extLst>
                  <a:ext uri="{FF2B5EF4-FFF2-40B4-BE49-F238E27FC236}">
                    <a16:creationId xmlns:a16="http://schemas.microsoft.com/office/drawing/2014/main" id="{13C8F95C-2A63-4643-88BE-9198D5E64AB8}"/>
                  </a:ext>
                </a:extLst>
              </p:cNvPr>
              <p:cNvSpPr/>
              <p:nvPr/>
            </p:nvSpPr>
            <p:spPr>
              <a:xfrm>
                <a:off x="-8320820" y="-1143027"/>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facebook">
                <a:extLst>
                  <a:ext uri="{FF2B5EF4-FFF2-40B4-BE49-F238E27FC236}">
                    <a16:creationId xmlns:a16="http://schemas.microsoft.com/office/drawing/2014/main" id="{0684D9E5-E001-3B45-8A19-9A6B82E430C8}"/>
                  </a:ext>
                </a:extLst>
              </p:cNvPr>
              <p:cNvPicPr>
                <a:picLocks noChangeAspect="1"/>
              </p:cNvPicPr>
              <p:nvPr/>
            </p:nvPicPr>
            <p:blipFill rotWithShape="1">
              <a:blip r:embed="rId3"/>
              <a:srcRect/>
              <a:stretch/>
            </p:blipFill>
            <p:spPr>
              <a:xfrm>
                <a:off x="-5195330" y="-1108019"/>
                <a:ext cx="942711" cy="943339"/>
              </a:xfrm>
              <a:prstGeom prst="rect">
                <a:avLst/>
              </a:prstGeom>
            </p:spPr>
          </p:pic>
          <p:pic>
            <p:nvPicPr>
              <p:cNvPr id="8" name="Picture 7" descr="twitter">
                <a:extLst>
                  <a:ext uri="{FF2B5EF4-FFF2-40B4-BE49-F238E27FC236}">
                    <a16:creationId xmlns:a16="http://schemas.microsoft.com/office/drawing/2014/main" id="{04DA428D-D50F-4B48-88F5-E5A9FFBF96A3}"/>
                  </a:ext>
                </a:extLst>
              </p:cNvPr>
              <p:cNvPicPr>
                <a:picLocks noChangeAspect="1"/>
              </p:cNvPicPr>
              <p:nvPr/>
            </p:nvPicPr>
            <p:blipFill>
              <a:blip r:embed="rId4"/>
              <a:stretch>
                <a:fillRect/>
              </a:stretch>
            </p:blipFill>
            <p:spPr>
              <a:xfrm>
                <a:off x="-3306404" y="-1103580"/>
                <a:ext cx="930652" cy="931101"/>
              </a:xfrm>
              <a:prstGeom prst="rect">
                <a:avLst/>
              </a:prstGeom>
            </p:spPr>
          </p:pic>
          <p:pic>
            <p:nvPicPr>
              <p:cNvPr id="9" name="Picture 8" descr="youtube">
                <a:extLst>
                  <a:ext uri="{FF2B5EF4-FFF2-40B4-BE49-F238E27FC236}">
                    <a16:creationId xmlns:a16="http://schemas.microsoft.com/office/drawing/2014/main" id="{EFB86831-C1DB-4B4F-8FBE-FF593354A8AD}"/>
                  </a:ext>
                </a:extLst>
              </p:cNvPr>
              <p:cNvPicPr>
                <a:picLocks noChangeAspect="1"/>
              </p:cNvPicPr>
              <p:nvPr/>
            </p:nvPicPr>
            <p:blipFill>
              <a:blip r:embed="rId5"/>
              <a:stretch>
                <a:fillRect/>
              </a:stretch>
            </p:blipFill>
            <p:spPr>
              <a:xfrm>
                <a:off x="560781" y="-1105800"/>
                <a:ext cx="937919" cy="938290"/>
              </a:xfrm>
              <a:prstGeom prst="rect">
                <a:avLst/>
              </a:prstGeom>
            </p:spPr>
          </p:pic>
          <p:pic>
            <p:nvPicPr>
              <p:cNvPr id="10" name="Picture 9" descr="instagram">
                <a:extLst>
                  <a:ext uri="{FF2B5EF4-FFF2-40B4-BE49-F238E27FC236}">
                    <a16:creationId xmlns:a16="http://schemas.microsoft.com/office/drawing/2014/main" id="{2912A1A1-4F68-7543-9CA8-8FD41B39F585}"/>
                  </a:ext>
                </a:extLst>
              </p:cNvPr>
              <p:cNvPicPr>
                <a:picLocks noChangeAspect="1"/>
              </p:cNvPicPr>
              <p:nvPr/>
            </p:nvPicPr>
            <p:blipFill rotWithShape="1">
              <a:blip r:embed="rId6"/>
              <a:srcRect/>
              <a:stretch/>
            </p:blipFill>
            <p:spPr>
              <a:xfrm>
                <a:off x="-1480307" y="-1110238"/>
                <a:ext cx="944621" cy="945357"/>
              </a:xfrm>
              <a:prstGeom prst="rect">
                <a:avLst/>
              </a:prstGeom>
            </p:spPr>
          </p:pic>
          <p:pic>
            <p:nvPicPr>
              <p:cNvPr id="11" name="Picture 10" descr="linked in">
                <a:extLst>
                  <a:ext uri="{FF2B5EF4-FFF2-40B4-BE49-F238E27FC236}">
                    <a16:creationId xmlns:a16="http://schemas.microsoft.com/office/drawing/2014/main" id="{55BB8058-8DF5-404E-9D3F-16FB40446433}"/>
                  </a:ext>
                </a:extLst>
              </p:cNvPr>
              <p:cNvPicPr>
                <a:picLocks noChangeAspect="1"/>
              </p:cNvPicPr>
              <p:nvPr/>
            </p:nvPicPr>
            <p:blipFill rotWithShape="1">
              <a:blip r:embed="rId7"/>
              <a:srcRect/>
              <a:stretch/>
            </p:blipFill>
            <p:spPr>
              <a:xfrm>
                <a:off x="2459153" y="-1103580"/>
                <a:ext cx="931328" cy="932003"/>
              </a:xfrm>
              <a:prstGeom prst="rect">
                <a:avLst/>
              </a:prstGeom>
            </p:spPr>
          </p:pic>
        </p:grpSp>
        <p:sp>
          <p:nvSpPr>
            <p:cNvPr id="13" name="Oval 12">
              <a:extLst>
                <a:ext uri="{FF2B5EF4-FFF2-40B4-BE49-F238E27FC236}">
                  <a16:creationId xmlns:a16="http://schemas.microsoft.com/office/drawing/2014/main" id="{A3CDF013-111E-BC47-8BBE-8417486E809E}"/>
                </a:ext>
              </a:extLst>
            </p:cNvPr>
            <p:cNvSpPr/>
            <p:nvPr/>
          </p:nvSpPr>
          <p:spPr>
            <a:xfrm>
              <a:off x="4515338" y="176165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D40116F3-539D-4D4D-96D5-AC2D569D32CB}"/>
                </a:ext>
              </a:extLst>
            </p:cNvPr>
            <p:cNvSpPr/>
            <p:nvPr/>
          </p:nvSpPr>
          <p:spPr>
            <a:xfrm>
              <a:off x="11457898" y="186941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a:extLst>
              <a:ext uri="{FF2B5EF4-FFF2-40B4-BE49-F238E27FC236}">
                <a16:creationId xmlns:a16="http://schemas.microsoft.com/office/drawing/2014/main" id="{3CCBA0F6-1B8A-41B6-88AE-64703E00DE33}"/>
              </a:ext>
            </a:extLst>
          </p:cNvPr>
          <p:cNvSpPr>
            <a:spLocks noGrp="1"/>
          </p:cNvSpPr>
          <p:nvPr>
            <p:ph type="sldNum" sz="quarter" idx="12"/>
          </p:nvPr>
        </p:nvSpPr>
        <p:spPr/>
        <p:txBody>
          <a:bodyPr/>
          <a:lstStyle/>
          <a:p>
            <a:fld id="{79463015-ABDD-44E9-850F-7B4794200E02}" type="slidenum">
              <a:rPr lang="en-US" smtClean="0"/>
              <a:pPr/>
              <a:t>19</a:t>
            </a:fld>
            <a:endParaRPr lang="en-US" dirty="0"/>
          </a:p>
        </p:txBody>
      </p:sp>
      <p:sp>
        <p:nvSpPr>
          <p:cNvPr id="18" name="TextBox 17">
            <a:extLst>
              <a:ext uri="{FF2B5EF4-FFF2-40B4-BE49-F238E27FC236}">
                <a16:creationId xmlns:a16="http://schemas.microsoft.com/office/drawing/2014/main" id="{ACEE75C0-0C46-40F9-BFC9-A0D4E9CA7189}"/>
              </a:ext>
            </a:extLst>
          </p:cNvPr>
          <p:cNvSpPr txBox="1"/>
          <p:nvPr/>
        </p:nvSpPr>
        <p:spPr>
          <a:xfrm>
            <a:off x="3463416" y="1516188"/>
            <a:ext cx="7329948" cy="76944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rPr>
              <a:t>@OHEducation</a:t>
            </a:r>
          </a:p>
        </p:txBody>
      </p:sp>
    </p:spTree>
    <p:extLst>
      <p:ext uri="{BB962C8B-B14F-4D97-AF65-F5344CB8AC3E}">
        <p14:creationId xmlns:p14="http://schemas.microsoft.com/office/powerpoint/2010/main" val="3807989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0A839E-1372-4DC9-B999-D4875EBB53AF}"/>
              </a:ext>
            </a:extLst>
          </p:cNvPr>
          <p:cNvSpPr>
            <a:spLocks noGrp="1"/>
          </p:cNvSpPr>
          <p:nvPr>
            <p:ph type="sldNum" sz="quarter" idx="12"/>
          </p:nvPr>
        </p:nvSpPr>
        <p:spPr/>
        <p:txBody>
          <a:bodyPr/>
          <a:lstStyle/>
          <a:p>
            <a:fld id="{79463015-ABDD-44E9-850F-7B4794200E02}" type="slidenum">
              <a:rPr lang="en-US" smtClean="0"/>
              <a:pPr/>
              <a:t>2</a:t>
            </a:fld>
            <a:endParaRPr lang="en-US" dirty="0"/>
          </a:p>
        </p:txBody>
      </p:sp>
      <p:sp>
        <p:nvSpPr>
          <p:cNvPr id="2" name="Title 1">
            <a:extLst>
              <a:ext uri="{FF2B5EF4-FFF2-40B4-BE49-F238E27FC236}">
                <a16:creationId xmlns:a16="http://schemas.microsoft.com/office/drawing/2014/main" id="{5768DEBC-C36A-47AC-9E54-9C0C2CD9419D}"/>
              </a:ext>
            </a:extLst>
          </p:cNvPr>
          <p:cNvSpPr>
            <a:spLocks noGrp="1"/>
          </p:cNvSpPr>
          <p:nvPr>
            <p:ph type="title"/>
          </p:nvPr>
        </p:nvSpPr>
        <p:spPr>
          <a:xfrm>
            <a:off x="731520" y="548643"/>
            <a:ext cx="13167360" cy="677108"/>
          </a:xfrm>
        </p:spPr>
        <p:txBody>
          <a:bodyPr/>
          <a:lstStyle/>
          <a:p>
            <a:r>
              <a:rPr lang="en-US" sz="4400" dirty="0"/>
              <a:t>4. Statistics and Probability</a:t>
            </a:r>
          </a:p>
        </p:txBody>
      </p:sp>
      <p:sp>
        <p:nvSpPr>
          <p:cNvPr id="3" name="Content Placeholder 2">
            <a:extLst>
              <a:ext uri="{FF2B5EF4-FFF2-40B4-BE49-F238E27FC236}">
                <a16:creationId xmlns:a16="http://schemas.microsoft.com/office/drawing/2014/main" id="{F539A3E2-1A11-4E88-B585-23B4B2693CBA}"/>
              </a:ext>
            </a:extLst>
          </p:cNvPr>
          <p:cNvSpPr>
            <a:spLocks noGrp="1"/>
          </p:cNvSpPr>
          <p:nvPr>
            <p:ph idx="1"/>
          </p:nvPr>
        </p:nvSpPr>
        <p:spPr>
          <a:xfrm>
            <a:off x="731520" y="1527035"/>
            <a:ext cx="9743569" cy="2307060"/>
          </a:xfrm>
        </p:spPr>
        <p:txBody>
          <a:bodyPr/>
          <a:lstStyle/>
          <a:p>
            <a:pPr marL="0" indent="0">
              <a:buNone/>
            </a:pPr>
            <a:r>
              <a:rPr lang="en-US" i="1" dirty="0"/>
              <a:t>Facilitated by</a:t>
            </a:r>
          </a:p>
          <a:p>
            <a:pPr marL="0" indent="0">
              <a:buNone/>
            </a:pPr>
            <a:endParaRPr lang="en-US" sz="1000" i="1" dirty="0"/>
          </a:p>
          <a:p>
            <a:pPr marL="271780" indent="-271780">
              <a:spcBef>
                <a:spcPts val="0"/>
              </a:spcBef>
            </a:pPr>
            <a:r>
              <a:rPr lang="en-US" sz="2800" dirty="0">
                <a:effectLst/>
                <a:ea typeface="Calibri" panose="020F0502020204030204" pitchFamily="34" charset="0"/>
              </a:rPr>
              <a:t>Idrissa Aidara, </a:t>
            </a:r>
            <a:r>
              <a:rPr lang="en-US" sz="2800" i="1">
                <a:effectLst/>
                <a:ea typeface="Calibri" panose="020F0502020204030204" pitchFamily="34" charset="0"/>
              </a:rPr>
              <a:t>Cuyahoga Community College</a:t>
            </a:r>
            <a:r>
              <a:rPr lang="en-US" sz="2800">
                <a:ea typeface="Calibri" panose="020F0502020204030204" pitchFamily="34" charset="0"/>
              </a:rPr>
              <a:t> </a:t>
            </a:r>
            <a:endParaRPr lang="en-US" sz="2800">
              <a:effectLst/>
              <a:latin typeface="Arial" panose="020B0604020202020204" pitchFamily="34" charset="0"/>
              <a:ea typeface="Calibri" panose="020F0502020204030204" pitchFamily="34" charset="0"/>
            </a:endParaRPr>
          </a:p>
          <a:p>
            <a:pPr>
              <a:spcBef>
                <a:spcPts val="0"/>
              </a:spcBef>
            </a:pPr>
            <a:r>
              <a:rPr lang="en-US" sz="2800" dirty="0">
                <a:latin typeface="Arial" panose="020B0604020202020204" pitchFamily="34" charset="0"/>
                <a:ea typeface="Calibri" panose="020F0502020204030204" pitchFamily="34" charset="0"/>
              </a:rPr>
              <a:t>Peter Petto, </a:t>
            </a:r>
            <a:r>
              <a:rPr lang="en-US" sz="2800" i="1" dirty="0">
                <a:latin typeface="Arial" panose="020B0604020202020204" pitchFamily="34" charset="0"/>
                <a:ea typeface="Calibri" panose="020F0502020204030204" pitchFamily="34" charset="0"/>
              </a:rPr>
              <a:t>Retired Teacher, Lakewood City Schools</a:t>
            </a:r>
            <a:r>
              <a:rPr lang="en-US" sz="2800" dirty="0">
                <a:effectLst/>
                <a:latin typeface="Arial" panose="020B0604020202020204" pitchFamily="34" charset="0"/>
                <a:ea typeface="Calibri" panose="020F0502020204030204" pitchFamily="34" charset="0"/>
              </a:rPr>
              <a:t> </a:t>
            </a:r>
          </a:p>
          <a:p>
            <a:pPr>
              <a:spcBef>
                <a:spcPts val="0"/>
              </a:spcBef>
            </a:pPr>
            <a:r>
              <a:rPr lang="en-US" sz="2800" dirty="0">
                <a:effectLst/>
                <a:latin typeface="Arial" panose="020B0604020202020204" pitchFamily="34" charset="0"/>
                <a:ea typeface="Calibri" panose="020F0502020204030204" pitchFamily="34" charset="0"/>
              </a:rPr>
              <a:t>Angela Sanor; </a:t>
            </a:r>
            <a:r>
              <a:rPr lang="en-US" sz="2800" i="1" dirty="0">
                <a:effectLst/>
                <a:latin typeface="Arial" panose="020B0604020202020204" pitchFamily="34" charset="0"/>
                <a:ea typeface="Calibri" panose="020F0502020204030204" pitchFamily="34" charset="0"/>
              </a:rPr>
              <a:t>St. Vincent-St. Mary High School</a:t>
            </a:r>
            <a:endParaRPr lang="en-US" sz="4000" dirty="0"/>
          </a:p>
        </p:txBody>
      </p:sp>
      <p:sp>
        <p:nvSpPr>
          <p:cNvPr id="5" name="Double Wave 4" descr="gray wavy text box">
            <a:extLst>
              <a:ext uri="{FF2B5EF4-FFF2-40B4-BE49-F238E27FC236}">
                <a16:creationId xmlns:a16="http://schemas.microsoft.com/office/drawing/2014/main" id="{929E0438-A173-4F22-A2BF-8A81E31C698D}"/>
              </a:ext>
            </a:extLst>
          </p:cNvPr>
          <p:cNvSpPr/>
          <p:nvPr/>
        </p:nvSpPr>
        <p:spPr>
          <a:xfrm>
            <a:off x="731520" y="5023554"/>
            <a:ext cx="9584267" cy="2052615"/>
          </a:xfrm>
          <a:prstGeom prst="double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This session will be recorded, so it can be posted on the Department’s website. The recording will begin at the end of this slide. </a:t>
            </a:r>
          </a:p>
        </p:txBody>
      </p:sp>
      <p:sp>
        <p:nvSpPr>
          <p:cNvPr id="8" name="Rectangle 7" descr="red text box">
            <a:extLst>
              <a:ext uri="{FF2B5EF4-FFF2-40B4-BE49-F238E27FC236}">
                <a16:creationId xmlns:a16="http://schemas.microsoft.com/office/drawing/2014/main" id="{6760225B-8F25-4D20-A553-E99214F5A34C}"/>
              </a:ext>
            </a:extLst>
          </p:cNvPr>
          <p:cNvSpPr/>
          <p:nvPr/>
        </p:nvSpPr>
        <p:spPr>
          <a:xfrm>
            <a:off x="11887200" y="4820356"/>
            <a:ext cx="2269067" cy="83379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Give feedback on our Padlet!</a:t>
            </a:r>
          </a:p>
        </p:txBody>
      </p:sp>
      <p:pic>
        <p:nvPicPr>
          <p:cNvPr id="7" name="Picture 6" descr="QR code for feedback form">
            <a:extLst>
              <a:ext uri="{FF2B5EF4-FFF2-40B4-BE49-F238E27FC236}">
                <a16:creationId xmlns:a16="http://schemas.microsoft.com/office/drawing/2014/main" id="{2A688A5F-72BA-4645-9167-5D4F7E92B8A2}"/>
              </a:ext>
            </a:extLst>
          </p:cNvPr>
          <p:cNvPicPr>
            <a:picLocks noChangeAspect="1"/>
          </p:cNvPicPr>
          <p:nvPr/>
        </p:nvPicPr>
        <p:blipFill>
          <a:blip r:embed="rId3"/>
          <a:stretch>
            <a:fillRect/>
          </a:stretch>
        </p:blipFill>
        <p:spPr>
          <a:xfrm>
            <a:off x="12177438" y="5843363"/>
            <a:ext cx="1628873" cy="1658298"/>
          </a:xfrm>
          <a:prstGeom prst="rect">
            <a:avLst/>
          </a:prstGeom>
        </p:spPr>
      </p:pic>
    </p:spTree>
    <p:extLst>
      <p:ext uri="{BB962C8B-B14F-4D97-AF65-F5344CB8AC3E}">
        <p14:creationId xmlns:p14="http://schemas.microsoft.com/office/powerpoint/2010/main" val="676628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20</a:t>
            </a:fld>
            <a:endParaRPr lang="en-US" dirty="0"/>
          </a:p>
        </p:txBody>
      </p:sp>
      <p:sp>
        <p:nvSpPr>
          <p:cNvPr id="3" name="Rectangle 2">
            <a:extLst>
              <a:ext uri="{FF2B5EF4-FFF2-40B4-BE49-F238E27FC236}">
                <a16:creationId xmlns:a16="http://schemas.microsoft.com/office/drawing/2014/main" id="{7860A21B-81FF-4DF0-84F5-41A6DF73D09E}"/>
              </a:ext>
              <a:ext uri="{C183D7F6-B498-43B3-948B-1728B52AA6E4}">
                <adec:decorative xmlns:adec="http://schemas.microsoft.com/office/drawing/2017/decorative" val="1"/>
              </a:ext>
            </a:extLst>
          </p:cNvPr>
          <p:cNvSpPr/>
          <p:nvPr/>
        </p:nvSpPr>
        <p:spPr>
          <a:xfrm>
            <a:off x="0" y="4122546"/>
            <a:ext cx="14630400" cy="350108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a:extLst>
              <a:ext uri="{FF2B5EF4-FFF2-40B4-BE49-F238E27FC236}">
                <a16:creationId xmlns:a16="http://schemas.microsoft.com/office/drawing/2014/main" id="{AB3E1B7F-CC0F-4798-84CF-BE751FCCD565}"/>
              </a:ext>
            </a:extLst>
          </p:cNvPr>
          <p:cNvSpPr>
            <a:spLocks noGrp="1"/>
          </p:cNvSpPr>
          <p:nvPr>
            <p:ph type="title"/>
          </p:nvPr>
        </p:nvSpPr>
        <p:spPr>
          <a:xfrm>
            <a:off x="-1" y="269980"/>
            <a:ext cx="14630399" cy="2031325"/>
          </a:xfrm>
          <a:noFill/>
        </p:spPr>
        <p:txBody>
          <a:bodyPr/>
          <a:lstStyle/>
          <a:p>
            <a:r>
              <a:rPr lang="en-US" sz="6600" dirty="0">
                <a:solidFill>
                  <a:schemeClr val="tx1">
                    <a:lumMod val="95000"/>
                    <a:lumOff val="5000"/>
                  </a:schemeClr>
                </a:solidFill>
                <a:effectLst>
                  <a:outerShdw blurRad="38100" dist="38100" dir="2700000" algn="tl">
                    <a:srgbClr val="000000">
                      <a:alpha val="43137"/>
                    </a:srgbClr>
                  </a:outerShdw>
                </a:effectLst>
              </a:rPr>
              <a:t>Share your learning </a:t>
            </a:r>
            <a:br>
              <a:rPr lang="en-US" sz="6600" dirty="0">
                <a:solidFill>
                  <a:schemeClr val="tx1">
                    <a:lumMod val="95000"/>
                    <a:lumOff val="5000"/>
                  </a:schemeClr>
                </a:solidFill>
                <a:effectLst>
                  <a:outerShdw blurRad="38100" dist="38100" dir="2700000" algn="tl">
                    <a:srgbClr val="000000">
                      <a:alpha val="43137"/>
                    </a:srgbClr>
                  </a:outerShdw>
                </a:effectLst>
              </a:rPr>
            </a:br>
            <a:r>
              <a:rPr lang="en-US" sz="6600" dirty="0">
                <a:solidFill>
                  <a:schemeClr val="tx1">
                    <a:lumMod val="95000"/>
                    <a:lumOff val="5000"/>
                  </a:schemeClr>
                </a:solidFill>
                <a:effectLst>
                  <a:outerShdw blurRad="38100" dist="38100" dir="2700000" algn="tl">
                    <a:srgbClr val="000000">
                      <a:alpha val="43137"/>
                    </a:srgbClr>
                  </a:outerShdw>
                </a:effectLst>
              </a:rPr>
              <a:t>community with us!</a:t>
            </a:r>
          </a:p>
        </p:txBody>
      </p:sp>
      <p:sp>
        <p:nvSpPr>
          <p:cNvPr id="6" name="Title 1">
            <a:extLst>
              <a:ext uri="{FF2B5EF4-FFF2-40B4-BE49-F238E27FC236}">
                <a16:creationId xmlns:a16="http://schemas.microsoft.com/office/drawing/2014/main" id="{C305C576-F03E-49E7-B0F1-3799FD710325}"/>
              </a:ext>
            </a:extLst>
          </p:cNvPr>
          <p:cNvSpPr txBox="1">
            <a:spLocks/>
          </p:cNvSpPr>
          <p:nvPr/>
        </p:nvSpPr>
        <p:spPr>
          <a:xfrm>
            <a:off x="0" y="2402187"/>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74A7CE"/>
                </a:solidFill>
                <a:effectLst>
                  <a:outerShdw blurRad="38100" dist="38100" dir="2700000" algn="tl">
                    <a:srgbClr val="000000">
                      <a:alpha val="43137"/>
                    </a:srgbClr>
                  </a:outerShdw>
                </a:effectLst>
                <a:uLnTx/>
                <a:uFillTx/>
                <a:latin typeface="Arial"/>
                <a:ea typeface="+mj-ea"/>
                <a:cs typeface="Arial"/>
              </a:rPr>
              <a:t>#MyOhioClassroom</a:t>
            </a:r>
          </a:p>
        </p:txBody>
      </p:sp>
      <p:sp>
        <p:nvSpPr>
          <p:cNvPr id="7" name="Title 1">
            <a:extLst>
              <a:ext uri="{FF2B5EF4-FFF2-40B4-BE49-F238E27FC236}">
                <a16:creationId xmlns:a16="http://schemas.microsoft.com/office/drawing/2014/main" id="{ECA66C49-5B7B-455B-88D4-9B28D33D03AB}"/>
              </a:ext>
            </a:extLst>
          </p:cNvPr>
          <p:cNvSpPr txBox="1">
            <a:spLocks/>
          </p:cNvSpPr>
          <p:nvPr/>
        </p:nvSpPr>
        <p:spPr>
          <a:xfrm>
            <a:off x="-2" y="4965809"/>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Celebrate educators!</a:t>
            </a:r>
          </a:p>
        </p:txBody>
      </p:sp>
      <p:sp>
        <p:nvSpPr>
          <p:cNvPr id="8" name="Title 1">
            <a:extLst>
              <a:ext uri="{FF2B5EF4-FFF2-40B4-BE49-F238E27FC236}">
                <a16:creationId xmlns:a16="http://schemas.microsoft.com/office/drawing/2014/main" id="{6B1F3B27-B9CE-4F88-9CB8-BD4661B77C53}"/>
              </a:ext>
            </a:extLst>
          </p:cNvPr>
          <p:cNvSpPr txBox="1">
            <a:spLocks/>
          </p:cNvSpPr>
          <p:nvPr/>
        </p:nvSpPr>
        <p:spPr>
          <a:xfrm>
            <a:off x="0" y="5998018"/>
            <a:ext cx="14630398" cy="923330"/>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700017"/>
                </a:solidFill>
                <a:effectLst>
                  <a:outerShdw blurRad="38100" dist="38100" dir="2700000" algn="tl">
                    <a:srgbClr val="000000">
                      <a:alpha val="43137"/>
                    </a:srgbClr>
                  </a:outerShdw>
                </a:effectLst>
                <a:uLnTx/>
                <a:uFillTx/>
                <a:latin typeface="Arial"/>
                <a:ea typeface="+mj-ea"/>
                <a:cs typeface="Arial"/>
              </a:rPr>
              <a:t>#OhioLovesTeachers</a:t>
            </a:r>
          </a:p>
        </p:txBody>
      </p:sp>
      <p:cxnSp>
        <p:nvCxnSpPr>
          <p:cNvPr id="9" name="Straight Connector 8">
            <a:extLst>
              <a:ext uri="{FF2B5EF4-FFF2-40B4-BE49-F238E27FC236}">
                <a16:creationId xmlns:a16="http://schemas.microsoft.com/office/drawing/2014/main" id="{43E9B150-FC38-4E87-869B-CE0D231BF62D}"/>
              </a:ext>
              <a:ext uri="{C183D7F6-B498-43B3-948B-1728B52AA6E4}">
                <adec:decorative xmlns:adec="http://schemas.microsoft.com/office/drawing/2017/decorative" val="1"/>
              </a:ext>
            </a:extLst>
          </p:cNvPr>
          <p:cNvCxnSpPr>
            <a:cxnSpLocks/>
          </p:cNvCxnSpPr>
          <p:nvPr/>
        </p:nvCxnSpPr>
        <p:spPr>
          <a:xfrm>
            <a:off x="0" y="4141471"/>
            <a:ext cx="14630400" cy="0"/>
          </a:xfrm>
          <a:prstGeom prst="line">
            <a:avLst/>
          </a:prstGeom>
          <a:ln w="111125">
            <a:solidFill>
              <a:srgbClr val="BA8F1B"/>
            </a:solidFill>
          </a:ln>
        </p:spPr>
        <p:style>
          <a:lnRef idx="2">
            <a:schemeClr val="accent6"/>
          </a:lnRef>
          <a:fillRef idx="0">
            <a:schemeClr val="accent6"/>
          </a:fillRef>
          <a:effectRef idx="1">
            <a:schemeClr val="accent6"/>
          </a:effectRef>
          <a:fontRef idx="minor">
            <a:schemeClr val="tx1"/>
          </a:fontRef>
        </p:style>
      </p:cxnSp>
      <p:pic>
        <p:nvPicPr>
          <p:cNvPr id="10" name="Picture 9" descr="Twitter">
            <a:extLst>
              <a:ext uri="{FF2B5EF4-FFF2-40B4-BE49-F238E27FC236}">
                <a16:creationId xmlns:a16="http://schemas.microsoft.com/office/drawing/2014/main" id="{9F49E8A3-A631-4FEC-92BC-EBA33D331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9270" y="3613347"/>
            <a:ext cx="1546973" cy="1257680"/>
          </a:xfrm>
          <a:prstGeom prst="rect">
            <a:avLst/>
          </a:prstGeom>
          <a:ln>
            <a:noFill/>
          </a:ln>
          <a:effectLst>
            <a:outerShdw blurRad="292100" dist="139700" dir="2700000" algn="tl" rotWithShape="0">
              <a:srgbClr val="333333">
                <a:alpha val="65000"/>
              </a:srgbClr>
            </a:outerShdw>
          </a:effectLst>
        </p:spPr>
      </p:pic>
      <p:pic>
        <p:nvPicPr>
          <p:cNvPr id="11" name="Picture 10" descr="Instagram">
            <a:extLst>
              <a:ext uri="{FF2B5EF4-FFF2-40B4-BE49-F238E27FC236}">
                <a16:creationId xmlns:a16="http://schemas.microsoft.com/office/drawing/2014/main" id="{7A0C50C3-06B0-4B5D-B3AF-0F7F3A69C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4158" y="3512632"/>
            <a:ext cx="1459885" cy="14598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085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2C21E6-D109-4881-B047-F9272A6E1358}"/>
              </a:ext>
            </a:extLst>
          </p:cNvPr>
          <p:cNvSpPr>
            <a:spLocks noGrp="1"/>
          </p:cNvSpPr>
          <p:nvPr>
            <p:ph type="sldNum" sz="quarter" idx="12"/>
          </p:nvPr>
        </p:nvSpPr>
        <p:spPr/>
        <p:txBody>
          <a:bodyPr/>
          <a:lstStyle/>
          <a:p>
            <a:fld id="{79463015-ABDD-44E9-850F-7B4794200E02}" type="slidenum">
              <a:rPr lang="en-US" smtClean="0"/>
              <a:pPr/>
              <a:t>3</a:t>
            </a:fld>
            <a:endParaRPr lang="en-US" dirty="0"/>
          </a:p>
        </p:txBody>
      </p:sp>
      <p:pic>
        <p:nvPicPr>
          <p:cNvPr id="5" name="Picture 4" descr="Colorful brain">
            <a:extLst>
              <a:ext uri="{FF2B5EF4-FFF2-40B4-BE49-F238E27FC236}">
                <a16:creationId xmlns:a16="http://schemas.microsoft.com/office/drawing/2014/main" id="{158D5CCA-56A2-4A47-BD6F-EE845CDA50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940"/>
            <a:ext cx="14624479" cy="8229600"/>
          </a:xfrm>
          <a:prstGeom prst="rect">
            <a:avLst/>
          </a:prstGeom>
        </p:spPr>
      </p:pic>
      <p:sp>
        <p:nvSpPr>
          <p:cNvPr id="6" name="Rectangle 5" descr="text box">
            <a:extLst>
              <a:ext uri="{FF2B5EF4-FFF2-40B4-BE49-F238E27FC236}">
                <a16:creationId xmlns:a16="http://schemas.microsoft.com/office/drawing/2014/main" id="{1255C088-926A-41EA-BBE6-A69FA6AEC61C}"/>
              </a:ext>
            </a:extLst>
          </p:cNvPr>
          <p:cNvSpPr/>
          <p:nvPr/>
        </p:nvSpPr>
        <p:spPr>
          <a:xfrm>
            <a:off x="689157" y="197458"/>
            <a:ext cx="5721542" cy="7042479"/>
          </a:xfrm>
          <a:prstGeom prst="rect">
            <a:avLst/>
          </a:prstGeom>
          <a:solidFill>
            <a:schemeClr val="bg1">
              <a:alpha val="8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6A3588F-E0E7-4537-9FE1-965A073AD0CA}"/>
              </a:ext>
            </a:extLst>
          </p:cNvPr>
          <p:cNvSpPr>
            <a:spLocks noGrp="1"/>
          </p:cNvSpPr>
          <p:nvPr>
            <p:ph type="title"/>
          </p:nvPr>
        </p:nvSpPr>
        <p:spPr>
          <a:xfrm>
            <a:off x="2279026" y="322798"/>
            <a:ext cx="2541801" cy="775597"/>
          </a:xfrm>
        </p:spPr>
        <p:txBody>
          <a:bodyPr/>
          <a:lstStyle/>
          <a:p>
            <a:r>
              <a:rPr lang="en-US" dirty="0"/>
              <a:t>Rigor</a:t>
            </a:r>
          </a:p>
        </p:txBody>
      </p:sp>
      <p:sp>
        <p:nvSpPr>
          <p:cNvPr id="7" name="Content Placeholder 2">
            <a:extLst>
              <a:ext uri="{FF2B5EF4-FFF2-40B4-BE49-F238E27FC236}">
                <a16:creationId xmlns:a16="http://schemas.microsoft.com/office/drawing/2014/main" id="{B00A6A71-5924-4A57-8570-0AB00958D803}"/>
              </a:ext>
            </a:extLst>
          </p:cNvPr>
          <p:cNvSpPr>
            <a:spLocks noGrp="1"/>
          </p:cNvSpPr>
          <p:nvPr>
            <p:ph idx="1"/>
          </p:nvPr>
        </p:nvSpPr>
        <p:spPr>
          <a:xfrm>
            <a:off x="795153" y="1098395"/>
            <a:ext cx="5509549" cy="5431156"/>
          </a:xfrm>
        </p:spPr>
        <p:txBody>
          <a:bodyPr/>
          <a:lstStyle/>
          <a:p>
            <a:pPr marL="276224" indent="0">
              <a:lnSpc>
                <a:spcPct val="107000"/>
              </a:lnSpc>
              <a:spcBef>
                <a:spcPts val="0"/>
              </a:spcBef>
              <a:spcAft>
                <a:spcPts val="960"/>
              </a:spcAft>
              <a:buNone/>
            </a:pPr>
            <a:r>
              <a:rPr lang="en-US" sz="3360" dirty="0">
                <a:latin typeface="Arial" panose="020B0604020202020204" pitchFamily="34" charset="0"/>
                <a:ea typeface="Calibri" panose="020F0502020204030204" pitchFamily="34" charset="0"/>
                <a:cs typeface="Times New Roman" panose="02020603050405020304" pitchFamily="18" charset="0"/>
              </a:rPr>
              <a:t>“Students use mathematical language to communicate effectively and to describe their work with clarity and precision. Students demonstrate how, when, and why their procedure works and why it is appropriate. Students can answer the question, ‘How do we know?’”</a:t>
            </a:r>
          </a:p>
          <a:p>
            <a:endParaRPr lang="en-US" dirty="0"/>
          </a:p>
        </p:txBody>
      </p:sp>
    </p:spTree>
    <p:extLst>
      <p:ext uri="{BB962C8B-B14F-4D97-AF65-F5344CB8AC3E}">
        <p14:creationId xmlns:p14="http://schemas.microsoft.com/office/powerpoint/2010/main" val="4162645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FABA4C7-CE19-4A05-AF1C-57B4BB7C8ECD}"/>
              </a:ext>
            </a:extLst>
          </p:cNvPr>
          <p:cNvGraphicFramePr>
            <a:graphicFrameLocks noGrp="1"/>
          </p:cNvGraphicFramePr>
          <p:nvPr>
            <p:extLst>
              <p:ext uri="{D42A27DB-BD31-4B8C-83A1-F6EECF244321}">
                <p14:modId xmlns:p14="http://schemas.microsoft.com/office/powerpoint/2010/main" val="2672870525"/>
              </p:ext>
            </p:extLst>
          </p:nvPr>
        </p:nvGraphicFramePr>
        <p:xfrm>
          <a:off x="457200" y="291383"/>
          <a:ext cx="13716000" cy="7117236"/>
        </p:xfrm>
        <a:graphic>
          <a:graphicData uri="http://schemas.openxmlformats.org/drawingml/2006/table">
            <a:tbl>
              <a:tblPr firstRow="1" bandRow="1">
                <a:tableStyleId>{5C22544A-7EE6-4342-B048-85BDC9FD1C3A}</a:tableStyleId>
              </a:tblPr>
              <a:tblGrid>
                <a:gridCol w="8246026">
                  <a:extLst>
                    <a:ext uri="{9D8B030D-6E8A-4147-A177-3AD203B41FA5}">
                      <a16:colId xmlns:a16="http://schemas.microsoft.com/office/drawing/2014/main" val="2075038143"/>
                    </a:ext>
                  </a:extLst>
                </a:gridCol>
                <a:gridCol w="5469974">
                  <a:extLst>
                    <a:ext uri="{9D8B030D-6E8A-4147-A177-3AD203B41FA5}">
                      <a16:colId xmlns:a16="http://schemas.microsoft.com/office/drawing/2014/main" val="4201048452"/>
                    </a:ext>
                  </a:extLst>
                </a:gridCol>
              </a:tblGrid>
              <a:tr h="537287">
                <a:tc>
                  <a:txBody>
                    <a:bodyPr/>
                    <a:lstStyle/>
                    <a:p>
                      <a:pPr marL="0" marR="0" algn="l">
                        <a:lnSpc>
                          <a:spcPct val="115000"/>
                        </a:lnSpc>
                        <a:spcBef>
                          <a:spcPts val="0"/>
                        </a:spcBef>
                        <a:spcAft>
                          <a:spcPts val="0"/>
                        </a:spcAft>
                      </a:pPr>
                      <a:r>
                        <a:rPr lang="en-US" sz="2400" b="1">
                          <a:effectLst/>
                          <a:latin typeface="Arial" panose="020B0604020202020204" pitchFamily="34" charset="0"/>
                          <a:ea typeface="Arial" panose="020B0604020202020204" pitchFamily="34" charset="0"/>
                        </a:rPr>
                        <a:t>Rigorous courses are…</a:t>
                      </a:r>
                      <a:endParaRPr lang="en-US" sz="2400">
                        <a:effectLst/>
                        <a:latin typeface="Arial" panose="020B0604020202020204" pitchFamily="34" charset="0"/>
                        <a:ea typeface="Arial" panose="020B0604020202020204" pitchFamily="34" charset="0"/>
                      </a:endParaRPr>
                    </a:p>
                  </a:txBody>
                  <a:tcPr marL="76200" marR="76200" marT="76200" marB="76200"/>
                </a:tc>
                <a:tc>
                  <a:txBody>
                    <a:bodyPr/>
                    <a:lstStyle/>
                    <a:p>
                      <a:pPr marL="0" marR="0" algn="l">
                        <a:lnSpc>
                          <a:spcPct val="115000"/>
                        </a:lnSpc>
                        <a:spcBef>
                          <a:spcPts val="0"/>
                        </a:spcBef>
                        <a:spcAft>
                          <a:spcPts val="0"/>
                        </a:spcAft>
                      </a:pPr>
                      <a:r>
                        <a:rPr lang="en-US" sz="2400" b="1" dirty="0">
                          <a:effectLst/>
                          <a:latin typeface="Arial" panose="020B0604020202020204" pitchFamily="34" charset="0"/>
                          <a:ea typeface="Arial" panose="020B0604020202020204" pitchFamily="34" charset="0"/>
                        </a:rPr>
                        <a:t>Rigorous courses are not…</a:t>
                      </a:r>
                      <a:endParaRPr lang="en-US" sz="2400" dirty="0">
                        <a:effectLst/>
                        <a:latin typeface="Arial" panose="020B0604020202020204" pitchFamily="34" charset="0"/>
                        <a:ea typeface="Arial" panose="020B0604020202020204" pitchFamily="34" charset="0"/>
                      </a:endParaRPr>
                    </a:p>
                  </a:txBody>
                  <a:tcPr marL="76200" marR="76200" marT="76200" marB="76200"/>
                </a:tc>
                <a:extLst>
                  <a:ext uri="{0D108BD9-81ED-4DB2-BD59-A6C34878D82A}">
                    <a16:rowId xmlns:a16="http://schemas.microsoft.com/office/drawing/2014/main" val="3041591089"/>
                  </a:ext>
                </a:extLst>
              </a:tr>
              <a:tr h="1963751">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Defined by complexity, which is a measure of the thinking, action or knowledge that is needed to complete the task</a:t>
                      </a:r>
                    </a:p>
                  </a:txBody>
                  <a:tcPr marL="76200" marR="76200" marT="76200" marB="76200"/>
                </a:tc>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Characterized by difficulty, which is a measure of effort required to complete a task</a:t>
                      </a:r>
                    </a:p>
                  </a:txBody>
                  <a:tcPr marL="76200" marR="76200" marT="76200" marB="76200"/>
                </a:tc>
                <a:extLst>
                  <a:ext uri="{0D108BD9-81ED-4DB2-BD59-A6C34878D82A}">
                    <a16:rowId xmlns:a16="http://schemas.microsoft.com/office/drawing/2014/main" val="398272839"/>
                  </a:ext>
                </a:extLst>
              </a:tr>
              <a:tr h="1038378">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Measured in depth of understanding</a:t>
                      </a:r>
                    </a:p>
                  </a:txBody>
                  <a:tcPr marL="76200" marR="76200" marT="76200" marB="76200"/>
                </a:tc>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Measured by the amount of work</a:t>
                      </a:r>
                    </a:p>
                  </a:txBody>
                  <a:tcPr marL="76200" marR="76200" marT="76200" marB="76200"/>
                </a:tc>
                <a:extLst>
                  <a:ext uri="{0D108BD9-81ED-4DB2-BD59-A6C34878D82A}">
                    <a16:rowId xmlns:a16="http://schemas.microsoft.com/office/drawing/2014/main" val="2778422110"/>
                  </a:ext>
                </a:extLst>
              </a:tr>
              <a:tr h="1501064">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Opportunities for precision in reasoning, language, definitions and notation that are sufficient to appropriate age/course</a:t>
                      </a:r>
                    </a:p>
                  </a:txBody>
                  <a:tcPr marL="76200" marR="76200" marT="76200" marB="76200"/>
                </a:tc>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Based on procedure alone</a:t>
                      </a:r>
                    </a:p>
                  </a:txBody>
                  <a:tcPr marL="76200" marR="76200" marT="76200" marB="76200"/>
                </a:tc>
                <a:extLst>
                  <a:ext uri="{0D108BD9-81ED-4DB2-BD59-A6C34878D82A}">
                    <a16:rowId xmlns:a16="http://schemas.microsoft.com/office/drawing/2014/main" val="529426391"/>
                  </a:ext>
                </a:extLst>
              </a:tr>
              <a:tr h="1038378">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Determined by students’ process</a:t>
                      </a:r>
                    </a:p>
                  </a:txBody>
                  <a:tcPr marL="76200" marR="76200" marT="76200" marB="76200"/>
                </a:tc>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Measured by assigning difficult problems</a:t>
                      </a:r>
                    </a:p>
                  </a:txBody>
                  <a:tcPr marL="76200" marR="76200" marT="76200" marB="76200"/>
                </a:tc>
                <a:extLst>
                  <a:ext uri="{0D108BD9-81ED-4DB2-BD59-A6C34878D82A}">
                    <a16:rowId xmlns:a16="http://schemas.microsoft.com/office/drawing/2014/main" val="1958279284"/>
                  </a:ext>
                </a:extLst>
              </a:tr>
              <a:tr h="1038378">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Opportunities for students to make decisions in problem solving</a:t>
                      </a:r>
                    </a:p>
                  </a:txBody>
                  <a:tcPr marL="76200" marR="76200" marT="76200" marB="76200"/>
                </a:tc>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Defined only by the resources used  </a:t>
                      </a:r>
                    </a:p>
                  </a:txBody>
                  <a:tcPr marL="76200" marR="76200" marT="76200" marB="76200"/>
                </a:tc>
                <a:extLst>
                  <a:ext uri="{0D108BD9-81ED-4DB2-BD59-A6C34878D82A}">
                    <a16:rowId xmlns:a16="http://schemas.microsoft.com/office/drawing/2014/main" val="3481701380"/>
                  </a:ext>
                </a:extLst>
              </a:tr>
            </a:tbl>
          </a:graphicData>
        </a:graphic>
      </p:graphicFrame>
    </p:spTree>
    <p:extLst>
      <p:ext uri="{BB962C8B-B14F-4D97-AF65-F5344CB8AC3E}">
        <p14:creationId xmlns:p14="http://schemas.microsoft.com/office/powerpoint/2010/main" val="1247155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FABA4C7-CE19-4A05-AF1C-57B4BB7C8ECD}"/>
              </a:ext>
            </a:extLst>
          </p:cNvPr>
          <p:cNvGraphicFramePr>
            <a:graphicFrameLocks noGrp="1"/>
          </p:cNvGraphicFramePr>
          <p:nvPr>
            <p:extLst>
              <p:ext uri="{D42A27DB-BD31-4B8C-83A1-F6EECF244321}">
                <p14:modId xmlns:p14="http://schemas.microsoft.com/office/powerpoint/2010/main" val="1682712935"/>
              </p:ext>
            </p:extLst>
          </p:nvPr>
        </p:nvGraphicFramePr>
        <p:xfrm>
          <a:off x="417689" y="229984"/>
          <a:ext cx="13670843" cy="6882014"/>
        </p:xfrm>
        <a:graphic>
          <a:graphicData uri="http://schemas.openxmlformats.org/drawingml/2006/table">
            <a:tbl>
              <a:tblPr firstRow="1" bandRow="1">
                <a:tableStyleId>{5C22544A-7EE6-4342-B048-85BDC9FD1C3A}</a:tableStyleId>
              </a:tblPr>
              <a:tblGrid>
                <a:gridCol w="8218877">
                  <a:extLst>
                    <a:ext uri="{9D8B030D-6E8A-4147-A177-3AD203B41FA5}">
                      <a16:colId xmlns:a16="http://schemas.microsoft.com/office/drawing/2014/main" val="2075038143"/>
                    </a:ext>
                  </a:extLst>
                </a:gridCol>
                <a:gridCol w="5451966">
                  <a:extLst>
                    <a:ext uri="{9D8B030D-6E8A-4147-A177-3AD203B41FA5}">
                      <a16:colId xmlns:a16="http://schemas.microsoft.com/office/drawing/2014/main" val="4201048452"/>
                    </a:ext>
                  </a:extLst>
                </a:gridCol>
              </a:tblGrid>
              <a:tr h="1168191">
                <a:tc>
                  <a:txBody>
                    <a:bodyPr/>
                    <a:lstStyle/>
                    <a:p>
                      <a:pPr marL="0" marR="0" algn="l">
                        <a:lnSpc>
                          <a:spcPct val="115000"/>
                        </a:lnSpc>
                        <a:spcBef>
                          <a:spcPts val="0"/>
                        </a:spcBef>
                        <a:spcAft>
                          <a:spcPts val="0"/>
                        </a:spcAft>
                      </a:pPr>
                      <a:r>
                        <a:rPr lang="en-US" sz="2600" b="1" dirty="0">
                          <a:effectLst/>
                          <a:latin typeface="Arial" panose="020B0604020202020204" pitchFamily="34" charset="0"/>
                          <a:ea typeface="Arial" panose="020B0604020202020204" pitchFamily="34" charset="0"/>
                        </a:rPr>
                        <a:t>Rigorous courses are…</a:t>
                      </a:r>
                      <a:endParaRPr lang="en-US" sz="2600" dirty="0">
                        <a:effectLst/>
                        <a:latin typeface="Arial" panose="020B0604020202020204" pitchFamily="34" charset="0"/>
                        <a:ea typeface="Arial" panose="020B0604020202020204" pitchFamily="34" charset="0"/>
                      </a:endParaRPr>
                    </a:p>
                  </a:txBody>
                  <a:tcPr marL="76200" marR="76200" marT="76200" marB="76200"/>
                </a:tc>
                <a:tc>
                  <a:txBody>
                    <a:bodyPr/>
                    <a:lstStyle/>
                    <a:p>
                      <a:pPr marL="0" marR="0" algn="l">
                        <a:lnSpc>
                          <a:spcPct val="115000"/>
                        </a:lnSpc>
                        <a:spcBef>
                          <a:spcPts val="0"/>
                        </a:spcBef>
                        <a:spcAft>
                          <a:spcPts val="0"/>
                        </a:spcAft>
                      </a:pPr>
                      <a:r>
                        <a:rPr lang="en-US" sz="2600" b="1" dirty="0">
                          <a:effectLst/>
                          <a:latin typeface="Arial" panose="020B0604020202020204" pitchFamily="34" charset="0"/>
                          <a:ea typeface="Arial" panose="020B0604020202020204" pitchFamily="34" charset="0"/>
                        </a:rPr>
                        <a:t>Rigorous courses are not…</a:t>
                      </a:r>
                      <a:endParaRPr lang="en-US" sz="2600" dirty="0">
                        <a:effectLst/>
                        <a:latin typeface="Arial" panose="020B0604020202020204" pitchFamily="34" charset="0"/>
                        <a:ea typeface="Arial" panose="020B0604020202020204" pitchFamily="34" charset="0"/>
                      </a:endParaRPr>
                    </a:p>
                  </a:txBody>
                  <a:tcPr marL="76200" marR="76200" marT="76200" marB="76200"/>
                </a:tc>
                <a:extLst>
                  <a:ext uri="{0D108BD9-81ED-4DB2-BD59-A6C34878D82A}">
                    <a16:rowId xmlns:a16="http://schemas.microsoft.com/office/drawing/2014/main" val="3041591089"/>
                  </a:ext>
                </a:extLst>
              </a:tr>
              <a:tr h="647662">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Opportunities to make connections</a:t>
                      </a:r>
                    </a:p>
                  </a:txBody>
                  <a:tcPr marL="76200" marR="76200" marT="76200" marB="76200"/>
                </a:tc>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Taught in isolation</a:t>
                      </a:r>
                    </a:p>
                  </a:txBody>
                  <a:tcPr marL="76200" marR="76200" marT="76200" marB="76200"/>
                </a:tc>
                <a:extLst>
                  <a:ext uri="{0D108BD9-81ED-4DB2-BD59-A6C34878D82A}">
                    <a16:rowId xmlns:a16="http://schemas.microsoft.com/office/drawing/2014/main" val="1483091351"/>
                  </a:ext>
                </a:extLst>
              </a:tr>
              <a:tr h="1168191">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Supportive of the transfer of knowledge to new situations</a:t>
                      </a:r>
                    </a:p>
                  </a:txBody>
                  <a:tcPr marL="76200" marR="76200" marT="76200" marB="76200"/>
                </a:tc>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Repetitive</a:t>
                      </a:r>
                    </a:p>
                  </a:txBody>
                  <a:tcPr marL="76200" marR="76200" marT="76200" marB="76200"/>
                </a:tc>
                <a:extLst>
                  <a:ext uri="{0D108BD9-81ED-4DB2-BD59-A6C34878D82A}">
                    <a16:rowId xmlns:a16="http://schemas.microsoft.com/office/drawing/2014/main" val="2252502592"/>
                  </a:ext>
                </a:extLst>
              </a:tr>
              <a:tr h="2729779">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Driven by students developing efficient explanations of solutions and why they work, providing opportunities for thinking and reasoning about contextual problems and situations</a:t>
                      </a:r>
                    </a:p>
                  </a:txBody>
                  <a:tcPr marL="76200" marR="76200" marT="76200" marB="76200"/>
                </a:tc>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Focused on getting an answer</a:t>
                      </a:r>
                    </a:p>
                  </a:txBody>
                  <a:tcPr marL="76200" marR="76200" marT="76200" marB="76200"/>
                </a:tc>
                <a:extLst>
                  <a:ext uri="{0D108BD9-81ED-4DB2-BD59-A6C34878D82A}">
                    <a16:rowId xmlns:a16="http://schemas.microsoft.com/office/drawing/2014/main" val="3100215041"/>
                  </a:ext>
                </a:extLst>
              </a:tr>
              <a:tr h="1168191">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Defined by what the student does with what you give them</a:t>
                      </a:r>
                    </a:p>
                  </a:txBody>
                  <a:tcPr marL="76200" marR="76200" marT="76200" marB="76200"/>
                </a:tc>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Defined by what you give the student</a:t>
                      </a:r>
                    </a:p>
                  </a:txBody>
                  <a:tcPr marL="76200" marR="76200" marT="76200" marB="76200"/>
                </a:tc>
                <a:extLst>
                  <a:ext uri="{0D108BD9-81ED-4DB2-BD59-A6C34878D82A}">
                    <a16:rowId xmlns:a16="http://schemas.microsoft.com/office/drawing/2014/main" val="3651415819"/>
                  </a:ext>
                </a:extLst>
              </a:tr>
            </a:tbl>
          </a:graphicData>
        </a:graphic>
      </p:graphicFrame>
    </p:spTree>
    <p:extLst>
      <p:ext uri="{BB962C8B-B14F-4D97-AF65-F5344CB8AC3E}">
        <p14:creationId xmlns:p14="http://schemas.microsoft.com/office/powerpoint/2010/main" val="1388011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F682-B06F-4358-81D4-1F29BF4E9A04}"/>
              </a:ext>
            </a:extLst>
          </p:cNvPr>
          <p:cNvSpPr>
            <a:spLocks noGrp="1"/>
          </p:cNvSpPr>
          <p:nvPr>
            <p:ph type="title"/>
          </p:nvPr>
        </p:nvSpPr>
        <p:spPr>
          <a:xfrm>
            <a:off x="7965610" y="1106087"/>
            <a:ext cx="3940232" cy="775597"/>
          </a:xfrm>
        </p:spPr>
        <p:txBody>
          <a:bodyPr/>
          <a:lstStyle/>
          <a:p>
            <a:r>
              <a:rPr lang="en-US" dirty="0"/>
              <a:t>GAISE II</a:t>
            </a:r>
          </a:p>
        </p:txBody>
      </p:sp>
      <p:pic>
        <p:nvPicPr>
          <p:cNvPr id="5" name="Picture 4" descr="Gaise two cover">
            <a:extLst>
              <a:ext uri="{FF2B5EF4-FFF2-40B4-BE49-F238E27FC236}">
                <a16:creationId xmlns:a16="http://schemas.microsoft.com/office/drawing/2014/main" id="{9EBDB17A-7E42-4488-B425-06C5130E0527}"/>
              </a:ext>
            </a:extLst>
          </p:cNvPr>
          <p:cNvPicPr>
            <a:picLocks noChangeAspect="1"/>
          </p:cNvPicPr>
          <p:nvPr/>
        </p:nvPicPr>
        <p:blipFill>
          <a:blip r:embed="rId3"/>
          <a:stretch>
            <a:fillRect/>
          </a:stretch>
        </p:blipFill>
        <p:spPr>
          <a:xfrm>
            <a:off x="1044069" y="850706"/>
            <a:ext cx="4594297" cy="5868934"/>
          </a:xfrm>
          <a:prstGeom prst="rect">
            <a:avLst/>
          </a:prstGeom>
          <a:ln w="3175">
            <a:solidFill>
              <a:schemeClr val="bg1">
                <a:lumMod val="65000"/>
              </a:schemeClr>
            </a:solidFill>
          </a:ln>
          <a:effectLst>
            <a:outerShdw blurRad="50800" dist="38100" dir="2700000" algn="tl" rotWithShape="0">
              <a:schemeClr val="tx1">
                <a:lumMod val="50000"/>
                <a:lumOff val="50000"/>
                <a:alpha val="40000"/>
              </a:schemeClr>
            </a:outerShdw>
          </a:effectLst>
        </p:spPr>
      </p:pic>
      <p:sp>
        <p:nvSpPr>
          <p:cNvPr id="7" name="TextBox 6">
            <a:extLst>
              <a:ext uri="{FF2B5EF4-FFF2-40B4-BE49-F238E27FC236}">
                <a16:creationId xmlns:a16="http://schemas.microsoft.com/office/drawing/2014/main" id="{18D521DC-3892-454A-BCFA-B3A86E78D2D6}"/>
              </a:ext>
            </a:extLst>
          </p:cNvPr>
          <p:cNvSpPr txBox="1"/>
          <p:nvPr/>
        </p:nvSpPr>
        <p:spPr>
          <a:xfrm>
            <a:off x="6651460" y="1986744"/>
            <a:ext cx="7419369" cy="3539430"/>
          </a:xfrm>
          <a:prstGeom prst="rect">
            <a:avLst/>
          </a:prstGeom>
          <a:noFill/>
        </p:spPr>
        <p:txBody>
          <a:bodyPr wrap="square">
            <a:spAutoFit/>
          </a:bodyPr>
          <a:lstStyle/>
          <a:p>
            <a:r>
              <a:rPr lang="en-US" sz="2800" i="1" dirty="0">
                <a:latin typeface="Arial" panose="020B0604020202020204" pitchFamily="34" charset="0"/>
                <a:cs typeface="Arial" panose="020B0604020202020204" pitchFamily="34" charset="0"/>
              </a:rPr>
              <a:t>“It is critical that statisticians, or anyone who uses data, be more than just data crunchers. They should be data problem solvers who interrogate the data and utilize questioning throughout the statistical problem-solving process to make decisions with confidence, understanding that the art of communication with data is essential.”</a:t>
            </a:r>
            <a:r>
              <a:rPr lang="en-US" sz="2800" dirty="0">
                <a:latin typeface="Arial" panose="020B0604020202020204" pitchFamily="34" charset="0"/>
                <a:cs typeface="Arial" panose="020B0604020202020204" pitchFamily="34" charset="0"/>
              </a:rPr>
              <a:t> (GAISE II)</a:t>
            </a:r>
          </a:p>
        </p:txBody>
      </p:sp>
      <p:sp>
        <p:nvSpPr>
          <p:cNvPr id="6" name="TextBox 5">
            <a:extLst>
              <a:ext uri="{FF2B5EF4-FFF2-40B4-BE49-F238E27FC236}">
                <a16:creationId xmlns:a16="http://schemas.microsoft.com/office/drawing/2014/main" id="{53148853-D4D3-4FAD-BC69-22BEE8E63D96}"/>
              </a:ext>
            </a:extLst>
          </p:cNvPr>
          <p:cNvSpPr txBox="1"/>
          <p:nvPr/>
        </p:nvSpPr>
        <p:spPr>
          <a:xfrm>
            <a:off x="6516549" y="6511891"/>
            <a:ext cx="8461094" cy="415498"/>
          </a:xfrm>
          <a:prstGeom prst="rect">
            <a:avLst/>
          </a:prstGeom>
          <a:noFill/>
        </p:spPr>
        <p:txBody>
          <a:bodyPr wrap="square">
            <a:spAutoFit/>
          </a:bodyPr>
          <a:lstStyle/>
          <a:p>
            <a:r>
              <a:rPr lang="en-US" dirty="0">
                <a:hlinkClick r:id="rId4"/>
              </a:rPr>
              <a:t>https://www.amstat.org/asa/files/pdfs/GAISE/GAISEIIPreK-12_Full.pdf</a:t>
            </a:r>
            <a:r>
              <a:rPr lang="en-US" dirty="0"/>
              <a:t> </a:t>
            </a:r>
          </a:p>
        </p:txBody>
      </p:sp>
    </p:spTree>
    <p:extLst>
      <p:ext uri="{BB962C8B-B14F-4D97-AF65-F5344CB8AC3E}">
        <p14:creationId xmlns:p14="http://schemas.microsoft.com/office/powerpoint/2010/main" val="3394286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ilding framework"/>
          <p:cNvPicPr>
            <a:picLocks noChangeAspect="1" noChangeArrowheads="1"/>
          </p:cNvPicPr>
          <p:nvPr/>
        </p:nvPicPr>
        <p:blipFill rotWithShape="1">
          <a:blip r:embed="rId3"/>
          <a:srcRect t="4128" b="30826"/>
          <a:stretch/>
        </p:blipFill>
        <p:spPr bwMode="auto">
          <a:xfrm>
            <a:off x="0" y="0"/>
            <a:ext cx="14630400" cy="764257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2720341" y="2586109"/>
            <a:ext cx="9491471" cy="2461380"/>
          </a:xfrm>
          <a:prstGeom prst="roundRect">
            <a:avLst/>
          </a:prstGeom>
          <a:solidFill>
            <a:schemeClr val="lt1">
              <a:alpha val="82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4800" dirty="0">
                <a:solidFill>
                  <a:schemeClr val="accent5">
                    <a:lumMod val="50000"/>
                  </a:schemeClr>
                </a:solidFill>
                <a:latin typeface="Arial" panose="020B0604020202020204" pitchFamily="34" charset="0"/>
                <a:cs typeface="Arial" panose="020B0604020202020204" pitchFamily="34" charset="0"/>
              </a:rPr>
              <a:t>Framework for teaching students to be statistically literate</a:t>
            </a:r>
          </a:p>
        </p:txBody>
      </p:sp>
    </p:spTree>
    <p:extLst>
      <p:ext uri="{BB962C8B-B14F-4D97-AF65-F5344CB8AC3E}">
        <p14:creationId xmlns:p14="http://schemas.microsoft.com/office/powerpoint/2010/main" val="3892338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322DF-C2DB-4B09-8469-EC0633BA1EA4}"/>
              </a:ext>
            </a:extLst>
          </p:cNvPr>
          <p:cNvSpPr>
            <a:spLocks noGrp="1"/>
          </p:cNvSpPr>
          <p:nvPr>
            <p:ph type="title"/>
          </p:nvPr>
        </p:nvSpPr>
        <p:spPr>
          <a:xfrm>
            <a:off x="2317214" y="160842"/>
            <a:ext cx="9875520" cy="775597"/>
          </a:xfrm>
        </p:spPr>
        <p:txBody>
          <a:bodyPr/>
          <a:lstStyle/>
          <a:p>
            <a:r>
              <a:rPr lang="en-US" dirty="0"/>
              <a:t>GAISE Process</a:t>
            </a:r>
          </a:p>
        </p:txBody>
      </p:sp>
      <p:pic>
        <p:nvPicPr>
          <p:cNvPr id="5" name="Content Placeholder 4" descr="Gaise Process&#10;&#10;Four circles in a row connected by arrows">
            <a:extLst>
              <a:ext uri="{FF2B5EF4-FFF2-40B4-BE49-F238E27FC236}">
                <a16:creationId xmlns:a16="http://schemas.microsoft.com/office/drawing/2014/main" id="{8C3A21B5-D133-4C7B-BCE3-EC88BCD3A684}"/>
              </a:ext>
            </a:extLst>
          </p:cNvPr>
          <p:cNvPicPr>
            <a:picLocks noGrp="1" noChangeAspect="1"/>
          </p:cNvPicPr>
          <p:nvPr>
            <p:ph idx="1"/>
          </p:nvPr>
        </p:nvPicPr>
        <p:blipFill rotWithShape="1">
          <a:blip r:embed="rId3"/>
          <a:srcRect t="5779"/>
          <a:stretch/>
        </p:blipFill>
        <p:spPr>
          <a:xfrm>
            <a:off x="1775535" y="1103631"/>
            <a:ext cx="10852350" cy="3363320"/>
          </a:xfrm>
        </p:spPr>
      </p:pic>
      <p:sp>
        <p:nvSpPr>
          <p:cNvPr id="6" name="TextBox 5">
            <a:extLst>
              <a:ext uri="{FF2B5EF4-FFF2-40B4-BE49-F238E27FC236}">
                <a16:creationId xmlns:a16="http://schemas.microsoft.com/office/drawing/2014/main" id="{833EA6E6-5C04-4F2B-A394-03BBA2D92C98}"/>
              </a:ext>
            </a:extLst>
          </p:cNvPr>
          <p:cNvSpPr txBox="1"/>
          <p:nvPr/>
        </p:nvSpPr>
        <p:spPr>
          <a:xfrm>
            <a:off x="2457339" y="4946912"/>
            <a:ext cx="9139682" cy="2160591"/>
          </a:xfrm>
          <a:prstGeom prst="rect">
            <a:avLst/>
          </a:prstGeom>
          <a:noFill/>
        </p:spPr>
        <p:txBody>
          <a:bodyPr wrap="none" rtlCol="0">
            <a:spAutoFit/>
          </a:bodyPr>
          <a:lstStyle/>
          <a:p>
            <a:pPr marL="480060" indent="-480060">
              <a:buAutoNum type="romanUcPeriod"/>
            </a:pPr>
            <a:r>
              <a:rPr lang="en-US" sz="3360" dirty="0">
                <a:solidFill>
                  <a:schemeClr val="accent1"/>
                </a:solidFill>
                <a:latin typeface="Arial" panose="020B0604020202020204" pitchFamily="34" charset="0"/>
                <a:cs typeface="Arial" panose="020B0604020202020204" pitchFamily="34" charset="0"/>
              </a:rPr>
              <a:t>Formulate </a:t>
            </a:r>
            <a:r>
              <a:rPr lang="en-US" sz="3360" u="sng" dirty="0">
                <a:solidFill>
                  <a:schemeClr val="accent1"/>
                </a:solidFill>
                <a:latin typeface="Arial" panose="020B0604020202020204" pitchFamily="34" charset="0"/>
                <a:cs typeface="Arial" panose="020B0604020202020204" pitchFamily="34" charset="0"/>
              </a:rPr>
              <a:t>Statistical Investigative </a:t>
            </a:r>
            <a:r>
              <a:rPr lang="en-US" sz="3360" dirty="0">
                <a:solidFill>
                  <a:schemeClr val="accent1"/>
                </a:solidFill>
                <a:latin typeface="Arial" panose="020B0604020202020204" pitchFamily="34" charset="0"/>
                <a:cs typeface="Arial" panose="020B0604020202020204" pitchFamily="34" charset="0"/>
              </a:rPr>
              <a:t>Questions</a:t>
            </a:r>
          </a:p>
          <a:p>
            <a:pPr marL="480060" indent="-480060">
              <a:buAutoNum type="romanUcPeriod"/>
            </a:pPr>
            <a:r>
              <a:rPr lang="en-US" sz="3360" dirty="0">
                <a:solidFill>
                  <a:schemeClr val="accent1"/>
                </a:solidFill>
                <a:latin typeface="Arial" panose="020B0604020202020204" pitchFamily="34" charset="0"/>
                <a:cs typeface="Arial" panose="020B0604020202020204" pitchFamily="34" charset="0"/>
              </a:rPr>
              <a:t>Collect/</a:t>
            </a:r>
            <a:r>
              <a:rPr lang="en-US" sz="3360" u="sng" dirty="0">
                <a:solidFill>
                  <a:schemeClr val="accent1"/>
                </a:solidFill>
                <a:latin typeface="Arial" panose="020B0604020202020204" pitchFamily="34" charset="0"/>
                <a:cs typeface="Arial" panose="020B0604020202020204" pitchFamily="34" charset="0"/>
              </a:rPr>
              <a:t>Consider</a:t>
            </a:r>
            <a:r>
              <a:rPr lang="en-US" sz="3360" dirty="0">
                <a:solidFill>
                  <a:schemeClr val="accent1"/>
                </a:solidFill>
                <a:latin typeface="Arial" panose="020B0604020202020204" pitchFamily="34" charset="0"/>
                <a:cs typeface="Arial" panose="020B0604020202020204" pitchFamily="34" charset="0"/>
              </a:rPr>
              <a:t> the Data</a:t>
            </a:r>
          </a:p>
          <a:p>
            <a:pPr marL="480060" indent="-480060">
              <a:buAutoNum type="romanUcPeriod"/>
            </a:pPr>
            <a:r>
              <a:rPr lang="en-US" sz="3360" dirty="0">
                <a:solidFill>
                  <a:schemeClr val="accent1"/>
                </a:solidFill>
                <a:latin typeface="Arial" panose="020B0604020202020204" pitchFamily="34" charset="0"/>
                <a:cs typeface="Arial" panose="020B0604020202020204" pitchFamily="34" charset="0"/>
              </a:rPr>
              <a:t>Analyze the Data</a:t>
            </a:r>
          </a:p>
          <a:p>
            <a:pPr marL="480060" indent="-480060">
              <a:buAutoNum type="romanUcPeriod"/>
            </a:pPr>
            <a:r>
              <a:rPr lang="en-US" sz="3360" dirty="0">
                <a:solidFill>
                  <a:schemeClr val="accent1"/>
                </a:solidFill>
                <a:latin typeface="Arial" panose="020B0604020202020204" pitchFamily="34" charset="0"/>
                <a:cs typeface="Arial" panose="020B0604020202020204" pitchFamily="34" charset="0"/>
              </a:rPr>
              <a:t>Interpret the Results</a:t>
            </a:r>
          </a:p>
        </p:txBody>
      </p:sp>
    </p:spTree>
    <p:extLst>
      <p:ext uri="{BB962C8B-B14F-4D97-AF65-F5344CB8AC3E}">
        <p14:creationId xmlns:p14="http://schemas.microsoft.com/office/powerpoint/2010/main" val="149153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2609A-30F4-4D2F-A42B-471121AB6B78}"/>
              </a:ext>
            </a:extLst>
          </p:cNvPr>
          <p:cNvSpPr>
            <a:spLocks noGrp="1"/>
          </p:cNvSpPr>
          <p:nvPr>
            <p:ph type="title"/>
          </p:nvPr>
        </p:nvSpPr>
        <p:spPr/>
        <p:txBody>
          <a:bodyPr/>
          <a:lstStyle/>
          <a:p>
            <a:r>
              <a:rPr lang="en-US" dirty="0"/>
              <a:t>GAISE II Levels</a:t>
            </a:r>
          </a:p>
        </p:txBody>
      </p:sp>
      <p:sp>
        <p:nvSpPr>
          <p:cNvPr id="4" name="Slide Number Placeholder 3">
            <a:extLst>
              <a:ext uri="{FF2B5EF4-FFF2-40B4-BE49-F238E27FC236}">
                <a16:creationId xmlns:a16="http://schemas.microsoft.com/office/drawing/2014/main" id="{DE1D7AF3-1D36-4523-BE37-EFB459EC5FB7}"/>
              </a:ext>
            </a:extLst>
          </p:cNvPr>
          <p:cNvSpPr>
            <a:spLocks noGrp="1"/>
          </p:cNvSpPr>
          <p:nvPr>
            <p:ph type="sldNum" sz="quarter" idx="12"/>
          </p:nvPr>
        </p:nvSpPr>
        <p:spPr/>
        <p:txBody>
          <a:bodyPr/>
          <a:lstStyle/>
          <a:p>
            <a:fld id="{79463015-ABDD-44E9-850F-7B4794200E02}" type="slidenum">
              <a:rPr lang="en-US" smtClean="0"/>
              <a:pPr/>
              <a:t>9</a:t>
            </a:fld>
            <a:endParaRPr lang="en-US" dirty="0"/>
          </a:p>
        </p:txBody>
      </p:sp>
      <p:sp>
        <p:nvSpPr>
          <p:cNvPr id="18" name="Arrow: Right 17" descr="gray arrow right">
            <a:extLst>
              <a:ext uri="{FF2B5EF4-FFF2-40B4-BE49-F238E27FC236}">
                <a16:creationId xmlns:a16="http://schemas.microsoft.com/office/drawing/2014/main" id="{81917963-D7F1-43AB-98B3-CA2B9E01C6FF}"/>
              </a:ext>
            </a:extLst>
          </p:cNvPr>
          <p:cNvSpPr/>
          <p:nvPr/>
        </p:nvSpPr>
        <p:spPr>
          <a:xfrm>
            <a:off x="2170688" y="1318084"/>
            <a:ext cx="11261472" cy="5999625"/>
          </a:xfrm>
          <a:prstGeom prst="rightArrow">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5" name="Group 14">
            <a:extLst>
              <a:ext uri="{FF2B5EF4-FFF2-40B4-BE49-F238E27FC236}">
                <a16:creationId xmlns:a16="http://schemas.microsoft.com/office/drawing/2014/main" id="{FF0E04FF-A75B-4885-B6B2-804C67D37911}"/>
              </a:ext>
            </a:extLst>
          </p:cNvPr>
          <p:cNvGrpSpPr/>
          <p:nvPr/>
        </p:nvGrpSpPr>
        <p:grpSpPr>
          <a:xfrm>
            <a:off x="1038970" y="3125084"/>
            <a:ext cx="3772189" cy="2358728"/>
            <a:chOff x="1119151" y="2264058"/>
            <a:chExt cx="10335662" cy="2330500"/>
          </a:xfrm>
        </p:grpSpPr>
        <p:sp>
          <p:nvSpPr>
            <p:cNvPr id="16" name="Rectangle: Rounded Corners 15">
              <a:extLst>
                <a:ext uri="{FF2B5EF4-FFF2-40B4-BE49-F238E27FC236}">
                  <a16:creationId xmlns:a16="http://schemas.microsoft.com/office/drawing/2014/main" id="{5FD1AB83-88D3-4482-AD34-0963FF08A280}"/>
                </a:ext>
                <a:ext uri="{C183D7F6-B498-43B3-948B-1728B52AA6E4}">
                  <adec:decorative xmlns:adec="http://schemas.microsoft.com/office/drawing/2017/decorative" val="1"/>
                </a:ext>
              </a:extLst>
            </p:cNvPr>
            <p:cNvSpPr/>
            <p:nvPr/>
          </p:nvSpPr>
          <p:spPr>
            <a:xfrm>
              <a:off x="1119151" y="2264058"/>
              <a:ext cx="10335662" cy="233050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 name="Rectangle: Rounded Corners 4">
              <a:extLst>
                <a:ext uri="{FF2B5EF4-FFF2-40B4-BE49-F238E27FC236}">
                  <a16:creationId xmlns:a16="http://schemas.microsoft.com/office/drawing/2014/main" id="{12B32207-5463-4012-AAC8-E208842AD6D0}"/>
                </a:ext>
              </a:extLst>
            </p:cNvPr>
            <p:cNvSpPr txBox="1"/>
            <p:nvPr/>
          </p:nvSpPr>
          <p:spPr>
            <a:xfrm>
              <a:off x="1232917" y="2377824"/>
              <a:ext cx="10108130" cy="21029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b="1" kern="1200" cap="all" baseline="0" dirty="0">
                  <a:latin typeface="Arial" panose="020B0604020202020204" pitchFamily="34" charset="0"/>
                  <a:cs typeface="Arial" panose="020B0604020202020204" pitchFamily="34" charset="0"/>
                </a:rPr>
                <a:t>Level A</a:t>
              </a:r>
            </a:p>
            <a:p>
              <a:pPr marL="0" lvl="0" indent="0" algn="ctr" defTabSz="19558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(Middle School and Early High School)</a:t>
              </a:r>
            </a:p>
          </p:txBody>
        </p:sp>
      </p:grpSp>
      <p:grpSp>
        <p:nvGrpSpPr>
          <p:cNvPr id="12" name="Group 11">
            <a:extLst>
              <a:ext uri="{FF2B5EF4-FFF2-40B4-BE49-F238E27FC236}">
                <a16:creationId xmlns:a16="http://schemas.microsoft.com/office/drawing/2014/main" id="{D9F764FD-6714-4597-A498-AF353A3EC270}"/>
              </a:ext>
            </a:extLst>
          </p:cNvPr>
          <p:cNvGrpSpPr/>
          <p:nvPr/>
        </p:nvGrpSpPr>
        <p:grpSpPr>
          <a:xfrm>
            <a:off x="5014265" y="3125084"/>
            <a:ext cx="3772190" cy="2331680"/>
            <a:chOff x="6440319" y="1747875"/>
            <a:chExt cx="5147466" cy="2330500"/>
          </a:xfrm>
        </p:grpSpPr>
        <p:sp>
          <p:nvSpPr>
            <p:cNvPr id="13" name="Rectangle: Rounded Corners 12">
              <a:extLst>
                <a:ext uri="{FF2B5EF4-FFF2-40B4-BE49-F238E27FC236}">
                  <a16:creationId xmlns:a16="http://schemas.microsoft.com/office/drawing/2014/main" id="{E832C149-6661-4940-844B-39961E8E81EB}"/>
                </a:ext>
                <a:ext uri="{C183D7F6-B498-43B3-948B-1728B52AA6E4}">
                  <adec:decorative xmlns:adec="http://schemas.microsoft.com/office/drawing/2017/decorative" val="1"/>
                </a:ext>
              </a:extLst>
            </p:cNvPr>
            <p:cNvSpPr/>
            <p:nvPr/>
          </p:nvSpPr>
          <p:spPr>
            <a:xfrm>
              <a:off x="6440319" y="1747875"/>
              <a:ext cx="5147466" cy="233050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2BD17599-4425-4D86-8B58-5AF9DC2A246D}"/>
                </a:ext>
              </a:extLst>
            </p:cNvPr>
            <p:cNvSpPr txBox="1"/>
            <p:nvPr/>
          </p:nvSpPr>
          <p:spPr>
            <a:xfrm>
              <a:off x="6554085" y="1861641"/>
              <a:ext cx="4919934" cy="21029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200" b="1" kern="1200" cap="all" baseline="0" dirty="0">
                  <a:latin typeface="Arial" panose="020B0604020202020204" pitchFamily="34" charset="0"/>
                  <a:cs typeface="Arial" panose="020B0604020202020204" pitchFamily="34" charset="0"/>
                </a:rPr>
                <a:t>Level B</a:t>
              </a:r>
            </a:p>
            <a:p>
              <a:pPr marL="0" lvl="0" indent="0" algn="ctr" defTabSz="17780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(Middle School and Early High School)</a:t>
              </a:r>
            </a:p>
          </p:txBody>
        </p:sp>
      </p:grpSp>
      <p:grpSp>
        <p:nvGrpSpPr>
          <p:cNvPr id="9" name="Group 8">
            <a:extLst>
              <a:ext uri="{FF2B5EF4-FFF2-40B4-BE49-F238E27FC236}">
                <a16:creationId xmlns:a16="http://schemas.microsoft.com/office/drawing/2014/main" id="{8143E288-9771-46BA-A94F-1476A8FF53D5}"/>
              </a:ext>
            </a:extLst>
          </p:cNvPr>
          <p:cNvGrpSpPr/>
          <p:nvPr/>
        </p:nvGrpSpPr>
        <p:grpSpPr>
          <a:xfrm>
            <a:off x="8989561" y="3125084"/>
            <a:ext cx="3772189" cy="2330500"/>
            <a:chOff x="8433065" y="1747875"/>
            <a:chExt cx="3772189" cy="2330500"/>
          </a:xfrm>
        </p:grpSpPr>
        <p:sp>
          <p:nvSpPr>
            <p:cNvPr id="10" name="Rectangle: Rounded Corners 9">
              <a:extLst>
                <a:ext uri="{FF2B5EF4-FFF2-40B4-BE49-F238E27FC236}">
                  <a16:creationId xmlns:a16="http://schemas.microsoft.com/office/drawing/2014/main" id="{E6A7606E-4B06-41FC-8F0D-06C182E60746}"/>
                </a:ext>
                <a:ext uri="{C183D7F6-B498-43B3-948B-1728B52AA6E4}">
                  <adec:decorative xmlns:adec="http://schemas.microsoft.com/office/drawing/2017/decorative" val="1"/>
                </a:ext>
              </a:extLst>
            </p:cNvPr>
            <p:cNvSpPr/>
            <p:nvPr/>
          </p:nvSpPr>
          <p:spPr>
            <a:xfrm>
              <a:off x="8433065" y="1747875"/>
              <a:ext cx="3772189" cy="2330500"/>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7F9706AF-F2D5-4BE9-90BB-C22B08533E45}"/>
                </a:ext>
              </a:extLst>
            </p:cNvPr>
            <p:cNvSpPr txBox="1"/>
            <p:nvPr/>
          </p:nvSpPr>
          <p:spPr>
            <a:xfrm>
              <a:off x="8546831" y="1861641"/>
              <a:ext cx="3544657" cy="21029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cap="all" baseline="0" dirty="0">
                  <a:latin typeface="Arial" panose="020B0604020202020204" pitchFamily="34" charset="0"/>
                  <a:cs typeface="Arial" panose="020B0604020202020204" pitchFamily="34" charset="0"/>
                </a:rPr>
                <a:t>Level C</a:t>
              </a:r>
            </a:p>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(Advanced High School Courses)</a:t>
              </a:r>
            </a:p>
          </p:txBody>
        </p:sp>
      </p:grpSp>
    </p:spTree>
    <p:extLst>
      <p:ext uri="{BB962C8B-B14F-4D97-AF65-F5344CB8AC3E}">
        <p14:creationId xmlns:p14="http://schemas.microsoft.com/office/powerpoint/2010/main" val="1907886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Default Color Scheme">
      <a:dk1>
        <a:srgbClr val="000000"/>
      </a:dk1>
      <a:lt1>
        <a:srgbClr val="FFFFFF"/>
      </a:lt1>
      <a:dk2>
        <a:srgbClr val="202945"/>
      </a:dk2>
      <a:lt2>
        <a:srgbClr val="EEEAE3"/>
      </a:lt2>
      <a:accent1>
        <a:srgbClr val="73A5CB"/>
      </a:accent1>
      <a:accent2>
        <a:srgbClr val="6F0C1A"/>
      </a:accent2>
      <a:accent3>
        <a:srgbClr val="92AF3C"/>
      </a:accent3>
      <a:accent4>
        <a:srgbClr val="535050"/>
      </a:accent4>
      <a:accent5>
        <a:srgbClr val="F10117"/>
      </a:accent5>
      <a:accent6>
        <a:srgbClr val="D19D0D"/>
      </a:accent6>
      <a:hlink>
        <a:srgbClr val="0055B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9D42EB1CB4884BAEE732D66021D562" ma:contentTypeVersion="4" ma:contentTypeDescription="Create a new document." ma:contentTypeScope="" ma:versionID="79e95c836ba1528e4539dc2c3b55f24b">
  <xsd:schema xmlns:xsd="http://www.w3.org/2001/XMLSchema" xmlns:xs="http://www.w3.org/2001/XMLSchema" xmlns:p="http://schemas.microsoft.com/office/2006/metadata/properties" xmlns:ns2="a94874c0-f4c4-4d00-a0d9-c1dd91e10513" xmlns:ns3="29e9271f-fcce-4f3c-9b75-5bf8ea8bdf21" targetNamespace="http://schemas.microsoft.com/office/2006/metadata/properties" ma:root="true" ma:fieldsID="8cfea06013ed477b189afc0c52fc5c08" ns2:_="" ns3:_="">
    <xsd:import namespace="a94874c0-f4c4-4d00-a0d9-c1dd91e10513"/>
    <xsd:import namespace="29e9271f-fcce-4f3c-9b75-5bf8ea8bdf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4874c0-f4c4-4d00-a0d9-c1dd91e1051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e9271f-fcce-4f3c-9b75-5bf8ea8bdf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0C4F5D3-5DFD-4474-8510-C56E5F0D03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4874c0-f4c4-4d00-a0d9-c1dd91e10513"/>
    <ds:schemaRef ds:uri="29e9271f-fcce-4f3c-9b75-5bf8ea8bdf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A909DA-0368-4C6F-B4D9-FAAD33D863F4}">
  <ds:schemaRefs>
    <ds:schemaRef ds:uri="http://schemas.microsoft.com/sharepoint/v3/contenttype/forms"/>
  </ds:schemaRefs>
</ds:datastoreItem>
</file>

<file path=customXml/itemProps3.xml><?xml version="1.0" encoding="utf-8"?>
<ds:datastoreItem xmlns:ds="http://schemas.openxmlformats.org/officeDocument/2006/customXml" ds:itemID="{0B56C8AE-CD79-4A75-9AC7-672DABA5CFB9}">
  <ds:schemaRefs>
    <ds:schemaRef ds:uri="http://purl.org/dc/dcmitype/"/>
    <ds:schemaRef ds:uri="http://schemas.microsoft.com/office/infopath/2007/PartnerControls"/>
    <ds:schemaRef ds:uri="http://purl.org/dc/elements/1.1/"/>
    <ds:schemaRef ds:uri="http://schemas.openxmlformats.org/package/2006/metadata/core-properties"/>
    <ds:schemaRef ds:uri="http://schemas.microsoft.com/office/2006/documentManagement/types"/>
    <ds:schemaRef ds:uri="http://purl.org/dc/terms/"/>
    <ds:schemaRef ds:uri="http://www.w3.org/XML/1998/namespace"/>
    <ds:schemaRef ds:uri="a94874c0-f4c4-4d00-a0d9-c1dd91e10513"/>
    <ds:schemaRef ds:uri="29e9271f-fcce-4f3c-9b75-5bf8ea8bdf2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0</TotalTime>
  <Words>1393</Words>
  <Application>Microsoft Office PowerPoint</Application>
  <PresentationFormat>Custom</PresentationFormat>
  <Paragraphs>249</Paragraphs>
  <Slides>20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Courier New</vt:lpstr>
      <vt:lpstr>Office Theme</vt:lpstr>
      <vt:lpstr>Statistics and Probability Course</vt:lpstr>
      <vt:lpstr>4. Statistics and Probability</vt:lpstr>
      <vt:lpstr>Rigor</vt:lpstr>
      <vt:lpstr>PowerPoint Presentation</vt:lpstr>
      <vt:lpstr>PowerPoint Presentation</vt:lpstr>
      <vt:lpstr>GAISE II</vt:lpstr>
      <vt:lpstr>PowerPoint Presentation</vt:lpstr>
      <vt:lpstr>GAISE Process</vt:lpstr>
      <vt:lpstr>GAISE II Levels</vt:lpstr>
      <vt:lpstr>Critical Areas of Focus</vt:lpstr>
      <vt:lpstr>Follow-on Courses</vt:lpstr>
      <vt:lpstr>How is this course different than AP Statistics? </vt:lpstr>
      <vt:lpstr>How is this course different than  TMM 010-Introductory Statistics? </vt:lpstr>
      <vt:lpstr>What kind of support will teachers have to implement this course?</vt:lpstr>
      <vt:lpstr>Instructional Supports for the Model Curriculum</vt:lpstr>
      <vt:lpstr>ACT Math Blueprint</vt:lpstr>
      <vt:lpstr>SAT Math Blueprint</vt:lpstr>
      <vt:lpstr>SAT Math Blueprint</vt:lpstr>
      <vt:lpstr>PowerPoint Presentation</vt:lpstr>
      <vt:lpstr>Share your learning  community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Statistics and Probability Course</dc:title>
  <dc:creator/>
  <cp:keywords>statistics, probability, math, pilot</cp:keywords>
  <cp:lastModifiedBy/>
  <cp:revision>96</cp:revision>
  <dcterms:created xsi:type="dcterms:W3CDTF">2015-07-08T14:36:51Z</dcterms:created>
  <dcterms:modified xsi:type="dcterms:W3CDTF">2021-11-18T20:58:17Z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0x010100929D42EB1CB4884BAEE732D66021D562</vt:lpwstr>
  </property>
</Properties>
</file>