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7" r:id="rId3"/>
    <p:sldId id="288" r:id="rId4"/>
    <p:sldId id="267" r:id="rId5"/>
    <p:sldId id="271" r:id="rId6"/>
    <p:sldId id="268" r:id="rId7"/>
    <p:sldId id="272" r:id="rId8"/>
    <p:sldId id="269" r:id="rId9"/>
    <p:sldId id="273" r:id="rId10"/>
    <p:sldId id="278" r:id="rId11"/>
    <p:sldId id="274" r:id="rId12"/>
    <p:sldId id="275" r:id="rId13"/>
    <p:sldId id="276" r:id="rId14"/>
    <p:sldId id="277" r:id="rId15"/>
    <p:sldId id="279" r:id="rId16"/>
    <p:sldId id="286" r:id="rId17"/>
    <p:sldId id="280" r:id="rId18"/>
    <p:sldId id="281" r:id="rId19"/>
    <p:sldId id="282" r:id="rId20"/>
    <p:sldId id="283" r:id="rId21"/>
    <p:sldId id="285" r:id="rId22"/>
    <p:sldId id="266" r:id="rId23"/>
    <p:sldId id="26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D30"/>
    <a:srgbClr val="CD0920"/>
    <a:srgbClr val="C0DB37"/>
    <a:srgbClr val="83A2CA"/>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69" autoAdjust="0"/>
  </p:normalViewPr>
  <p:slideViewPr>
    <p:cSldViewPr snapToGrid="0" snapToObjects="1">
      <p:cViewPr>
        <p:scale>
          <a:sx n="80" d="100"/>
          <a:sy n="80" d="100"/>
        </p:scale>
        <p:origin x="-858" y="-108"/>
      </p:cViewPr>
      <p:guideLst>
        <p:guide orient="horz" pos="2160"/>
        <p:guide pos="2880"/>
      </p:guideLst>
    </p:cSldViewPr>
  </p:slideViewPr>
  <p:notesTextViewPr>
    <p:cViewPr>
      <p:scale>
        <a:sx n="100" d="100"/>
        <a:sy n="100" d="100"/>
      </p:scale>
      <p:origin x="0" y="0"/>
    </p:cViewPr>
  </p:notesTextViewPr>
  <p:notesViewPr>
    <p:cSldViewPr snapToGrid="0" snapToObjects="1">
      <p:cViewPr>
        <p:scale>
          <a:sx n="110" d="100"/>
          <a:sy n="110" d="100"/>
        </p:scale>
        <p:origin x="-1398" y="6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5DE250-5CA6-4D5B-A003-28D63F44089C}" type="datetimeFigureOut">
              <a:rPr lang="en-US" smtClean="0"/>
              <a:t>8/1/2013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366C7-1CE9-4F42-AE88-C4781F677C91}" type="slidenum">
              <a:rPr lang="en-US" smtClean="0"/>
              <a:t>‹#›</a:t>
            </a:fld>
            <a:endParaRPr lang="en-US"/>
          </a:p>
        </p:txBody>
      </p:sp>
    </p:spTree>
    <p:extLst>
      <p:ext uri="{BB962C8B-B14F-4D97-AF65-F5344CB8AC3E}">
        <p14:creationId xmlns:p14="http://schemas.microsoft.com/office/powerpoint/2010/main" val="91219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stopbullying.gov/index.html" TargetMode="External"/><Relationship Id="rId3" Type="http://schemas.openxmlformats.org/officeDocument/2006/relationships/hyperlink" Target="http://www.stopbullying.gov/what-is-bullying/index.html" TargetMode="External"/><Relationship Id="rId7" Type="http://schemas.openxmlformats.org/officeDocument/2006/relationships/hyperlink" Target="http://www.stopbullying.gov/respond/index.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stopbullying.gov/prevention/index.html" TargetMode="External"/><Relationship Id="rId5" Type="http://schemas.openxmlformats.org/officeDocument/2006/relationships/hyperlink" Target="http://www.stopbullying.gov/at-risk/index.html" TargetMode="External"/><Relationship Id="rId4" Type="http://schemas.openxmlformats.org/officeDocument/2006/relationships/hyperlink" Target="http://www.stopbullying.gov/cyberbullying/index.html" TargetMode="External"/><Relationship Id="rId9" Type="http://schemas.openxmlformats.org/officeDocument/2006/relationships/hyperlink" Target="http://www.education.ohio.gov/"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Thank you for coming, and welcome to Module Three.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basis for the module is to create safe learning environments that promote health and well-being for all children in Ohio’s schools.  This module will cover harassment, intimidation and bullying that occurs verbally or physically at school and on school buses, and/ or through the use of technology.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included in this module is awareness of and action to take when school staff or faculty witness signs of Teen Relationship Abuse.  The risk factors for perpetration of Harassment Intimidation and Bullying and Teen Relationship Abuse occur along the social ecological continuum, meaning that they occur on the individual, relationship, community and societal levels and not in isolation from one another.  Often, these risk factors are the same, as one study recently identified, including things like, “…exposure to community violence, witnessing parental intimate partner violence, delinquent behavior and childhood physical or sexual abuse” (</a:t>
            </a:r>
            <a:r>
              <a:rPr lang="en-US" sz="1200" kern="1200" dirty="0" err="1" smtClean="0">
                <a:solidFill>
                  <a:schemeClr val="tx1"/>
                </a:solidFill>
                <a:effectLst/>
                <a:latin typeface="+mn-lt"/>
                <a:ea typeface="+mn-ea"/>
                <a:cs typeface="+mn-cs"/>
              </a:rPr>
              <a:t>Falb</a:t>
            </a:r>
            <a:r>
              <a:rPr lang="en-US" sz="1200" kern="1200" dirty="0" smtClean="0">
                <a:solidFill>
                  <a:schemeClr val="tx1"/>
                </a:solidFill>
                <a:effectLst/>
                <a:latin typeface="+mn-lt"/>
                <a:ea typeface="+mn-ea"/>
                <a:cs typeface="+mn-cs"/>
              </a:rPr>
              <a:t> et al, 2011).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Healthy relationships among community members are the foundation for a safe community.  Schools are just one part of a larger community; they are also a community unto themselves.  Healthy relationship skills, therefore, must be taught, learned, and practiced not only in the home, but in the community and in the schools as well.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a:t>
            </a:fld>
            <a:endParaRPr lang="en-US"/>
          </a:p>
        </p:txBody>
      </p:sp>
    </p:spTree>
    <p:extLst>
      <p:ext uri="{BB962C8B-B14F-4D97-AF65-F5344CB8AC3E}">
        <p14:creationId xmlns:p14="http://schemas.microsoft.com/office/powerpoint/2010/main" val="974944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approach familiar to teachers and recommended by Futures Without Violence is the use of “Teachable Moments”.  In general, teachable moments are events that happen in conversation between students or that youth see in the media or at home that lend themselves to further exploration.  </a:t>
            </a:r>
          </a:p>
          <a:p>
            <a:endParaRPr lang="en-US" dirty="0"/>
          </a:p>
          <a:p>
            <a:r>
              <a:rPr lang="en-US" dirty="0"/>
              <a:t>Futures Without Violence </a:t>
            </a:r>
            <a:r>
              <a:rPr lang="en-US" sz="1200" kern="1200" dirty="0" smtClean="0">
                <a:solidFill>
                  <a:schemeClr val="tx1"/>
                </a:solidFill>
                <a:effectLst/>
                <a:latin typeface="+mn-lt"/>
                <a:ea typeface="+mn-ea"/>
                <a:cs typeface="+mn-cs"/>
              </a:rPr>
              <a:t>suggests this model: </a:t>
            </a:r>
            <a:r>
              <a:rPr lang="en-US" sz="1200" b="1" kern="1200" dirty="0" smtClean="0">
                <a:solidFill>
                  <a:schemeClr val="tx1"/>
                </a:solidFill>
                <a:effectLst/>
                <a:latin typeface="+mn-lt"/>
                <a:ea typeface="+mn-ea"/>
                <a:cs typeface="+mn-cs"/>
              </a:rPr>
              <a:t>Say it, Claim it, Stop it</a:t>
            </a:r>
            <a:r>
              <a:rPr lang="en-US" sz="1200" kern="1200" dirty="0" smtClean="0">
                <a:solidFill>
                  <a:schemeClr val="tx1"/>
                </a:solidFill>
                <a:effectLst/>
                <a:latin typeface="+mn-lt"/>
                <a:ea typeface="+mn-ea"/>
                <a:cs typeface="+mn-cs"/>
              </a:rPr>
              <a:t>.  The model is clear, concise, and effective when used consistently to disrupt unhealthy behaviors.   Let’s look at each one: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it</a:t>
            </a:r>
            <a:r>
              <a:rPr lang="en-US" sz="1200" kern="1200" dirty="0" smtClean="0">
                <a:solidFill>
                  <a:schemeClr val="tx1"/>
                </a:solidFill>
                <a:effectLst/>
                <a:latin typeface="+mn-lt"/>
                <a:ea typeface="+mn-ea"/>
                <a:cs typeface="+mn-cs"/>
              </a:rPr>
              <a:t>.  The teacher/school staff/bus driver say what the offending behavior was that just occurred.  Saying it allows all students to hear what is and what is not acceptable in a teacher’s/school staff’s/bus driver’s presence.  </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Claim It</a:t>
            </a:r>
            <a:r>
              <a:rPr lang="en-US" sz="1200" kern="1200" dirty="0" smtClean="0">
                <a:solidFill>
                  <a:schemeClr val="tx1"/>
                </a:solidFill>
                <a:effectLst/>
                <a:latin typeface="+mn-lt"/>
                <a:ea typeface="+mn-ea"/>
                <a:cs typeface="+mn-cs"/>
              </a:rPr>
              <a:t>. The teacher/school staff/bus driver owns her/his space and makes clear to students that offensive and hurtful words or behaviors are not tolerated in their space.</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Stop It</a:t>
            </a:r>
            <a:r>
              <a:rPr lang="en-US" sz="1200" kern="1200" dirty="0" smtClean="0">
                <a:solidFill>
                  <a:schemeClr val="tx1"/>
                </a:solidFill>
                <a:effectLst/>
                <a:latin typeface="+mn-lt"/>
                <a:ea typeface="+mn-ea"/>
                <a:cs typeface="+mn-cs"/>
              </a:rPr>
              <a:t>.  The teacher/school staff/bus driver tells the student that the words or behaviors are not to be used again in their presence.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10</a:t>
            </a:fld>
            <a:endParaRPr lang="en-US"/>
          </a:p>
        </p:txBody>
      </p:sp>
    </p:spTree>
    <p:extLst>
      <p:ext uri="{BB962C8B-B14F-4D97-AF65-F5344CB8AC3E}">
        <p14:creationId xmlns:p14="http://schemas.microsoft.com/office/powerpoint/2010/main" val="37372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teacher’s/school staff’s/bus driver’s calm and consistent use of this model sets clear expectations and boundaries for all students about what types of language and behaviors will not be tolerated (Futures without Violence, N.D.).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healthy relationships rely on several skills that are learned over time.  They require ongoing practice through an evidenced-informed curriculum approach: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Communication, which involves learning to listen as well as to express oneself effectively;</a:t>
            </a:r>
          </a:p>
          <a:p>
            <a:r>
              <a:rPr lang="en-US" sz="1200" kern="1200" dirty="0" smtClean="0">
                <a:solidFill>
                  <a:schemeClr val="tx1"/>
                </a:solidFill>
                <a:effectLst/>
                <a:latin typeface="+mn-lt"/>
                <a:ea typeface="+mn-ea"/>
                <a:cs typeface="+mn-cs"/>
              </a:rPr>
              <a:t>• Recognizing and setting boundaries, which involves being able to identify an individual’s comfort level about relationships issues, and to navigate and negotiate those boundaries with a partner;</a:t>
            </a:r>
          </a:p>
          <a:p>
            <a:r>
              <a:rPr lang="en-US" sz="1200" kern="1200" dirty="0" smtClean="0">
                <a:solidFill>
                  <a:schemeClr val="tx1"/>
                </a:solidFill>
                <a:effectLst/>
                <a:latin typeface="+mn-lt"/>
                <a:ea typeface="+mn-ea"/>
                <a:cs typeface="+mn-cs"/>
              </a:rPr>
              <a:t>• Critical thinking to analyze the motivations for one’s own actions and the actions of others;</a:t>
            </a:r>
          </a:p>
          <a:p>
            <a:r>
              <a:rPr lang="en-US" sz="1200" kern="1200" dirty="0" smtClean="0">
                <a:solidFill>
                  <a:schemeClr val="tx1"/>
                </a:solidFill>
                <a:effectLst/>
                <a:latin typeface="+mn-lt"/>
                <a:ea typeface="+mn-ea"/>
                <a:cs typeface="+mn-cs"/>
              </a:rPr>
              <a:t>• Assertiveness to address and withstand peer pressure as well as pressure within a dating relationship and skills to enter and exit relationships safely and respectfully;</a:t>
            </a:r>
          </a:p>
          <a:p>
            <a:r>
              <a:rPr lang="en-US" sz="1200" kern="1200" dirty="0" smtClean="0">
                <a:solidFill>
                  <a:schemeClr val="tx1"/>
                </a:solidFill>
                <a:effectLst/>
                <a:latin typeface="+mn-lt"/>
                <a:ea typeface="+mn-ea"/>
                <a:cs typeface="+mn-cs"/>
              </a:rPr>
              <a:t>• Empathy and capacity to respond to and to intervene and help friends in unhealthy situations and relationships;</a:t>
            </a:r>
          </a:p>
          <a:p>
            <a:r>
              <a:rPr lang="en-US" sz="1200" kern="1200" dirty="0" smtClean="0">
                <a:solidFill>
                  <a:schemeClr val="tx1"/>
                </a:solidFill>
                <a:effectLst/>
                <a:latin typeface="+mn-lt"/>
                <a:ea typeface="+mn-ea"/>
                <a:cs typeface="+mn-cs"/>
              </a:rPr>
              <a:t>• Responsible use of technology and social networking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fair to say that students will struggle with building these skills, and school staff, teachers, and bus drivers may see an increase in negative behaviors.  This is to be expected, but can be mitigated by consistently and fairly applying the Say it, Clam it, and Stop it model, and by providing ample opportunities for youth to practice their newly acquired skills.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critical that you do not try to mediate a situation of bullying or violence. Bullying is not a mediation issue. One of the characteristics of a bullying interaction is a power differential between the student who bullies and student being bullied. Unfortunately, power differentials cannot be mediated. The student who bullies and the student being bullied should be worked with separately.</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11</a:t>
            </a:fld>
            <a:endParaRPr lang="en-US"/>
          </a:p>
        </p:txBody>
      </p:sp>
    </p:spTree>
    <p:extLst>
      <p:ext uri="{BB962C8B-B14F-4D97-AF65-F5344CB8AC3E}">
        <p14:creationId xmlns:p14="http://schemas.microsoft.com/office/powerpoint/2010/main" val="2308885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How to Respond</a:t>
            </a:r>
            <a:r>
              <a:rPr lang="en-US" sz="1200" kern="120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Recognize, Reach out, and Refer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indicators of bullying are similar to some of the indicators we have discussed in the previous modules.  </a:t>
            </a:r>
          </a:p>
          <a:p>
            <a:endParaRPr lang="en-US" dirty="0"/>
          </a:p>
          <a:p>
            <a:r>
              <a:rPr lang="en-US" sz="1200" kern="1200" dirty="0" smtClean="0">
                <a:solidFill>
                  <a:schemeClr val="tx1"/>
                </a:solidFill>
                <a:effectLst/>
                <a:latin typeface="+mn-lt"/>
                <a:ea typeface="+mn-ea"/>
                <a:cs typeface="+mn-cs"/>
              </a:rPr>
              <a:t>You can see why making timely referrals can address a host of potential problems students have. As indicated, there are specific warning signs that a student might become violent.  Here, too, the need for early identification and referral is evident.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most important thing you can do is to recognize in students the signs and symptoms of distress, reach out to them, tell them you care and make the appropriate referral so that they can get the help they need to be successful in school and in life. </a:t>
            </a:r>
          </a:p>
          <a:p>
            <a:endParaRPr lang="en-US" dirty="0"/>
          </a:p>
          <a:p>
            <a:r>
              <a:rPr lang="en-US" sz="1200" kern="1200" dirty="0" smtClean="0">
                <a:solidFill>
                  <a:schemeClr val="tx1"/>
                </a:solidFill>
                <a:effectLst/>
                <a:latin typeface="+mn-lt"/>
                <a:ea typeface="+mn-ea"/>
                <a:cs typeface="+mn-cs"/>
              </a:rPr>
              <a:t>It is not optional for you to </a:t>
            </a:r>
            <a:r>
              <a:rPr lang="en-US" sz="1200" b="1" kern="1200" dirty="0" smtClean="0">
                <a:solidFill>
                  <a:schemeClr val="tx1"/>
                </a:solidFill>
                <a:effectLst/>
                <a:latin typeface="+mn-lt"/>
                <a:ea typeface="+mn-ea"/>
                <a:cs typeface="+mn-cs"/>
              </a:rPr>
              <a:t>recognize, reach out, and refer</a:t>
            </a:r>
            <a:r>
              <a:rPr lang="en-US" sz="1200" kern="1200" dirty="0" smtClean="0">
                <a:solidFill>
                  <a:schemeClr val="tx1"/>
                </a:solidFill>
                <a:effectLst/>
                <a:latin typeface="+mn-lt"/>
                <a:ea typeface="+mn-ea"/>
                <a:cs typeface="+mn-cs"/>
              </a:rPr>
              <a:t> incidents of bullying in your school. Ohio law now mandates that schools have a policy prohibiting bullying, harassment and intimidation, with a specified legal definition of these terms and with specific requirements related to reporting, investigating and intervening in these incidents.</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12</a:t>
            </a:fld>
            <a:endParaRPr lang="en-US"/>
          </a:p>
        </p:txBody>
      </p:sp>
    </p:spTree>
    <p:extLst>
      <p:ext uri="{BB962C8B-B14F-4D97-AF65-F5344CB8AC3E}">
        <p14:creationId xmlns:p14="http://schemas.microsoft.com/office/powerpoint/2010/main" val="1942106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aware of student’s being harassed, intimidated or bullied the following key messages will assist educators as they respond to student disclosure.</a:t>
            </a:r>
          </a:p>
          <a:p>
            <a:r>
              <a:rPr lang="en-US" sz="1200" kern="1200" dirty="0" smtClean="0">
                <a:solidFill>
                  <a:schemeClr val="tx1"/>
                </a:solidFill>
                <a:effectLst/>
                <a:latin typeface="+mn-lt"/>
                <a:ea typeface="+mn-ea"/>
                <a:cs typeface="+mn-cs"/>
              </a:rPr>
              <a:t> </a:t>
            </a:r>
          </a:p>
          <a:p>
            <a:r>
              <a:rPr lang="en-US" b="1" dirty="0"/>
              <a:t>Key messages to use with student once disclosure has occurred:</a:t>
            </a:r>
            <a:endParaRPr lang="en-US" dirty="0"/>
          </a:p>
          <a:p>
            <a:endParaRPr lang="en-US" dirty="0"/>
          </a:p>
          <a:p>
            <a:pPr marL="171450" lvl="0" indent="-171450">
              <a:buFont typeface="Arial" pitchFamily="34" charset="0"/>
              <a:buChar char="•"/>
            </a:pPr>
            <a:r>
              <a:rPr lang="en-US" sz="1200" kern="1200" dirty="0" smtClean="0">
                <a:solidFill>
                  <a:schemeClr val="tx1"/>
                </a:solidFill>
                <a:effectLst/>
                <a:latin typeface="+mn-lt"/>
                <a:ea typeface="+mn-ea"/>
                <a:cs typeface="+mn-cs"/>
              </a:rPr>
              <a:t>Thank you for sharing something so personal with me.</a:t>
            </a:r>
          </a:p>
          <a:p>
            <a:pPr marL="171450" lvl="0" indent="-171450">
              <a:buFont typeface="Arial" pitchFamily="34" charset="0"/>
              <a:buChar char="•"/>
            </a:pPr>
            <a:r>
              <a:rPr lang="en-US" sz="1200" kern="1200" dirty="0" smtClean="0">
                <a:solidFill>
                  <a:schemeClr val="tx1"/>
                </a:solidFill>
                <a:effectLst/>
                <a:latin typeface="+mn-lt"/>
                <a:ea typeface="+mn-ea"/>
                <a:cs typeface="+mn-cs"/>
              </a:rPr>
              <a:t>It is important to let the student know that you are concerned and that you want the behavior to stop.</a:t>
            </a:r>
          </a:p>
          <a:p>
            <a:pPr marL="171450" lvl="0" indent="-171450">
              <a:buFont typeface="Arial" pitchFamily="34" charset="0"/>
              <a:buChar char="•"/>
            </a:pPr>
            <a:r>
              <a:rPr lang="en-US" sz="1200" kern="1200" dirty="0" smtClean="0">
                <a:solidFill>
                  <a:schemeClr val="tx1"/>
                </a:solidFill>
                <a:effectLst/>
                <a:latin typeface="+mn-lt"/>
                <a:ea typeface="+mn-ea"/>
                <a:cs typeface="+mn-cs"/>
              </a:rPr>
              <a:t>You deserve to be safe.</a:t>
            </a:r>
          </a:p>
          <a:p>
            <a:pPr marL="171450" lvl="0" indent="-171450">
              <a:buFont typeface="Arial" pitchFamily="34" charset="0"/>
              <a:buChar char="•"/>
            </a:pPr>
            <a:r>
              <a:rPr lang="en-US" sz="1200" kern="1200" dirty="0" smtClean="0">
                <a:solidFill>
                  <a:schemeClr val="tx1"/>
                </a:solidFill>
                <a:effectLst/>
                <a:latin typeface="+mn-lt"/>
                <a:ea typeface="+mn-ea"/>
                <a:cs typeface="+mn-cs"/>
              </a:rPr>
              <a:t>Abuse is not your fault </a:t>
            </a:r>
          </a:p>
          <a:p>
            <a:pPr marL="171450" lvl="0" indent="-171450">
              <a:buFont typeface="Arial" pitchFamily="34" charset="0"/>
              <a:buChar char="•"/>
            </a:pPr>
            <a:r>
              <a:rPr lang="en-US" sz="1200" kern="1200" dirty="0" smtClean="0">
                <a:solidFill>
                  <a:schemeClr val="tx1"/>
                </a:solidFill>
                <a:effectLst/>
                <a:latin typeface="+mn-lt"/>
                <a:ea typeface="+mn-ea"/>
                <a:cs typeface="+mn-cs"/>
              </a:rPr>
              <a:t>I appreciate that you trust me with this information </a:t>
            </a:r>
          </a:p>
          <a:p>
            <a:pPr marL="171450" lvl="0" indent="-171450">
              <a:buFont typeface="Arial" pitchFamily="34" charset="0"/>
              <a:buChar char="•"/>
            </a:pPr>
            <a:r>
              <a:rPr lang="en-US" sz="1200" kern="1200" dirty="0" smtClean="0">
                <a:solidFill>
                  <a:schemeClr val="tx1"/>
                </a:solidFill>
                <a:effectLst/>
                <a:latin typeface="+mn-lt"/>
                <a:ea typeface="+mn-ea"/>
                <a:cs typeface="+mn-cs"/>
              </a:rPr>
              <a:t>Explain limits of confidentiality and Mandated Reporter Role</a:t>
            </a:r>
          </a:p>
          <a:p>
            <a:pPr marL="171450" lvl="0" indent="-171450">
              <a:buFont typeface="Arial" pitchFamily="34" charset="0"/>
              <a:buChar char="•"/>
            </a:pPr>
            <a:r>
              <a:rPr lang="en-US" sz="1200" kern="1200" dirty="0" smtClean="0">
                <a:solidFill>
                  <a:schemeClr val="tx1"/>
                </a:solidFill>
                <a:effectLst/>
                <a:latin typeface="+mn-lt"/>
                <a:ea typeface="+mn-ea"/>
                <a:cs typeface="+mn-cs"/>
              </a:rPr>
              <a:t>Let’s talk for a little bit about what our next steps are.</a:t>
            </a:r>
          </a:p>
          <a:p>
            <a:pPr marL="171450" lvl="0" indent="-171450">
              <a:buFont typeface="Arial" pitchFamily="34" charset="0"/>
              <a:buChar char="•"/>
            </a:pPr>
            <a:r>
              <a:rPr lang="en-US" sz="1200" kern="1200" dirty="0" smtClean="0">
                <a:solidFill>
                  <a:schemeClr val="tx1"/>
                </a:solidFill>
                <a:effectLst/>
                <a:latin typeface="+mn-lt"/>
                <a:ea typeface="+mn-ea"/>
                <a:cs typeface="+mn-cs"/>
              </a:rPr>
              <a:t>I am glad you brought this issue to my attention.  I may not be able to answer all your questions, but I will get you connected to someone who can help.</a:t>
            </a:r>
          </a:p>
          <a:p>
            <a:pPr marL="171450" lvl="0" indent="-171450">
              <a:buFont typeface="Arial" pitchFamily="34" charset="0"/>
              <a:buChar char="•"/>
            </a:pPr>
            <a:r>
              <a:rPr lang="en-US" sz="1200" kern="1200" dirty="0" smtClean="0">
                <a:solidFill>
                  <a:schemeClr val="tx1"/>
                </a:solidFill>
                <a:effectLst/>
                <a:latin typeface="+mn-lt"/>
                <a:ea typeface="+mn-ea"/>
                <a:cs typeface="+mn-cs"/>
              </a:rPr>
              <a:t>I am concerned about you. Can we talk about this more with the guidance counselor (or other trusted adult at school)?</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13</a:t>
            </a:fld>
            <a:endParaRPr lang="en-US"/>
          </a:p>
        </p:txBody>
      </p:sp>
    </p:spTree>
    <p:extLst>
      <p:ext uri="{BB962C8B-B14F-4D97-AF65-F5344CB8AC3E}">
        <p14:creationId xmlns:p14="http://schemas.microsoft.com/office/powerpoint/2010/main" val="616339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a disclosure (abuse, mental health issues, bullying, etc.):</a:t>
            </a:r>
            <a:endParaRPr lang="en-US" dirty="0"/>
          </a:p>
          <a:p>
            <a:pPr lvl="0"/>
            <a:endParaRPr lang="en-US" dirty="0"/>
          </a:p>
          <a:p>
            <a:pPr marL="171450" lvl="0" indent="-171450">
              <a:buFont typeface="Arial" pitchFamily="34" charset="0"/>
              <a:buChar char="•"/>
            </a:pPr>
            <a:r>
              <a:rPr lang="en-US" kern="1200" dirty="0" smtClean="0">
                <a:solidFill>
                  <a:schemeClr val="tx1"/>
                </a:solidFill>
                <a:effectLst/>
              </a:rPr>
              <a:t>Know your own biases about these issues </a:t>
            </a:r>
          </a:p>
          <a:p>
            <a:pPr marL="171450" lvl="0" indent="-171450">
              <a:buFont typeface="Arial" pitchFamily="34" charset="0"/>
              <a:buChar char="•"/>
            </a:pPr>
            <a:endParaRPr lang="en-US" kern="1200" dirty="0" smtClean="0">
              <a:solidFill>
                <a:schemeClr val="tx1"/>
              </a:solidFill>
              <a:effectLst/>
            </a:endParaRPr>
          </a:p>
          <a:p>
            <a:pPr marL="171450" lvl="0" indent="-171450">
              <a:buFont typeface="Arial" pitchFamily="34" charset="0"/>
              <a:buChar char="•"/>
            </a:pPr>
            <a:r>
              <a:rPr lang="en-US" kern="1200" dirty="0" smtClean="0">
                <a:solidFill>
                  <a:schemeClr val="tx1"/>
                </a:solidFill>
                <a:effectLst/>
              </a:rPr>
              <a:t>Practice how you will respond to a student disclosure, incorporating youth-centered and non-judgmental approaches</a:t>
            </a:r>
          </a:p>
          <a:p>
            <a:pPr marL="171450" lvl="0" indent="-171450">
              <a:buFont typeface="Arial" pitchFamily="34" charset="0"/>
              <a:buChar char="•"/>
            </a:pPr>
            <a:endParaRPr lang="en-US" kern="1200" dirty="0" smtClean="0">
              <a:solidFill>
                <a:schemeClr val="tx1"/>
              </a:solidFill>
              <a:effectLst/>
            </a:endParaRPr>
          </a:p>
          <a:p>
            <a:pPr marL="171450" lvl="0" indent="-171450">
              <a:buFont typeface="Arial" pitchFamily="34" charset="0"/>
              <a:buChar char="•"/>
            </a:pPr>
            <a:r>
              <a:rPr lang="en-US" kern="1200" dirty="0" smtClean="0">
                <a:solidFill>
                  <a:schemeClr val="tx1"/>
                </a:solidFill>
                <a:effectLst/>
              </a:rPr>
              <a:t>Be open to learning and incorporating new information that challenges your own beliefs</a:t>
            </a:r>
          </a:p>
          <a:p>
            <a:pPr marL="171450" lvl="0" indent="-171450">
              <a:buFont typeface="Arial" pitchFamily="34" charset="0"/>
              <a:buChar char="•"/>
            </a:pPr>
            <a:endParaRPr lang="en-US" kern="1200" dirty="0" smtClean="0">
              <a:solidFill>
                <a:schemeClr val="tx1"/>
              </a:solidFill>
              <a:effectLst/>
            </a:endParaRPr>
          </a:p>
          <a:p>
            <a:pPr marL="171450" lvl="0" indent="-171450">
              <a:buFont typeface="Arial" pitchFamily="34" charset="0"/>
              <a:buChar char="•"/>
            </a:pPr>
            <a:r>
              <a:rPr lang="en-US" kern="1200" dirty="0" smtClean="0">
                <a:solidFill>
                  <a:schemeClr val="tx1"/>
                </a:solidFill>
                <a:effectLst/>
              </a:rPr>
              <a:t>Know to whom to refer appropriate school supports/services</a:t>
            </a:r>
          </a:p>
          <a:p>
            <a:pPr marL="171450" lvl="0" indent="-171450">
              <a:buFont typeface="Arial" pitchFamily="34" charset="0"/>
              <a:buChar char="•"/>
            </a:pPr>
            <a:endParaRPr lang="en-US" kern="1200" dirty="0" smtClean="0">
              <a:solidFill>
                <a:schemeClr val="tx1"/>
              </a:solidFill>
              <a:effectLst/>
            </a:endParaRPr>
          </a:p>
          <a:p>
            <a:pPr marL="171450" lvl="0" indent="-171450">
              <a:buFont typeface="Arial" pitchFamily="34" charset="0"/>
              <a:buChar char="•"/>
            </a:pPr>
            <a:r>
              <a:rPr lang="en-US" kern="1200" dirty="0" smtClean="0">
                <a:solidFill>
                  <a:schemeClr val="tx1"/>
                </a:solidFill>
                <a:effectLst/>
              </a:rPr>
              <a:t>Your role is one of support and referral; you will not be expected to investigate a student’s situation/claims nor should you.</a:t>
            </a:r>
          </a:p>
          <a:p>
            <a:pPr marL="171450" lvl="0" indent="-171450">
              <a:buFont typeface="Arial" pitchFamily="34" charset="0"/>
              <a:buChar char="•"/>
            </a:pPr>
            <a:endParaRPr lang="en-US" kern="1200" dirty="0" smtClean="0">
              <a:solidFill>
                <a:schemeClr val="tx1"/>
              </a:solidFill>
              <a:effectLst/>
            </a:endParaRPr>
          </a:p>
          <a:p>
            <a:pPr marL="171450" lvl="0" indent="-171450">
              <a:buFont typeface="Arial" pitchFamily="34" charset="0"/>
              <a:buChar char="•"/>
            </a:pPr>
            <a:r>
              <a:rPr lang="en-US" kern="1200" dirty="0" smtClean="0">
                <a:solidFill>
                  <a:schemeClr val="tx1"/>
                </a:solidFill>
                <a:effectLst/>
              </a:rPr>
              <a:t>Prepare how you will take care of yourself after a disclosure by a student of suicidal intention, abuse, trafficking, etc. </a:t>
            </a:r>
          </a:p>
          <a:p>
            <a:pPr marL="171450" lvl="0" indent="-171450">
              <a:buFont typeface="Arial" pitchFamily="34" charset="0"/>
              <a:buChar char="•"/>
            </a:pPr>
            <a:endParaRPr lang="en-US" kern="1200" dirty="0" smtClean="0">
              <a:solidFill>
                <a:schemeClr val="tx1"/>
              </a:solidFill>
              <a:effectLst/>
            </a:endParaRPr>
          </a:p>
          <a:p>
            <a:pPr marL="171450" lvl="0" indent="-171450">
              <a:buFont typeface="Arial" pitchFamily="34" charset="0"/>
              <a:buChar char="•"/>
            </a:pPr>
            <a:r>
              <a:rPr lang="en-US" kern="1200" dirty="0" smtClean="0">
                <a:solidFill>
                  <a:schemeClr val="tx1"/>
                </a:solidFill>
                <a:effectLst/>
              </a:rPr>
              <a:t>Is there a staff-convened task force or working group on these issues?  If so, does it make sense at this time to join or consult with them?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14</a:t>
            </a:fld>
            <a:endParaRPr lang="en-US"/>
          </a:p>
        </p:txBody>
      </p:sp>
    </p:spTree>
    <p:extLst>
      <p:ext uri="{BB962C8B-B14F-4D97-AF65-F5344CB8AC3E}">
        <p14:creationId xmlns:p14="http://schemas.microsoft.com/office/powerpoint/2010/main" val="665815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Reporting and Referral Requirements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Ohio’s Anti-Harassment, Intimidation and Bullying Model, </a:t>
            </a:r>
            <a:r>
              <a:rPr lang="en-US" dirty="0"/>
              <a:t>t</a:t>
            </a:r>
            <a:r>
              <a:rPr lang="en-US" sz="1200" kern="1200" dirty="0" smtClean="0">
                <a:solidFill>
                  <a:schemeClr val="tx1"/>
                </a:solidFill>
                <a:effectLst/>
                <a:latin typeface="+mn-lt"/>
                <a:ea typeface="+mn-ea"/>
                <a:cs typeface="+mn-cs"/>
              </a:rPr>
              <a:t>eachers and other school staff, who witness acts of harassment, intimidation or bullying shall promptly notify the building principal and/or his/her designee of the event observed, and shall promptly file a written incident report concerning the events witnessed. </a:t>
            </a:r>
          </a:p>
          <a:p>
            <a:endParaRPr lang="en-US" dirty="0"/>
          </a:p>
          <a:p>
            <a:r>
              <a:rPr lang="en-US" sz="1200" kern="1200" dirty="0" smtClean="0">
                <a:solidFill>
                  <a:schemeClr val="tx1"/>
                </a:solidFill>
                <a:effectLst/>
                <a:latin typeface="+mn-lt"/>
                <a:ea typeface="+mn-ea"/>
                <a:cs typeface="+mn-cs"/>
              </a:rPr>
              <a:t>Teachers and other school staff who receive student or parent reports of suspected harassment, intimidation, and bullying shall promptly notify the building principal and/or  his/her designee of such report(s). If the report is a formal, written complaint, such complaint shall be forwarded promptly (no later than the next school day) to the building principal or his/her designee. </a:t>
            </a:r>
          </a:p>
          <a:p>
            <a:endParaRPr lang="en-US" dirty="0"/>
          </a:p>
          <a:p>
            <a:r>
              <a:rPr lang="en-US" sz="1200" kern="1200" dirty="0" smtClean="0">
                <a:solidFill>
                  <a:schemeClr val="tx1"/>
                </a:solidFill>
                <a:effectLst/>
                <a:latin typeface="+mn-lt"/>
                <a:ea typeface="+mn-ea"/>
                <a:cs typeface="+mn-cs"/>
              </a:rPr>
              <a:t>If the report is an informal complaint by a student that is received by a teacher or other professional employee, he or she shall prepare a written report of the informal complaint which shall be promptly forwarded (no later than the next school day) to the building principal or his/her designee.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Section 2.2.11., of Ohio’s Anti-Harassment, Intimidation and Bullying Model policy states a school district employee, student, or volunteer shall be </a:t>
            </a:r>
          </a:p>
          <a:p>
            <a:r>
              <a:rPr lang="en-US" sz="1200" kern="1200" dirty="0" smtClean="0">
                <a:solidFill>
                  <a:schemeClr val="tx1"/>
                </a:solidFill>
                <a:effectLst/>
                <a:latin typeface="+mn-lt"/>
                <a:ea typeface="+mn-ea"/>
                <a:cs typeface="+mn-cs"/>
              </a:rPr>
              <a:t>individually immune from liability in a civil action for damages arising from reporting an incident in accordance with a policy if that person reports an incident of harassment, intimidation or bullying promptly in good faith and in compliance with the procedures specified in the policy.</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E366C7-1CE9-4F42-AE88-C4781F677C91}" type="slidenum">
              <a:rPr lang="en-US" smtClean="0"/>
              <a:t>15</a:t>
            </a:fld>
            <a:endParaRPr lang="en-US"/>
          </a:p>
        </p:txBody>
      </p:sp>
    </p:spTree>
    <p:extLst>
      <p:ext uri="{BB962C8B-B14F-4D97-AF65-F5344CB8AC3E}">
        <p14:creationId xmlns:p14="http://schemas.microsoft.com/office/powerpoint/2010/main" val="3746853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an educator in the state of Ohio, you are a mandated reporter of suspected child abuse. According to the Ohio Revised Code, you must report knowledge or suspicion of child abuse to your local child protective services agency. Such reports, which can be made anonymously, should be made following your school district’s policies and procedures.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 that an amendment to the Ohio Revised Code (March 2007) states that an educator’s failure to report suspicion of child abuse is a first- degree misdemeanor, punishable by up to six months in prison and up to a $1,000 fine.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educators should adhere to district policies for reporting incidents of harassment, intimidation and bullying.  Educators should be knowledgeable of their district or building policy and procedures for reporting and referring identified students. Educators should know where incidents of harassment, intimidation and bullying should be reported.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efforts to ensure schools are safe places – places where kids who are depressed or suicidal get help, where kids who are using alcohol and drugs are noticed, and where bullies, their targets, and children living in abusive homes are helped. This is the kind of school our children deserve and that we can all work to achieve. We hope that you will work with your school improvement team, or school climate committee, to create schools like this.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16</a:t>
            </a:fld>
            <a:endParaRPr lang="en-US"/>
          </a:p>
        </p:txBody>
      </p:sp>
    </p:spTree>
    <p:extLst>
      <p:ext uri="{BB962C8B-B14F-4D97-AF65-F5344CB8AC3E}">
        <p14:creationId xmlns:p14="http://schemas.microsoft.com/office/powerpoint/2010/main" val="630354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Role of School Professional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a:t>
            </a:r>
            <a:r>
              <a:rPr lang="en-US" sz="1200" b="1" kern="1200" dirty="0" smtClean="0">
                <a:solidFill>
                  <a:schemeClr val="tx1"/>
                </a:solidFill>
                <a:effectLst/>
                <a:latin typeface="+mn-lt"/>
                <a:ea typeface="+mn-ea"/>
                <a:cs typeface="+mn-cs"/>
              </a:rPr>
              <a:t>experiences</a:t>
            </a:r>
            <a:r>
              <a:rPr lang="en-US" sz="1200" kern="1200" dirty="0" smtClean="0">
                <a:solidFill>
                  <a:schemeClr val="tx1"/>
                </a:solidFill>
                <a:effectLst/>
                <a:latin typeface="+mn-lt"/>
                <a:ea typeface="+mn-ea"/>
                <a:cs typeface="+mn-cs"/>
              </a:rPr>
              <a:t> have you had with students that display signs and symptoms of harassment, intimidation and bullying in your classroom or school building?</a:t>
            </a:r>
          </a:p>
          <a:p>
            <a:pPr lvl="0"/>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17</a:t>
            </a:fld>
            <a:endParaRPr lang="en-US"/>
          </a:p>
        </p:txBody>
      </p:sp>
    </p:spTree>
    <p:extLst>
      <p:ext uri="{BB962C8B-B14F-4D97-AF65-F5344CB8AC3E}">
        <p14:creationId xmlns:p14="http://schemas.microsoft.com/office/powerpoint/2010/main" val="2046362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Role of School Professional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How comfortable and confident do you feel about </a:t>
            </a:r>
            <a:r>
              <a:rPr lang="en-US" sz="1200" b="1" kern="1200" dirty="0" smtClean="0">
                <a:solidFill>
                  <a:schemeClr val="tx1"/>
                </a:solidFill>
                <a:effectLst/>
                <a:latin typeface="+mn-lt"/>
                <a:ea typeface="+mn-ea"/>
                <a:cs typeface="+mn-cs"/>
              </a:rPr>
              <a:t>identifying</a:t>
            </a:r>
            <a:r>
              <a:rPr lang="en-US" sz="1200" kern="1200" dirty="0" smtClean="0">
                <a:solidFill>
                  <a:schemeClr val="tx1"/>
                </a:solidFill>
                <a:effectLst/>
                <a:latin typeface="+mn-lt"/>
                <a:ea typeface="+mn-ea"/>
                <a:cs typeface="+mn-cs"/>
              </a:rPr>
              <a:t> a student displaying the signs and symptoms of harassment, intimidation and bullying?</a:t>
            </a:r>
          </a:p>
        </p:txBody>
      </p:sp>
      <p:sp>
        <p:nvSpPr>
          <p:cNvPr id="4" name="Slide Number Placeholder 3"/>
          <p:cNvSpPr>
            <a:spLocks noGrp="1"/>
          </p:cNvSpPr>
          <p:nvPr>
            <p:ph type="sldNum" sz="quarter" idx="10"/>
          </p:nvPr>
        </p:nvSpPr>
        <p:spPr/>
        <p:txBody>
          <a:bodyPr/>
          <a:lstStyle/>
          <a:p>
            <a:fld id="{62E366C7-1CE9-4F42-AE88-C4781F677C91}" type="slidenum">
              <a:rPr lang="en-US" smtClean="0"/>
              <a:t>18</a:t>
            </a:fld>
            <a:endParaRPr lang="en-US"/>
          </a:p>
        </p:txBody>
      </p:sp>
    </p:spTree>
    <p:extLst>
      <p:ext uri="{BB962C8B-B14F-4D97-AF65-F5344CB8AC3E}">
        <p14:creationId xmlns:p14="http://schemas.microsoft.com/office/powerpoint/2010/main" val="204636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Role of School Professional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How comfortable and confident do you feel about </a:t>
            </a:r>
            <a:r>
              <a:rPr lang="en-US" sz="1200" b="1" kern="1200" dirty="0" smtClean="0">
                <a:solidFill>
                  <a:schemeClr val="tx1"/>
                </a:solidFill>
                <a:effectLst/>
                <a:latin typeface="+mn-lt"/>
                <a:ea typeface="+mn-ea"/>
                <a:cs typeface="+mn-cs"/>
              </a:rPr>
              <a:t>referring</a:t>
            </a:r>
            <a:r>
              <a:rPr lang="en-US" sz="1200" kern="1200" dirty="0" smtClean="0">
                <a:solidFill>
                  <a:schemeClr val="tx1"/>
                </a:solidFill>
                <a:effectLst/>
                <a:latin typeface="+mn-lt"/>
                <a:ea typeface="+mn-ea"/>
                <a:cs typeface="+mn-cs"/>
              </a:rPr>
              <a:t> a student displaying the signs and symptoms of harassment, intimidation and bullying?</a:t>
            </a:r>
          </a:p>
        </p:txBody>
      </p:sp>
      <p:sp>
        <p:nvSpPr>
          <p:cNvPr id="4" name="Slide Number Placeholder 3"/>
          <p:cNvSpPr>
            <a:spLocks noGrp="1"/>
          </p:cNvSpPr>
          <p:nvPr>
            <p:ph type="sldNum" sz="quarter" idx="10"/>
          </p:nvPr>
        </p:nvSpPr>
        <p:spPr/>
        <p:txBody>
          <a:bodyPr/>
          <a:lstStyle/>
          <a:p>
            <a:fld id="{62E366C7-1CE9-4F42-AE88-C4781F677C91}" type="slidenum">
              <a:rPr lang="en-US" smtClean="0"/>
              <a:t>19</a:t>
            </a:fld>
            <a:endParaRPr lang="en-US"/>
          </a:p>
        </p:txBody>
      </p:sp>
    </p:spTree>
    <p:extLst>
      <p:ext uri="{BB962C8B-B14F-4D97-AF65-F5344CB8AC3E}">
        <p14:creationId xmlns:p14="http://schemas.microsoft.com/office/powerpoint/2010/main" val="204636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Think for a minute of all the places in your community where youth have interactions:  the football game on Friday night, on the school bus, walking to and from school, in the classroom setting or online.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adult leaders in your community and school, you serve as a role model to students.  Every time you respectfully disagree with a colleague or have to correct a student’s behavior firmly, yet kindly, you are modeling safe behaviors for students.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kinds of violence mentioned happen too frequently and represent serious barriers to learning for young people. Whether a student is a target of violence by adults or by other students, the impact on the student’s life, and his or her learning, can be profound.  The same can be said for the majority of students who are neither the aggressors nor the targets, but rather are bystanders and witness the violence.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E366C7-1CE9-4F42-AE88-C4781F677C91}" type="slidenum">
              <a:rPr lang="en-US" smtClean="0"/>
              <a:t>2</a:t>
            </a:fld>
            <a:endParaRPr lang="en-US"/>
          </a:p>
        </p:txBody>
      </p:sp>
    </p:spTree>
    <p:extLst>
      <p:ext uri="{BB962C8B-B14F-4D97-AF65-F5344CB8AC3E}">
        <p14:creationId xmlns:p14="http://schemas.microsoft.com/office/powerpoint/2010/main" val="962321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Role of School Professional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is the referral process for students in your building?</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20</a:t>
            </a:fld>
            <a:endParaRPr lang="en-US"/>
          </a:p>
        </p:txBody>
      </p:sp>
    </p:spTree>
    <p:extLst>
      <p:ext uri="{BB962C8B-B14F-4D97-AF65-F5344CB8AC3E}">
        <p14:creationId xmlns:p14="http://schemas.microsoft.com/office/powerpoint/2010/main" val="2046362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National, State and Local Resources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StopBullying.gov coordinates closely with the Federal Partners in the Bullying Prevention Steering Committee, an interagency effort led by the Department of Education that works to coordinate policy, research, and communications on bullying topics. StopBullying.gov provides information from various government agencies on </a:t>
            </a:r>
            <a:r>
              <a:rPr lang="en-US" sz="1200" u="none" strike="noStrike" kern="1200" dirty="0" smtClean="0">
                <a:solidFill>
                  <a:schemeClr val="tx1"/>
                </a:solidFill>
                <a:effectLst/>
                <a:latin typeface="+mn-lt"/>
                <a:ea typeface="+mn-ea"/>
                <a:cs typeface="+mn-cs"/>
                <a:hlinkClick r:id="rId3"/>
              </a:rPr>
              <a:t>what bullying is</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what </a:t>
            </a:r>
            <a:r>
              <a:rPr lang="en-US" sz="1200" u="none" strike="noStrike" kern="1200" dirty="0" err="1" smtClean="0">
                <a:solidFill>
                  <a:schemeClr val="tx1"/>
                </a:solidFill>
                <a:effectLst/>
                <a:latin typeface="+mn-lt"/>
                <a:ea typeface="+mn-ea"/>
                <a:cs typeface="+mn-cs"/>
                <a:hlinkClick r:id="rId4"/>
              </a:rPr>
              <a:t>cyberbullying</a:t>
            </a:r>
            <a:r>
              <a:rPr lang="en-US" sz="1200" u="none" strike="noStrike" kern="1200" dirty="0" smtClean="0">
                <a:solidFill>
                  <a:schemeClr val="tx1"/>
                </a:solidFill>
                <a:effectLst/>
                <a:latin typeface="+mn-lt"/>
                <a:ea typeface="+mn-ea"/>
                <a:cs typeface="+mn-cs"/>
                <a:hlinkClick r:id="rId4"/>
              </a:rPr>
              <a:t> is</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a:rPr>
              <a:t>who is at risk</a:t>
            </a:r>
            <a:r>
              <a:rPr lang="en-US" sz="1200" kern="1200" dirty="0" smtClean="0">
                <a:solidFill>
                  <a:schemeClr val="tx1"/>
                </a:solidFill>
                <a:effectLst/>
                <a:latin typeface="+mn-lt"/>
                <a:ea typeface="+mn-ea"/>
                <a:cs typeface="+mn-cs"/>
              </a:rPr>
              <a:t>, and how you can </a:t>
            </a:r>
            <a:r>
              <a:rPr lang="en-US" sz="1200" u="none" strike="noStrike" kern="1200" dirty="0" smtClean="0">
                <a:solidFill>
                  <a:schemeClr val="tx1"/>
                </a:solidFill>
                <a:effectLst/>
                <a:latin typeface="+mn-lt"/>
                <a:ea typeface="+mn-ea"/>
                <a:cs typeface="+mn-cs"/>
                <a:hlinkClick r:id="rId6"/>
              </a:rPr>
              <a:t>prevent</a:t>
            </a:r>
            <a:r>
              <a:rPr lang="en-US" sz="1200" kern="1200" dirty="0" smtClean="0">
                <a:solidFill>
                  <a:schemeClr val="tx1"/>
                </a:solidFill>
                <a:effectLst/>
                <a:latin typeface="+mn-lt"/>
                <a:ea typeface="+mn-ea"/>
                <a:cs typeface="+mn-cs"/>
              </a:rPr>
              <a:t> and </a:t>
            </a:r>
            <a:r>
              <a:rPr lang="en-US" sz="1200" u="none" strike="noStrike" kern="1200" dirty="0" smtClean="0">
                <a:solidFill>
                  <a:schemeClr val="tx1"/>
                </a:solidFill>
                <a:effectLst/>
                <a:latin typeface="+mn-lt"/>
                <a:ea typeface="+mn-ea"/>
                <a:cs typeface="+mn-cs"/>
                <a:hlinkClick r:id="rId7"/>
              </a:rPr>
              <a:t>respond to bullying</a:t>
            </a:r>
            <a:r>
              <a:rPr lang="en-US" sz="1200" kern="1200" dirty="0" smtClean="0">
                <a:solidFill>
                  <a:schemeClr val="tx1"/>
                </a:solidFill>
                <a:effectLst/>
                <a:latin typeface="+mn-lt"/>
                <a:ea typeface="+mn-ea"/>
                <a:cs typeface="+mn-cs"/>
              </a:rPr>
              <a:t>. Visit </a:t>
            </a:r>
            <a:r>
              <a:rPr lang="en-US" sz="1200" u="sng" kern="1200" dirty="0" smtClean="0">
                <a:solidFill>
                  <a:schemeClr val="tx1"/>
                </a:solidFill>
                <a:effectLst/>
                <a:latin typeface="+mn-lt"/>
                <a:ea typeface="+mn-ea"/>
                <a:cs typeface="+mn-cs"/>
                <a:hlinkClick r:id="rId8"/>
              </a:rPr>
              <a:t>http://www.stopbullying.gov/index.html</a:t>
            </a:r>
            <a:endParaRPr lang="en-US" sz="1200" kern="1200" dirty="0" smtClean="0">
              <a:solidFill>
                <a:schemeClr val="tx1"/>
              </a:solidFill>
              <a:effectLst/>
              <a:latin typeface="+mn-lt"/>
              <a:ea typeface="+mn-ea"/>
              <a:cs typeface="+mn-cs"/>
            </a:endParaRPr>
          </a:p>
          <a:p>
            <a:r>
              <a:rPr lang="en-US" dirty="0"/>
              <a:t>f</a:t>
            </a:r>
            <a:r>
              <a:rPr lang="en-US" sz="1200" kern="1200" dirty="0" smtClean="0">
                <a:solidFill>
                  <a:schemeClr val="tx1"/>
                </a:solidFill>
                <a:effectLst/>
                <a:latin typeface="+mn-lt"/>
                <a:ea typeface="+mn-ea"/>
                <a:cs typeface="+mn-cs"/>
              </a:rPr>
              <a:t>or more information.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Ohio Department of Education and several state agencies have formed the Ohio Anti-Harassment, Intimidation and Bullying Initiative (HIB) to sponsor professional development about Ohio's Anti HIB Model policy and best practices for creating a safe and supportive learning environment.   Visit </a:t>
            </a:r>
            <a:r>
              <a:rPr lang="en-US" sz="1200" u="sng" kern="1200" dirty="0" smtClean="0">
                <a:solidFill>
                  <a:schemeClr val="tx1"/>
                </a:solidFill>
                <a:effectLst/>
                <a:latin typeface="+mn-lt"/>
                <a:ea typeface="+mn-ea"/>
                <a:cs typeface="+mn-cs"/>
                <a:hlinkClick r:id="rId9"/>
              </a:rPr>
              <a:t>www.education.ohio.gov</a:t>
            </a:r>
            <a:r>
              <a:rPr lang="en-US" sz="1200" kern="1200" dirty="0" smtClean="0">
                <a:solidFill>
                  <a:schemeClr val="tx1"/>
                </a:solidFill>
                <a:effectLst/>
                <a:latin typeface="+mn-lt"/>
                <a:ea typeface="+mn-ea"/>
                <a:cs typeface="+mn-cs"/>
              </a:rPr>
              <a:t> and use the search term bullying.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Local district and building leaders should partner with mental health agencies, law enforcement, health department, local rape crisis center, or a domestic violence shelter to receive prevention education or intervention supports.  Relationships with these agencies can inform staff through professional development, students through evidence based curriculum and the community through joint activities/strategies for behavior change to create healthy schools and communities.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21</a:t>
            </a:fld>
            <a:endParaRPr lang="en-US"/>
          </a:p>
        </p:txBody>
      </p:sp>
    </p:spTree>
    <p:extLst>
      <p:ext uri="{BB962C8B-B14F-4D97-AF65-F5344CB8AC3E}">
        <p14:creationId xmlns:p14="http://schemas.microsoft.com/office/powerpoint/2010/main" val="919313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t>22</a:t>
            </a:fld>
            <a:endParaRPr lang="en-US"/>
          </a:p>
        </p:txBody>
      </p:sp>
    </p:spTree>
    <p:extLst>
      <p:ext uri="{BB962C8B-B14F-4D97-AF65-F5344CB8AC3E}">
        <p14:creationId xmlns:p14="http://schemas.microsoft.com/office/powerpoint/2010/main" val="2241638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E366C7-1CE9-4F42-AE88-C4781F677C91}" type="slidenum">
              <a:rPr lang="en-US" smtClean="0"/>
              <a:t>23</a:t>
            </a:fld>
            <a:endParaRPr lang="en-US"/>
          </a:p>
        </p:txBody>
      </p:sp>
    </p:spTree>
    <p:extLst>
      <p:ext uri="{BB962C8B-B14F-4D97-AF65-F5344CB8AC3E}">
        <p14:creationId xmlns:p14="http://schemas.microsoft.com/office/powerpoint/2010/main" val="218941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Often, these students do not have the skills to intervene in appropriate ways, including something seemingly as simple as how to tell a trusted or other adult.  Sometimes overlooked, though also important to recognize and respond to, is the impact the bullying or teen relationship abuse behaviors have on the student who is perpetrating them.  The increased responsibility may seem overwhelming, but knowing about and establishing relationships with key community resources is essential.  Schools are not expected to do this work alone.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Possible negative health outcomes of Harassment Intimidation and Bullying or Teen Relationship Abuse, whether the target of the actions or the bystander, includes mental health issues such as depression, substance use, post-traumatic stress disorder, hyper-vigilance, self-injurious behaviors and/or suicide. Some young people who are targets of violence or are the perpetrators may become aggressive, abusive and violent toward others. School professionals can and must interrupt the destructive cycle of violence through proactive measures and appropriate referrals.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important to recognize, reach out, and refer before problems can escalate to life-altering levels.  Noticing and acting on risk behaviors employed by students who bully others or choose to use abusive and controlling behaviors with their dating partner is critically important for school professionals.  School staff should fully understand and often refer back to their mandated reporter obligations, or seek advice and assistance if unsure about what to do. In many cases, students who are living with abuse, targeted for bullying, or in an abusive relationship have been conditioned by the perpetrator to believe that no one can help them; school professionals may be their only hope.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School professionals may question why these issues are now expected to be addressed by schools. One reason is that in Ohio, it is the law.  Another reason is that youth who are bullied, harassed, intimidated, or are experiencing relationship abuse will not be able to adequately focus on academics due to the violence and increased stress in their lives.  Finally, Harassment Intimidation and Bullying and Teen Relationship Abuse are community issues that need a community response.  Schools are just one piece of the puzzle, and quite possibly the only, or often, the first institution with direct contact with youth on a daily basis.  Your proximity to youth puts you in a prime position to recognize and act on the various issues students struggle with on any given 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Universal training on Harassment Intimidation and Bullying and Teen Relationship Abuse exposes all youth and school staff to information on these issues.  Underlying the universal approach is that no one is immune from Harassment Intimidation and Bullying and Teen Relationship Abuse; it can and does happen to youth regardless of social, economic, class, or racial characteristics.  It would be unfair and inaccurate to assume that only “troubled students” or students displaying outward signs of distress need quality information, prevention education, or intervention.</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3</a:t>
            </a:fld>
            <a:endParaRPr lang="en-US"/>
          </a:p>
        </p:txBody>
      </p:sp>
    </p:spTree>
    <p:extLst>
      <p:ext uri="{BB962C8B-B14F-4D97-AF65-F5344CB8AC3E}">
        <p14:creationId xmlns:p14="http://schemas.microsoft.com/office/powerpoint/2010/main" val="35199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Bullying - How Do I Know What to Look For?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Hamburger et al (2011) identify bullying as a public health issue.  They suggest that prevalence and incidence rates for bullying are difficult to narrow down due to the wide range of studies using various definitions and measures of the problem.  However, they rely on the research of </a:t>
            </a:r>
            <a:r>
              <a:rPr lang="en-US" sz="1200" kern="1200" dirty="0" err="1" smtClean="0">
                <a:solidFill>
                  <a:schemeClr val="tx1"/>
                </a:solidFill>
                <a:effectLst/>
                <a:latin typeface="+mn-lt"/>
                <a:ea typeface="+mn-ea"/>
                <a:cs typeface="+mn-cs"/>
              </a:rPr>
              <a:t>Olweus</a:t>
            </a:r>
            <a:r>
              <a:rPr lang="en-US" sz="1200" kern="1200" dirty="0" smtClean="0">
                <a:solidFill>
                  <a:schemeClr val="tx1"/>
                </a:solidFill>
                <a:effectLst/>
                <a:latin typeface="+mn-lt"/>
                <a:ea typeface="+mn-ea"/>
                <a:cs typeface="+mn-cs"/>
              </a:rPr>
              <a:t> (1994) and </a:t>
            </a:r>
            <a:r>
              <a:rPr lang="en-US" sz="1200" kern="1200" dirty="0" err="1" smtClean="0">
                <a:solidFill>
                  <a:schemeClr val="tx1"/>
                </a:solidFill>
                <a:effectLst/>
                <a:latin typeface="+mn-lt"/>
                <a:ea typeface="+mn-ea"/>
                <a:cs typeface="+mn-cs"/>
              </a:rPr>
              <a:t>Nansel</a:t>
            </a:r>
            <a:r>
              <a:rPr lang="en-US" sz="1200" kern="1200" dirty="0" smtClean="0">
                <a:solidFill>
                  <a:schemeClr val="tx1"/>
                </a:solidFill>
                <a:effectLst/>
                <a:latin typeface="+mn-lt"/>
                <a:ea typeface="+mn-ea"/>
                <a:cs typeface="+mn-cs"/>
              </a:rPr>
              <a:t>, Craig, </a:t>
            </a:r>
            <a:r>
              <a:rPr lang="en-US" sz="1200" kern="1200" dirty="0" err="1" smtClean="0">
                <a:solidFill>
                  <a:schemeClr val="tx1"/>
                </a:solidFill>
                <a:effectLst/>
                <a:latin typeface="+mn-lt"/>
                <a:ea typeface="+mn-ea"/>
                <a:cs typeface="+mn-cs"/>
              </a:rPr>
              <a:t>Overpeck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Saluja</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Ruan</a:t>
            </a:r>
            <a:r>
              <a:rPr lang="en-US" sz="1200" kern="1200" dirty="0" smtClean="0">
                <a:solidFill>
                  <a:schemeClr val="tx1"/>
                </a:solidFill>
                <a:effectLst/>
                <a:latin typeface="+mn-lt"/>
                <a:ea typeface="+mn-ea"/>
                <a:cs typeface="+mn-cs"/>
              </a:rPr>
              <a:t> (2001) as a benchmark.  This basis of research indicates that </a:t>
            </a:r>
            <a:r>
              <a:rPr lang="en-US" sz="1200" i="1" kern="1200" dirty="0" smtClean="0">
                <a:solidFill>
                  <a:schemeClr val="tx1"/>
                </a:solidFill>
                <a:effectLst/>
                <a:latin typeface="+mn-lt"/>
                <a:ea typeface="+mn-ea"/>
                <a:cs typeface="+mn-cs"/>
              </a:rPr>
              <a:t>nearly 30 percent of American youth</a:t>
            </a:r>
            <a:r>
              <a:rPr lang="en-US" sz="1200" kern="1200" dirty="0" smtClean="0">
                <a:solidFill>
                  <a:schemeClr val="tx1"/>
                </a:solidFill>
                <a:effectLst/>
                <a:latin typeface="+mn-lt"/>
                <a:ea typeface="+mn-ea"/>
                <a:cs typeface="+mn-cs"/>
              </a:rPr>
              <a:t> have been affected by bullying experiences.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general, bullying is understood as </a:t>
            </a:r>
            <a:r>
              <a:rPr lang="en-US" sz="1200" i="1" u="sng" kern="1200" dirty="0" smtClean="0">
                <a:solidFill>
                  <a:schemeClr val="tx1"/>
                </a:solidFill>
                <a:effectLst/>
                <a:latin typeface="+mn-lt"/>
                <a:ea typeface="+mn-ea"/>
                <a:cs typeface="+mn-cs"/>
              </a:rPr>
              <a:t>repeated, intentional, and aggressive</a:t>
            </a:r>
            <a:r>
              <a:rPr lang="en-US" sz="1200" kern="1200" dirty="0" smtClean="0">
                <a:solidFill>
                  <a:schemeClr val="tx1"/>
                </a:solidFill>
                <a:effectLst/>
                <a:latin typeface="+mn-lt"/>
                <a:ea typeface="+mn-ea"/>
                <a:cs typeface="+mn-cs"/>
              </a:rPr>
              <a:t> acts by one student, or a group of students against another student(s) who  perceived as being weaker, or having less social power than the person who is doing the bullying (Williams &amp; Guerra, 2007; </a:t>
            </a:r>
            <a:r>
              <a:rPr lang="en-US" sz="1200" kern="1200" dirty="0" err="1" smtClean="0">
                <a:solidFill>
                  <a:schemeClr val="tx1"/>
                </a:solidFill>
                <a:effectLst/>
                <a:latin typeface="+mn-lt"/>
                <a:ea typeface="+mn-ea"/>
                <a:cs typeface="+mn-cs"/>
              </a:rPr>
              <a:t>Hampel</a:t>
            </a:r>
            <a:r>
              <a:rPr lang="en-US" sz="1200" kern="1200" dirty="0" smtClean="0">
                <a:solidFill>
                  <a:schemeClr val="tx1"/>
                </a:solidFill>
                <a:effectLst/>
                <a:latin typeface="+mn-lt"/>
                <a:ea typeface="+mn-ea"/>
                <a:cs typeface="+mn-cs"/>
              </a:rPr>
              <a:t> et al, 2009).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E366C7-1CE9-4F42-AE88-C4781F677C91}" type="slidenum">
              <a:rPr lang="en-US" smtClean="0"/>
              <a:t>4</a:t>
            </a:fld>
            <a:endParaRPr lang="en-US"/>
          </a:p>
        </p:txBody>
      </p:sp>
    </p:spTree>
    <p:extLst>
      <p:ext uri="{BB962C8B-B14F-4D97-AF65-F5344CB8AC3E}">
        <p14:creationId xmlns:p14="http://schemas.microsoft.com/office/powerpoint/2010/main" val="221918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Bullying can be:</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Direct and physical (including hitting, pushing, spitting); </a:t>
            </a:r>
          </a:p>
          <a:p>
            <a:pPr marL="171450" lvl="0" indent="-171450">
              <a:buFont typeface="Arial" pitchFamily="34" charset="0"/>
              <a:buChar char="•"/>
            </a:pPr>
            <a:r>
              <a:rPr lang="en-US" sz="1200" kern="1200" dirty="0" smtClean="0">
                <a:solidFill>
                  <a:schemeClr val="tx1"/>
                </a:solidFill>
                <a:effectLst/>
                <a:latin typeface="+mn-lt"/>
                <a:ea typeface="+mn-ea"/>
                <a:cs typeface="+mn-cs"/>
              </a:rPr>
              <a:t>Indirect or social (including name-calling and rumors); or </a:t>
            </a:r>
          </a:p>
          <a:p>
            <a:pPr marL="171450" lvl="0" indent="-171450">
              <a:buFont typeface="Arial" pitchFamily="34" charset="0"/>
              <a:buChar char="•"/>
            </a:pPr>
            <a:r>
              <a:rPr lang="en-US" sz="1200" kern="1200" dirty="0" smtClean="0">
                <a:solidFill>
                  <a:schemeClr val="tx1"/>
                </a:solidFill>
                <a:effectLst/>
                <a:latin typeface="+mn-lt"/>
                <a:ea typeface="+mn-ea"/>
                <a:cs typeface="+mn-cs"/>
              </a:rPr>
              <a:t>Relational (including exclusion from relationships to control others); </a:t>
            </a:r>
          </a:p>
          <a:p>
            <a:pPr marL="171450" lvl="0" indent="-171450">
              <a:buFont typeface="Arial" pitchFamily="34" charset="0"/>
              <a:buChar char="•"/>
            </a:pPr>
            <a:r>
              <a:rPr lang="en-US" sz="1200" kern="1200" dirty="0" smtClean="0">
                <a:solidFill>
                  <a:schemeClr val="tx1"/>
                </a:solidFill>
                <a:effectLst/>
                <a:latin typeface="+mn-lt"/>
                <a:ea typeface="+mn-ea"/>
                <a:cs typeface="+mn-cs"/>
              </a:rPr>
              <a:t>Gender-based (includes verbal and physical unwanted sexual attention and coercion, and/or insults, intimidation based on sexual orientation).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5</a:t>
            </a:fld>
            <a:endParaRPr lang="en-US"/>
          </a:p>
        </p:txBody>
      </p:sp>
    </p:spTree>
    <p:extLst>
      <p:ext uri="{BB962C8B-B14F-4D97-AF65-F5344CB8AC3E}">
        <p14:creationId xmlns:p14="http://schemas.microsoft.com/office/powerpoint/2010/main" val="184068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Teen Relationship Abuse/Dating Violence - How Do I Know What to Look For?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Teen dating violence is a pattern of actual or threatened acts of physical, sexual and/or emotional abuse, perpetrated by an adolescent against a current or former dating partner. </a:t>
            </a:r>
          </a:p>
          <a:p>
            <a:endParaRPr lang="en-US" dirty="0"/>
          </a:p>
          <a:p>
            <a:r>
              <a:rPr lang="en-US" sz="1200" kern="1200" dirty="0" smtClean="0">
                <a:solidFill>
                  <a:schemeClr val="tx1"/>
                </a:solidFill>
                <a:effectLst/>
                <a:latin typeface="+mn-lt"/>
                <a:ea typeface="+mn-ea"/>
                <a:cs typeface="+mn-cs"/>
              </a:rPr>
              <a:t>Abuse may include insults, coercions, social sabotage, sexual harassment, threats and/or acts of physical or sexual abuse. </a:t>
            </a:r>
          </a:p>
          <a:p>
            <a:endParaRPr lang="en-US" dirty="0"/>
          </a:p>
          <a:p>
            <a:r>
              <a:rPr lang="en-US" sz="1200" kern="1200" dirty="0" smtClean="0">
                <a:solidFill>
                  <a:schemeClr val="tx1"/>
                </a:solidFill>
                <a:effectLst/>
                <a:latin typeface="+mn-lt"/>
                <a:ea typeface="+mn-ea"/>
                <a:cs typeface="+mn-cs"/>
              </a:rPr>
              <a:t>The abusive teen uses this pattern of violent and coercive behavior, in a heterosexual or homosexual dating relationship, in order to gain power and maintain control over the dating partner.</a:t>
            </a:r>
          </a:p>
          <a:p>
            <a:endParaRPr lang="en-US" b="1" i="1" dirty="0"/>
          </a:p>
          <a:p>
            <a:r>
              <a:rPr lang="en-US" sz="1200" kern="1200" dirty="0" smtClean="0">
                <a:solidFill>
                  <a:schemeClr val="tx1"/>
                </a:solidFill>
                <a:effectLst/>
                <a:latin typeface="+mn-lt"/>
                <a:ea typeface="+mn-ea"/>
                <a:cs typeface="+mn-cs"/>
              </a:rPr>
              <a:t>Of note and unique to abuse in same-sex relationships, </a:t>
            </a:r>
            <a:r>
              <a:rPr lang="en-US" sz="1200" kern="1200" dirty="0" err="1" smtClean="0">
                <a:solidFill>
                  <a:schemeClr val="tx1"/>
                </a:solidFill>
                <a:effectLst/>
                <a:latin typeface="+mn-lt"/>
                <a:ea typeface="+mn-ea"/>
                <a:cs typeface="+mn-cs"/>
              </a:rPr>
              <a:t>Freedner</a:t>
            </a:r>
            <a:r>
              <a:rPr lang="en-US" sz="1200" kern="1200" dirty="0" smtClean="0">
                <a:solidFill>
                  <a:schemeClr val="tx1"/>
                </a:solidFill>
                <a:effectLst/>
                <a:latin typeface="+mn-lt"/>
                <a:ea typeface="+mn-ea"/>
                <a:cs typeface="+mn-cs"/>
              </a:rPr>
              <a:t> et al (2002) found that  threats of being “</a:t>
            </a:r>
            <a:r>
              <a:rPr lang="en-US" sz="1200" kern="1200" dirty="0" err="1" smtClean="0">
                <a:solidFill>
                  <a:schemeClr val="tx1"/>
                </a:solidFill>
                <a:effectLst/>
                <a:latin typeface="+mn-lt"/>
                <a:ea typeface="+mn-ea"/>
                <a:cs typeface="+mn-cs"/>
              </a:rPr>
              <a:t>outed</a:t>
            </a:r>
            <a:r>
              <a:rPr lang="en-US" sz="1200" kern="1200" dirty="0" smtClean="0">
                <a:solidFill>
                  <a:schemeClr val="tx1"/>
                </a:solidFill>
                <a:effectLst/>
                <a:latin typeface="+mn-lt"/>
                <a:ea typeface="+mn-ea"/>
                <a:cs typeface="+mn-cs"/>
              </a:rPr>
              <a:t>” (revealing a partner’s sexual orientation to others such as family, friends, classmates, etc.) were used by abusive partners.</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6</a:t>
            </a:fld>
            <a:endParaRPr lang="en-US"/>
          </a:p>
        </p:txBody>
      </p:sp>
    </p:spTree>
    <p:extLst>
      <p:ext uri="{BB962C8B-B14F-4D97-AF65-F5344CB8AC3E}">
        <p14:creationId xmlns:p14="http://schemas.microsoft.com/office/powerpoint/2010/main" val="2394169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94606"/>
            <a:ext cx="5486400" cy="4114800"/>
          </a:xfrm>
        </p:spPr>
        <p:txBody>
          <a:bodyPr/>
          <a:lstStyle/>
          <a:p>
            <a:r>
              <a:rPr lang="en-US" sz="1200" b="1" i="1" kern="1200" dirty="0" smtClean="0">
                <a:solidFill>
                  <a:schemeClr val="tx1"/>
                </a:solidFill>
                <a:effectLst/>
                <a:latin typeface="+mn-lt"/>
                <a:ea typeface="+mn-ea"/>
                <a:cs typeface="+mn-cs"/>
              </a:rPr>
              <a:t>Abusive and violent behaviors include the following: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Physical abuse</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Pinch, hit, shove, kick, throw, grab, shake, slap, punch</a:t>
            </a:r>
          </a:p>
          <a:p>
            <a:pPr marL="171450" indent="-171450">
              <a:buFont typeface="Arial" pitchFamily="34" charset="0"/>
              <a:buChar char="•"/>
            </a:pPr>
            <a:r>
              <a:rPr lang="en-US" sz="1200" kern="1200" dirty="0" smtClean="0">
                <a:solidFill>
                  <a:schemeClr val="tx1"/>
                </a:solidFill>
                <a:effectLst/>
                <a:latin typeface="+mn-lt"/>
                <a:ea typeface="+mn-ea"/>
                <a:cs typeface="+mn-cs"/>
              </a:rPr>
              <a:t>With the intent of controlling and manipulating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Sexual abuse</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Any </a:t>
            </a:r>
            <a:r>
              <a:rPr lang="en-US" sz="1200" b="1" kern="1200" dirty="0" smtClean="0">
                <a:solidFill>
                  <a:schemeClr val="tx1"/>
                </a:solidFill>
                <a:effectLst/>
                <a:latin typeface="+mn-lt"/>
                <a:ea typeface="+mn-ea"/>
                <a:cs typeface="+mn-cs"/>
              </a:rPr>
              <a:t>unwanted </a:t>
            </a:r>
            <a:r>
              <a:rPr lang="en-US" sz="1200" kern="1200" dirty="0" smtClean="0">
                <a:solidFill>
                  <a:schemeClr val="tx1"/>
                </a:solidFill>
                <a:effectLst/>
                <a:latin typeface="+mn-lt"/>
                <a:ea typeface="+mn-ea"/>
                <a:cs typeface="+mn-cs"/>
              </a:rPr>
              <a:t>sexual contact</a:t>
            </a:r>
          </a:p>
          <a:p>
            <a:pPr marL="171450" indent="-171450">
              <a:buFont typeface="Arial" pitchFamily="34" charset="0"/>
              <a:buChar char="•"/>
            </a:pPr>
            <a:r>
              <a:rPr lang="en-US" sz="1200" kern="1200" dirty="0" smtClean="0">
                <a:solidFill>
                  <a:schemeClr val="tx1"/>
                </a:solidFill>
                <a:effectLst/>
                <a:latin typeface="+mn-lt"/>
                <a:ea typeface="+mn-ea"/>
                <a:cs typeface="+mn-cs"/>
              </a:rPr>
              <a:t>Completed or attempted sex act</a:t>
            </a:r>
          </a:p>
          <a:p>
            <a:pPr marL="171450" indent="-171450">
              <a:buFont typeface="Arial" pitchFamily="34" charset="0"/>
              <a:buChar char="•"/>
            </a:pPr>
            <a:r>
              <a:rPr lang="en-US" sz="1200" kern="1200" dirty="0" smtClean="0">
                <a:solidFill>
                  <a:schemeClr val="tx1"/>
                </a:solidFill>
                <a:effectLst/>
                <a:latin typeface="+mn-lt"/>
                <a:ea typeface="+mn-ea"/>
                <a:cs typeface="+mn-cs"/>
              </a:rPr>
              <a:t>Sexual contact (touching)</a:t>
            </a:r>
          </a:p>
          <a:p>
            <a:pPr marL="171450" indent="-171450">
              <a:buFont typeface="Arial" pitchFamily="34" charset="0"/>
              <a:buChar char="•"/>
            </a:pPr>
            <a:r>
              <a:rPr lang="en-US" sz="1200" kern="1200" dirty="0" smtClean="0">
                <a:solidFill>
                  <a:schemeClr val="tx1"/>
                </a:solidFill>
                <a:effectLst/>
                <a:latin typeface="+mn-lt"/>
                <a:ea typeface="+mn-ea"/>
                <a:cs typeface="+mn-cs"/>
              </a:rPr>
              <a:t>Non-contact sexual abuse (voyeurism, threats, pornography)</a:t>
            </a:r>
          </a:p>
          <a:p>
            <a:pPr marL="171450" indent="-171450">
              <a:buFont typeface="Arial" pitchFamily="34" charset="0"/>
              <a:buChar char="•"/>
            </a:pPr>
            <a:r>
              <a:rPr lang="en-US" sz="1200" kern="1200" dirty="0" smtClean="0">
                <a:solidFill>
                  <a:schemeClr val="tx1"/>
                </a:solidFill>
                <a:effectLst/>
                <a:latin typeface="+mn-lt"/>
                <a:ea typeface="+mn-ea"/>
                <a:cs typeface="+mn-cs"/>
              </a:rPr>
              <a:t>Can range from kissing to rape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Psychological, emotional, or verbal abuse or coercion</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Controlling and/or monitoring, etc.</a:t>
            </a:r>
          </a:p>
          <a:p>
            <a:pPr marL="171450" indent="-171450">
              <a:buFont typeface="Arial" pitchFamily="34" charset="0"/>
              <a:buChar char="•"/>
            </a:pPr>
            <a:r>
              <a:rPr lang="en-US" sz="1200" kern="1200" dirty="0" smtClean="0">
                <a:solidFill>
                  <a:schemeClr val="tx1"/>
                </a:solidFill>
                <a:effectLst/>
                <a:latin typeface="+mn-lt"/>
                <a:ea typeface="+mn-ea"/>
                <a:cs typeface="+mn-cs"/>
              </a:rPr>
              <a:t>Manipulating and/or humiliation</a:t>
            </a:r>
          </a:p>
          <a:p>
            <a:pPr marL="171450" indent="-171450">
              <a:buFont typeface="Arial" pitchFamily="34" charset="0"/>
              <a:buChar char="•"/>
            </a:pPr>
            <a:r>
              <a:rPr lang="en-US" sz="1200" kern="1200" dirty="0" smtClean="0">
                <a:solidFill>
                  <a:schemeClr val="tx1"/>
                </a:solidFill>
                <a:effectLst/>
                <a:latin typeface="+mn-lt"/>
                <a:ea typeface="+mn-ea"/>
                <a:cs typeface="+mn-cs"/>
              </a:rPr>
              <a:t>Name calling, verbal assaults, and threats</a:t>
            </a:r>
          </a:p>
          <a:p>
            <a:pPr marL="171450" indent="-171450">
              <a:buFont typeface="Arial" pitchFamily="34" charset="0"/>
              <a:buChar char="•"/>
            </a:pPr>
            <a:r>
              <a:rPr lang="en-US" sz="1200" kern="1200" dirty="0" smtClean="0">
                <a:solidFill>
                  <a:schemeClr val="tx1"/>
                </a:solidFill>
                <a:effectLst/>
                <a:latin typeface="+mn-lt"/>
                <a:ea typeface="+mn-ea"/>
                <a:cs typeface="+mn-cs"/>
              </a:rPr>
              <a:t>Withholding info from dating partner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Electronic or Technological Abuse</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Unwanted and excessive texts or posts on the Internet</a:t>
            </a:r>
          </a:p>
          <a:p>
            <a:pPr marL="171450" indent="-171450">
              <a:buFont typeface="Arial" pitchFamily="34" charset="0"/>
              <a:buChar char="•"/>
            </a:pPr>
            <a:r>
              <a:rPr lang="en-US" sz="1200" kern="1200" dirty="0" smtClean="0">
                <a:solidFill>
                  <a:schemeClr val="tx1"/>
                </a:solidFill>
                <a:effectLst/>
                <a:latin typeface="+mn-lt"/>
                <a:ea typeface="+mn-ea"/>
                <a:cs typeface="+mn-cs"/>
              </a:rPr>
              <a:t>Causes emotional distress and serves no legitimate purpose</a:t>
            </a:r>
          </a:p>
          <a:p>
            <a:pPr marL="171450" indent="-171450">
              <a:buFont typeface="Arial" pitchFamily="34" charset="0"/>
              <a:buChar char="•"/>
            </a:pPr>
            <a:r>
              <a:rPr lang="en-US" sz="1200" kern="1200" dirty="0" smtClean="0">
                <a:solidFill>
                  <a:schemeClr val="tx1"/>
                </a:solidFill>
                <a:effectLst/>
                <a:latin typeface="+mn-lt"/>
                <a:ea typeface="+mn-ea"/>
                <a:cs typeface="+mn-cs"/>
              </a:rPr>
              <a:t>Stalking, manipulation</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7</a:t>
            </a:fld>
            <a:endParaRPr lang="en-US"/>
          </a:p>
        </p:txBody>
      </p:sp>
    </p:spTree>
    <p:extLst>
      <p:ext uri="{BB962C8B-B14F-4D97-AF65-F5344CB8AC3E}">
        <p14:creationId xmlns:p14="http://schemas.microsoft.com/office/powerpoint/2010/main" val="184068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I’d like to provide you with some facts about bullying and violence. First, there are tremendous consequences for both the students who bully and those who are being bullied. Suicidal and homicidal behavior, depression, and other self-destructive behaviors may be present.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Consequences of bullying: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Research generally bears out that bullying has many significant mental health and physical affects for the target of the bullying behaviors face to face and online.  Research notes that a quarter of victims experience more than one type of victimization, and that targets suffer from suicidal ideations, anxiety, and depression symptoms as a result.  They further note that bystanders may suffer Post Traumatic Stress Disorder through witnessing bullying, and that perpetrators are at a greater risk for increased escalation in the types of bullying they may later engage in. Other consequences include low self-esteem, and avoidance behaviors, anger control, maladaptive coping strategies, and higher levels of internalizing and externalizing problems, feelings of worthlessness, alienation, substance abuse, and homelessness, and impacts school climate, attendance, and dropout rates .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Bullying may also take on different forms at different ages. Attention to bullying behavior that takes place on line is common among adolescent and should on the radar of adults to prevent or intervene.  In addition, bullying may become sexual violence at the middle or high school ages.  Some studies have shown a predictive pattern of future victimization and perpetration in their adult relationships for those teens with history of teen dating violence).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students who either silently tolerate (out of fear or acceptance) the bullying behavior or actively promote the violence can be addressed in universal, evidence-informed curricula that promote healthy relationships, bystander intervention, and responsible school citizenship. Such intervention with bystanders can be extremely effective because bystanders can be taught how to address the behaviors together to tell students who bully to stop and/or contact adults who will intervene. But research indicates that school professionals need to know what to do, too; 71 percent of teachers believe that they always intervene in bullying situations, while only 25 percent of students report that teachers always intervene***.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 it is important to consider that bullying and violence can happen between two people or between groups of people and can occur in person or in cyberspace. When you think about our school and community, what are the types of violence that you see, and what are the potential causes of this violence?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(FACILITATOR SHOULD SHARE RELEVANT LOCAL STATISTICS HERE)</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8</a:t>
            </a:fld>
            <a:endParaRPr lang="en-US"/>
          </a:p>
        </p:txBody>
      </p:sp>
    </p:spTree>
    <p:extLst>
      <p:ext uri="{BB962C8B-B14F-4D97-AF65-F5344CB8AC3E}">
        <p14:creationId xmlns:p14="http://schemas.microsoft.com/office/powerpoint/2010/main" val="190980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can teachers and other educators do?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what direct ways can schools reduce violence and promote a safe environment for all students and staff? One important answer is that schools can create and reinforce a respectful school climate</a:t>
            </a:r>
            <a:r>
              <a:rPr lang="en-US" sz="1200" b="1" kern="1200" dirty="0" smtClean="0">
                <a:solidFill>
                  <a:schemeClr val="tx1"/>
                </a:solidFill>
                <a:effectLst/>
                <a:latin typeface="+mn-lt"/>
                <a:ea typeface="+mn-ea"/>
                <a:cs typeface="+mn-cs"/>
              </a:rPr>
              <a:t>. </a:t>
            </a:r>
          </a:p>
          <a:p>
            <a:endParaRPr lang="en-US" b="1" dirty="0"/>
          </a:p>
          <a:p>
            <a:r>
              <a:rPr lang="en-US" sz="1200" b="1" kern="1200" dirty="0" smtClean="0">
                <a:solidFill>
                  <a:schemeClr val="tx1"/>
                </a:solidFill>
                <a:effectLst/>
                <a:latin typeface="+mn-lt"/>
                <a:ea typeface="+mn-ea"/>
                <a:cs typeface="+mn-cs"/>
              </a:rPr>
              <a:t>In </a:t>
            </a:r>
            <a:r>
              <a:rPr lang="en-US" sz="1200" b="1" i="1" kern="1200" dirty="0" smtClean="0">
                <a:solidFill>
                  <a:schemeClr val="tx1"/>
                </a:solidFill>
                <a:effectLst/>
                <a:latin typeface="+mn-lt"/>
                <a:ea typeface="+mn-ea"/>
                <a:cs typeface="+mn-cs"/>
              </a:rPr>
              <a:t>Creating Emotionally Safe Schools: A Guide for Educators and Parents, </a:t>
            </a:r>
            <a:r>
              <a:rPr lang="en-US" sz="1200" b="1" kern="1200" dirty="0" smtClean="0">
                <a:solidFill>
                  <a:schemeClr val="tx1"/>
                </a:solidFill>
                <a:effectLst/>
                <a:latin typeface="+mn-lt"/>
                <a:ea typeface="+mn-ea"/>
                <a:cs typeface="+mn-cs"/>
              </a:rPr>
              <a:t>Bluestein (2001)</a:t>
            </a:r>
            <a:r>
              <a:rPr lang="en-US" sz="1200" kern="1200" dirty="0" smtClean="0">
                <a:solidFill>
                  <a:schemeClr val="tx1"/>
                </a:solidFill>
                <a:effectLst/>
                <a:latin typeface="+mn-lt"/>
                <a:ea typeface="+mn-ea"/>
                <a:cs typeface="+mn-cs"/>
              </a:rPr>
              <a:t> cites research from around the country that highlights the connection between effective learning and academic safety, emotional safety, social safety, behavioral safety and physical safety. </a:t>
            </a:r>
          </a:p>
          <a:p>
            <a:endParaRPr lang="en-US" dirty="0"/>
          </a:p>
          <a:p>
            <a:r>
              <a:rPr lang="en-US" sz="1200" kern="1200" dirty="0" smtClean="0">
                <a:solidFill>
                  <a:schemeClr val="tx1"/>
                </a:solidFill>
                <a:effectLst/>
                <a:latin typeface="+mn-lt"/>
                <a:ea typeface="+mn-ea"/>
                <a:cs typeface="+mn-cs"/>
              </a:rPr>
              <a:t>According to the U.S. departments of Education and Justice and the American Institutes for Research, effective school violence prevention builds a school-wide foundation of safety for all children. </a:t>
            </a:r>
          </a:p>
          <a:p>
            <a:endParaRPr lang="en-US" dirty="0"/>
          </a:p>
          <a:p>
            <a:r>
              <a:rPr lang="en-US" sz="1200" kern="1200" dirty="0" smtClean="0">
                <a:solidFill>
                  <a:schemeClr val="tx1"/>
                </a:solidFill>
                <a:effectLst/>
                <a:latin typeface="+mn-lt"/>
                <a:ea typeface="+mn-ea"/>
                <a:cs typeface="+mn-cs"/>
              </a:rPr>
              <a:t>This involves:</a:t>
            </a:r>
          </a:p>
          <a:p>
            <a:pPr marL="171450" lvl="0" indent="-171450">
              <a:buFont typeface="Arial" pitchFamily="34" charset="0"/>
              <a:buChar char="•"/>
            </a:pPr>
            <a:r>
              <a:rPr lang="en-US" sz="1200" kern="1200" dirty="0" smtClean="0">
                <a:solidFill>
                  <a:schemeClr val="tx1"/>
                </a:solidFill>
                <a:effectLst/>
                <a:latin typeface="+mn-lt"/>
                <a:ea typeface="+mn-ea"/>
                <a:cs typeface="+mn-cs"/>
              </a:rPr>
              <a:t>Supporting positive discipline, academic success, and mental and emotional wellness through a caring school environment face to face and on line;</a:t>
            </a:r>
          </a:p>
          <a:p>
            <a:pPr marL="171450" lvl="0" indent="-171450">
              <a:buFont typeface="Arial" pitchFamily="34" charset="0"/>
              <a:buChar char="•"/>
            </a:pPr>
            <a:r>
              <a:rPr lang="en-US" sz="1200" kern="1200" dirty="0" smtClean="0">
                <a:solidFill>
                  <a:schemeClr val="tx1"/>
                </a:solidFill>
                <a:effectLst/>
                <a:latin typeface="+mn-lt"/>
                <a:ea typeface="+mn-ea"/>
                <a:cs typeface="+mn-cs"/>
              </a:rPr>
              <a:t>Teaching students appropriate behaviors and problem-solving skills;</a:t>
            </a:r>
          </a:p>
          <a:p>
            <a:pPr marL="171450" lvl="0" indent="-171450">
              <a:buFont typeface="Arial" pitchFamily="34" charset="0"/>
              <a:buChar char="•"/>
            </a:pPr>
            <a:r>
              <a:rPr lang="en-US" sz="1200" kern="1200" dirty="0" smtClean="0">
                <a:solidFill>
                  <a:schemeClr val="tx1"/>
                </a:solidFill>
                <a:effectLst/>
                <a:latin typeface="+mn-lt"/>
                <a:ea typeface="+mn-ea"/>
                <a:cs typeface="+mn-cs"/>
              </a:rPr>
              <a:t>Providing positive behavioral support;</a:t>
            </a:r>
          </a:p>
          <a:p>
            <a:pPr marL="171450" lvl="0" indent="-171450">
              <a:buFont typeface="Arial" pitchFamily="34" charset="0"/>
              <a:buChar char="•"/>
            </a:pPr>
            <a:r>
              <a:rPr lang="en-US" sz="1200" kern="1200" dirty="0" smtClean="0">
                <a:solidFill>
                  <a:schemeClr val="tx1"/>
                </a:solidFill>
                <a:effectLst/>
                <a:latin typeface="+mn-lt"/>
                <a:ea typeface="+mn-ea"/>
                <a:cs typeface="+mn-cs"/>
              </a:rPr>
              <a:t>Delivering appropriate academic instruction with engaging curricula and effective teaching practices; and</a:t>
            </a:r>
          </a:p>
          <a:p>
            <a:pPr marL="171450" lvl="0" indent="-171450">
              <a:buFont typeface="Arial" pitchFamily="34" charset="0"/>
              <a:buChar char="•"/>
            </a:pPr>
            <a:r>
              <a:rPr lang="en-US" sz="1200" kern="1200" dirty="0" smtClean="0">
                <a:solidFill>
                  <a:schemeClr val="tx1"/>
                </a:solidFill>
                <a:effectLst/>
                <a:latin typeface="+mn-lt"/>
                <a:ea typeface="+mn-ea"/>
                <a:cs typeface="+mn-cs"/>
              </a:rPr>
              <a:t>Training for staff to recognize early warning signs and make appropriate referrals.</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9</a:t>
            </a:fld>
            <a:endParaRPr lang="en-US"/>
          </a:p>
        </p:txBody>
      </p:sp>
    </p:spTree>
    <p:extLst>
      <p:ext uri="{BB962C8B-B14F-4D97-AF65-F5344CB8AC3E}">
        <p14:creationId xmlns:p14="http://schemas.microsoft.com/office/powerpoint/2010/main" val="3347377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D092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452591"/>
            <a:ext cx="7772400" cy="492443"/>
          </a:xfrm>
        </p:spPr>
        <p:txBody>
          <a:bodyPr/>
          <a:lstStyle/>
          <a:p>
            <a:r>
              <a:rPr lang="en-US" sz="3200" dirty="0"/>
              <a:t>Anti-Harassment, Intimidation, Bullying </a:t>
            </a:r>
          </a:p>
        </p:txBody>
      </p:sp>
      <p:sp>
        <p:nvSpPr>
          <p:cNvPr id="3" name="Subtitle 2"/>
          <p:cNvSpPr>
            <a:spLocks noGrp="1"/>
          </p:cNvSpPr>
          <p:nvPr>
            <p:ph type="subTitle" idx="1"/>
          </p:nvPr>
        </p:nvSpPr>
        <p:spPr>
          <a:xfrm>
            <a:off x="406467" y="6063990"/>
            <a:ext cx="6400800" cy="369332"/>
          </a:xfrm>
        </p:spPr>
        <p:txBody>
          <a:bodyPr/>
          <a:lstStyle/>
          <a:p>
            <a:r>
              <a:rPr lang="en-US" sz="2400" dirty="0"/>
              <a:t>Safety and Violence Prevention Curriculum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00986" y="1386662"/>
            <a:ext cx="7162800" cy="1447800"/>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5" name="Rectangle 4"/>
          <p:cNvSpPr/>
          <p:nvPr/>
        </p:nvSpPr>
        <p:spPr bwMode="auto">
          <a:xfrm>
            <a:off x="800986" y="2834462"/>
            <a:ext cx="7162800" cy="13716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6" name="Rectangle 5"/>
          <p:cNvSpPr/>
          <p:nvPr/>
        </p:nvSpPr>
        <p:spPr bwMode="auto">
          <a:xfrm>
            <a:off x="800986" y="4206062"/>
            <a:ext cx="71628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2" name="Title 1"/>
          <p:cNvSpPr>
            <a:spLocks noGrp="1"/>
          </p:cNvSpPr>
          <p:nvPr>
            <p:ph type="title"/>
          </p:nvPr>
        </p:nvSpPr>
        <p:spPr/>
        <p:txBody>
          <a:bodyPr/>
          <a:lstStyle/>
          <a:p>
            <a:pPr algn="ctr"/>
            <a:r>
              <a:rPr lang="en-US" dirty="0" smtClean="0"/>
              <a:t>Model to Use</a:t>
            </a:r>
            <a:endParaRPr lang="en-US" dirty="0"/>
          </a:p>
        </p:txBody>
      </p:sp>
      <p:sp>
        <p:nvSpPr>
          <p:cNvPr id="3" name="Content Placeholder 2"/>
          <p:cNvSpPr>
            <a:spLocks noGrp="1"/>
          </p:cNvSpPr>
          <p:nvPr>
            <p:ph idx="1"/>
          </p:nvPr>
        </p:nvSpPr>
        <p:spPr>
          <a:xfrm>
            <a:off x="1041990" y="1773659"/>
            <a:ext cx="6772940" cy="639941"/>
          </a:xfrm>
        </p:spPr>
        <p:txBody>
          <a:bodyPr/>
          <a:lstStyle/>
          <a:p>
            <a:pPr marL="0" indent="0">
              <a:buNone/>
            </a:pPr>
            <a:r>
              <a:rPr lang="en-US" b="1" dirty="0" smtClean="0"/>
              <a:t>Say It </a:t>
            </a:r>
            <a:endParaRPr lang="en-US" b="1" dirty="0"/>
          </a:p>
        </p:txBody>
      </p:sp>
      <p:sp>
        <p:nvSpPr>
          <p:cNvPr id="7" name="Content Placeholder 2"/>
          <p:cNvSpPr txBox="1">
            <a:spLocks/>
          </p:cNvSpPr>
          <p:nvPr/>
        </p:nvSpPr>
        <p:spPr>
          <a:xfrm>
            <a:off x="1041990" y="3210928"/>
            <a:ext cx="5773479" cy="61679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t>Claim It</a:t>
            </a:r>
            <a:endParaRPr lang="en-US" b="1" dirty="0"/>
          </a:p>
        </p:txBody>
      </p:sp>
      <p:sp>
        <p:nvSpPr>
          <p:cNvPr id="8" name="Content Placeholder 2"/>
          <p:cNvSpPr txBox="1">
            <a:spLocks/>
          </p:cNvSpPr>
          <p:nvPr/>
        </p:nvSpPr>
        <p:spPr>
          <a:xfrm>
            <a:off x="1041990" y="4631261"/>
            <a:ext cx="5773479" cy="62122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t>Stop It</a:t>
            </a:r>
            <a:endParaRPr lang="en-US" b="1" dirty="0"/>
          </a:p>
        </p:txBody>
      </p:sp>
    </p:spTree>
    <p:extLst>
      <p:ext uri="{BB962C8B-B14F-4D97-AF65-F5344CB8AC3E}">
        <p14:creationId xmlns:p14="http://schemas.microsoft.com/office/powerpoint/2010/main" val="1171109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2636"/>
          <a:stretch/>
        </p:blipFill>
        <p:spPr>
          <a:xfrm>
            <a:off x="2808110" y="980136"/>
            <a:ext cx="6335890" cy="5420664"/>
          </a:xfrm>
        </p:spPr>
      </p:pic>
      <p:sp>
        <p:nvSpPr>
          <p:cNvPr id="2" name="Title 1"/>
          <p:cNvSpPr>
            <a:spLocks noGrp="1"/>
          </p:cNvSpPr>
          <p:nvPr>
            <p:ph type="title"/>
          </p:nvPr>
        </p:nvSpPr>
        <p:spPr>
          <a:xfrm>
            <a:off x="766439" y="679708"/>
            <a:ext cx="3354779" cy="2585323"/>
          </a:xfrm>
        </p:spPr>
        <p:txBody>
          <a:bodyPr/>
          <a:lstStyle/>
          <a:p>
            <a:r>
              <a:rPr lang="en-US" dirty="0"/>
              <a:t>Bullying is not a mediation </a:t>
            </a:r>
            <a:r>
              <a:rPr lang="en-US" dirty="0" smtClean="0"/>
              <a:t>issue.</a:t>
            </a:r>
            <a:endParaRPr lang="en-US" dirty="0"/>
          </a:p>
        </p:txBody>
      </p:sp>
    </p:spTree>
    <p:extLst>
      <p:ext uri="{BB962C8B-B14F-4D97-AF65-F5344CB8AC3E}">
        <p14:creationId xmlns:p14="http://schemas.microsoft.com/office/powerpoint/2010/main" val="408257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457200"/>
            <a:ext cx="8514608" cy="1292662"/>
          </a:xfrm>
        </p:spPr>
        <p:txBody>
          <a:bodyPr/>
          <a:lstStyle/>
          <a:p>
            <a:r>
              <a:rPr lang="en-US" dirty="0" smtClean="0"/>
              <a:t>Respond, Recognize</a:t>
            </a:r>
            <a:r>
              <a:rPr lang="en-US" dirty="0"/>
              <a:t>, </a:t>
            </a:r>
            <a:r>
              <a:rPr lang="en-US" dirty="0" smtClean="0"/>
              <a:t/>
            </a:r>
            <a:br>
              <a:rPr lang="en-US" dirty="0" smtClean="0"/>
            </a:br>
            <a:r>
              <a:rPr lang="en-US" dirty="0" smtClean="0"/>
              <a:t>Reach out </a:t>
            </a:r>
            <a:r>
              <a:rPr lang="en-US" dirty="0"/>
              <a:t>and </a:t>
            </a:r>
            <a:r>
              <a:rPr lang="en-US" dirty="0" smtClean="0"/>
              <a:t>Refer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4415" y="1872498"/>
            <a:ext cx="6412676" cy="4272168"/>
          </a:xfrm>
          <a:prstGeom prst="rect">
            <a:avLst/>
          </a:prstGeom>
          <a:ln>
            <a:noFill/>
          </a:ln>
          <a:effectLst>
            <a:softEdge rad="112500"/>
          </a:effectLst>
        </p:spPr>
      </p:pic>
    </p:spTree>
    <p:extLst>
      <p:ext uri="{BB962C8B-B14F-4D97-AF65-F5344CB8AC3E}">
        <p14:creationId xmlns:p14="http://schemas.microsoft.com/office/powerpoint/2010/main" val="96437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689" r="4689" b="5439"/>
          <a:stretch/>
        </p:blipFill>
        <p:spPr>
          <a:xfrm>
            <a:off x="0" y="0"/>
            <a:ext cx="9144000" cy="6365174"/>
          </a:xfrm>
        </p:spPr>
      </p:pic>
      <p:sp>
        <p:nvSpPr>
          <p:cNvPr id="2" name="Title 1"/>
          <p:cNvSpPr>
            <a:spLocks noGrp="1"/>
          </p:cNvSpPr>
          <p:nvPr>
            <p:ph type="title"/>
          </p:nvPr>
        </p:nvSpPr>
        <p:spPr>
          <a:xfrm>
            <a:off x="540327" y="2761013"/>
            <a:ext cx="8229600" cy="1292662"/>
          </a:xfrm>
        </p:spPr>
        <p:txBody>
          <a:bodyPr/>
          <a:lstStyle/>
          <a:p>
            <a:r>
              <a:rPr lang="en-US" dirty="0" smtClean="0">
                <a:solidFill>
                  <a:schemeClr val="bg1"/>
                </a:solidFill>
              </a:rPr>
              <a:t>Key Messages to </a:t>
            </a:r>
            <a:br>
              <a:rPr lang="en-US" dirty="0" smtClean="0">
                <a:solidFill>
                  <a:schemeClr val="bg1"/>
                </a:solidFill>
              </a:rPr>
            </a:br>
            <a:r>
              <a:rPr lang="en-US" dirty="0" smtClean="0">
                <a:solidFill>
                  <a:schemeClr val="bg1"/>
                </a:solidFill>
              </a:rPr>
              <a:t>Use With Students</a:t>
            </a:r>
            <a:endParaRPr lang="en-US" dirty="0">
              <a:solidFill>
                <a:schemeClr val="bg1"/>
              </a:solidFill>
            </a:endParaRPr>
          </a:p>
        </p:txBody>
      </p:sp>
    </p:spTree>
    <p:extLst>
      <p:ext uri="{BB962C8B-B14F-4D97-AF65-F5344CB8AC3E}">
        <p14:creationId xmlns:p14="http://schemas.microsoft.com/office/powerpoint/2010/main" val="37776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374" y="955964"/>
            <a:ext cx="4150426" cy="646331"/>
          </a:xfrm>
        </p:spPr>
        <p:txBody>
          <a:bodyPr/>
          <a:lstStyle/>
          <a:p>
            <a:r>
              <a:rPr lang="en-US" dirty="0" smtClean="0"/>
              <a:t>Before Disclosure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657" y="261257"/>
            <a:ext cx="3986810" cy="5996756"/>
          </a:xfrm>
          <a:prstGeom prst="rect">
            <a:avLst/>
          </a:prstGeom>
          <a:ln>
            <a:noFill/>
          </a:ln>
          <a:effectLst>
            <a:softEdge rad="112500"/>
          </a:effectLst>
        </p:spPr>
      </p:pic>
    </p:spTree>
    <p:extLst>
      <p:ext uri="{BB962C8B-B14F-4D97-AF65-F5344CB8AC3E}">
        <p14:creationId xmlns:p14="http://schemas.microsoft.com/office/powerpoint/2010/main" val="2976589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2050"/>
            <a:ext cx="4324159" cy="2027410"/>
          </a:xfrm>
        </p:spPr>
        <p:txBody>
          <a:bodyPr/>
          <a:lstStyle/>
          <a:p>
            <a:r>
              <a:rPr lang="en-US" dirty="0" smtClean="0"/>
              <a:t>Reporting and Referral Requirements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5854"/>
          <a:stretch/>
        </p:blipFill>
        <p:spPr>
          <a:xfrm>
            <a:off x="4324159" y="760021"/>
            <a:ext cx="4770802" cy="5016244"/>
          </a:xfrm>
          <a:prstGeom prst="rect">
            <a:avLst/>
          </a:prstGeom>
          <a:ln>
            <a:noFill/>
          </a:ln>
          <a:effectLst>
            <a:softEdge rad="112500"/>
          </a:effectLst>
        </p:spPr>
      </p:pic>
    </p:spTree>
    <p:extLst>
      <p:ext uri="{BB962C8B-B14F-4D97-AF65-F5344CB8AC3E}">
        <p14:creationId xmlns:p14="http://schemas.microsoft.com/office/powerpoint/2010/main" val="176043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277" r="3277" b="2359"/>
          <a:stretch/>
        </p:blipFill>
        <p:spPr>
          <a:xfrm>
            <a:off x="0" y="0"/>
            <a:ext cx="9144000" cy="6365174"/>
          </a:xfrm>
        </p:spPr>
      </p:pic>
      <p:sp>
        <p:nvSpPr>
          <p:cNvPr id="2" name="Title 1"/>
          <p:cNvSpPr>
            <a:spLocks noGrp="1"/>
          </p:cNvSpPr>
          <p:nvPr>
            <p:ph type="title"/>
          </p:nvPr>
        </p:nvSpPr>
        <p:spPr>
          <a:xfrm>
            <a:off x="0" y="433450"/>
            <a:ext cx="9144000" cy="1292662"/>
          </a:xfrm>
          <a:solidFill>
            <a:schemeClr val="bg1"/>
          </a:solidFill>
        </p:spPr>
        <p:txBody>
          <a:bodyPr/>
          <a:lstStyle/>
          <a:p>
            <a:r>
              <a:rPr lang="en-US" dirty="0" smtClean="0">
                <a:solidFill>
                  <a:srgbClr val="C00000"/>
                </a:solidFill>
              </a:rPr>
              <a:t>Educators are </a:t>
            </a:r>
            <a:br>
              <a:rPr lang="en-US" dirty="0" smtClean="0">
                <a:solidFill>
                  <a:srgbClr val="C00000"/>
                </a:solidFill>
              </a:rPr>
            </a:br>
            <a:r>
              <a:rPr lang="en-US" dirty="0" smtClean="0">
                <a:solidFill>
                  <a:srgbClr val="C00000"/>
                </a:solidFill>
              </a:rPr>
              <a:t>Mandated Reporters </a:t>
            </a:r>
            <a:endParaRPr lang="en-US" dirty="0">
              <a:solidFill>
                <a:srgbClr val="C00000"/>
              </a:solidFill>
            </a:endParaRPr>
          </a:p>
        </p:txBody>
      </p:sp>
    </p:spTree>
    <p:extLst>
      <p:ext uri="{BB962C8B-B14F-4D97-AF65-F5344CB8AC3E}">
        <p14:creationId xmlns:p14="http://schemas.microsoft.com/office/powerpoint/2010/main" val="321507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School Professional</a:t>
            </a:r>
            <a:endParaRPr lang="en-US" dirty="0"/>
          </a:p>
        </p:txBody>
      </p:sp>
      <p:sp>
        <p:nvSpPr>
          <p:cNvPr id="4" name="Content Placeholder 2"/>
          <p:cNvSpPr>
            <a:spLocks noGrp="1"/>
          </p:cNvSpPr>
          <p:nvPr>
            <p:ph idx="1"/>
          </p:nvPr>
        </p:nvSpPr>
        <p:spPr>
          <a:xfrm>
            <a:off x="3331029" y="1726382"/>
            <a:ext cx="4969824" cy="3507986"/>
          </a:xfrm>
        </p:spPr>
        <p:txBody>
          <a:bodyPr/>
          <a:lstStyle/>
          <a:p>
            <a:pPr marL="0" lvl="0" indent="0">
              <a:buNone/>
            </a:pPr>
            <a:r>
              <a:rPr lang="en-US" dirty="0"/>
              <a:t>What experiences have you had with students that display signs and symptoms of harassment, intimidation and bullying in your classroom or school building?</a:t>
            </a:r>
          </a:p>
        </p:txBody>
      </p:sp>
      <p:sp>
        <p:nvSpPr>
          <p:cNvPr id="6" name="Content Placeholder 2"/>
          <p:cNvSpPr txBox="1">
            <a:spLocks/>
          </p:cNvSpPr>
          <p:nvPr/>
        </p:nvSpPr>
        <p:spPr>
          <a:xfrm>
            <a:off x="885332" y="708405"/>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smtClean="0">
                <a:solidFill>
                  <a:srgbClr val="C00000"/>
                </a:solidFill>
              </a:rPr>
              <a:t>1</a:t>
            </a:r>
            <a:endParaRPr lang="en-US" sz="34400" b="1" dirty="0">
              <a:solidFill>
                <a:srgbClr val="C00000"/>
              </a:solidFill>
            </a:endParaRPr>
          </a:p>
        </p:txBody>
      </p:sp>
    </p:spTree>
    <p:extLst>
      <p:ext uri="{BB962C8B-B14F-4D97-AF65-F5344CB8AC3E}">
        <p14:creationId xmlns:p14="http://schemas.microsoft.com/office/powerpoint/2010/main" val="2484970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School Professional</a:t>
            </a:r>
            <a:endParaRPr lang="en-US" dirty="0"/>
          </a:p>
        </p:txBody>
      </p:sp>
      <p:sp>
        <p:nvSpPr>
          <p:cNvPr id="4" name="Content Placeholder 2"/>
          <p:cNvSpPr>
            <a:spLocks noGrp="1"/>
          </p:cNvSpPr>
          <p:nvPr>
            <p:ph idx="1"/>
          </p:nvPr>
        </p:nvSpPr>
        <p:spPr>
          <a:xfrm>
            <a:off x="3544779" y="1785757"/>
            <a:ext cx="4969824" cy="3507986"/>
          </a:xfrm>
        </p:spPr>
        <p:txBody>
          <a:bodyPr/>
          <a:lstStyle/>
          <a:p>
            <a:pPr marL="0" lvl="0" indent="0">
              <a:buNone/>
            </a:pPr>
            <a:r>
              <a:rPr lang="en-US" dirty="0"/>
              <a:t>How comfortable and confident do you feel about </a:t>
            </a:r>
            <a:r>
              <a:rPr lang="en-US" b="1" dirty="0"/>
              <a:t>identifying</a:t>
            </a:r>
            <a:r>
              <a:rPr lang="en-US" dirty="0"/>
              <a:t> a student displaying the signs and symptoms of harassment, intimidation and bullying?</a:t>
            </a:r>
          </a:p>
        </p:txBody>
      </p:sp>
      <p:sp>
        <p:nvSpPr>
          <p:cNvPr id="6" name="Content Placeholder 2"/>
          <p:cNvSpPr txBox="1">
            <a:spLocks/>
          </p:cNvSpPr>
          <p:nvPr/>
        </p:nvSpPr>
        <p:spPr>
          <a:xfrm>
            <a:off x="885332" y="708405"/>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a:solidFill>
                  <a:srgbClr val="C00000"/>
                </a:solidFill>
              </a:rPr>
              <a:t>2</a:t>
            </a:r>
          </a:p>
        </p:txBody>
      </p:sp>
    </p:spTree>
    <p:extLst>
      <p:ext uri="{BB962C8B-B14F-4D97-AF65-F5344CB8AC3E}">
        <p14:creationId xmlns:p14="http://schemas.microsoft.com/office/powerpoint/2010/main" val="3173942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School Professional</a:t>
            </a:r>
            <a:endParaRPr lang="en-US" dirty="0"/>
          </a:p>
        </p:txBody>
      </p:sp>
      <p:sp>
        <p:nvSpPr>
          <p:cNvPr id="4" name="Content Placeholder 2"/>
          <p:cNvSpPr>
            <a:spLocks noGrp="1"/>
          </p:cNvSpPr>
          <p:nvPr>
            <p:ph idx="1"/>
          </p:nvPr>
        </p:nvSpPr>
        <p:spPr>
          <a:xfrm>
            <a:off x="3426029" y="1726382"/>
            <a:ext cx="4969824" cy="3507986"/>
          </a:xfrm>
        </p:spPr>
        <p:txBody>
          <a:bodyPr/>
          <a:lstStyle/>
          <a:p>
            <a:pPr marL="0" lvl="0" indent="0">
              <a:buNone/>
            </a:pPr>
            <a:r>
              <a:rPr lang="en-US" dirty="0"/>
              <a:t>How comfortable and confident do you feel about </a:t>
            </a:r>
            <a:r>
              <a:rPr lang="en-US" b="1" dirty="0"/>
              <a:t>referring</a:t>
            </a:r>
            <a:r>
              <a:rPr lang="en-US" dirty="0"/>
              <a:t> a student displaying the signs and symptoms of harassment, intimidation and bullying?</a:t>
            </a:r>
          </a:p>
        </p:txBody>
      </p:sp>
      <p:sp>
        <p:nvSpPr>
          <p:cNvPr id="6" name="Content Placeholder 2"/>
          <p:cNvSpPr txBox="1">
            <a:spLocks/>
          </p:cNvSpPr>
          <p:nvPr/>
        </p:nvSpPr>
        <p:spPr>
          <a:xfrm>
            <a:off x="885332" y="708405"/>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smtClean="0">
                <a:solidFill>
                  <a:srgbClr val="C00000"/>
                </a:solidFill>
              </a:rPr>
              <a:t>3</a:t>
            </a:r>
            <a:endParaRPr lang="en-US" sz="34400" b="1" dirty="0">
              <a:solidFill>
                <a:srgbClr val="C00000"/>
              </a:solidFill>
            </a:endParaRPr>
          </a:p>
        </p:txBody>
      </p:sp>
    </p:spTree>
    <p:extLst>
      <p:ext uri="{BB962C8B-B14F-4D97-AF65-F5344CB8AC3E}">
        <p14:creationId xmlns:p14="http://schemas.microsoft.com/office/powerpoint/2010/main" val="2671337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581" t="-1468" b="1685"/>
          <a:stretch/>
        </p:blipFill>
        <p:spPr>
          <a:xfrm>
            <a:off x="-1" y="-95003"/>
            <a:ext cx="9163085" cy="6460177"/>
          </a:xfrm>
        </p:spPr>
      </p:pic>
      <p:sp>
        <p:nvSpPr>
          <p:cNvPr id="2" name="Title 1"/>
          <p:cNvSpPr>
            <a:spLocks noGrp="1"/>
          </p:cNvSpPr>
          <p:nvPr>
            <p:ph type="title"/>
          </p:nvPr>
        </p:nvSpPr>
        <p:spPr>
          <a:xfrm>
            <a:off x="0" y="457200"/>
            <a:ext cx="9144000" cy="646331"/>
          </a:xfrm>
          <a:solidFill>
            <a:schemeClr val="bg1"/>
          </a:solidFill>
        </p:spPr>
        <p:txBody>
          <a:bodyPr/>
          <a:lstStyle/>
          <a:p>
            <a:r>
              <a:rPr lang="en-US" dirty="0" smtClean="0"/>
              <a:t>Student Interactions</a:t>
            </a:r>
            <a:endParaRPr lang="en-US" dirty="0"/>
          </a:p>
        </p:txBody>
      </p:sp>
    </p:spTree>
    <p:extLst>
      <p:ext uri="{BB962C8B-B14F-4D97-AF65-F5344CB8AC3E}">
        <p14:creationId xmlns:p14="http://schemas.microsoft.com/office/powerpoint/2010/main" val="1572771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School Professional</a:t>
            </a:r>
            <a:endParaRPr lang="en-US" dirty="0"/>
          </a:p>
        </p:txBody>
      </p:sp>
      <p:sp>
        <p:nvSpPr>
          <p:cNvPr id="4" name="Content Placeholder 2"/>
          <p:cNvSpPr>
            <a:spLocks noGrp="1"/>
          </p:cNvSpPr>
          <p:nvPr>
            <p:ph idx="1"/>
          </p:nvPr>
        </p:nvSpPr>
        <p:spPr>
          <a:xfrm>
            <a:off x="3554104" y="1726382"/>
            <a:ext cx="4969824" cy="3507986"/>
          </a:xfrm>
        </p:spPr>
        <p:txBody>
          <a:bodyPr/>
          <a:lstStyle/>
          <a:p>
            <a:pPr marL="0" indent="0">
              <a:buNone/>
            </a:pPr>
            <a:r>
              <a:rPr lang="en-US" dirty="0"/>
              <a:t>What is the referral process for students in your building?</a:t>
            </a:r>
          </a:p>
        </p:txBody>
      </p:sp>
      <p:sp>
        <p:nvSpPr>
          <p:cNvPr id="6" name="Content Placeholder 2"/>
          <p:cNvSpPr txBox="1">
            <a:spLocks/>
          </p:cNvSpPr>
          <p:nvPr/>
        </p:nvSpPr>
        <p:spPr>
          <a:xfrm>
            <a:off x="885332" y="708405"/>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a:solidFill>
                  <a:srgbClr val="C00000"/>
                </a:solidFill>
              </a:rPr>
              <a:t>4</a:t>
            </a:r>
          </a:p>
        </p:txBody>
      </p:sp>
    </p:spTree>
    <p:extLst>
      <p:ext uri="{BB962C8B-B14F-4D97-AF65-F5344CB8AC3E}">
        <p14:creationId xmlns:p14="http://schemas.microsoft.com/office/powerpoint/2010/main" val="23506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aturation sat="376000"/>
                    </a14:imgEffect>
                  </a14:imgLayer>
                </a14:imgProps>
              </a:ext>
              <a:ext uri="{28A0092B-C50C-407E-A947-70E740481C1C}">
                <a14:useLocalDpi xmlns:a14="http://schemas.microsoft.com/office/drawing/2010/main" val="0"/>
              </a:ext>
            </a:extLst>
          </a:blip>
          <a:srcRect t="76414" r="69946"/>
          <a:stretch/>
        </p:blipFill>
        <p:spPr>
          <a:xfrm>
            <a:off x="2031123" y="570298"/>
            <a:ext cx="5592330" cy="5678102"/>
          </a:xfrm>
          <a:prstGeom prst="rect">
            <a:avLst/>
          </a:prstGeom>
          <a:ln>
            <a:noFill/>
          </a:ln>
        </p:spPr>
      </p:pic>
      <p:sp>
        <p:nvSpPr>
          <p:cNvPr id="2" name="Title 1"/>
          <p:cNvSpPr>
            <a:spLocks noGrp="1"/>
          </p:cNvSpPr>
          <p:nvPr>
            <p:ph type="title"/>
          </p:nvPr>
        </p:nvSpPr>
        <p:spPr>
          <a:xfrm>
            <a:off x="2280063" y="2119741"/>
            <a:ext cx="4714504" cy="1661993"/>
          </a:xfrm>
        </p:spPr>
        <p:txBody>
          <a:bodyPr/>
          <a:lstStyle/>
          <a:p>
            <a:pPr algn="ctr" eaLnBrk="1" hangingPunct="1">
              <a:defRPr/>
            </a:pPr>
            <a:r>
              <a:rPr lang="en-US" sz="5400" b="1" dirty="0" smtClean="0"/>
              <a:t>State </a:t>
            </a:r>
            <a:br>
              <a:rPr lang="en-US" sz="5400" b="1" dirty="0" smtClean="0"/>
            </a:br>
            <a:r>
              <a:rPr lang="en-US" sz="5400" b="1" dirty="0" smtClean="0"/>
              <a:t>Resources</a:t>
            </a:r>
            <a:endParaRPr lang="en-US" sz="5400" b="1" dirty="0"/>
          </a:p>
        </p:txBody>
      </p:sp>
    </p:spTree>
    <p:extLst>
      <p:ext uri="{BB962C8B-B14F-4D97-AF65-F5344CB8AC3E}">
        <p14:creationId xmlns:p14="http://schemas.microsoft.com/office/powerpoint/2010/main" val="1983199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023" t="5024" r="5025"/>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smtClean="0">
                <a:solidFill>
                  <a:schemeClr val="bg1"/>
                </a:solidFill>
              </a:rPr>
              <a:t>education.ohio.gov</a:t>
            </a:r>
            <a:endParaRPr lang="en-US" dirty="0">
              <a:solidFill>
                <a:schemeClr val="bg1"/>
              </a:solidFill>
            </a:endParaRPr>
          </a:p>
        </p:txBody>
      </p:sp>
    </p:spTree>
    <p:extLst>
      <p:ext uri="{BB962C8B-B14F-4D97-AF65-F5344CB8AC3E}">
        <p14:creationId xmlns:p14="http://schemas.microsoft.com/office/powerpoint/2010/main" val="3040585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Media</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02" y="2675530"/>
            <a:ext cx="1600200" cy="452034"/>
          </a:xfrm>
          <a:prstGeom prst="rect">
            <a:avLst/>
          </a:prstGeom>
        </p:spPr>
      </p:pic>
      <p:pic>
        <p:nvPicPr>
          <p:cNvPr id="9" name="Picture 8" descr="facebook-logo.jpg"/>
          <p:cNvPicPr>
            <a:picLocks noChangeAspect="1"/>
          </p:cNvPicPr>
          <p:nvPr/>
        </p:nvPicPr>
        <p:blipFill>
          <a:blip r:embed="rId4"/>
          <a:stretch>
            <a:fillRect/>
          </a:stretch>
        </p:blipFill>
        <p:spPr>
          <a:xfrm>
            <a:off x="632954" y="1441033"/>
            <a:ext cx="1603248" cy="329184"/>
          </a:xfrm>
          <a:prstGeom prst="rect">
            <a:avLst/>
          </a:prstGeom>
        </p:spPr>
      </p:pic>
      <p:sp>
        <p:nvSpPr>
          <p:cNvPr id="10" name="Rectangle 9"/>
          <p:cNvSpPr/>
          <p:nvPr/>
        </p:nvSpPr>
        <p:spPr>
          <a:xfrm>
            <a:off x="2855695" y="4494210"/>
            <a:ext cx="2854949" cy="492443"/>
          </a:xfrm>
          <a:prstGeom prst="rect">
            <a:avLst/>
          </a:prstGeom>
        </p:spPr>
        <p:txBody>
          <a:bodyPr wrap="none" lIns="0" tIns="0" rIns="0" bIns="0">
            <a:spAutoFit/>
          </a:bodyPr>
          <a:lstStyle/>
          <a:p>
            <a:r>
              <a:rPr lang="en-US" sz="3200" dirty="0" smtClean="0">
                <a:latin typeface="Arial"/>
                <a:cs typeface="Arial"/>
              </a:rPr>
              <a:t>@</a:t>
            </a:r>
            <a:r>
              <a:rPr lang="en-US" sz="3200" dirty="0" err="1" smtClean="0">
                <a:latin typeface="Arial"/>
                <a:cs typeface="Arial"/>
              </a:rPr>
              <a:t>OHEducation</a:t>
            </a:r>
            <a:endParaRPr lang="en-US" sz="3200" dirty="0">
              <a:latin typeface="Arial"/>
              <a:cs typeface="Arial"/>
            </a:endParaRPr>
          </a:p>
        </p:txBody>
      </p:sp>
      <p:sp>
        <p:nvSpPr>
          <p:cNvPr id="11" name="Rectangle 10"/>
          <p:cNvSpPr/>
          <p:nvPr/>
        </p:nvSpPr>
        <p:spPr>
          <a:xfrm>
            <a:off x="2855695" y="2656173"/>
            <a:ext cx="5371663" cy="492443"/>
          </a:xfrm>
          <a:prstGeom prst="rect">
            <a:avLst/>
          </a:prstGeom>
        </p:spPr>
        <p:txBody>
          <a:bodyPr wrap="none" lIns="0" tIns="0" rIns="0" bIns="0">
            <a:spAutoFit/>
          </a:bodyPr>
          <a:lstStyle/>
          <a:p>
            <a:r>
              <a:rPr lang="en-US" sz="3200" dirty="0" err="1" smtClean="0">
                <a:latin typeface="Arial"/>
                <a:cs typeface="Arial"/>
              </a:rPr>
              <a:t>ohio</a:t>
            </a:r>
            <a:r>
              <a:rPr lang="en-US" sz="3200" dirty="0" smtClean="0">
                <a:latin typeface="Arial"/>
                <a:cs typeface="Arial"/>
              </a:rPr>
              <a:t>-department-of-education</a:t>
            </a:r>
          </a:p>
        </p:txBody>
      </p:sp>
      <p:sp>
        <p:nvSpPr>
          <p:cNvPr id="12" name="Rectangle 11"/>
          <p:cNvSpPr/>
          <p:nvPr/>
        </p:nvSpPr>
        <p:spPr>
          <a:xfrm>
            <a:off x="2855695" y="1339441"/>
            <a:ext cx="5238614" cy="984885"/>
          </a:xfrm>
          <a:prstGeom prst="rect">
            <a:avLst/>
          </a:prstGeom>
        </p:spPr>
        <p:txBody>
          <a:bodyPr wrap="none" lIns="0" tIns="0" rIns="0" bIns="0">
            <a:spAutoFit/>
          </a:bodyPr>
          <a:lstStyle/>
          <a:p>
            <a:r>
              <a:rPr lang="en-US" sz="3200" dirty="0" smtClean="0">
                <a:latin typeface="Arial"/>
                <a:cs typeface="Arial"/>
              </a:rPr>
              <a:t>Ohio Families and Education</a:t>
            </a:r>
          </a:p>
          <a:p>
            <a:r>
              <a:rPr lang="en-US" sz="3200" dirty="0" smtClean="0">
                <a:latin typeface="Arial"/>
                <a:cs typeface="Arial"/>
              </a:rPr>
              <a:t>Ohio Teachers’ Homeroom</a:t>
            </a:r>
          </a:p>
        </p:txBody>
      </p:sp>
      <p:sp>
        <p:nvSpPr>
          <p:cNvPr id="13" name="Rectangle 12"/>
          <p:cNvSpPr/>
          <p:nvPr/>
        </p:nvSpPr>
        <p:spPr>
          <a:xfrm>
            <a:off x="2855695" y="5522187"/>
            <a:ext cx="2325317" cy="492443"/>
          </a:xfrm>
          <a:prstGeom prst="rect">
            <a:avLst/>
          </a:prstGeom>
        </p:spPr>
        <p:txBody>
          <a:bodyPr wrap="none" lIns="0" tIns="0" bIns="0">
            <a:spAutoFit/>
          </a:bodyPr>
          <a:lstStyle/>
          <a:p>
            <a:r>
              <a:rPr lang="en-US" sz="3200" dirty="0" err="1" smtClean="0">
                <a:latin typeface="Arial"/>
                <a:cs typeface="Arial"/>
              </a:rPr>
              <a:t>OhioEdDept</a:t>
            </a:r>
            <a:endParaRPr lang="en-US" sz="3200" dirty="0" smtClean="0">
              <a:latin typeface="Arial"/>
              <a:cs typeface="Arial"/>
            </a:endParaRPr>
          </a:p>
        </p:txBody>
      </p:sp>
      <p:sp>
        <p:nvSpPr>
          <p:cNvPr id="14" name="Rectangle 13"/>
          <p:cNvSpPr/>
          <p:nvPr/>
        </p:nvSpPr>
        <p:spPr>
          <a:xfrm>
            <a:off x="2855695" y="3524403"/>
            <a:ext cx="4206280" cy="492443"/>
          </a:xfrm>
          <a:prstGeom prst="rect">
            <a:avLst/>
          </a:prstGeom>
        </p:spPr>
        <p:txBody>
          <a:bodyPr wrap="none" lIns="0" tIns="0" rIns="0" bIns="0">
            <a:spAutoFit/>
          </a:bodyPr>
          <a:lstStyle/>
          <a:p>
            <a:r>
              <a:rPr lang="en-US" sz="3200" dirty="0" err="1" smtClean="0">
                <a:latin typeface="Arial"/>
                <a:cs typeface="Arial"/>
              </a:rPr>
              <a:t>storify.com/ohioEdDept</a:t>
            </a:r>
            <a:endParaRPr lang="en-US" sz="3200" dirty="0" smtClean="0">
              <a:latin typeface="Arial"/>
              <a:cs typeface="Arial"/>
            </a:endParaRPr>
          </a:p>
        </p:txBody>
      </p:sp>
      <p:pic>
        <p:nvPicPr>
          <p:cNvPr id="15" name="Picture 14" descr="facebook-logo.jpg"/>
          <p:cNvPicPr>
            <a:picLocks noChangeAspect="1"/>
          </p:cNvPicPr>
          <p:nvPr/>
        </p:nvPicPr>
        <p:blipFill>
          <a:blip r:embed="rId5"/>
          <a:stretch>
            <a:fillRect/>
          </a:stretch>
        </p:blipFill>
        <p:spPr>
          <a:xfrm>
            <a:off x="636002" y="4590233"/>
            <a:ext cx="1600200" cy="298703"/>
          </a:xfrm>
          <a:prstGeom prst="rect">
            <a:avLst/>
          </a:prstGeom>
        </p:spPr>
      </p:pic>
      <p:pic>
        <p:nvPicPr>
          <p:cNvPr id="17" name="Picture 16" descr="facebook-logo.jpg"/>
          <p:cNvPicPr>
            <a:picLocks noChangeAspect="1"/>
          </p:cNvPicPr>
          <p:nvPr/>
        </p:nvPicPr>
        <p:blipFill>
          <a:blip r:embed="rId6"/>
          <a:stretch>
            <a:fillRect/>
          </a:stretch>
        </p:blipFill>
        <p:spPr>
          <a:xfrm>
            <a:off x="1083597" y="5462783"/>
            <a:ext cx="1152605" cy="457200"/>
          </a:xfrm>
          <a:prstGeom prst="rect">
            <a:avLst/>
          </a:prstGeom>
        </p:spPr>
      </p:pic>
      <p:pic>
        <p:nvPicPr>
          <p:cNvPr id="18" name="Picture 17" descr="facebook-logo.jpg"/>
          <p:cNvPicPr>
            <a:picLocks noChangeAspect="1"/>
          </p:cNvPicPr>
          <p:nvPr/>
        </p:nvPicPr>
        <p:blipFill>
          <a:blip r:embed="rId7"/>
          <a:stretch>
            <a:fillRect/>
          </a:stretch>
        </p:blipFill>
        <p:spPr>
          <a:xfrm>
            <a:off x="624127" y="3581627"/>
            <a:ext cx="1600200" cy="400050"/>
          </a:xfrm>
          <a:prstGeom prst="rect">
            <a:avLst/>
          </a:prstGeom>
        </p:spPr>
      </p:pic>
    </p:spTree>
    <p:extLst>
      <p:ext uri="{BB962C8B-B14F-4D97-AF65-F5344CB8AC3E}">
        <p14:creationId xmlns:p14="http://schemas.microsoft.com/office/powerpoint/2010/main" val="377110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696"/>
            <a:ext cx="8229600" cy="1292662"/>
          </a:xfrm>
        </p:spPr>
        <p:txBody>
          <a:bodyPr/>
          <a:lstStyle/>
          <a:p>
            <a:r>
              <a:rPr lang="en-US" dirty="0" smtClean="0"/>
              <a:t>Students Do Not Have Appropriate Intervention Skills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3164" y="1862079"/>
            <a:ext cx="6317672" cy="4220104"/>
          </a:xfrm>
          <a:prstGeom prst="rect">
            <a:avLst/>
          </a:prstGeom>
          <a:ln>
            <a:noFill/>
          </a:ln>
          <a:effectLst>
            <a:softEdge rad="112500"/>
          </a:effectLst>
        </p:spPr>
      </p:pic>
    </p:spTree>
    <p:extLst>
      <p:ext uri="{BB962C8B-B14F-4D97-AF65-F5344CB8AC3E}">
        <p14:creationId xmlns:p14="http://schemas.microsoft.com/office/powerpoint/2010/main" val="16554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a:t>Bullying </a:t>
            </a:r>
            <a:endParaRPr lang="en-US" b="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423" r="4515"/>
          <a:stretch/>
        </p:blipFill>
        <p:spPr>
          <a:xfrm>
            <a:off x="4238090" y="1499063"/>
            <a:ext cx="4448710" cy="4525963"/>
          </a:xfrm>
          <a:prstGeom prst="rect">
            <a:avLst/>
          </a:prstGeom>
          <a:ln>
            <a:noFill/>
          </a:ln>
          <a:effectLst>
            <a:softEdge rad="112500"/>
          </a:effectLst>
        </p:spPr>
      </p:pic>
      <p:sp>
        <p:nvSpPr>
          <p:cNvPr id="5" name="Rectangle 4"/>
          <p:cNvSpPr/>
          <p:nvPr/>
        </p:nvSpPr>
        <p:spPr>
          <a:xfrm>
            <a:off x="561003" y="1507037"/>
            <a:ext cx="2859116" cy="1754326"/>
          </a:xfrm>
          <a:prstGeom prst="rect">
            <a:avLst/>
          </a:prstGeom>
        </p:spPr>
        <p:txBody>
          <a:bodyPr wrap="square">
            <a:spAutoFit/>
          </a:bodyPr>
          <a:lstStyle/>
          <a:p>
            <a:r>
              <a:rPr lang="en-US" sz="3600" dirty="0">
                <a:latin typeface="Arial" pitchFamily="34" charset="0"/>
                <a:cs typeface="Arial" pitchFamily="34" charset="0"/>
              </a:rPr>
              <a:t>How Do I Know What to Look For?</a:t>
            </a:r>
          </a:p>
        </p:txBody>
      </p:sp>
    </p:spTree>
    <p:extLst>
      <p:ext uri="{BB962C8B-B14F-4D97-AF65-F5344CB8AC3E}">
        <p14:creationId xmlns:p14="http://schemas.microsoft.com/office/powerpoint/2010/main" val="358305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972"/>
            <a:ext cx="8229600" cy="646331"/>
          </a:xfrm>
        </p:spPr>
        <p:txBody>
          <a:bodyPr/>
          <a:lstStyle/>
          <a:p>
            <a:r>
              <a:rPr lang="en-US" dirty="0" smtClean="0"/>
              <a:t>Bullying</a:t>
            </a:r>
            <a:endParaRPr lang="en-US" dirty="0"/>
          </a:p>
        </p:txBody>
      </p:sp>
      <p:sp>
        <p:nvSpPr>
          <p:cNvPr id="3" name="Content Placeholder 2"/>
          <p:cNvSpPr>
            <a:spLocks noGrp="1"/>
          </p:cNvSpPr>
          <p:nvPr>
            <p:ph idx="1"/>
          </p:nvPr>
        </p:nvSpPr>
        <p:spPr>
          <a:xfrm>
            <a:off x="457200" y="1242706"/>
            <a:ext cx="8229600" cy="4525963"/>
          </a:xfrm>
        </p:spPr>
        <p:txBody>
          <a:bodyPr/>
          <a:lstStyle/>
          <a:p>
            <a:pPr marL="0" indent="0">
              <a:buNone/>
            </a:pPr>
            <a:r>
              <a:rPr lang="en-US" dirty="0" smtClean="0"/>
              <a:t>Direct and physical</a:t>
            </a:r>
            <a:endParaRPr lang="en-US" b="1" dirty="0" smtClean="0"/>
          </a:p>
          <a:p>
            <a:pPr marL="0" indent="0">
              <a:buNone/>
            </a:pPr>
            <a:endParaRPr lang="en-US" b="1" dirty="0" smtClean="0"/>
          </a:p>
          <a:p>
            <a:pPr marL="0" indent="0">
              <a:buNone/>
            </a:pPr>
            <a:r>
              <a:rPr lang="en-US" dirty="0" smtClean="0"/>
              <a:t>Indirect or social</a:t>
            </a:r>
          </a:p>
          <a:p>
            <a:pPr marL="0" indent="0">
              <a:buNone/>
            </a:pPr>
            <a:endParaRPr lang="en-US" dirty="0" smtClean="0"/>
          </a:p>
          <a:p>
            <a:pPr marL="0" indent="0">
              <a:buNone/>
            </a:pPr>
            <a:r>
              <a:rPr lang="en-US" dirty="0" smtClean="0"/>
              <a:t>Relational </a:t>
            </a:r>
          </a:p>
          <a:p>
            <a:pPr marL="0" indent="0">
              <a:buNone/>
            </a:pPr>
            <a:endParaRPr lang="en-US" dirty="0"/>
          </a:p>
          <a:p>
            <a:pPr marL="0" indent="0">
              <a:buNone/>
            </a:pPr>
            <a:r>
              <a:rPr lang="en-US" dirty="0" smtClean="0"/>
              <a:t>Gender-based</a:t>
            </a:r>
            <a:endParaRPr lang="en-US" dirty="0"/>
          </a:p>
        </p:txBody>
      </p:sp>
      <p:cxnSp>
        <p:nvCxnSpPr>
          <p:cNvPr id="4" name="Straight Connector 3"/>
          <p:cNvCxnSpPr/>
          <p:nvPr/>
        </p:nvCxnSpPr>
        <p:spPr bwMode="auto">
          <a:xfrm>
            <a:off x="457200" y="1997928"/>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457200" y="3232124"/>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457200" y="4417759"/>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695327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Teen Relationship Abuse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2628" y="1260921"/>
            <a:ext cx="7358744" cy="4902444"/>
          </a:xfrm>
          <a:prstGeom prst="rect">
            <a:avLst/>
          </a:prstGeom>
          <a:ln>
            <a:noFill/>
          </a:ln>
          <a:effectLst>
            <a:softEdge rad="112500"/>
          </a:effectLst>
        </p:spPr>
      </p:pic>
    </p:spTree>
    <p:extLst>
      <p:ext uri="{BB962C8B-B14F-4D97-AF65-F5344CB8AC3E}">
        <p14:creationId xmlns:p14="http://schemas.microsoft.com/office/powerpoint/2010/main" val="50623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972"/>
            <a:ext cx="8229600" cy="646331"/>
          </a:xfrm>
        </p:spPr>
        <p:txBody>
          <a:bodyPr/>
          <a:lstStyle/>
          <a:p>
            <a:r>
              <a:rPr lang="en-US" dirty="0" smtClean="0"/>
              <a:t>Abusive Behaviors</a:t>
            </a:r>
            <a:endParaRPr lang="en-US" dirty="0"/>
          </a:p>
        </p:txBody>
      </p:sp>
      <p:sp>
        <p:nvSpPr>
          <p:cNvPr id="3" name="Content Placeholder 2"/>
          <p:cNvSpPr>
            <a:spLocks noGrp="1"/>
          </p:cNvSpPr>
          <p:nvPr>
            <p:ph idx="1"/>
          </p:nvPr>
        </p:nvSpPr>
        <p:spPr>
          <a:xfrm>
            <a:off x="457200" y="1242706"/>
            <a:ext cx="8229600" cy="4525963"/>
          </a:xfrm>
        </p:spPr>
        <p:txBody>
          <a:bodyPr/>
          <a:lstStyle/>
          <a:p>
            <a:pPr marL="0" indent="0">
              <a:buNone/>
            </a:pPr>
            <a:r>
              <a:rPr lang="en-US" dirty="0" smtClean="0"/>
              <a:t>Physical</a:t>
            </a:r>
            <a:endParaRPr lang="en-US" b="1" dirty="0" smtClean="0"/>
          </a:p>
          <a:p>
            <a:pPr marL="0" indent="0">
              <a:buNone/>
            </a:pPr>
            <a:endParaRPr lang="en-US" b="1" dirty="0" smtClean="0"/>
          </a:p>
          <a:p>
            <a:pPr marL="0" indent="0">
              <a:buNone/>
            </a:pPr>
            <a:r>
              <a:rPr lang="en-US" dirty="0" smtClean="0"/>
              <a:t>Sexual</a:t>
            </a:r>
          </a:p>
          <a:p>
            <a:pPr marL="0" indent="0">
              <a:buNone/>
            </a:pPr>
            <a:endParaRPr lang="en-US" dirty="0" smtClean="0"/>
          </a:p>
          <a:p>
            <a:pPr marL="0" indent="0">
              <a:buNone/>
            </a:pPr>
            <a:r>
              <a:rPr lang="en-US" dirty="0"/>
              <a:t>Psychological, </a:t>
            </a:r>
            <a:r>
              <a:rPr lang="en-US" dirty="0" smtClean="0"/>
              <a:t>emotional </a:t>
            </a:r>
            <a:r>
              <a:rPr lang="en-US" dirty="0"/>
              <a:t>or </a:t>
            </a:r>
            <a:r>
              <a:rPr lang="en-US" dirty="0" smtClean="0"/>
              <a:t>verbal</a:t>
            </a:r>
          </a:p>
          <a:p>
            <a:pPr marL="0" indent="0">
              <a:buNone/>
            </a:pPr>
            <a:endParaRPr lang="en-US" dirty="0"/>
          </a:p>
          <a:p>
            <a:pPr marL="0" indent="0">
              <a:buNone/>
            </a:pPr>
            <a:r>
              <a:rPr lang="en-US" dirty="0"/>
              <a:t>Electronic or </a:t>
            </a:r>
            <a:r>
              <a:rPr lang="en-US" dirty="0" smtClean="0"/>
              <a:t>technological</a:t>
            </a:r>
            <a:endParaRPr lang="en-US" dirty="0"/>
          </a:p>
        </p:txBody>
      </p:sp>
      <p:cxnSp>
        <p:nvCxnSpPr>
          <p:cNvPr id="4" name="Straight Connector 3"/>
          <p:cNvCxnSpPr/>
          <p:nvPr/>
        </p:nvCxnSpPr>
        <p:spPr bwMode="auto">
          <a:xfrm>
            <a:off x="457200" y="1997928"/>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457200" y="3232124"/>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457200" y="4417759"/>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3347562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348" t="4348" r="4348"/>
          <a:stretch/>
        </p:blipFill>
        <p:spPr>
          <a:xfrm>
            <a:off x="0" y="0"/>
            <a:ext cx="9144000" cy="6381882"/>
          </a:xfrm>
        </p:spPr>
      </p:pic>
      <p:sp>
        <p:nvSpPr>
          <p:cNvPr id="2" name="Title 1"/>
          <p:cNvSpPr>
            <a:spLocks noGrp="1"/>
          </p:cNvSpPr>
          <p:nvPr>
            <p:ph type="title"/>
          </p:nvPr>
        </p:nvSpPr>
        <p:spPr>
          <a:xfrm>
            <a:off x="0" y="457200"/>
            <a:ext cx="9144000" cy="646331"/>
          </a:xfrm>
          <a:solidFill>
            <a:schemeClr val="bg1"/>
          </a:solidFill>
        </p:spPr>
        <p:txBody>
          <a:bodyPr/>
          <a:lstStyle/>
          <a:p>
            <a:r>
              <a:rPr lang="en-US" dirty="0" smtClean="0"/>
              <a:t>Consequences of Bullying</a:t>
            </a:r>
            <a:endParaRPr lang="en-US" dirty="0"/>
          </a:p>
        </p:txBody>
      </p:sp>
    </p:spTree>
    <p:extLst>
      <p:ext uri="{BB962C8B-B14F-4D97-AF65-F5344CB8AC3E}">
        <p14:creationId xmlns:p14="http://schemas.microsoft.com/office/powerpoint/2010/main" val="255926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948" r="3948" b="4321"/>
          <a:stretch/>
        </p:blipFill>
        <p:spPr>
          <a:xfrm>
            <a:off x="-1" y="11875"/>
            <a:ext cx="9144001" cy="6365173"/>
          </a:xfrm>
        </p:spPr>
      </p:pic>
      <p:sp>
        <p:nvSpPr>
          <p:cNvPr id="2" name="Title 1"/>
          <p:cNvSpPr>
            <a:spLocks noGrp="1"/>
          </p:cNvSpPr>
          <p:nvPr>
            <p:ph type="title"/>
          </p:nvPr>
        </p:nvSpPr>
        <p:spPr>
          <a:xfrm>
            <a:off x="0" y="457200"/>
            <a:ext cx="9144000" cy="646331"/>
          </a:xfrm>
          <a:solidFill>
            <a:schemeClr val="bg1"/>
          </a:solidFill>
        </p:spPr>
        <p:txBody>
          <a:bodyPr/>
          <a:lstStyle/>
          <a:p>
            <a:r>
              <a:rPr lang="en-US" dirty="0"/>
              <a:t>What </a:t>
            </a:r>
            <a:r>
              <a:rPr lang="en-US" dirty="0" smtClean="0"/>
              <a:t>Can </a:t>
            </a:r>
            <a:r>
              <a:rPr lang="en-US" dirty="0"/>
              <a:t>E</a:t>
            </a:r>
            <a:r>
              <a:rPr lang="en-US" dirty="0" smtClean="0"/>
              <a:t>ducators </a:t>
            </a:r>
            <a:r>
              <a:rPr lang="en-US" dirty="0"/>
              <a:t>D</a:t>
            </a:r>
            <a:r>
              <a:rPr lang="en-US" dirty="0" smtClean="0"/>
              <a:t>o?</a:t>
            </a:r>
            <a:endParaRPr lang="en-US" dirty="0"/>
          </a:p>
        </p:txBody>
      </p:sp>
    </p:spTree>
    <p:extLst>
      <p:ext uri="{BB962C8B-B14F-4D97-AF65-F5344CB8AC3E}">
        <p14:creationId xmlns:p14="http://schemas.microsoft.com/office/powerpoint/2010/main" val="702419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2440</TotalTime>
  <Words>1453</Words>
  <Application>Microsoft Office PowerPoint</Application>
  <PresentationFormat>On-screen Show (4:3)</PresentationFormat>
  <Paragraphs>268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Anti-Harassment, Intimidation, Bullying </vt:lpstr>
      <vt:lpstr>Student Interactions</vt:lpstr>
      <vt:lpstr>Students Do Not Have Appropriate Intervention Skills</vt:lpstr>
      <vt:lpstr>Bullying </vt:lpstr>
      <vt:lpstr>Bullying</vt:lpstr>
      <vt:lpstr>Teen Relationship Abuse</vt:lpstr>
      <vt:lpstr>Abusive Behaviors</vt:lpstr>
      <vt:lpstr>Consequences of Bullying</vt:lpstr>
      <vt:lpstr>What Can Educators Do?</vt:lpstr>
      <vt:lpstr>Model to Use</vt:lpstr>
      <vt:lpstr>Bullying is not a mediation issue.</vt:lpstr>
      <vt:lpstr>Respond, Recognize,  Reach out and Refer</vt:lpstr>
      <vt:lpstr>Key Messages to  Use With Students</vt:lpstr>
      <vt:lpstr>Before Disclosure</vt:lpstr>
      <vt:lpstr>Reporting and Referral Requirements</vt:lpstr>
      <vt:lpstr>Educators are  Mandated Reporters </vt:lpstr>
      <vt:lpstr>Role of School Professional</vt:lpstr>
      <vt:lpstr>Role of School Professional</vt:lpstr>
      <vt:lpstr>Role of School Professional</vt:lpstr>
      <vt:lpstr>Role of School Professional</vt:lpstr>
      <vt:lpstr>State  Resources</vt:lpstr>
      <vt:lpstr>education.ohio.gov</vt:lpstr>
      <vt:lpstr>Social Media</vt:lpstr>
    </vt:vector>
  </TitlesOfParts>
  <Company>Sanger &amp; Eby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michael.dougherty</cp:lastModifiedBy>
  <cp:revision>62</cp:revision>
  <dcterms:created xsi:type="dcterms:W3CDTF">2013-05-22T22:41:28Z</dcterms:created>
  <dcterms:modified xsi:type="dcterms:W3CDTF">2013-08-01T20:29:07Z</dcterms:modified>
</cp:coreProperties>
</file>