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256" r:id="rId2"/>
    <p:sldId id="301" r:id="rId3"/>
    <p:sldId id="302" r:id="rId4"/>
    <p:sldId id="303" r:id="rId5"/>
    <p:sldId id="304" r:id="rId6"/>
    <p:sldId id="305" r:id="rId7"/>
    <p:sldId id="306" r:id="rId8"/>
    <p:sldId id="299" r:id="rId9"/>
    <p:sldId id="307" r:id="rId10"/>
    <p:sldId id="308" r:id="rId11"/>
    <p:sldId id="309" r:id="rId12"/>
    <p:sldId id="298" r:id="rId13"/>
    <p:sldId id="291" r:id="rId14"/>
    <p:sldId id="282" r:id="rId15"/>
    <p:sldId id="265" r:id="rId16"/>
    <p:sldId id="266" r:id="rId17"/>
    <p:sldId id="267" r:id="rId18"/>
    <p:sldId id="268" r:id="rId19"/>
    <p:sldId id="296" r:id="rId20"/>
    <p:sldId id="297" r:id="rId21"/>
    <p:sldId id="287" r:id="rId22"/>
    <p:sldId id="270" r:id="rId23"/>
    <p:sldId id="271" r:id="rId24"/>
    <p:sldId id="273" r:id="rId25"/>
    <p:sldId id="275" r:id="rId26"/>
    <p:sldId id="279" r:id="rId27"/>
    <p:sldId id="280" r:id="rId28"/>
    <p:sldId id="281"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a Svedkauskaite" initials="AS" lastIdx="5" clrIdx="0"/>
  <p:cmAuthor id="1" name="JREED"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showGuides="1">
      <p:cViewPr varScale="1">
        <p:scale>
          <a:sx n="67" d="100"/>
          <a:sy n="67" d="100"/>
        </p:scale>
        <p:origin x="-90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E8CF58-7389-4C41-9FFA-E18B1DF753AD}" type="datetimeFigureOut">
              <a:rPr lang="en-US" smtClean="0"/>
              <a:pPr/>
              <a:t>4/12/2011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37B04-E334-4CC5-B41B-C556F597291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437B04-E334-4CC5-B41B-C556F5972911}"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FE28A98-D01A-4A6C-AC82-10EA5DD60072}"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181F512-DBD0-4DB9-8F26-FCA58A79E44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8ED2DE4-E9C8-4627-8FD9-44FB6E5BA9CE}"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1747E00-9EB9-42B9-AFB7-C80D3B1A783C}"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DC2E59D-FD77-4E76-B4D6-A73849C3ECD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C24617E-C418-41EF-B45A-1AA746E27E92}"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A34191AF-A02D-45F1-B830-1E7169836F8C}"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D73431F-916B-41C3-A935-F051AE58562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7C25E92-88F0-4542-B45E-70B4622A21F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A887900-5165-42A5-9760-5D71B12182F6}"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E540EF5-897A-4241-84F8-18F395AA2C1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60A4AC17-2E4D-4C1F-9481-C29A1ED08289}"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ヒラギノ角ゴ Pro W3" pitchFamily="1" charset="-128"/>
        </a:defRPr>
      </a:lvl2pPr>
      <a:lvl3pPr algn="ctr" rtl="0" eaLnBrk="1" fontAlgn="base" hangingPunct="1">
        <a:spcBef>
          <a:spcPct val="0"/>
        </a:spcBef>
        <a:spcAft>
          <a:spcPct val="0"/>
        </a:spcAft>
        <a:defRPr sz="4400">
          <a:solidFill>
            <a:schemeClr val="tx2"/>
          </a:solidFill>
          <a:latin typeface="Arial" charset="0"/>
          <a:ea typeface="ヒラギノ角ゴ Pro W3" pitchFamily="1" charset="-128"/>
        </a:defRPr>
      </a:lvl3pPr>
      <a:lvl4pPr algn="ctr" rtl="0" eaLnBrk="1" fontAlgn="base" hangingPunct="1">
        <a:spcBef>
          <a:spcPct val="0"/>
        </a:spcBef>
        <a:spcAft>
          <a:spcPct val="0"/>
        </a:spcAft>
        <a:defRPr sz="4400">
          <a:solidFill>
            <a:schemeClr val="tx2"/>
          </a:solidFill>
          <a:latin typeface="Arial" charset="0"/>
          <a:ea typeface="ヒラギノ角ゴ Pro W3" pitchFamily="1" charset="-128"/>
        </a:defRPr>
      </a:lvl4pPr>
      <a:lvl5pPr algn="ctr" rtl="0" eaLnBrk="1" fontAlgn="base" hangingPunct="1">
        <a:spcBef>
          <a:spcPct val="0"/>
        </a:spcBef>
        <a:spcAft>
          <a:spcPct val="0"/>
        </a:spcAft>
        <a:defRPr sz="4400">
          <a:solidFill>
            <a:schemeClr val="tx2"/>
          </a:solidFill>
          <a:latin typeface="Arial" charset="0"/>
          <a:ea typeface="ヒラギノ角ゴ Pro W3" pitchFamily="1" charset="-128"/>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ode.state.oh.us/GD/Templates/Pages/ODE/ODEDetail.aspx?page=3&amp;TopicRelationID=1864&amp;ContentID=82749&amp;Content=101978"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www.ode.state.oh.us/GD/Templates/Pages/ODE/ODEDetail.aspx?page=3&amp;TopicRelationID=1864&amp;ContentID=82749&amp;Content=101978"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Tom.Rutan@ode.state.oh.us"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education.ohio.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learningpt.org/greatlakeseas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ducation.ohio.gov/GD/Templates/Pages/ODE/ODEPrimary.aspx?page=2&amp;TopicID=1864&amp;TopicRelationID=1864" TargetMode="External"/><Relationship Id="rId1" Type="http://schemas.openxmlformats.org/officeDocument/2006/relationships/slideLayout" Target="../slideLayouts/slideLayout2.xml"/><Relationship Id="rId4" Type="http://schemas.openxmlformats.org/officeDocument/2006/relationships/hyperlink" Target="http://www.education.ohio.gov/"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ode.state.oh.us/GD/Templates/Pages/ODE/ODEDetail.aspx?page=3&amp;TopicRelationID=1864&amp;ContentID=82751&amp;Content=9813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ode.state.oh.us/GD/Templates/Pages/ODE/ODEDetail.aspx?page=3&amp;TopicRelationID=1864&amp;ContentID=82748&amp;Content=8346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ode.state.oh.us/GD/Templates/Pages/ODE/ODEDetail.aspx?page=3&amp;TopicRelationID=1864&amp;ContentID=82749&amp;Content=10197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ducation.ohio.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education.ohio.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838200"/>
            <a:ext cx="7696200" cy="1828800"/>
          </a:xfrm>
        </p:spPr>
        <p:txBody>
          <a:bodyPr anchor="t" anchorCtr="1"/>
          <a:lstStyle/>
          <a:p>
            <a:r>
              <a:rPr lang="en-US" dirty="0" smtClean="0">
                <a:solidFill>
                  <a:srgbClr val="0070C0"/>
                </a:solidFill>
              </a:rPr>
              <a:t>Credit Flexibility</a:t>
            </a:r>
            <a:br>
              <a:rPr lang="en-US" dirty="0" smtClean="0">
                <a:solidFill>
                  <a:srgbClr val="0070C0"/>
                </a:solidFill>
              </a:rPr>
            </a:br>
            <a:r>
              <a:rPr lang="en-US" dirty="0" smtClean="0">
                <a:solidFill>
                  <a:srgbClr val="0070C0"/>
                </a:solidFill>
              </a:rPr>
              <a:t>A Pathway to Graduation</a:t>
            </a:r>
            <a:br>
              <a:rPr lang="en-US" dirty="0" smtClean="0">
                <a:solidFill>
                  <a:srgbClr val="0070C0"/>
                </a:solidFill>
              </a:rPr>
            </a:br>
            <a:r>
              <a:rPr lang="en-US" dirty="0" smtClean="0">
                <a:solidFill>
                  <a:srgbClr val="0070C0"/>
                </a:solidFill>
              </a:rPr>
              <a:t>Third-Party Providers</a:t>
            </a:r>
            <a:endParaRPr lang="en-US" dirty="0">
              <a:solidFill>
                <a:srgbClr val="0070C0"/>
              </a:solidFill>
            </a:endParaRPr>
          </a:p>
        </p:txBody>
      </p:sp>
      <p:sp>
        <p:nvSpPr>
          <p:cNvPr id="2051" name="Rectangle 3"/>
          <p:cNvSpPr>
            <a:spLocks noGrp="1" noChangeArrowheads="1"/>
          </p:cNvSpPr>
          <p:nvPr>
            <p:ph type="subTitle" idx="1"/>
          </p:nvPr>
        </p:nvSpPr>
        <p:spPr>
          <a:xfrm>
            <a:off x="609600" y="3276600"/>
            <a:ext cx="7391400" cy="2743200"/>
          </a:xfrm>
        </p:spPr>
        <p:txBody>
          <a:bodyPr/>
          <a:lstStyle/>
          <a:p>
            <a:endParaRPr lang="en-US" sz="2800" b="1" dirty="0" smtClean="0"/>
          </a:p>
          <a:p>
            <a:r>
              <a:rPr lang="en-US" sz="2800" b="1" dirty="0" smtClean="0"/>
              <a:t>Thomas D. Rutan </a:t>
            </a:r>
          </a:p>
          <a:p>
            <a:r>
              <a:rPr lang="en-US" sz="2800" dirty="0" smtClean="0"/>
              <a:t>Ohio Department of Education</a:t>
            </a:r>
          </a:p>
          <a:p>
            <a:endParaRPr lang="en-US" sz="2800" dirty="0" smtClean="0"/>
          </a:p>
          <a:p>
            <a:r>
              <a:rPr lang="en-US" sz="2800" b="1" dirty="0" smtClean="0"/>
              <a:t>April 12, 2011</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Previous Web Conference </a:t>
            </a:r>
            <a:br>
              <a:rPr lang="en-US" sz="4000" dirty="0" smtClean="0"/>
            </a:br>
            <a:r>
              <a:rPr lang="en-US" sz="4000" dirty="0" smtClean="0">
                <a:hlinkClick r:id="rId2"/>
              </a:rPr>
              <a:t>Series Information</a:t>
            </a:r>
            <a:endParaRPr lang="en-US" sz="4000" dirty="0"/>
          </a:p>
        </p:txBody>
      </p:sp>
      <p:sp>
        <p:nvSpPr>
          <p:cNvPr id="3" name="Text Placeholder 2"/>
          <p:cNvSpPr>
            <a:spLocks noGrp="1"/>
          </p:cNvSpPr>
          <p:nvPr>
            <p:ph type="body" idx="1"/>
          </p:nvPr>
        </p:nvSpPr>
        <p:spPr>
          <a:xfrm>
            <a:off x="457200" y="1676400"/>
            <a:ext cx="8229600" cy="639762"/>
          </a:xfrm>
        </p:spPr>
        <p:txBody>
          <a:bodyPr/>
          <a:lstStyle/>
          <a:p>
            <a:r>
              <a:rPr lang="en-US" sz="2000" b="0" dirty="0" smtClean="0"/>
              <a:t>Archives for previous events includes recordings, transcripts, and Q&amp;A documents for the following topics</a:t>
            </a:r>
            <a:r>
              <a:rPr lang="en-US" sz="2000" b="0" dirty="0" smtClean="0">
                <a:solidFill>
                  <a:srgbClr val="000000"/>
                </a:solidFill>
              </a:rPr>
              <a:t>:</a:t>
            </a:r>
          </a:p>
        </p:txBody>
      </p:sp>
      <p:sp>
        <p:nvSpPr>
          <p:cNvPr id="4" name="Content Placeholder 3"/>
          <p:cNvSpPr>
            <a:spLocks noGrp="1"/>
          </p:cNvSpPr>
          <p:nvPr>
            <p:ph sz="half" idx="2"/>
          </p:nvPr>
        </p:nvSpPr>
        <p:spPr>
          <a:xfrm>
            <a:off x="457200" y="2590800"/>
            <a:ext cx="4040188" cy="3687762"/>
          </a:xfrm>
        </p:spPr>
        <p:txBody>
          <a:bodyPr/>
          <a:lstStyle/>
          <a:p>
            <a:r>
              <a:rPr lang="en-US" sz="2000" dirty="0" smtClean="0"/>
              <a:t>Engaging Families and Community in Credit Flexibility</a:t>
            </a:r>
            <a:endParaRPr lang="en-US" sz="900" dirty="0" smtClean="0"/>
          </a:p>
          <a:p>
            <a:r>
              <a:rPr lang="en-US" sz="2000" dirty="0" smtClean="0"/>
              <a:t>Credit Flexibility Focus on Physical Education, Career Technology Education, and Foreign Languages </a:t>
            </a:r>
            <a:endParaRPr lang="en-US" sz="900" dirty="0" smtClean="0"/>
          </a:p>
          <a:p>
            <a:r>
              <a:rPr lang="en-US" sz="2000" dirty="0" smtClean="0"/>
              <a:t>Assessment Tips: Demonstration-Based and/or Testing Out </a:t>
            </a:r>
          </a:p>
        </p:txBody>
      </p:sp>
      <p:sp>
        <p:nvSpPr>
          <p:cNvPr id="6" name="Content Placeholder 5"/>
          <p:cNvSpPr>
            <a:spLocks noGrp="1"/>
          </p:cNvSpPr>
          <p:nvPr>
            <p:ph sz="quarter" idx="4"/>
          </p:nvPr>
        </p:nvSpPr>
        <p:spPr>
          <a:xfrm>
            <a:off x="4648200" y="2590800"/>
            <a:ext cx="4041775" cy="3687762"/>
          </a:xfrm>
        </p:spPr>
        <p:txBody>
          <a:bodyPr/>
          <a:lstStyle/>
          <a:p>
            <a:r>
              <a:rPr lang="en-US" sz="2000" dirty="0" smtClean="0"/>
              <a:t>Communicate Effectively Your District’s Credit Flexibility Policy</a:t>
            </a:r>
            <a:endParaRPr lang="en-US" sz="900" dirty="0" smtClean="0"/>
          </a:p>
          <a:p>
            <a:r>
              <a:rPr lang="en-US" sz="2000" dirty="0" smtClean="0"/>
              <a:t>Credit Flexibility Considerations for School Counselors</a:t>
            </a:r>
            <a:endParaRPr lang="en-US" sz="900" dirty="0" smtClean="0"/>
          </a:p>
          <a:p>
            <a:r>
              <a:rPr lang="en-US" sz="2000" dirty="0" smtClean="0"/>
              <a:t>Teacher-Led Credit Flex Initiatives Using Technology </a:t>
            </a:r>
          </a:p>
          <a:p>
            <a:pPr>
              <a:buNone/>
            </a:pPr>
            <a:r>
              <a:rPr lang="en-US" sz="2000" dirty="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Previous Web Conference </a:t>
            </a:r>
            <a:br>
              <a:rPr lang="en-US" sz="4000" dirty="0" smtClean="0"/>
            </a:br>
            <a:r>
              <a:rPr lang="en-US" sz="4000" dirty="0" smtClean="0">
                <a:solidFill>
                  <a:srgbClr val="000000"/>
                </a:solidFill>
                <a:hlinkClick r:id="rId2"/>
              </a:rPr>
              <a:t>Series Information</a:t>
            </a:r>
            <a:endParaRPr lang="en-US" sz="4000" dirty="0"/>
          </a:p>
        </p:txBody>
      </p:sp>
      <p:sp>
        <p:nvSpPr>
          <p:cNvPr id="3" name="Text Placeholder 2"/>
          <p:cNvSpPr>
            <a:spLocks noGrp="1"/>
          </p:cNvSpPr>
          <p:nvPr>
            <p:ph type="body" idx="1"/>
          </p:nvPr>
        </p:nvSpPr>
        <p:spPr>
          <a:xfrm>
            <a:off x="457200" y="1676400"/>
            <a:ext cx="8229600" cy="639762"/>
          </a:xfrm>
        </p:spPr>
        <p:txBody>
          <a:bodyPr/>
          <a:lstStyle/>
          <a:p>
            <a:r>
              <a:rPr lang="en-US" sz="2000" b="0" dirty="0" smtClean="0"/>
              <a:t>Archives for previous events includes recordings, transcripts, and Q&amp;A documents for the following topics</a:t>
            </a:r>
            <a:r>
              <a:rPr lang="en-US" sz="2000" b="0" dirty="0" smtClean="0">
                <a:solidFill>
                  <a:srgbClr val="000000"/>
                </a:solidFill>
              </a:rPr>
              <a:t>:</a:t>
            </a:r>
          </a:p>
        </p:txBody>
      </p:sp>
      <p:sp>
        <p:nvSpPr>
          <p:cNvPr id="4" name="Content Placeholder 3"/>
          <p:cNvSpPr>
            <a:spLocks noGrp="1"/>
          </p:cNvSpPr>
          <p:nvPr>
            <p:ph sz="half" idx="2"/>
          </p:nvPr>
        </p:nvSpPr>
        <p:spPr>
          <a:xfrm>
            <a:off x="457200" y="2590800"/>
            <a:ext cx="4040188" cy="3687762"/>
          </a:xfrm>
        </p:spPr>
        <p:txBody>
          <a:bodyPr/>
          <a:lstStyle/>
          <a:p>
            <a:r>
              <a:rPr lang="en-US" sz="2000" dirty="0" smtClean="0"/>
              <a:t>Developing Quality Student Credit Flex Plans </a:t>
            </a:r>
            <a:endParaRPr lang="en-US" sz="900" dirty="0" smtClean="0"/>
          </a:p>
          <a:p>
            <a:r>
              <a:rPr lang="en-US" sz="2000" dirty="0" smtClean="0"/>
              <a:t>Credit Flexibility and Gifted and Special Education </a:t>
            </a:r>
            <a:endParaRPr lang="en-US" sz="900" dirty="0" smtClean="0"/>
          </a:p>
          <a:p>
            <a:r>
              <a:rPr lang="en-US" sz="2000" dirty="0" smtClean="0"/>
              <a:t>Mastery-Based Assessment Models</a:t>
            </a:r>
          </a:p>
          <a:p>
            <a:r>
              <a:rPr lang="en-US" sz="2000" dirty="0" smtClean="0"/>
              <a:t>Test Out Development and Implementation </a:t>
            </a:r>
          </a:p>
        </p:txBody>
      </p:sp>
      <p:sp>
        <p:nvSpPr>
          <p:cNvPr id="6" name="Content Placeholder 5"/>
          <p:cNvSpPr>
            <a:spLocks noGrp="1"/>
          </p:cNvSpPr>
          <p:nvPr>
            <p:ph sz="quarter" idx="4"/>
          </p:nvPr>
        </p:nvSpPr>
        <p:spPr>
          <a:xfrm>
            <a:off x="4648200" y="2590800"/>
            <a:ext cx="4041775" cy="3687762"/>
          </a:xfrm>
        </p:spPr>
        <p:txBody>
          <a:bodyPr/>
          <a:lstStyle/>
          <a:p>
            <a:r>
              <a:rPr lang="en-US" sz="2000" dirty="0" smtClean="0"/>
              <a:t>School Finance and Credit Flexibility</a:t>
            </a:r>
            <a:endParaRPr lang="en-US" sz="900" dirty="0" smtClean="0"/>
          </a:p>
          <a:p>
            <a:r>
              <a:rPr lang="en-US" sz="2000" dirty="0" smtClean="0"/>
              <a:t>Credit Flexibility and Highly Qualified Teacher Requirements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838200"/>
            <a:ext cx="7696200" cy="1828800"/>
          </a:xfrm>
        </p:spPr>
        <p:txBody>
          <a:bodyPr anchor="t" anchorCtr="1"/>
          <a:lstStyle/>
          <a:p>
            <a:r>
              <a:rPr lang="en-US" dirty="0" smtClean="0">
                <a:solidFill>
                  <a:srgbClr val="0070C0"/>
                </a:solidFill>
              </a:rPr>
              <a:t>Credit Flexibility</a:t>
            </a:r>
            <a:br>
              <a:rPr lang="en-US" dirty="0" smtClean="0">
                <a:solidFill>
                  <a:srgbClr val="0070C0"/>
                </a:solidFill>
              </a:rPr>
            </a:br>
            <a:r>
              <a:rPr lang="en-US" dirty="0" smtClean="0">
                <a:solidFill>
                  <a:srgbClr val="0070C0"/>
                </a:solidFill>
              </a:rPr>
              <a:t>A Pathway to Graduation</a:t>
            </a:r>
            <a:br>
              <a:rPr lang="en-US" dirty="0" smtClean="0">
                <a:solidFill>
                  <a:srgbClr val="0070C0"/>
                </a:solidFill>
              </a:rPr>
            </a:br>
            <a:r>
              <a:rPr lang="en-US" dirty="0" smtClean="0">
                <a:solidFill>
                  <a:srgbClr val="0070C0"/>
                </a:solidFill>
              </a:rPr>
              <a:t>Third-Party Providers</a:t>
            </a:r>
            <a:endParaRPr lang="en-US" dirty="0">
              <a:solidFill>
                <a:srgbClr val="0070C0"/>
              </a:solidFill>
            </a:endParaRPr>
          </a:p>
        </p:txBody>
      </p:sp>
      <p:sp>
        <p:nvSpPr>
          <p:cNvPr id="2051" name="Rectangle 3"/>
          <p:cNvSpPr>
            <a:spLocks noGrp="1" noChangeArrowheads="1"/>
          </p:cNvSpPr>
          <p:nvPr>
            <p:ph type="subTitle" idx="1"/>
          </p:nvPr>
        </p:nvSpPr>
        <p:spPr>
          <a:xfrm>
            <a:off x="609600" y="3276600"/>
            <a:ext cx="7391400" cy="2743200"/>
          </a:xfrm>
        </p:spPr>
        <p:txBody>
          <a:bodyPr/>
          <a:lstStyle/>
          <a:p>
            <a:endParaRPr lang="en-US" sz="2800" b="1" dirty="0" smtClean="0"/>
          </a:p>
          <a:p>
            <a:r>
              <a:rPr lang="en-US" sz="2800" b="1" dirty="0" smtClean="0"/>
              <a:t>Thomas D. Rutan </a:t>
            </a:r>
          </a:p>
          <a:p>
            <a:r>
              <a:rPr lang="en-US" sz="2800" dirty="0" smtClean="0"/>
              <a:t>Ohio Department of Education</a:t>
            </a:r>
          </a:p>
          <a:p>
            <a:endParaRPr lang="en-US" sz="2800" dirty="0" smtClean="0"/>
          </a:p>
          <a:p>
            <a:r>
              <a:rPr lang="en-US" sz="2800" b="1" dirty="0" smtClean="0"/>
              <a:t>April 12, 2011</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solidFill>
                  <a:srgbClr val="0070C0"/>
                </a:solidFill>
              </a:rPr>
              <a:t>Objectives</a:t>
            </a:r>
            <a:endParaRPr lang="en-US" dirty="0">
              <a:solidFill>
                <a:srgbClr val="0070C0"/>
              </a:solidFill>
            </a:endParaRPr>
          </a:p>
        </p:txBody>
      </p:sp>
      <p:sp>
        <p:nvSpPr>
          <p:cNvPr id="3" name="Content Placeholder 2"/>
          <p:cNvSpPr>
            <a:spLocks noGrp="1"/>
          </p:cNvSpPr>
          <p:nvPr>
            <p:ph idx="1"/>
          </p:nvPr>
        </p:nvSpPr>
        <p:spPr>
          <a:xfrm>
            <a:off x="685800" y="1828800"/>
            <a:ext cx="7772400" cy="4038600"/>
          </a:xfrm>
        </p:spPr>
        <p:txBody>
          <a:bodyPr/>
          <a:lstStyle/>
          <a:p>
            <a:r>
              <a:rPr lang="en-US" sz="2800" dirty="0" smtClean="0"/>
              <a:t>Understand the Third Party Providers provision for credit flexibility</a:t>
            </a:r>
            <a:endParaRPr lang="en-US" sz="1400" dirty="0" smtClean="0"/>
          </a:p>
          <a:p>
            <a:r>
              <a:rPr lang="en-US" sz="2800" dirty="0" smtClean="0"/>
              <a:t>Understand the implications and components of Third Party Relationships</a:t>
            </a:r>
            <a:endParaRPr lang="en-US" sz="1400" dirty="0" smtClean="0"/>
          </a:p>
          <a:p>
            <a:r>
              <a:rPr lang="en-US" sz="2800" dirty="0" smtClean="0"/>
              <a:t>Find assistance and examples from the field with Third Party Providers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pic>
        <p:nvPicPr>
          <p:cNvPr id="4" name="Picture 2" descr="C:\Documents and Settings\debra.cox\Desktop\TRutan Pic.jpg"/>
          <p:cNvPicPr>
            <a:picLocks noChangeAspect="1" noChangeArrowheads="1"/>
          </p:cNvPicPr>
          <p:nvPr/>
        </p:nvPicPr>
        <p:blipFill>
          <a:blip r:embed="rId2" cstate="print"/>
          <a:srcRect/>
          <a:stretch>
            <a:fillRect/>
          </a:stretch>
        </p:blipFill>
        <p:spPr bwMode="auto">
          <a:xfrm>
            <a:off x="457200" y="1828800"/>
            <a:ext cx="2547938" cy="3733800"/>
          </a:xfrm>
          <a:prstGeom prst="rect">
            <a:avLst/>
          </a:prstGeom>
          <a:noFill/>
          <a:ln w="9525">
            <a:noFill/>
            <a:miter lim="800000"/>
            <a:headEnd/>
            <a:tailEnd/>
          </a:ln>
        </p:spPr>
      </p:pic>
      <p:sp>
        <p:nvSpPr>
          <p:cNvPr id="5" name="Content Placeholder 2"/>
          <p:cNvSpPr>
            <a:spLocks noGrp="1"/>
          </p:cNvSpPr>
          <p:nvPr>
            <p:ph idx="1"/>
          </p:nvPr>
        </p:nvSpPr>
        <p:spPr>
          <a:xfrm>
            <a:off x="3276600" y="1676400"/>
            <a:ext cx="5410200" cy="4449763"/>
          </a:xfrm>
        </p:spPr>
        <p:txBody>
          <a:bodyPr/>
          <a:lstStyle/>
          <a:p>
            <a:pPr marL="0" indent="0" eaLnBrk="1" hangingPunct="1">
              <a:buFont typeface="Arial" charset="0"/>
              <a:buNone/>
            </a:pPr>
            <a:r>
              <a:rPr lang="en-US" dirty="0" smtClean="0"/>
              <a:t>Tom Rutan</a:t>
            </a:r>
          </a:p>
          <a:p>
            <a:pPr marL="0" indent="0" eaLnBrk="1" hangingPunct="1">
              <a:buFont typeface="Arial" charset="0"/>
              <a:buNone/>
            </a:pPr>
            <a:r>
              <a:rPr lang="en-US" sz="2300" dirty="0" smtClean="0"/>
              <a:t>Associate Director</a:t>
            </a:r>
          </a:p>
          <a:p>
            <a:pPr marL="0" indent="0" eaLnBrk="1" hangingPunct="1">
              <a:buFont typeface="Arial" charset="0"/>
              <a:buNone/>
            </a:pPr>
            <a:r>
              <a:rPr lang="en-US" sz="2300" dirty="0" smtClean="0"/>
              <a:t>Curriculum and Instruction</a:t>
            </a:r>
          </a:p>
          <a:p>
            <a:pPr marL="0" indent="0" eaLnBrk="1" hangingPunct="1">
              <a:buFont typeface="Arial" charset="0"/>
              <a:buNone/>
            </a:pPr>
            <a:r>
              <a:rPr lang="en-US" sz="2000" dirty="0" smtClean="0"/>
              <a:t>Phone:  (614) 728-1997</a:t>
            </a:r>
          </a:p>
          <a:p>
            <a:pPr marL="0" indent="0" eaLnBrk="1" hangingPunct="1">
              <a:buFont typeface="Arial" charset="0"/>
              <a:buNone/>
            </a:pPr>
            <a:r>
              <a:rPr lang="en-US" sz="2000" dirty="0" smtClean="0"/>
              <a:t>E-mail</a:t>
            </a:r>
            <a:r>
              <a:rPr lang="en-US" sz="2000" dirty="0" smtClean="0">
                <a:solidFill>
                  <a:srgbClr val="0070C0"/>
                </a:solidFill>
              </a:rPr>
              <a:t>:  </a:t>
            </a:r>
            <a:r>
              <a:rPr lang="en-US" sz="2000" u="sng" dirty="0" smtClean="0">
                <a:solidFill>
                  <a:srgbClr val="0070C0"/>
                </a:solidFill>
                <a:hlinkClick r:id="rId3"/>
              </a:rPr>
              <a:t>Tom.Rutan@ode.state.oh.us</a:t>
            </a:r>
            <a:endParaRPr lang="en-US" sz="2000" u="sng" dirty="0" smtClean="0">
              <a:solidFill>
                <a:srgbClr val="0070C0"/>
              </a:solidFill>
            </a:endParaRPr>
          </a:p>
          <a:p>
            <a:pPr marL="0" indent="0" eaLnBrk="1" hangingPunct="1">
              <a:buFont typeface="Arial" charset="0"/>
              <a:buNone/>
            </a:pPr>
            <a:r>
              <a:rPr lang="en-US" sz="2000" dirty="0" smtClean="0"/>
              <a:t> </a:t>
            </a:r>
          </a:p>
          <a:p>
            <a:pPr marL="0" indent="0" eaLnBrk="1" hangingPunct="1">
              <a:buFont typeface="Arial" charset="0"/>
              <a:buNone/>
            </a:pPr>
            <a:r>
              <a:rPr lang="en-US" sz="2000" dirty="0" smtClean="0"/>
              <a:t>Ohio Department of Education</a:t>
            </a:r>
          </a:p>
          <a:p>
            <a:pPr marL="0" indent="0" eaLnBrk="1" hangingPunct="1">
              <a:buFont typeface="Arial" charset="0"/>
              <a:buNone/>
            </a:pPr>
            <a:r>
              <a:rPr lang="en-US" sz="2000" dirty="0" smtClean="0"/>
              <a:t>25 South Front Street</a:t>
            </a:r>
          </a:p>
          <a:p>
            <a:pPr marL="0" indent="0" eaLnBrk="1" hangingPunct="1">
              <a:buFont typeface="Arial" charset="0"/>
              <a:buNone/>
            </a:pPr>
            <a:r>
              <a:rPr lang="en-US" sz="2000" dirty="0" smtClean="0"/>
              <a:t>Columbus, OH, 43215</a:t>
            </a:r>
          </a:p>
          <a:p>
            <a:pPr marL="0" indent="0" eaLnBrk="1" hangingPunct="1">
              <a:buFont typeface="Arial" charset="0"/>
              <a:buNone/>
            </a:pPr>
            <a:r>
              <a:rPr lang="en-US" sz="2000" u="sng" dirty="0" smtClean="0">
                <a:solidFill>
                  <a:srgbClr val="0070C0"/>
                </a:solidFill>
                <a:hlinkClick r:id="rId4" action="ppaction://hlinkfile"/>
              </a:rPr>
              <a:t>education.ohio.gov</a:t>
            </a:r>
            <a:r>
              <a:rPr lang="en-US" sz="2000" dirty="0" smtClean="0"/>
              <a:t> </a:t>
            </a:r>
          </a:p>
          <a:p>
            <a:pPr marL="0" indent="0" eaLnBrk="1" hangingPunct="1">
              <a:buFont typeface="Arial" charset="0"/>
              <a:buNone/>
            </a:pPr>
            <a:endParaRPr lang="en-US" dirty="0" smtClean="0"/>
          </a:p>
          <a:p>
            <a:pPr marL="0" indent="0" eaLnBrk="1" hangingPunct="1"/>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Third-Party Providers</a:t>
            </a:r>
            <a:endParaRPr lang="en-US" dirty="0">
              <a:solidFill>
                <a:srgbClr val="0070C0"/>
              </a:solidFill>
            </a:endParaRPr>
          </a:p>
        </p:txBody>
      </p:sp>
      <p:sp>
        <p:nvSpPr>
          <p:cNvPr id="3" name="Content Placeholder 2"/>
          <p:cNvSpPr>
            <a:spLocks noGrp="1"/>
          </p:cNvSpPr>
          <p:nvPr>
            <p:ph idx="1"/>
          </p:nvPr>
        </p:nvSpPr>
        <p:spPr>
          <a:xfrm>
            <a:off x="787960" y="2133600"/>
            <a:ext cx="7772400" cy="4114800"/>
          </a:xfrm>
        </p:spPr>
        <p:txBody>
          <a:bodyPr/>
          <a:lstStyle/>
          <a:p>
            <a:r>
              <a:rPr lang="en-US" sz="2800" dirty="0" smtClean="0"/>
              <a:t>Accessing instruction via outside sources:</a:t>
            </a:r>
            <a:endParaRPr lang="en-US" sz="1000" dirty="0" smtClean="0"/>
          </a:p>
          <a:p>
            <a:pPr marL="914400" lvl="2" indent="-457200">
              <a:buFont typeface="Wingdings" pitchFamily="2" charset="2"/>
              <a:buChar char="Ø"/>
            </a:pPr>
            <a:r>
              <a:rPr lang="en-US" dirty="0" smtClean="0"/>
              <a:t>Online instruction</a:t>
            </a:r>
            <a:endParaRPr lang="en-US" dirty="0" smtClean="0">
              <a:solidFill>
                <a:srgbClr val="FF0000"/>
              </a:solidFill>
            </a:endParaRPr>
          </a:p>
          <a:p>
            <a:pPr marL="914400" lvl="2" indent="-457200">
              <a:buFont typeface="Wingdings" pitchFamily="2" charset="2"/>
              <a:buChar char="Ø"/>
            </a:pPr>
            <a:r>
              <a:rPr lang="en-US" dirty="0" smtClean="0"/>
              <a:t>Distance learning</a:t>
            </a:r>
          </a:p>
          <a:p>
            <a:pPr marL="914400" lvl="2" indent="-457200">
              <a:buFont typeface="Wingdings" pitchFamily="2" charset="2"/>
              <a:buChar char="Ø"/>
            </a:pPr>
            <a:r>
              <a:rPr lang="en-US" dirty="0" smtClean="0"/>
              <a:t>Post Secondary Enrollment Options</a:t>
            </a:r>
          </a:p>
          <a:p>
            <a:pPr marL="914400" lvl="2" indent="-457200">
              <a:buFont typeface="Wingdings" pitchFamily="2" charset="2"/>
              <a:buChar char="Ø"/>
            </a:pPr>
            <a:r>
              <a:rPr lang="en-US" dirty="0" smtClean="0"/>
              <a:t>Dual Enrollment</a:t>
            </a:r>
          </a:p>
          <a:p>
            <a:pPr marL="914400" lvl="2" indent="-457200">
              <a:buFont typeface="Wingdings" pitchFamily="2" charset="2"/>
              <a:buChar char="Ø"/>
            </a:pPr>
            <a:r>
              <a:rPr lang="en-US" dirty="0" smtClean="0"/>
              <a:t>Internships/mentorships</a:t>
            </a:r>
          </a:p>
          <a:p>
            <a:pPr marL="914400" lvl="2" indent="-457200">
              <a:buFont typeface="Wingdings" pitchFamily="2" charset="2"/>
              <a:buChar char="Ø"/>
            </a:pPr>
            <a:r>
              <a:rPr lang="en-US" dirty="0" smtClean="0"/>
              <a:t>Organizational affiliations</a:t>
            </a:r>
          </a:p>
          <a:p>
            <a:pPr marL="914400" lvl="2" indent="-457200">
              <a:buFont typeface="Wingdings" pitchFamily="2" charset="2"/>
              <a:buChar char="Ø"/>
            </a:pPr>
            <a:r>
              <a:rPr lang="en-US" dirty="0" smtClean="0"/>
              <a:t>Credit Recovery Programs</a:t>
            </a:r>
          </a:p>
          <a:p>
            <a:pPr marL="914400" lvl="2" indent="-457200">
              <a:buFont typeface="Wingdings" pitchFamily="2" charset="2"/>
              <a:buChar char="Ø"/>
            </a:pPr>
            <a:r>
              <a:rPr lang="en-US" dirty="0" smtClean="0"/>
              <a:t>Private instructors/coaches</a:t>
            </a:r>
          </a:p>
          <a:p>
            <a:pPr>
              <a:buNone/>
            </a:pP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dirty="0" smtClean="0">
                <a:solidFill>
                  <a:srgbClr val="0070C0"/>
                </a:solidFill>
              </a:rPr>
              <a:t>Third-Party Implications</a:t>
            </a:r>
            <a:endParaRPr lang="en-US" dirty="0">
              <a:solidFill>
                <a:srgbClr val="0070C0"/>
              </a:solidFill>
            </a:endParaRPr>
          </a:p>
        </p:txBody>
      </p:sp>
      <p:sp>
        <p:nvSpPr>
          <p:cNvPr id="3" name="Content Placeholder 2"/>
          <p:cNvSpPr>
            <a:spLocks noGrp="1"/>
          </p:cNvSpPr>
          <p:nvPr>
            <p:ph idx="1"/>
          </p:nvPr>
        </p:nvSpPr>
        <p:spPr>
          <a:xfrm>
            <a:off x="762000" y="2113504"/>
            <a:ext cx="7772400" cy="4114800"/>
          </a:xfrm>
        </p:spPr>
        <p:txBody>
          <a:bodyPr/>
          <a:lstStyle/>
          <a:p>
            <a:pPr marL="379413" indent="-322263">
              <a:spcBef>
                <a:spcPts val="1800"/>
              </a:spcBef>
            </a:pPr>
            <a:r>
              <a:rPr lang="en-US" sz="2800" dirty="0" smtClean="0"/>
              <a:t>Earning credit via external instruction</a:t>
            </a:r>
          </a:p>
          <a:p>
            <a:pPr marL="379413" indent="-322263">
              <a:spcBef>
                <a:spcPts val="1800"/>
              </a:spcBef>
            </a:pPr>
            <a:r>
              <a:rPr lang="en-US" sz="2800" dirty="0" smtClean="0"/>
              <a:t>Allows for both advanced work and credit recovery</a:t>
            </a:r>
          </a:p>
          <a:p>
            <a:pPr marL="379413" indent="-322263">
              <a:spcBef>
                <a:spcPts val="1800"/>
              </a:spcBef>
            </a:pPr>
            <a:r>
              <a:rPr lang="en-US" sz="2800" dirty="0" smtClean="0"/>
              <a:t>Pertains only to high school credit</a:t>
            </a:r>
          </a:p>
          <a:p>
            <a:pPr marL="379413" indent="-322263">
              <a:spcBef>
                <a:spcPts val="1800"/>
              </a:spcBef>
            </a:pPr>
            <a:r>
              <a:rPr lang="en-US" sz="2800" dirty="0" smtClean="0"/>
              <a:t>No limit to kind of course work or number of credits</a:t>
            </a:r>
          </a:p>
          <a:p>
            <a:pPr marL="379413" indent="-322263">
              <a:spcBef>
                <a:spcPts val="1800"/>
              </a:spcBef>
            </a:pPr>
            <a:r>
              <a:rPr lang="en-US" sz="2800" dirty="0" smtClean="0"/>
              <a:t>Provider signs off on the Credit Flex plan</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Third-Party Implications</a:t>
            </a:r>
            <a:endParaRPr lang="en-US" dirty="0">
              <a:solidFill>
                <a:srgbClr val="0070C0"/>
              </a:solidFill>
            </a:endParaRPr>
          </a:p>
        </p:txBody>
      </p:sp>
      <p:sp>
        <p:nvSpPr>
          <p:cNvPr id="3" name="Content Placeholder 2"/>
          <p:cNvSpPr>
            <a:spLocks noGrp="1"/>
          </p:cNvSpPr>
          <p:nvPr>
            <p:ph idx="1"/>
          </p:nvPr>
        </p:nvSpPr>
        <p:spPr>
          <a:xfrm>
            <a:off x="762000" y="2133600"/>
            <a:ext cx="7772400" cy="4114800"/>
          </a:xfrm>
        </p:spPr>
        <p:txBody>
          <a:bodyPr/>
          <a:lstStyle/>
          <a:p>
            <a:pPr marL="420561" indent="-379413" fontAlgn="auto">
              <a:spcBef>
                <a:spcPts val="1800"/>
              </a:spcBef>
              <a:spcAft>
                <a:spcPts val="0"/>
              </a:spcAft>
              <a:defRPr/>
            </a:pPr>
            <a:r>
              <a:rPr lang="en-US" sz="2800" dirty="0" smtClean="0"/>
              <a:t>Academic credibility of the provider</a:t>
            </a:r>
          </a:p>
          <a:p>
            <a:pPr marL="420561" indent="-379413" fontAlgn="auto">
              <a:spcBef>
                <a:spcPts val="1800"/>
              </a:spcBef>
              <a:spcAft>
                <a:spcPts val="0"/>
              </a:spcAft>
              <a:defRPr/>
            </a:pPr>
            <a:r>
              <a:rPr lang="en-US" sz="2800" dirty="0" smtClean="0"/>
              <a:t>Legal liability</a:t>
            </a:r>
            <a:endParaRPr lang="en-US" dirty="0"/>
          </a:p>
          <a:p>
            <a:pPr marL="420561" indent="-379413" fontAlgn="auto">
              <a:spcBef>
                <a:spcPts val="1800"/>
              </a:spcBef>
              <a:spcAft>
                <a:spcPts val="0"/>
              </a:spcAft>
              <a:defRPr/>
            </a:pPr>
            <a:r>
              <a:rPr lang="en-US" sz="2800" dirty="0" smtClean="0"/>
              <a:t>Background checks</a:t>
            </a:r>
          </a:p>
          <a:p>
            <a:pPr marL="420561" indent="-379413" fontAlgn="auto">
              <a:spcBef>
                <a:spcPts val="1800"/>
              </a:spcBef>
              <a:spcAft>
                <a:spcPts val="0"/>
              </a:spcAft>
              <a:defRPr/>
            </a:pPr>
            <a:r>
              <a:rPr lang="en-US" sz="2800" dirty="0" smtClean="0"/>
              <a:t>Transportation responsibilities</a:t>
            </a:r>
          </a:p>
          <a:p>
            <a:pPr marL="420561" indent="-379413" fontAlgn="auto">
              <a:spcBef>
                <a:spcPts val="1800"/>
              </a:spcBef>
              <a:spcAft>
                <a:spcPts val="0"/>
              </a:spcAft>
              <a:defRPr/>
            </a:pPr>
            <a:r>
              <a:rPr lang="en-US" sz="2800" dirty="0" smtClean="0"/>
              <a:t>Contracting with an Outside Contractor (OC)</a:t>
            </a:r>
          </a:p>
          <a:p>
            <a:pPr marL="420561" indent="-379413" fontAlgn="auto">
              <a:spcBef>
                <a:spcPts val="1800"/>
              </a:spcBef>
              <a:spcAft>
                <a:spcPts val="0"/>
              </a:spcAft>
              <a:defRPr/>
            </a:pPr>
            <a:r>
              <a:rPr lang="en-US" sz="2800" dirty="0" smtClean="0"/>
              <a:t>Memorandum of Understanding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Third-Party Examples</a:t>
            </a:r>
            <a:endParaRPr lang="en-US" b="1" dirty="0">
              <a:solidFill>
                <a:srgbClr val="0070C0"/>
              </a:solidFill>
            </a:endParaRPr>
          </a:p>
        </p:txBody>
      </p:sp>
      <p:sp>
        <p:nvSpPr>
          <p:cNvPr id="3" name="Content Placeholder 2"/>
          <p:cNvSpPr>
            <a:spLocks noGrp="1"/>
          </p:cNvSpPr>
          <p:nvPr>
            <p:ph idx="1"/>
          </p:nvPr>
        </p:nvSpPr>
        <p:spPr>
          <a:xfrm>
            <a:off x="762000" y="2133600"/>
            <a:ext cx="7772400" cy="4114800"/>
          </a:xfrm>
        </p:spPr>
        <p:txBody>
          <a:bodyPr/>
          <a:lstStyle/>
          <a:p>
            <a:pPr marL="420624" indent="-384048" fontAlgn="auto">
              <a:spcAft>
                <a:spcPts val="0"/>
              </a:spcAft>
              <a:defRPr/>
            </a:pPr>
            <a:r>
              <a:rPr lang="en-US" sz="2800" dirty="0" smtClean="0">
                <a:solidFill>
                  <a:srgbClr val="000000"/>
                </a:solidFill>
              </a:rPr>
              <a:t>Traditional coursework</a:t>
            </a:r>
          </a:p>
          <a:p>
            <a:pPr lvl="2" indent="-457200" fontAlgn="auto">
              <a:spcAft>
                <a:spcPts val="0"/>
              </a:spcAft>
              <a:buFont typeface="Wingdings" pitchFamily="2" charset="2"/>
              <a:buChar char="Ø"/>
              <a:defRPr/>
            </a:pPr>
            <a:r>
              <a:rPr lang="en-US" dirty="0" smtClean="0"/>
              <a:t>Distance/online learning</a:t>
            </a:r>
          </a:p>
          <a:p>
            <a:pPr marL="420624" indent="-384048" fontAlgn="auto">
              <a:spcAft>
                <a:spcPts val="0"/>
              </a:spcAft>
              <a:defRPr/>
            </a:pPr>
            <a:r>
              <a:rPr lang="en-US" sz="2800" dirty="0" smtClean="0">
                <a:solidFill>
                  <a:srgbClr val="000000"/>
                </a:solidFill>
              </a:rPr>
              <a:t>Educational Options</a:t>
            </a:r>
          </a:p>
          <a:p>
            <a:pPr lvl="2" indent="-457200" fontAlgn="auto">
              <a:spcAft>
                <a:spcPts val="0"/>
              </a:spcAft>
              <a:buFont typeface="Wingdings" pitchFamily="2" charset="2"/>
              <a:buChar char="Ø"/>
              <a:defRPr/>
            </a:pPr>
            <a:r>
              <a:rPr lang="en-US" dirty="0" smtClean="0"/>
              <a:t>Educational travel -  Foreign Study Tours</a:t>
            </a:r>
          </a:p>
          <a:p>
            <a:pPr lvl="2" indent="-457200" fontAlgn="auto">
              <a:spcAft>
                <a:spcPts val="0"/>
              </a:spcAft>
              <a:buFont typeface="Wingdings" pitchFamily="2" charset="2"/>
              <a:buChar char="Ø"/>
              <a:defRPr/>
            </a:pPr>
            <a:r>
              <a:rPr lang="en-US" dirty="0" smtClean="0"/>
              <a:t>Internship with community artisan</a:t>
            </a:r>
          </a:p>
          <a:p>
            <a:pPr lvl="2" indent="-457200" fontAlgn="auto">
              <a:spcAft>
                <a:spcPts val="0"/>
              </a:spcAft>
              <a:buFont typeface="Wingdings" pitchFamily="2" charset="2"/>
              <a:buChar char="Ø"/>
              <a:defRPr/>
            </a:pPr>
            <a:r>
              <a:rPr lang="en-US" dirty="0" smtClean="0"/>
              <a:t>Post Secondary Enrollment Options</a:t>
            </a:r>
          </a:p>
          <a:p>
            <a:pPr lvl="2" indent="-457200" fontAlgn="auto">
              <a:spcAft>
                <a:spcPts val="0"/>
              </a:spcAft>
              <a:buFont typeface="Wingdings" pitchFamily="2" charset="2"/>
              <a:buChar char="Ø"/>
              <a:defRPr/>
            </a:pPr>
            <a:r>
              <a:rPr lang="en-US" dirty="0" smtClean="0"/>
              <a:t>Dual Enrollment</a:t>
            </a:r>
          </a:p>
          <a:p>
            <a:pPr lvl="2" indent="-457200" fontAlgn="auto">
              <a:spcAft>
                <a:spcPts val="0"/>
              </a:spcAft>
              <a:buFont typeface="Wingdings" pitchFamily="2" charset="2"/>
              <a:buChar char="Ø"/>
              <a:defRPr/>
            </a:pPr>
            <a:r>
              <a:rPr lang="en-US" dirty="0" smtClean="0"/>
              <a:t>Apprenticeships</a:t>
            </a:r>
          </a:p>
          <a:p>
            <a:pPr lvl="2" indent="-457200" fontAlgn="auto">
              <a:spcAft>
                <a:spcPts val="0"/>
              </a:spcAft>
              <a:buFont typeface="Wingdings" pitchFamily="2" charset="2"/>
              <a:buChar char="Ø"/>
              <a:defRPr/>
            </a:pPr>
            <a:r>
              <a:rPr lang="en-US" dirty="0" smtClean="0"/>
              <a:t>Independent Study</a:t>
            </a:r>
          </a:p>
          <a:p>
            <a:pPr lvl="2" indent="-457200" fontAlgn="auto">
              <a:spcAft>
                <a:spcPts val="0"/>
              </a:spcAft>
              <a:buFont typeface="Wingdings" pitchFamily="2" charset="2"/>
              <a:buChar char="Ø"/>
              <a:defRPr/>
            </a:pPr>
            <a:endParaRPr lang="en-US" sz="900" dirty="0" smtClean="0">
              <a:solidFill>
                <a:srgbClr val="000000"/>
              </a:solidFill>
            </a:endParaRPr>
          </a:p>
          <a:p>
            <a:pPr lvl="2" indent="-457200" fontAlgn="auto">
              <a:spcAft>
                <a:spcPts val="0"/>
              </a:spcAft>
              <a:buNone/>
              <a:defRPr/>
            </a:pPr>
            <a:endParaRPr lang="en-US" dirty="0" smtClean="0"/>
          </a:p>
          <a:p>
            <a:pPr lvl="2" indent="-457200" fontAlgn="auto">
              <a:spcAft>
                <a:spcPts val="0"/>
              </a:spcAft>
              <a:buNone/>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Examples</a:t>
            </a:r>
            <a:endParaRPr lang="en-US" dirty="0">
              <a:solidFill>
                <a:srgbClr val="0070C0"/>
              </a:solidFill>
            </a:endParaRPr>
          </a:p>
        </p:txBody>
      </p:sp>
      <p:sp>
        <p:nvSpPr>
          <p:cNvPr id="3" name="Content Placeholder 2"/>
          <p:cNvSpPr>
            <a:spLocks noGrp="1"/>
          </p:cNvSpPr>
          <p:nvPr>
            <p:ph idx="1"/>
          </p:nvPr>
        </p:nvSpPr>
        <p:spPr>
          <a:xfrm>
            <a:off x="787960" y="2121872"/>
            <a:ext cx="7772400" cy="4114800"/>
          </a:xfrm>
        </p:spPr>
        <p:txBody>
          <a:bodyPr/>
          <a:lstStyle/>
          <a:p>
            <a:r>
              <a:rPr lang="en-US" sz="2800" dirty="0" smtClean="0"/>
              <a:t>Affiliation with local arts organization</a:t>
            </a:r>
          </a:p>
          <a:p>
            <a:pPr lvl="1"/>
            <a:r>
              <a:rPr lang="en-US" sz="2400" dirty="0" smtClean="0"/>
              <a:t>Community youth orchestra</a:t>
            </a:r>
          </a:p>
          <a:p>
            <a:pPr lvl="1"/>
            <a:r>
              <a:rPr lang="en-US" sz="2400" dirty="0" smtClean="0"/>
              <a:t>Local dance troupe</a:t>
            </a:r>
          </a:p>
          <a:p>
            <a:pPr lvl="1"/>
            <a:r>
              <a:rPr lang="en-US" sz="2400" dirty="0" smtClean="0"/>
              <a:t>Local theater group</a:t>
            </a:r>
          </a:p>
          <a:p>
            <a:pPr lvl="1">
              <a:buNone/>
            </a:pPr>
            <a:endParaRPr lang="en-US" sz="2400" dirty="0" smtClean="0"/>
          </a:p>
          <a:p>
            <a:r>
              <a:rPr lang="en-US" sz="2800" dirty="0" smtClean="0"/>
              <a:t>Internship with local professional/artisan</a:t>
            </a:r>
          </a:p>
          <a:p>
            <a:pPr lvl="1"/>
            <a:r>
              <a:rPr lang="en-US" sz="2400" dirty="0" smtClean="0"/>
              <a:t>Veterinarian, attorney, banker, accountant</a:t>
            </a:r>
          </a:p>
          <a:p>
            <a:pPr lvl="1"/>
            <a:r>
              <a:rPr lang="en-US" sz="2400" dirty="0" smtClean="0"/>
              <a:t>Mechanic, welder, plumber, electrician, beautician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772400" cy="4191000"/>
          </a:xfrm>
        </p:spPr>
        <p:txBody>
          <a:bodyPr/>
          <a:lstStyle/>
          <a:p>
            <a:r>
              <a:rPr lang="en-US" sz="2400" dirty="0" smtClean="0"/>
              <a:t>The regional comprehensive centers provide technical assistance designed to raise the capacity of states to help districts and schools meet the goals of the Elementary and Secondary Education Act (ESEA) with the emphasis on the Secretary’s key reform priorities. </a:t>
            </a:r>
          </a:p>
          <a:p>
            <a:r>
              <a:rPr lang="en-US" sz="2400" dirty="0" smtClean="0"/>
              <a:t>Great Lakes East focuses its work in Indiana, Michigan, and Ohio, and is a part of the network of 16 regional comprehensive centers and five national content centers.</a:t>
            </a:r>
            <a:endParaRPr lang="en-US" sz="2400" dirty="0" smtClean="0">
              <a:solidFill>
                <a:srgbClr val="FF0000"/>
              </a:solidFill>
            </a:endParaRPr>
          </a:p>
          <a:p>
            <a:pPr>
              <a:buNone/>
            </a:pPr>
            <a:endParaRPr lang="en-US" dirty="0"/>
          </a:p>
        </p:txBody>
      </p:sp>
      <p:sp>
        <p:nvSpPr>
          <p:cNvPr id="4" name="Title 1"/>
          <p:cNvSpPr>
            <a:spLocks noGrp="1"/>
          </p:cNvSpPr>
          <p:nvPr>
            <p:ph type="title"/>
          </p:nvPr>
        </p:nvSpPr>
        <p:spPr>
          <a:xfrm>
            <a:off x="0" y="304800"/>
            <a:ext cx="9144000" cy="1295400"/>
          </a:xfrm>
        </p:spPr>
        <p:txBody>
          <a:bodyPr>
            <a:noAutofit/>
          </a:bodyPr>
          <a:lstStyle/>
          <a:p>
            <a:r>
              <a:rPr lang="en-US" sz="2800" b="1" dirty="0" smtClean="0"/>
              <a:t>Web conference series </a:t>
            </a:r>
            <a:r>
              <a:rPr lang="en-US" sz="2800" b="1" dirty="0" err="1" smtClean="0"/>
              <a:t>cohosted</a:t>
            </a:r>
            <a:r>
              <a:rPr lang="en-US" sz="2800" b="1" dirty="0" smtClean="0"/>
              <a:t> with the </a:t>
            </a:r>
            <a:br>
              <a:rPr lang="en-US" sz="2800" b="1" dirty="0" smtClean="0"/>
            </a:br>
            <a:r>
              <a:rPr lang="en-US" sz="2800" b="1" dirty="0" smtClean="0"/>
              <a:t>Great Lakes East Comprehensive Center</a:t>
            </a:r>
            <a:endParaRPr lang="en-US" sz="2800" b="1" dirty="0"/>
          </a:p>
        </p:txBody>
      </p:sp>
      <p:sp>
        <p:nvSpPr>
          <p:cNvPr id="5" name="TextBox 4"/>
          <p:cNvSpPr txBox="1"/>
          <p:nvPr/>
        </p:nvSpPr>
        <p:spPr>
          <a:xfrm>
            <a:off x="304800" y="5562600"/>
            <a:ext cx="8534400" cy="369332"/>
          </a:xfrm>
          <a:prstGeom prst="rect">
            <a:avLst/>
          </a:prstGeom>
          <a:noFill/>
        </p:spPr>
        <p:txBody>
          <a:bodyPr wrap="square" rtlCol="0">
            <a:spAutoFit/>
          </a:bodyPr>
          <a:lstStyle/>
          <a:p>
            <a:pPr algn="ctr"/>
            <a:r>
              <a:rPr lang="en-US" sz="1800" b="1" dirty="0" smtClean="0"/>
              <a:t>For more information, visit </a:t>
            </a:r>
            <a:r>
              <a:rPr lang="en-US" sz="1800" b="1" u="sng" dirty="0" smtClean="0">
                <a:solidFill>
                  <a:srgbClr val="0070C0"/>
                </a:solidFill>
                <a:hlinkClick r:id="rId2"/>
              </a:rPr>
              <a:t>www.learningpt.org/greatlakeseast</a:t>
            </a:r>
            <a:r>
              <a:rPr lang="en-US" sz="1800" b="1" u="sng" dirty="0" smtClean="0"/>
              <a:t> </a:t>
            </a:r>
            <a:r>
              <a:rPr lang="en-US" sz="1800" b="1" dirty="0" smtClean="0"/>
              <a:t> </a:t>
            </a:r>
            <a:endParaRPr lang="en-US" sz="1800" b="1" dirty="0"/>
          </a:p>
        </p:txBody>
      </p:sp>
      <p:pic>
        <p:nvPicPr>
          <p:cNvPr id="6" name="Picture 5" descr="GLE%20logo_lines%203-inches_2-23-11.jpg"/>
          <p:cNvPicPr>
            <a:picLocks noChangeAspect="1"/>
          </p:cNvPicPr>
          <p:nvPr/>
        </p:nvPicPr>
        <p:blipFill>
          <a:blip r:embed="rId3" cstate="print"/>
          <a:stretch>
            <a:fillRect/>
          </a:stretch>
        </p:blipFill>
        <p:spPr>
          <a:xfrm>
            <a:off x="152400" y="6217920"/>
            <a:ext cx="2823882" cy="6400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Examples</a:t>
            </a:r>
            <a:endParaRPr lang="en-US" dirty="0">
              <a:solidFill>
                <a:srgbClr val="0070C0"/>
              </a:solidFill>
            </a:endParaRPr>
          </a:p>
        </p:txBody>
      </p:sp>
      <p:sp>
        <p:nvSpPr>
          <p:cNvPr id="3" name="Content Placeholder 2"/>
          <p:cNvSpPr>
            <a:spLocks noGrp="1"/>
          </p:cNvSpPr>
          <p:nvPr>
            <p:ph idx="1"/>
          </p:nvPr>
        </p:nvSpPr>
        <p:spPr>
          <a:xfrm>
            <a:off x="796328" y="2111824"/>
            <a:ext cx="7772400" cy="4114800"/>
          </a:xfrm>
        </p:spPr>
        <p:txBody>
          <a:bodyPr/>
          <a:lstStyle/>
          <a:p>
            <a:r>
              <a:rPr lang="en-US" sz="2800" dirty="0" smtClean="0"/>
              <a:t>Private lessons/instruction/affiliations</a:t>
            </a:r>
          </a:p>
          <a:p>
            <a:pPr lvl="1"/>
            <a:r>
              <a:rPr lang="en-US" sz="2400" dirty="0" smtClean="0"/>
              <a:t>Music lessons</a:t>
            </a:r>
          </a:p>
          <a:p>
            <a:pPr lvl="1"/>
            <a:r>
              <a:rPr lang="en-US" sz="2400" dirty="0" smtClean="0"/>
              <a:t>Gymnastics club</a:t>
            </a:r>
          </a:p>
          <a:p>
            <a:pPr lvl="1"/>
            <a:r>
              <a:rPr lang="en-US" sz="2400" dirty="0" smtClean="0"/>
              <a:t>AAU/Olympic development sports teams</a:t>
            </a:r>
          </a:p>
          <a:p>
            <a:pPr lvl="2"/>
            <a:r>
              <a:rPr lang="en-US" dirty="0" smtClean="0"/>
              <a:t>Residential sports programs</a:t>
            </a:r>
          </a:p>
          <a:p>
            <a:pPr lvl="2"/>
            <a:r>
              <a:rPr lang="en-US" dirty="0" smtClean="0"/>
              <a:t>Cannot be quid pro quo for academic credit</a:t>
            </a:r>
          </a:p>
          <a:p>
            <a:pPr lvl="2"/>
            <a:r>
              <a:rPr lang="en-US" dirty="0" smtClean="0"/>
              <a:t>Must complete comprehensive CF Plan</a:t>
            </a:r>
          </a:p>
          <a:p>
            <a:pPr lvl="2"/>
            <a:r>
              <a:rPr lang="en-US" dirty="0" smtClean="0"/>
              <a:t>Summer camps, seminars, etc.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Third-Party Providers Considerations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solidFill>
                  <a:srgbClr val="0070C0"/>
                </a:solidFill>
              </a:rPr>
              <a:t>Considerations</a:t>
            </a:r>
            <a:endParaRPr lang="en-US" dirty="0">
              <a:solidFill>
                <a:srgbClr val="0070C0"/>
              </a:solidFill>
            </a:endParaRPr>
          </a:p>
        </p:txBody>
      </p:sp>
      <p:sp>
        <p:nvSpPr>
          <p:cNvPr id="3" name="Content Placeholder 2"/>
          <p:cNvSpPr>
            <a:spLocks noGrp="1"/>
          </p:cNvSpPr>
          <p:nvPr>
            <p:ph idx="1"/>
          </p:nvPr>
        </p:nvSpPr>
        <p:spPr>
          <a:xfrm>
            <a:off x="609600" y="1752600"/>
            <a:ext cx="7772400" cy="4114800"/>
          </a:xfrm>
        </p:spPr>
        <p:txBody>
          <a:bodyPr/>
          <a:lstStyle/>
          <a:p>
            <a:r>
              <a:rPr lang="en-US" sz="2800" dirty="0" smtClean="0"/>
              <a:t>What are the credentials of the provider?</a:t>
            </a:r>
            <a:endParaRPr lang="en-US" sz="1600" dirty="0" smtClean="0"/>
          </a:p>
          <a:p>
            <a:r>
              <a:rPr lang="en-US" sz="2800" dirty="0" smtClean="0"/>
              <a:t>How will the experience justify the credit?</a:t>
            </a:r>
            <a:endParaRPr lang="en-US" sz="1000" dirty="0" smtClean="0"/>
          </a:p>
          <a:p>
            <a:pPr lvl="2" indent="-457200">
              <a:buFont typeface="Wingdings" pitchFamily="2" charset="2"/>
              <a:buChar char="Ø"/>
            </a:pPr>
            <a:r>
              <a:rPr lang="en-US" dirty="0" smtClean="0"/>
              <a:t>Content covered in the course</a:t>
            </a:r>
          </a:p>
          <a:p>
            <a:pPr lvl="2" indent="-457200">
              <a:buFont typeface="Wingdings" pitchFamily="2" charset="2"/>
              <a:buChar char="Ø"/>
            </a:pPr>
            <a:r>
              <a:rPr lang="en-US" dirty="0" smtClean="0"/>
              <a:t>Depth and breadth of knowledge and skills expected from the course</a:t>
            </a:r>
            <a:endParaRPr lang="en-US" sz="1600" dirty="0" smtClean="0"/>
          </a:p>
          <a:p>
            <a:r>
              <a:rPr lang="en-US" sz="2800" dirty="0" smtClean="0"/>
              <a:t>Does the educational experience adequately cover the course content?</a:t>
            </a:r>
          </a:p>
          <a:p>
            <a:r>
              <a:rPr lang="en-US" sz="2800" dirty="0" smtClean="0"/>
              <a:t>Who pays the bills? </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solidFill>
                  <a:srgbClr val="0070C0"/>
                </a:solidFill>
              </a:rPr>
              <a:t>Considerations</a:t>
            </a:r>
            <a:endParaRPr lang="en-US" dirty="0">
              <a:solidFill>
                <a:srgbClr val="0070C0"/>
              </a:solidFill>
            </a:endParaRPr>
          </a:p>
        </p:txBody>
      </p:sp>
      <p:sp>
        <p:nvSpPr>
          <p:cNvPr id="3" name="Content Placeholder 2"/>
          <p:cNvSpPr>
            <a:spLocks noGrp="1"/>
          </p:cNvSpPr>
          <p:nvPr>
            <p:ph idx="1"/>
          </p:nvPr>
        </p:nvSpPr>
        <p:spPr>
          <a:xfrm>
            <a:off x="685800" y="1905000"/>
            <a:ext cx="7772400" cy="4114800"/>
          </a:xfrm>
        </p:spPr>
        <p:txBody>
          <a:bodyPr/>
          <a:lstStyle/>
          <a:p>
            <a:r>
              <a:rPr lang="en-US" sz="2800" dirty="0" smtClean="0"/>
              <a:t>How will the experiences reflect the course of study?</a:t>
            </a:r>
            <a:endParaRPr lang="en-US" sz="1000" dirty="0" smtClean="0"/>
          </a:p>
          <a:p>
            <a:pPr lvl="2" indent="-457200">
              <a:buFont typeface="Wingdings" pitchFamily="2" charset="2"/>
              <a:buChar char="Ø"/>
            </a:pPr>
            <a:r>
              <a:rPr lang="en-US" i="1" dirty="0" smtClean="0">
                <a:solidFill>
                  <a:srgbClr val="000000"/>
                </a:solidFill>
              </a:rPr>
              <a:t>When</a:t>
            </a:r>
            <a:r>
              <a:rPr lang="en-US" dirty="0" smtClean="0"/>
              <a:t> will the assessments be taken?</a:t>
            </a:r>
          </a:p>
          <a:p>
            <a:pPr lvl="2" indent="-457200">
              <a:buFont typeface="Wingdings" pitchFamily="2" charset="2"/>
              <a:buChar char="Ø"/>
            </a:pPr>
            <a:r>
              <a:rPr lang="en-US" i="1" dirty="0" smtClean="0">
                <a:solidFill>
                  <a:srgbClr val="000000"/>
                </a:solidFill>
              </a:rPr>
              <a:t>What</a:t>
            </a:r>
            <a:r>
              <a:rPr lang="en-US" dirty="0" smtClean="0"/>
              <a:t> types of assessments should they be?</a:t>
            </a:r>
            <a:endParaRPr lang="en-US" sz="1600" dirty="0" smtClean="0"/>
          </a:p>
          <a:p>
            <a:r>
              <a:rPr lang="en-US" sz="2800" dirty="0" smtClean="0"/>
              <a:t>How (who) will the grade be determined?</a:t>
            </a:r>
            <a:endParaRPr lang="en-US" sz="1600" dirty="0" smtClean="0"/>
          </a:p>
          <a:p>
            <a:r>
              <a:rPr lang="en-US" sz="2800" dirty="0" smtClean="0"/>
              <a:t>Can commercial programs be used?</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Considerations</a:t>
            </a:r>
            <a:endParaRPr lang="en-US" dirty="0">
              <a:solidFill>
                <a:srgbClr val="0070C0"/>
              </a:solidFill>
            </a:endParaRPr>
          </a:p>
        </p:txBody>
      </p:sp>
      <p:sp>
        <p:nvSpPr>
          <p:cNvPr id="3" name="Content Placeholder 2"/>
          <p:cNvSpPr>
            <a:spLocks noGrp="1"/>
          </p:cNvSpPr>
          <p:nvPr>
            <p:ph idx="1"/>
          </p:nvPr>
        </p:nvSpPr>
        <p:spPr/>
        <p:txBody>
          <a:bodyPr/>
          <a:lstStyle/>
          <a:p>
            <a:pPr marL="457200" indent="-457200">
              <a:buFont typeface="Arial" pitchFamily="34" charset="0"/>
              <a:buChar char="•"/>
              <a:tabLst>
                <a:tab pos="57150" algn="l"/>
              </a:tabLst>
            </a:pPr>
            <a:r>
              <a:rPr lang="en-US" dirty="0" smtClean="0"/>
              <a:t>Can students use computer-assisted programs for credit recovery?</a:t>
            </a:r>
          </a:p>
          <a:p>
            <a:pPr marL="1371600" lvl="2" indent="-514350">
              <a:buFont typeface="Wingdings" pitchFamily="2" charset="2"/>
              <a:buChar char="Ø"/>
            </a:pPr>
            <a:r>
              <a:rPr lang="en-US" dirty="0" smtClean="0"/>
              <a:t>Yes. </a:t>
            </a:r>
          </a:p>
          <a:p>
            <a:pPr marL="1371600" lvl="2" indent="-514350">
              <a:buFont typeface="Wingdings" pitchFamily="2" charset="2"/>
              <a:buChar char="Ø"/>
            </a:pPr>
            <a:r>
              <a:rPr lang="en-US" dirty="0" smtClean="0"/>
              <a:t>The costs for such programs may be the responsibility of the student.</a:t>
            </a:r>
          </a:p>
          <a:p>
            <a:pPr>
              <a:buNone/>
            </a:pP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Who Administers?</a:t>
            </a:r>
            <a:endParaRPr lang="en-US" dirty="0">
              <a:solidFill>
                <a:srgbClr val="0070C0"/>
              </a:solidFill>
            </a:endParaRPr>
          </a:p>
        </p:txBody>
      </p:sp>
      <p:sp>
        <p:nvSpPr>
          <p:cNvPr id="3" name="Content Placeholder 2"/>
          <p:cNvSpPr>
            <a:spLocks noGrp="1"/>
          </p:cNvSpPr>
          <p:nvPr>
            <p:ph idx="1"/>
          </p:nvPr>
        </p:nvSpPr>
        <p:spPr>
          <a:xfrm>
            <a:off x="685800" y="1981200"/>
            <a:ext cx="7772400" cy="4419600"/>
          </a:xfrm>
        </p:spPr>
        <p:txBody>
          <a:bodyPr/>
          <a:lstStyle/>
          <a:p>
            <a:pPr>
              <a:lnSpc>
                <a:spcPct val="110000"/>
              </a:lnSpc>
            </a:pPr>
            <a:r>
              <a:rPr lang="en-US" dirty="0" smtClean="0"/>
              <a:t>Local </a:t>
            </a:r>
            <a:r>
              <a:rPr lang="en-US" dirty="0" smtClean="0">
                <a:solidFill>
                  <a:srgbClr val="0070C0"/>
                </a:solidFill>
              </a:rPr>
              <a:t>governing authority </a:t>
            </a:r>
            <a:r>
              <a:rPr lang="en-US" dirty="0" smtClean="0"/>
              <a:t>policies govern.</a:t>
            </a:r>
            <a:endParaRPr lang="en-US" sz="2000" dirty="0" smtClean="0"/>
          </a:p>
          <a:p>
            <a:pPr>
              <a:lnSpc>
                <a:spcPct val="110000"/>
              </a:lnSpc>
            </a:pPr>
            <a:r>
              <a:rPr lang="en-US" dirty="0" smtClean="0">
                <a:solidFill>
                  <a:srgbClr val="0070C0"/>
                </a:solidFill>
              </a:rPr>
              <a:t>Teachers of Record </a:t>
            </a:r>
            <a:r>
              <a:rPr lang="en-US" dirty="0" smtClean="0"/>
              <a:t>are still required for core academic subjects.</a:t>
            </a:r>
          </a:p>
          <a:p>
            <a:pPr>
              <a:lnSpc>
                <a:spcPct val="110000"/>
              </a:lnSpc>
            </a:pPr>
            <a:r>
              <a:rPr lang="en-US" dirty="0" smtClean="0">
                <a:solidFill>
                  <a:srgbClr val="0070C0"/>
                </a:solidFill>
              </a:rPr>
              <a:t>OC relationships </a:t>
            </a:r>
            <a:r>
              <a:rPr lang="en-US" dirty="0" smtClean="0"/>
              <a:t>eliminate the HQT requirement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Questions</a:t>
            </a:r>
            <a:endParaRPr lang="en-US" dirty="0">
              <a:solidFill>
                <a:srgbClr val="0070C0"/>
              </a:solidFill>
            </a:endParaRPr>
          </a:p>
        </p:txBody>
      </p:sp>
      <p:sp>
        <p:nvSpPr>
          <p:cNvPr id="3" name="Content Placeholder 2"/>
          <p:cNvSpPr>
            <a:spLocks noGrp="1"/>
          </p:cNvSpPr>
          <p:nvPr>
            <p:ph idx="1"/>
          </p:nvPr>
        </p:nvSpPr>
        <p:spPr/>
        <p:txBody>
          <a:bodyPr/>
          <a:lstStyle/>
          <a:p>
            <a:pPr fontAlgn="auto">
              <a:spcAft>
                <a:spcPts val="0"/>
              </a:spcAft>
              <a:buFont typeface="Arial" pitchFamily="34" charset="0"/>
              <a:buChar char="•"/>
              <a:defRPr/>
            </a:pPr>
            <a:r>
              <a:rPr lang="en-US" sz="2800" dirty="0" smtClean="0"/>
              <a:t>To verbally ask a question</a:t>
            </a:r>
          </a:p>
          <a:p>
            <a:pPr lvl="1" fontAlgn="auto">
              <a:spcAft>
                <a:spcPts val="0"/>
              </a:spcAft>
              <a:buFont typeface="Courier New" pitchFamily="49" charset="0"/>
              <a:buChar char="o"/>
              <a:defRPr/>
            </a:pPr>
            <a:r>
              <a:rPr lang="en-US" sz="2400" dirty="0" smtClean="0"/>
              <a:t>click on the “</a:t>
            </a:r>
            <a:r>
              <a:rPr lang="en-US" sz="2400" dirty="0" smtClean="0">
                <a:solidFill>
                  <a:srgbClr val="0070C0"/>
                </a:solidFill>
              </a:rPr>
              <a:t>Raise Hand</a:t>
            </a:r>
            <a:r>
              <a:rPr lang="en-US" sz="2400" dirty="0" smtClean="0"/>
              <a:t>” icon in the lower left-hand corner of the screen to let the facilitator know you have a question</a:t>
            </a:r>
          </a:p>
          <a:p>
            <a:pPr lvl="1" fontAlgn="auto">
              <a:spcAft>
                <a:spcPts val="0"/>
              </a:spcAft>
              <a:buFont typeface="Courier New" pitchFamily="49" charset="0"/>
              <a:buChar char="o"/>
              <a:defRPr/>
            </a:pPr>
            <a:r>
              <a:rPr lang="en-US" sz="2400" dirty="0" smtClean="0"/>
              <a:t>The facilitator will prompt you on how to un-mute your phone.</a:t>
            </a:r>
          </a:p>
          <a:p>
            <a:pPr lvl="1" fontAlgn="auto">
              <a:spcAft>
                <a:spcPts val="0"/>
              </a:spcAft>
              <a:buNone/>
              <a:defRPr/>
            </a:pPr>
            <a:endParaRPr lang="en-US" sz="1400" dirty="0" smtClean="0"/>
          </a:p>
          <a:p>
            <a:r>
              <a:rPr lang="en-US" sz="2800" dirty="0" smtClean="0"/>
              <a:t>You can also submit questions or comments in the “Chat Pod” </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Conference Series </a:t>
            </a:r>
            <a:br>
              <a:rPr lang="en-US" dirty="0" smtClean="0"/>
            </a:br>
            <a:r>
              <a:rPr lang="en-US" dirty="0" smtClean="0">
                <a:solidFill>
                  <a:srgbClr val="0070C0"/>
                </a:solidFill>
              </a:rPr>
              <a:t>Next Steps</a:t>
            </a:r>
            <a:endParaRPr lang="en-US" dirty="0">
              <a:solidFill>
                <a:srgbClr val="0070C0"/>
              </a:solidFill>
            </a:endParaRPr>
          </a:p>
        </p:txBody>
      </p:sp>
      <p:sp>
        <p:nvSpPr>
          <p:cNvPr id="3" name="Content Placeholder 2"/>
          <p:cNvSpPr>
            <a:spLocks noGrp="1"/>
          </p:cNvSpPr>
          <p:nvPr>
            <p:ph idx="1"/>
          </p:nvPr>
        </p:nvSpPr>
        <p:spPr>
          <a:xfrm>
            <a:off x="685800" y="2133600"/>
            <a:ext cx="7772400" cy="3962400"/>
          </a:xfrm>
        </p:spPr>
        <p:txBody>
          <a:bodyPr/>
          <a:lstStyle/>
          <a:p>
            <a:pPr marL="457200" lvl="1" indent="-457200">
              <a:buFont typeface="Arial" pitchFamily="34" charset="0"/>
              <a:buChar char="•"/>
            </a:pPr>
            <a:r>
              <a:rPr lang="en-US" dirty="0" smtClean="0"/>
              <a:t>Archive, transcript, PowerPoint presentation, and Q&amp;A document will be available online.</a:t>
            </a:r>
            <a:endParaRPr lang="en-US" dirty="0" smtClean="0">
              <a:solidFill>
                <a:srgbClr val="0070C0"/>
              </a:solidFill>
            </a:endParaRPr>
          </a:p>
          <a:p>
            <a:pPr marL="457200" lvl="1" indent="-457200">
              <a:buFont typeface="Arial" pitchFamily="34" charset="0"/>
              <a:buChar char="•"/>
            </a:pPr>
            <a:r>
              <a:rPr lang="en-US" dirty="0" smtClean="0"/>
              <a:t>Participants will receive a brief online survey following the Web conference.</a:t>
            </a:r>
          </a:p>
          <a:p>
            <a:pPr marL="457200" lvl="1" indent="-457200">
              <a:buFont typeface="Arial" pitchFamily="34" charset="0"/>
              <a:buChar char="•"/>
            </a:pPr>
            <a:r>
              <a:rPr lang="en-US" dirty="0" smtClean="0"/>
              <a:t>Credit flexibility Web conferences are currently scheduled through early May.</a:t>
            </a:r>
          </a:p>
          <a:p>
            <a:pPr marL="1143000" lvl="3" indent="-457200">
              <a:buFont typeface="Wingdings" pitchFamily="2" charset="2"/>
              <a:buChar char="Ø"/>
            </a:pPr>
            <a:r>
              <a:rPr lang="en-US" sz="2400" dirty="0" smtClean="0"/>
              <a:t>The next Web conference is scheduled for Tuesday, May 10, at 1:30 p.m. EST.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5800" y="2130425"/>
            <a:ext cx="7772400" cy="2746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1" u="none" strike="noStrike" kern="0" cap="none" spc="0" normalizeH="0" baseline="0" noProof="0" dirty="0" smtClean="0">
                <a:ln>
                  <a:noFill/>
                </a:ln>
                <a:solidFill>
                  <a:srgbClr val="0070C0"/>
                </a:solidFill>
                <a:effectLst/>
                <a:uLnTx/>
                <a:uFillTx/>
                <a:latin typeface="+mj-lt"/>
                <a:ea typeface="+mj-ea"/>
                <a:cs typeface="+mj-cs"/>
              </a:rPr>
              <a:t>Thank you </a:t>
            </a:r>
            <a:r>
              <a:rPr kumimoji="0" lang="en-US" sz="4400" b="0" i="0" u="none" strike="noStrike" kern="0" cap="none" spc="0" normalizeH="0" baseline="0" noProof="0" dirty="0" smtClean="0">
                <a:ln>
                  <a:noFill/>
                </a:ln>
                <a:solidFill>
                  <a:srgbClr val="0070C0"/>
                </a:solidFill>
                <a:effectLst/>
                <a:uLnTx/>
                <a:uFillTx/>
                <a:latin typeface="+mj-lt"/>
                <a:ea typeface="+mj-ea"/>
                <a:cs typeface="+mj-cs"/>
              </a:rPr>
              <a:t/>
            </a:r>
            <a:br>
              <a:rPr kumimoji="0" lang="en-US" sz="4400" b="0" i="0" u="none" strike="noStrike" kern="0" cap="none" spc="0" normalizeH="0" baseline="0" noProof="0" dirty="0" smtClean="0">
                <a:ln>
                  <a:noFill/>
                </a:ln>
                <a:solidFill>
                  <a:srgbClr val="0070C0"/>
                </a:solidFill>
                <a:effectLst/>
                <a:uLnTx/>
                <a:uFillTx/>
                <a:latin typeface="+mj-lt"/>
                <a:ea typeface="+mj-ea"/>
                <a:cs typeface="+mj-cs"/>
              </a:rPr>
            </a:br>
            <a:r>
              <a:rPr kumimoji="0" lang="en-US" sz="4400" b="0" i="0" u="none" strike="noStrike" kern="0" cap="none" spc="0" normalizeH="0" baseline="0" noProof="0" dirty="0" smtClean="0">
                <a:ln>
                  <a:noFill/>
                </a:ln>
                <a:solidFill>
                  <a:schemeClr val="tx2"/>
                </a:solidFill>
                <a:effectLst/>
                <a:uLnTx/>
                <a:uFillTx/>
                <a:latin typeface="+mj-lt"/>
                <a:ea typeface="+mj-ea"/>
                <a:cs typeface="+mj-cs"/>
              </a:rPr>
              <a:t>for participating in today’s Web conference.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ODE Credit Flexibility Website</a:t>
            </a:r>
            <a:endParaRPr lang="en-US" dirty="0"/>
          </a:p>
        </p:txBody>
      </p:sp>
      <p:pic>
        <p:nvPicPr>
          <p:cNvPr id="4" name="Picture 3">
            <a:hlinkClick r:id="rId2"/>
          </p:cNvPr>
          <p:cNvPicPr/>
          <p:nvPr/>
        </p:nvPicPr>
        <p:blipFill>
          <a:blip r:embed="rId3" cstate="print"/>
          <a:srcRect l="6764" t="15014" r="9037" b="8215"/>
          <a:stretch>
            <a:fillRect/>
          </a:stretch>
        </p:blipFill>
        <p:spPr bwMode="auto">
          <a:xfrm>
            <a:off x="685800" y="2133600"/>
            <a:ext cx="4994384" cy="3048000"/>
          </a:xfrm>
          <a:prstGeom prst="rect">
            <a:avLst/>
          </a:prstGeom>
          <a:noFill/>
          <a:ln w="3175">
            <a:solidFill>
              <a:schemeClr val="tx1"/>
            </a:solidFill>
            <a:miter lim="800000"/>
            <a:headEnd/>
            <a:tailEnd/>
          </a:ln>
        </p:spPr>
      </p:pic>
      <p:sp>
        <p:nvSpPr>
          <p:cNvPr id="5" name="Content Placeholder 2"/>
          <p:cNvSpPr>
            <a:spLocks noGrp="1"/>
          </p:cNvSpPr>
          <p:nvPr>
            <p:ph idx="1"/>
          </p:nvPr>
        </p:nvSpPr>
        <p:spPr>
          <a:xfrm>
            <a:off x="5867400" y="2057400"/>
            <a:ext cx="2819400" cy="3124199"/>
          </a:xfrm>
        </p:spPr>
        <p:txBody>
          <a:bodyPr>
            <a:noAutofit/>
          </a:bodyPr>
          <a:lstStyle/>
          <a:p>
            <a:r>
              <a:rPr lang="en-US" dirty="0" smtClean="0"/>
              <a:t>Guidance</a:t>
            </a:r>
          </a:p>
          <a:p>
            <a:r>
              <a:rPr lang="en-US" dirty="0" smtClean="0"/>
              <a:t>Case Studies</a:t>
            </a:r>
          </a:p>
          <a:p>
            <a:r>
              <a:rPr lang="en-US" dirty="0" smtClean="0"/>
              <a:t>Web Conference Series</a:t>
            </a:r>
          </a:p>
        </p:txBody>
      </p:sp>
      <p:sp>
        <p:nvSpPr>
          <p:cNvPr id="6" name="TextBox 5"/>
          <p:cNvSpPr txBox="1"/>
          <p:nvPr/>
        </p:nvSpPr>
        <p:spPr>
          <a:xfrm>
            <a:off x="0" y="5867400"/>
            <a:ext cx="8915400" cy="369332"/>
          </a:xfrm>
          <a:prstGeom prst="rect">
            <a:avLst/>
          </a:prstGeom>
          <a:noFill/>
        </p:spPr>
        <p:txBody>
          <a:bodyPr wrap="square" rtlCol="0">
            <a:spAutoFit/>
          </a:bodyPr>
          <a:lstStyle/>
          <a:p>
            <a:pPr algn="ctr"/>
            <a:r>
              <a:rPr lang="en-US" sz="1800" b="1" dirty="0" smtClean="0"/>
              <a:t>Visit </a:t>
            </a:r>
            <a:r>
              <a:rPr lang="en-US" sz="1800" b="1" u="sng" dirty="0" smtClean="0">
                <a:solidFill>
                  <a:srgbClr val="0070C0"/>
                </a:solidFill>
                <a:hlinkClick r:id="rId4"/>
              </a:rPr>
              <a:t>www.education.ohio.gov</a:t>
            </a:r>
            <a:r>
              <a:rPr lang="en-US" sz="1800" b="1" dirty="0" smtClean="0"/>
              <a:t>; Select School Options; Select Credit Flexibility</a:t>
            </a:r>
            <a:endParaRPr lang="en-US" sz="1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Credit Flexibility </a:t>
            </a:r>
            <a:r>
              <a:rPr lang="en-US" dirty="0" smtClean="0">
                <a:solidFill>
                  <a:srgbClr val="000000"/>
                </a:solidFill>
              </a:rPr>
              <a:t>Guidance</a:t>
            </a:r>
            <a:endParaRPr lang="en-US" dirty="0">
              <a:solidFill>
                <a:srgbClr val="000000"/>
              </a:solidFill>
            </a:endParaRPr>
          </a:p>
        </p:txBody>
      </p:sp>
      <p:sp>
        <p:nvSpPr>
          <p:cNvPr id="3" name="Content Placeholder 2"/>
          <p:cNvSpPr>
            <a:spLocks noGrp="1"/>
          </p:cNvSpPr>
          <p:nvPr>
            <p:ph idx="1"/>
          </p:nvPr>
        </p:nvSpPr>
        <p:spPr>
          <a:xfrm>
            <a:off x="685800" y="1524000"/>
            <a:ext cx="7772400" cy="4419600"/>
          </a:xfrm>
        </p:spPr>
        <p:txBody>
          <a:bodyPr/>
          <a:lstStyle/>
          <a:p>
            <a:pPr>
              <a:buNone/>
            </a:pPr>
            <a:r>
              <a:rPr lang="en-US" sz="2400" b="1" dirty="0" smtClean="0"/>
              <a:t>Sections </a:t>
            </a:r>
            <a:r>
              <a:rPr lang="en-US" sz="2400" b="1" dirty="0" smtClean="0">
                <a:hlinkClick r:id="rId2"/>
              </a:rPr>
              <a:t>Currently Available</a:t>
            </a:r>
            <a:r>
              <a:rPr lang="en-US" sz="2400" b="1" dirty="0" smtClean="0"/>
              <a:t> on These Topics:</a:t>
            </a:r>
          </a:p>
          <a:p>
            <a:r>
              <a:rPr lang="en-US" sz="2400" dirty="0" smtClean="0"/>
              <a:t>General Information (includes information on the Appeals Process and Procedures)</a:t>
            </a:r>
          </a:p>
          <a:p>
            <a:r>
              <a:rPr lang="en-US" sz="2400" dirty="0" smtClean="0"/>
              <a:t>Highly Qualified Teachers</a:t>
            </a:r>
          </a:p>
          <a:p>
            <a:r>
              <a:rPr lang="en-US" sz="2400" dirty="0" smtClean="0"/>
              <a:t>Funding</a:t>
            </a:r>
          </a:p>
          <a:p>
            <a:r>
              <a:rPr lang="en-US" sz="2400" dirty="0" smtClean="0"/>
              <a:t>Assessment and Gifted</a:t>
            </a:r>
          </a:p>
          <a:p>
            <a:r>
              <a:rPr lang="en-US" sz="2400" dirty="0" smtClean="0"/>
              <a:t>Physical Education and Athletic Eligibility</a:t>
            </a:r>
          </a:p>
          <a:p>
            <a:r>
              <a:rPr lang="en-US" sz="2400" dirty="0" smtClean="0"/>
              <a:t>Career-Technical</a:t>
            </a:r>
          </a:p>
          <a:p>
            <a:pPr lvl="0"/>
            <a:r>
              <a:rPr lang="en-US" sz="2400" dirty="0" smtClean="0"/>
              <a:t>Students with Disabilities</a:t>
            </a:r>
          </a:p>
          <a:p>
            <a:pPr lvl="0"/>
            <a:r>
              <a:rPr lang="en-US" sz="2400" dirty="0" smtClean="0"/>
              <a:t>Implementation Guidance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Flexibility </a:t>
            </a:r>
            <a:r>
              <a:rPr lang="en-US" dirty="0" smtClean="0">
                <a:solidFill>
                  <a:srgbClr val="000000"/>
                </a:solidFill>
                <a:hlinkClick r:id="rId2"/>
              </a:rPr>
              <a:t>Case Studies </a:t>
            </a:r>
            <a:r>
              <a:rPr lang="en-US" dirty="0" smtClean="0">
                <a:solidFill>
                  <a:srgbClr val="000000"/>
                </a:solidFill>
              </a:rPr>
              <a:t>and Promising Practices</a:t>
            </a:r>
            <a:endParaRPr lang="en-US" dirty="0">
              <a:solidFill>
                <a:srgbClr val="000000"/>
              </a:solidFill>
            </a:endParaRPr>
          </a:p>
        </p:txBody>
      </p:sp>
      <p:sp>
        <p:nvSpPr>
          <p:cNvPr id="3" name="Content Placeholder 2"/>
          <p:cNvSpPr>
            <a:spLocks noGrp="1"/>
          </p:cNvSpPr>
          <p:nvPr>
            <p:ph idx="1"/>
          </p:nvPr>
        </p:nvSpPr>
        <p:spPr>
          <a:xfrm>
            <a:off x="685800" y="2133600"/>
            <a:ext cx="7772400" cy="4267200"/>
          </a:xfrm>
        </p:spPr>
        <p:txBody>
          <a:bodyPr/>
          <a:lstStyle/>
          <a:p>
            <a:pPr>
              <a:buNone/>
            </a:pPr>
            <a:r>
              <a:rPr lang="en-US" sz="2800" b="1" dirty="0" smtClean="0"/>
              <a:t>Upcoming Topics</a:t>
            </a:r>
            <a:r>
              <a:rPr lang="en-US" b="1" dirty="0" smtClean="0"/>
              <a:t>:</a:t>
            </a:r>
          </a:p>
          <a:p>
            <a:r>
              <a:rPr lang="en-US" sz="2800" dirty="0" smtClean="0"/>
              <a:t>Testing out</a:t>
            </a:r>
          </a:p>
          <a:p>
            <a:r>
              <a:rPr lang="en-US" sz="2800" dirty="0" smtClean="0"/>
              <a:t>Use of third-party providers</a:t>
            </a:r>
          </a:p>
          <a:p>
            <a:r>
              <a:rPr lang="en-US" sz="2800" dirty="0" smtClean="0"/>
              <a:t>Highly qualified teachers/Teachers of record</a:t>
            </a:r>
          </a:p>
          <a:p>
            <a:r>
              <a:rPr lang="en-US" sz="2800" dirty="0" smtClean="0"/>
              <a:t>Student credit flexibility plans</a:t>
            </a:r>
          </a:p>
          <a:p>
            <a:r>
              <a:rPr lang="en-US" sz="2800" dirty="0" smtClean="0"/>
              <a:t>Communicating the credit flexibility opportunity</a:t>
            </a:r>
          </a:p>
          <a:p>
            <a:r>
              <a:rPr lang="en-US" sz="2800" dirty="0" smtClean="0"/>
              <a:t>District-level appeal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Flexibility Spring 2011 </a:t>
            </a:r>
            <a:r>
              <a:rPr lang="en-US" dirty="0" smtClean="0">
                <a:solidFill>
                  <a:srgbClr val="000000"/>
                </a:solidFill>
              </a:rPr>
              <a:t>Web Conference Series </a:t>
            </a:r>
            <a:endParaRPr lang="en-US" dirty="0">
              <a:solidFill>
                <a:srgbClr val="000000"/>
              </a:solidFill>
            </a:endParaRPr>
          </a:p>
        </p:txBody>
      </p:sp>
      <p:sp>
        <p:nvSpPr>
          <p:cNvPr id="3" name="Content Placeholder 2"/>
          <p:cNvSpPr>
            <a:spLocks noGrp="1"/>
          </p:cNvSpPr>
          <p:nvPr>
            <p:ph idx="1"/>
          </p:nvPr>
        </p:nvSpPr>
        <p:spPr>
          <a:xfrm>
            <a:off x="685800" y="2133600"/>
            <a:ext cx="7772400" cy="4114800"/>
          </a:xfrm>
        </p:spPr>
        <p:txBody>
          <a:bodyPr/>
          <a:lstStyle/>
          <a:p>
            <a:r>
              <a:rPr lang="en-US" sz="2800" dirty="0" smtClean="0"/>
              <a:t>Hosted by the Ohio Department of Education</a:t>
            </a:r>
            <a:endParaRPr lang="en-US" sz="1000" dirty="0" smtClean="0"/>
          </a:p>
          <a:p>
            <a:r>
              <a:rPr lang="en-US" sz="2800" dirty="0" smtClean="0"/>
              <a:t>Intended to support local implementation of Ohio’s Credit Flexibility Policy  </a:t>
            </a:r>
          </a:p>
          <a:p>
            <a:pPr>
              <a:buNone/>
            </a:pPr>
            <a:endParaRPr lang="en-US" sz="1000" dirty="0" smtClean="0"/>
          </a:p>
          <a:p>
            <a:pPr lvl="2" indent="-514350">
              <a:buFont typeface="Wingdings" pitchFamily="2" charset="2"/>
              <a:buChar char="Ø"/>
            </a:pPr>
            <a:r>
              <a:rPr lang="en-US" dirty="0" smtClean="0"/>
              <a:t>Includes highlights from guidance documents </a:t>
            </a:r>
          </a:p>
          <a:p>
            <a:pPr lvl="2" indent="-514350">
              <a:buFont typeface="Wingdings" pitchFamily="2" charset="2"/>
              <a:buChar char="Ø"/>
            </a:pPr>
            <a:r>
              <a:rPr lang="en-US" dirty="0" smtClean="0"/>
              <a:t>Connects participants with Ohio schools, districts, organizations, and related resources for support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z="3600" dirty="0" smtClean="0"/>
              <a:t>Spring 2011 Web Conference Series</a:t>
            </a:r>
            <a:endParaRPr lang="en-US" sz="3600" dirty="0"/>
          </a:p>
        </p:txBody>
      </p:sp>
      <p:graphicFrame>
        <p:nvGraphicFramePr>
          <p:cNvPr id="9" name="Content Placeholder 8"/>
          <p:cNvGraphicFramePr>
            <a:graphicFrameLocks noGrp="1"/>
          </p:cNvGraphicFramePr>
          <p:nvPr>
            <p:ph idx="1"/>
          </p:nvPr>
        </p:nvGraphicFramePr>
        <p:xfrm>
          <a:off x="762000" y="1447800"/>
          <a:ext cx="8001000" cy="2895600"/>
        </p:xfrm>
        <a:graphic>
          <a:graphicData uri="http://schemas.openxmlformats.org/drawingml/2006/table">
            <a:tbl>
              <a:tblPr firstRow="1" bandRow="1">
                <a:tableStyleId>{5C22544A-7EE6-4342-B048-85BDC9FD1C3A}</a:tableStyleId>
              </a:tblPr>
              <a:tblGrid>
                <a:gridCol w="2133600"/>
                <a:gridCol w="5867400"/>
              </a:tblGrid>
              <a:tr h="370840">
                <a:tc>
                  <a:txBody>
                    <a:bodyPr/>
                    <a:lstStyle/>
                    <a:p>
                      <a:r>
                        <a:rPr lang="en-US" sz="3200" dirty="0" smtClean="0"/>
                        <a:t>Date</a:t>
                      </a:r>
                      <a:endParaRPr lang="en-US" sz="3200" dirty="0"/>
                    </a:p>
                  </a:txBody>
                  <a:tcPr/>
                </a:tc>
                <a:tc>
                  <a:txBody>
                    <a:bodyPr/>
                    <a:lstStyle/>
                    <a:p>
                      <a:r>
                        <a:rPr lang="en-US" sz="3200" dirty="0" smtClean="0"/>
                        <a:t>Topic</a:t>
                      </a:r>
                      <a:endParaRPr lang="en-US" sz="3200" dirty="0"/>
                    </a:p>
                  </a:txBody>
                  <a:tcPr/>
                </a:tc>
              </a:tr>
              <a:tr h="0">
                <a:tc gridSpan="2">
                  <a:txBody>
                    <a:bodyPr/>
                    <a:lstStyle/>
                    <a:p>
                      <a:endParaRPr lang="en-US" sz="800" dirty="0"/>
                    </a:p>
                  </a:txBody>
                  <a:tcPr/>
                </a:tc>
                <a:tc hMerge="1">
                  <a:txBody>
                    <a:bodyPr/>
                    <a:lstStyle/>
                    <a:p>
                      <a:endParaRPr lang="en-US"/>
                    </a:p>
                  </a:txBody>
                  <a:tcPr/>
                </a:tc>
              </a:tr>
              <a:tr h="370840">
                <a:tc>
                  <a:txBody>
                    <a:bodyPr/>
                    <a:lstStyle/>
                    <a:p>
                      <a:r>
                        <a:rPr lang="en-US" sz="2800" dirty="0" smtClean="0"/>
                        <a:t>April</a:t>
                      </a:r>
                      <a:r>
                        <a:rPr lang="en-US" sz="2800" baseline="0" dirty="0" smtClean="0"/>
                        <a:t> </a:t>
                      </a:r>
                      <a:r>
                        <a:rPr lang="en-US" sz="2800" dirty="0" smtClean="0"/>
                        <a:t>12</a:t>
                      </a:r>
                      <a:endParaRPr lang="en-US" sz="2800" dirty="0"/>
                    </a:p>
                  </a:txBody>
                  <a:tcPr/>
                </a:tc>
                <a:tc>
                  <a:txBody>
                    <a:bodyPr/>
                    <a:lstStyle/>
                    <a:p>
                      <a:r>
                        <a:rPr lang="en-US" sz="2800" dirty="0" smtClean="0"/>
                        <a:t>Using Third-Party Providers for Credit Flexibility Plans</a:t>
                      </a:r>
                      <a:endParaRPr lang="en-US" sz="2800" dirty="0"/>
                    </a:p>
                  </a:txBody>
                  <a:tcPr/>
                </a:tc>
              </a:tr>
              <a:tr h="0">
                <a:tc gridSpan="2">
                  <a:txBody>
                    <a:bodyPr/>
                    <a:lstStyle/>
                    <a:p>
                      <a:endParaRPr lang="en-US" sz="800" dirty="0"/>
                    </a:p>
                  </a:txBody>
                  <a:tcPr/>
                </a:tc>
                <a:tc hMerge="1">
                  <a:txBody>
                    <a:bodyPr/>
                    <a:lstStyle/>
                    <a:p>
                      <a:endParaRPr lang="en-US"/>
                    </a:p>
                  </a:txBody>
                  <a:tcPr/>
                </a:tc>
              </a:tr>
              <a:tr h="370840">
                <a:tc>
                  <a:txBody>
                    <a:bodyPr/>
                    <a:lstStyle/>
                    <a:p>
                      <a:r>
                        <a:rPr lang="en-US" sz="2800" dirty="0" smtClean="0"/>
                        <a:t>May 10</a:t>
                      </a:r>
                      <a:endParaRPr lang="en-US" sz="2800" dirty="0"/>
                    </a:p>
                  </a:txBody>
                  <a:tcPr/>
                </a:tc>
                <a:tc>
                  <a:txBody>
                    <a:bodyPr/>
                    <a:lstStyle/>
                    <a:p>
                      <a:r>
                        <a:rPr lang="en-US" sz="2800" dirty="0" smtClean="0"/>
                        <a:t>Teacher of Record Planning </a:t>
                      </a:r>
                    </a:p>
                    <a:p>
                      <a:r>
                        <a:rPr lang="en-US" sz="2800" dirty="0" smtClean="0"/>
                        <a:t>2011-12</a:t>
                      </a:r>
                      <a:endParaRPr lang="en-US" sz="2800" dirty="0"/>
                    </a:p>
                  </a:txBody>
                  <a:tcPr/>
                </a:tc>
              </a:tr>
            </a:tbl>
          </a:graphicData>
        </a:graphic>
      </p:graphicFrame>
      <p:sp>
        <p:nvSpPr>
          <p:cNvPr id="4" name="TextBox 3"/>
          <p:cNvSpPr txBox="1"/>
          <p:nvPr/>
        </p:nvSpPr>
        <p:spPr>
          <a:xfrm>
            <a:off x="838200" y="5715000"/>
            <a:ext cx="7772400" cy="584775"/>
          </a:xfrm>
          <a:prstGeom prst="rect">
            <a:avLst/>
          </a:prstGeom>
          <a:noFill/>
        </p:spPr>
        <p:txBody>
          <a:bodyPr wrap="square" rtlCol="0">
            <a:spAutoFit/>
          </a:bodyPr>
          <a:lstStyle/>
          <a:p>
            <a:r>
              <a:rPr lang="en-US" sz="1600" dirty="0" smtClean="0"/>
              <a:t>Please note that recordings and information from these events will be available on </a:t>
            </a:r>
            <a:r>
              <a:rPr lang="en-US" sz="1600" dirty="0" smtClean="0">
                <a:hlinkClick r:id="rId2"/>
              </a:rPr>
              <a:t>ODEs website</a:t>
            </a:r>
            <a:r>
              <a:rPr lang="en-US" sz="1600" dirty="0" smtClean="0"/>
              <a:t> following each event.</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762000"/>
            <a:ext cx="7772400" cy="1143000"/>
          </a:xfrm>
        </p:spPr>
        <p:txBody>
          <a:bodyPr>
            <a:normAutofit fontScale="90000"/>
          </a:bodyPr>
          <a:lstStyle/>
          <a:p>
            <a:r>
              <a:rPr lang="en-US" dirty="0" smtClean="0"/>
              <a:t>Ohio Department of Education</a:t>
            </a:r>
            <a:br>
              <a:rPr lang="en-US" dirty="0" smtClean="0"/>
            </a:br>
            <a:r>
              <a:rPr lang="en-US" sz="2700" b="1" dirty="0" smtClean="0">
                <a:solidFill>
                  <a:srgbClr val="0070C0"/>
                </a:solidFill>
                <a:hlinkClick r:id="rId2"/>
              </a:rPr>
              <a:t>www.education.ohio.gov</a:t>
            </a:r>
            <a:r>
              <a:rPr lang="en-US" sz="3200" b="1" dirty="0" smtClean="0">
                <a:solidFill>
                  <a:srgbClr val="0070C0"/>
                </a:solidFill>
              </a:rPr>
              <a:t> </a:t>
            </a:r>
            <a:br>
              <a:rPr lang="en-US" sz="3200" b="1" dirty="0" smtClean="0">
                <a:solidFill>
                  <a:srgbClr val="0070C0"/>
                </a:solidFill>
              </a:rPr>
            </a:br>
            <a:endParaRPr lang="en-US" dirty="0" smtClean="0">
              <a:solidFill>
                <a:srgbClr val="0070C0"/>
              </a:solidFill>
            </a:endParaRPr>
          </a:p>
        </p:txBody>
      </p:sp>
      <p:pic>
        <p:nvPicPr>
          <p:cNvPr id="5" name="Content Placeholder 3"/>
          <p:cNvPicPr>
            <a:picLocks noGrp="1"/>
          </p:cNvPicPr>
          <p:nvPr>
            <p:ph idx="1"/>
          </p:nvPr>
        </p:nvPicPr>
        <p:blipFill>
          <a:blip r:embed="rId3" cstate="print"/>
          <a:srcRect l="6090" t="14615" r="8013" b="6667"/>
          <a:stretch>
            <a:fillRect/>
          </a:stretch>
        </p:blipFill>
        <p:spPr bwMode="auto">
          <a:xfrm>
            <a:off x="838200" y="1828800"/>
            <a:ext cx="7467600" cy="41449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Conference Series</a:t>
            </a:r>
            <a:endParaRPr lang="en-US" dirty="0"/>
          </a:p>
        </p:txBody>
      </p:sp>
      <p:sp>
        <p:nvSpPr>
          <p:cNvPr id="3" name="Content Placeholder 2"/>
          <p:cNvSpPr>
            <a:spLocks noGrp="1"/>
          </p:cNvSpPr>
          <p:nvPr>
            <p:ph idx="1"/>
          </p:nvPr>
        </p:nvSpPr>
        <p:spPr>
          <a:xfrm>
            <a:off x="685800" y="1981200"/>
            <a:ext cx="7772400" cy="3429000"/>
          </a:xfrm>
        </p:spPr>
        <p:txBody>
          <a:bodyPr/>
          <a:lstStyle/>
          <a:p>
            <a:pPr marL="0" indent="0">
              <a:buNone/>
            </a:pPr>
            <a:r>
              <a:rPr lang="en-US" dirty="0" smtClean="0"/>
              <a:t>Materials from this Web conference will be </a:t>
            </a:r>
            <a:r>
              <a:rPr lang="en-US" dirty="0" smtClean="0">
                <a:solidFill>
                  <a:srgbClr val="000000"/>
                </a:solidFill>
              </a:rPr>
              <a:t>available online:</a:t>
            </a:r>
          </a:p>
          <a:p>
            <a:pPr marL="457200" indent="0">
              <a:buNone/>
            </a:pPr>
            <a:endParaRPr lang="en-US" sz="1000" dirty="0" smtClean="0"/>
          </a:p>
          <a:p>
            <a:pPr marL="914400" lvl="2" indent="-457200">
              <a:buFont typeface="Wingdings" pitchFamily="2" charset="2"/>
              <a:buChar char="Ø"/>
            </a:pPr>
            <a:r>
              <a:rPr lang="en-US" sz="2800" dirty="0" smtClean="0"/>
              <a:t>Video archive </a:t>
            </a:r>
          </a:p>
          <a:p>
            <a:pPr marL="914400" lvl="2" indent="-457200">
              <a:buFont typeface="Wingdings" pitchFamily="2" charset="2"/>
              <a:buChar char="Ø"/>
            </a:pPr>
            <a:r>
              <a:rPr lang="en-US" sz="2800" dirty="0" smtClean="0"/>
              <a:t>Transcript</a:t>
            </a:r>
          </a:p>
          <a:p>
            <a:pPr marL="914400" lvl="2" indent="-457200">
              <a:buFont typeface="Wingdings" pitchFamily="2" charset="2"/>
              <a:buChar char="Ø"/>
            </a:pPr>
            <a:r>
              <a:rPr lang="en-US" sz="2800" dirty="0" smtClean="0"/>
              <a:t>PowerPoint presentation</a:t>
            </a:r>
          </a:p>
          <a:p>
            <a:pPr marL="914400" lvl="2" indent="-457200">
              <a:buFont typeface="Wingdings" pitchFamily="2" charset="2"/>
              <a:buChar char="Ø"/>
            </a:pPr>
            <a:r>
              <a:rPr lang="en-US" sz="2800" dirty="0" smtClean="0"/>
              <a:t>Q &amp;A Document</a:t>
            </a:r>
          </a:p>
        </p:txBody>
      </p:sp>
      <p:sp>
        <p:nvSpPr>
          <p:cNvPr id="4" name="TextBox 3"/>
          <p:cNvSpPr txBox="1"/>
          <p:nvPr/>
        </p:nvSpPr>
        <p:spPr>
          <a:xfrm>
            <a:off x="304800" y="5867400"/>
            <a:ext cx="8686800" cy="369332"/>
          </a:xfrm>
          <a:prstGeom prst="rect">
            <a:avLst/>
          </a:prstGeom>
          <a:noFill/>
        </p:spPr>
        <p:txBody>
          <a:bodyPr wrap="square" rtlCol="0">
            <a:spAutoFit/>
          </a:bodyPr>
          <a:lstStyle/>
          <a:p>
            <a:pPr algn="ctr"/>
            <a:r>
              <a:rPr lang="en-US" sz="1800" b="1" dirty="0" smtClean="0"/>
              <a:t>Visit </a:t>
            </a:r>
            <a:r>
              <a:rPr lang="en-US" sz="1800" b="1" u="sng" dirty="0" smtClean="0">
                <a:solidFill>
                  <a:srgbClr val="0070C0"/>
                </a:solidFill>
                <a:hlinkClick r:id="rId2"/>
              </a:rPr>
              <a:t>www.education.ohio.gov</a:t>
            </a:r>
            <a:r>
              <a:rPr lang="en-US" sz="1800" b="1" dirty="0" smtClean="0"/>
              <a:t>; Select School Options; Select Credit Flexibility</a:t>
            </a:r>
            <a:endParaRPr lang="en-US" sz="1800" b="1" dirty="0"/>
          </a:p>
        </p:txBody>
      </p:sp>
    </p:spTree>
  </p:cSld>
  <p:clrMapOvr>
    <a:masterClrMapping/>
  </p:clrMapOvr>
</p:sld>
</file>

<file path=ppt/theme/theme1.xml><?xml version="1.0" encoding="utf-8"?>
<a:theme xmlns:a="http://schemas.openxmlformats.org/drawingml/2006/main" name="PowerPoint1">
  <a:themeElements>
    <a:clrScheme name="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PowerPoint1</Template>
  <TotalTime>527</TotalTime>
  <Words>936</Words>
  <Application>Microsoft Office PowerPoint</Application>
  <PresentationFormat>On-screen Show (4:3)</PresentationFormat>
  <Paragraphs>182</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PowerPoint1</vt:lpstr>
      <vt:lpstr>Credit Flexibility A Pathway to Graduation Third-Party Providers</vt:lpstr>
      <vt:lpstr>Web conference series cohosted with the  Great Lakes East Comprehensive Center</vt:lpstr>
      <vt:lpstr>ODE Credit Flexibility Website</vt:lpstr>
      <vt:lpstr>Credit Flexibility Guidance</vt:lpstr>
      <vt:lpstr>Credit Flexibility Case Studies and Promising Practices</vt:lpstr>
      <vt:lpstr>Credit Flexibility Spring 2011 Web Conference Series </vt:lpstr>
      <vt:lpstr>Spring 2011 Web Conference Series</vt:lpstr>
      <vt:lpstr>Ohio Department of Education www.education.ohio.gov  </vt:lpstr>
      <vt:lpstr>Web Conference Series</vt:lpstr>
      <vt:lpstr>Previous Web Conference  Series Information</vt:lpstr>
      <vt:lpstr>Previous Web Conference  Series Information</vt:lpstr>
      <vt:lpstr>Credit Flexibility A Pathway to Graduation Third-Party Providers</vt:lpstr>
      <vt:lpstr>Objectives</vt:lpstr>
      <vt:lpstr>Contact Information</vt:lpstr>
      <vt:lpstr>Third-Party Providers</vt:lpstr>
      <vt:lpstr>Third-Party Implications</vt:lpstr>
      <vt:lpstr>Third-Party Implications</vt:lpstr>
      <vt:lpstr>Third-Party Examples</vt:lpstr>
      <vt:lpstr>Examples</vt:lpstr>
      <vt:lpstr>Examples</vt:lpstr>
      <vt:lpstr>Third-Party Providers Considerations</vt:lpstr>
      <vt:lpstr>Considerations</vt:lpstr>
      <vt:lpstr>Considerations</vt:lpstr>
      <vt:lpstr>Considerations</vt:lpstr>
      <vt:lpstr>Who Administers?</vt:lpstr>
      <vt:lpstr>Questions</vt:lpstr>
      <vt:lpstr>Web Conference Series  Next Steps</vt:lpstr>
      <vt:lpstr>Slide 28</vt:lpstr>
    </vt:vector>
  </TitlesOfParts>
  <Company>Ohio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patricia.grey</dc:creator>
  <cp:lastModifiedBy>Asta Svedkauskaite</cp:lastModifiedBy>
  <cp:revision>67</cp:revision>
  <dcterms:created xsi:type="dcterms:W3CDTF">2011-03-16T17:03:01Z</dcterms:created>
  <dcterms:modified xsi:type="dcterms:W3CDTF">2011-04-12T16:53:36Z</dcterms:modified>
</cp:coreProperties>
</file>