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314" r:id="rId2"/>
    <p:sldId id="316" r:id="rId3"/>
    <p:sldId id="317" r:id="rId4"/>
    <p:sldId id="318" r:id="rId5"/>
    <p:sldId id="319" r:id="rId6"/>
    <p:sldId id="320" r:id="rId7"/>
    <p:sldId id="321" r:id="rId8"/>
    <p:sldId id="322" r:id="rId9"/>
    <p:sldId id="323" r:id="rId10"/>
    <p:sldId id="324" r:id="rId11"/>
    <p:sldId id="325" r:id="rId12"/>
    <p:sldId id="327" r:id="rId13"/>
    <p:sldId id="326" r:id="rId14"/>
    <p:sldId id="291" r:id="rId15"/>
    <p:sldId id="298" r:id="rId16"/>
    <p:sldId id="282" r:id="rId17"/>
    <p:sldId id="266" r:id="rId18"/>
    <p:sldId id="267" r:id="rId19"/>
    <p:sldId id="268" r:id="rId20"/>
    <p:sldId id="301" r:id="rId21"/>
    <p:sldId id="297" r:id="rId22"/>
    <p:sldId id="270" r:id="rId23"/>
    <p:sldId id="302" r:id="rId24"/>
    <p:sldId id="279" r:id="rId25"/>
    <p:sldId id="280" r:id="rId26"/>
    <p:sldId id="281" r:id="rId2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charset="0"/>
        <a:ea typeface="ヒラギノ角ゴ Pro W3"/>
        <a:cs typeface="ヒラギノ角ゴ Pro W3"/>
      </a:defRPr>
    </a:lvl5pPr>
    <a:lvl6pPr marL="2286000" algn="l" defTabSz="914400" rtl="0" eaLnBrk="1" latinLnBrk="0" hangingPunct="1">
      <a:defRPr sz="2400" kern="1200">
        <a:solidFill>
          <a:schemeClr val="tx1"/>
        </a:solidFill>
        <a:latin typeface="Arial" charset="0"/>
        <a:ea typeface="ヒラギノ角ゴ Pro W3"/>
        <a:cs typeface="ヒラギノ角ゴ Pro W3"/>
      </a:defRPr>
    </a:lvl6pPr>
    <a:lvl7pPr marL="2743200" algn="l" defTabSz="914400" rtl="0" eaLnBrk="1" latinLnBrk="0" hangingPunct="1">
      <a:defRPr sz="2400" kern="1200">
        <a:solidFill>
          <a:schemeClr val="tx1"/>
        </a:solidFill>
        <a:latin typeface="Arial" charset="0"/>
        <a:ea typeface="ヒラギノ角ゴ Pro W3"/>
        <a:cs typeface="ヒラギノ角ゴ Pro W3"/>
      </a:defRPr>
    </a:lvl7pPr>
    <a:lvl8pPr marL="3200400" algn="l" defTabSz="914400" rtl="0" eaLnBrk="1" latinLnBrk="0" hangingPunct="1">
      <a:defRPr sz="2400" kern="1200">
        <a:solidFill>
          <a:schemeClr val="tx1"/>
        </a:solidFill>
        <a:latin typeface="Arial" charset="0"/>
        <a:ea typeface="ヒラギノ角ゴ Pro W3"/>
        <a:cs typeface="ヒラギノ角ゴ Pro W3"/>
      </a:defRPr>
    </a:lvl8pPr>
    <a:lvl9pPr marL="3657600" algn="l" defTabSz="914400" rtl="0" eaLnBrk="1" latinLnBrk="0" hangingPunct="1">
      <a:defRPr sz="2400" kern="1200">
        <a:solidFill>
          <a:schemeClr val="tx1"/>
        </a:solidFill>
        <a:latin typeface="Arial" charset="0"/>
        <a:ea typeface="ヒラギノ角ゴ Pro W3"/>
        <a:cs typeface="ヒラギノ角ゴ Pro W3"/>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a Svedkauskaite" initials="" lastIdx="5" clrIdx="0"/>
  <p:cmAuthor id="1" name="JREED" initials="" lastIdx="5" clrIdx="1"/>
  <p:cmAuthor id="2" name="Linda Schuch" initials="LKS" lastIdx="4" clrIdx="2"/>
  <p:cmAuthor id="3" name="Asta Svedkauskaite" initials="AS" lastIdx="4"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97" autoAdjust="0"/>
    <p:restoredTop sz="90929"/>
  </p:normalViewPr>
  <p:slideViewPr>
    <p:cSldViewPr>
      <p:cViewPr varScale="1">
        <p:scale>
          <a:sx n="102" d="100"/>
          <a:sy n="102" d="100"/>
        </p:scale>
        <p:origin x="-108"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ea typeface="ヒラギノ角ゴ Pro W3" pitchFamily="1"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ea typeface="ヒラギノ角ゴ Pro W3" pitchFamily="1" charset="-128"/>
                <a:cs typeface="+mn-cs"/>
              </a:defRPr>
            </a:lvl1pPr>
          </a:lstStyle>
          <a:p>
            <a:pPr>
              <a:defRPr/>
            </a:pPr>
            <a:fld id="{89369D08-A91E-402C-9408-E314AD1D641F}" type="datetimeFigureOut">
              <a:rPr lang="en-US"/>
              <a:pPr>
                <a:defRPr/>
              </a:pPr>
              <a:t>7/8/2011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ea typeface="ヒラギノ角ゴ Pro W3" pitchFamily="1"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ea typeface="ヒラギノ角ゴ Pro W3" pitchFamily="1" charset="-128"/>
                <a:cs typeface="+mn-cs"/>
              </a:defRPr>
            </a:lvl1pPr>
          </a:lstStyle>
          <a:p>
            <a:pPr>
              <a:defRPr/>
            </a:pPr>
            <a:fld id="{F6199F7D-9F22-480F-83EC-5DD0FFC7244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C8C164-1B26-4257-9A79-F30E2FE4B4CF}" type="slidenum">
              <a:rPr lang="en-US" smtClean="0">
                <a:ea typeface="ヒラギノ角ゴ Pro W3"/>
                <a:cs typeface="ヒラギノ角ゴ Pro W3"/>
              </a:rPr>
              <a:pPr/>
              <a:t>19</a:t>
            </a:fld>
            <a:endParaRPr lang="en-US" smtClean="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F186C0-D799-4870-9CB3-122F757E8EC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623F7-F48F-419C-B86F-A26C5BFCDF7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2EB3C-6A87-411B-9A04-01540205AEA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48C72-A5B6-442F-94B9-5EFA87F3474E}"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B5A8F-F9FB-4711-8281-F0D85B2DC4B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0AB1D1-0F69-4665-92EC-1AB59BD0EEE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DB23A20-187B-4F36-B6F5-1A2E233B168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F203A03-F03E-47C9-BC7B-23E69519488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C33E390-58B2-4AC3-AEC0-3BC3E43E270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0F96CE-5F99-41E6-92C0-B43DD1A43464}"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8AB1A6-E304-41B6-AEA3-5DB20F08542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ea typeface="ヒラギノ角ゴ Pro W3"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ea typeface="ヒラギノ角ゴ Pro W3"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ea typeface="ヒラギノ角ゴ Pro W3" pitchFamily="1" charset="-128"/>
                <a:cs typeface="+mn-cs"/>
              </a:defRPr>
            </a:lvl1pPr>
          </a:lstStyle>
          <a:p>
            <a:pPr>
              <a:defRPr/>
            </a:pPr>
            <a:fld id="{838ADC93-6C30-4E04-A67D-197746432A0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ヒラギノ角ゴ Pro W3"/>
        </a:defRPr>
      </a:lvl1pPr>
      <a:lvl2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4400">
          <a:solidFill>
            <a:schemeClr val="tx2"/>
          </a:solidFill>
          <a:latin typeface="Arial" charset="0"/>
          <a:ea typeface="ヒラギノ角ゴ Pro W3" pitchFamily="1" charset="-128"/>
          <a:cs typeface="ヒラギノ角ゴ Pro W3"/>
        </a:defRPr>
      </a:lvl5pPr>
      <a:lvl6pPr marL="457200" algn="ctr" rtl="0" eaLnBrk="1" fontAlgn="base" hangingPunct="1">
        <a:spcBef>
          <a:spcPct val="0"/>
        </a:spcBef>
        <a:spcAft>
          <a:spcPct val="0"/>
        </a:spcAft>
        <a:defRPr sz="4400">
          <a:solidFill>
            <a:schemeClr val="tx2"/>
          </a:solidFill>
          <a:latin typeface="Arial" charset="0"/>
          <a:ea typeface="ヒラギノ角ゴ Pro W3" pitchFamily="1" charset="-128"/>
        </a:defRPr>
      </a:lvl6pPr>
      <a:lvl7pPr marL="914400" algn="ctr" rtl="0" eaLnBrk="1" fontAlgn="base" hangingPunct="1">
        <a:spcBef>
          <a:spcPct val="0"/>
        </a:spcBef>
        <a:spcAft>
          <a:spcPct val="0"/>
        </a:spcAft>
        <a:defRPr sz="4400">
          <a:solidFill>
            <a:schemeClr val="tx2"/>
          </a:solidFill>
          <a:latin typeface="Arial" charset="0"/>
          <a:ea typeface="ヒラギノ角ゴ Pro W3" pitchFamily="1" charset="-128"/>
        </a:defRPr>
      </a:lvl7pPr>
      <a:lvl8pPr marL="1371600" algn="ctr" rtl="0" eaLnBrk="1" fontAlgn="base" hangingPunct="1">
        <a:spcBef>
          <a:spcPct val="0"/>
        </a:spcBef>
        <a:spcAft>
          <a:spcPct val="0"/>
        </a:spcAft>
        <a:defRPr sz="4400">
          <a:solidFill>
            <a:schemeClr val="tx2"/>
          </a:solidFill>
          <a:latin typeface="Arial" charset="0"/>
          <a:ea typeface="ヒラギノ角ゴ Pro W3" pitchFamily="1" charset="-128"/>
        </a:defRPr>
      </a:lvl8pPr>
      <a:lvl9pPr marL="1828800" algn="ctr" rtl="0" eaLnBrk="1" fontAlgn="base" hangingPunct="1">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ヒラギノ角ゴ Pro W3"/>
        </a:defRPr>
      </a:lvl1pPr>
      <a:lvl2pPr marL="742950" indent="-285750" algn="l" rtl="0" eaLnBrk="0" fontAlgn="base" hangingPunct="0">
        <a:spcBef>
          <a:spcPct val="20000"/>
        </a:spcBef>
        <a:spcAft>
          <a:spcPct val="0"/>
        </a:spcAft>
        <a:buChar char="–"/>
        <a:defRPr sz="2800">
          <a:solidFill>
            <a:schemeClr val="tx1"/>
          </a:solidFill>
          <a:latin typeface="+mn-lt"/>
          <a:ea typeface="+mn-ea"/>
          <a:cs typeface="ヒラギノ角ゴ Pro W3"/>
        </a:defRPr>
      </a:lvl2pPr>
      <a:lvl3pPr marL="1143000" indent="-228600" algn="l" rtl="0" eaLnBrk="0" fontAlgn="base" hangingPunct="0">
        <a:spcBef>
          <a:spcPct val="20000"/>
        </a:spcBef>
        <a:spcAft>
          <a:spcPct val="0"/>
        </a:spcAft>
        <a:buChar char="•"/>
        <a:defRPr sz="2400">
          <a:solidFill>
            <a:schemeClr val="tx1"/>
          </a:solidFill>
          <a:latin typeface="+mn-lt"/>
          <a:ea typeface="+mn-ea"/>
          <a:cs typeface="ヒラギノ角ゴ Pro W3"/>
        </a:defRPr>
      </a:lvl3pPr>
      <a:lvl4pPr marL="16002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4pPr>
      <a:lvl5pPr marL="2057400" indent="-228600" algn="l" rtl="0" eaLnBrk="0" fontAlgn="base" hangingPunct="0">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ode.state.oh.us/GD/Templates/Pages/ODE/ODEDetail.aspx?page=3&amp;TopicRelationID=1864&amp;ContentID=82749&amp;Content=101978"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www.ode.state.oh.us/GD/Templates/Pages/ODE/ODEDetail.aspx?page=3&amp;TopicRelationID=1864&amp;ContentID=82749&amp;Content=101978"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ohio.gov/" TargetMode="External"/><Relationship Id="rId2" Type="http://schemas.openxmlformats.org/officeDocument/2006/relationships/hyperlink" Target="http://education.ohio.gov/GD/Templates/Pages/ODE/ODEPrimary.aspx?page=2&amp;TopicRelationID=186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wesley.williams@ode.state.oh.us"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education.ohio.gov"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Tom.Rutan@ode.state.oh.us"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education.ohio.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learningpt.org/greatlakeseas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ducation.ohio.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ode.state.oh.us/GD/Templates/Pages/ODE/ODEDetail.aspx?page=3&amp;TopicRelationID=1864&amp;ContentID=82749&amp;Content=10197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ducation.ohio.gov/"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education.ohio.gov/"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533400" y="1066800"/>
            <a:ext cx="8153400" cy="1828800"/>
          </a:xfrm>
        </p:spPr>
        <p:txBody>
          <a:bodyPr anchor="t" anchorCtr="1"/>
          <a:lstStyle/>
          <a:p>
            <a:pPr eaLnBrk="1" hangingPunct="1"/>
            <a:r>
              <a:rPr lang="en-US" sz="3600" b="1" smtClean="0">
                <a:solidFill>
                  <a:srgbClr val="0070C0"/>
                </a:solidFill>
              </a:rPr>
              <a:t>Credit Flexibility</a:t>
            </a:r>
            <a:r>
              <a:rPr lang="en-US" sz="3600" b="1" smtClean="0">
                <a:solidFill>
                  <a:srgbClr val="0070C0"/>
                </a:solidFill>
                <a:cs typeface="Times New Roman" pitchFamily="18" charset="0"/>
              </a:rPr>
              <a:t>—</a:t>
            </a:r>
            <a:r>
              <a:rPr lang="en-US" sz="3600" b="1" smtClean="0">
                <a:solidFill>
                  <a:srgbClr val="0070C0"/>
                </a:solidFill>
              </a:rPr>
              <a:t>A Pathway to Graduation: Teacher of Record and Highly Qualified Teacher Requirements</a:t>
            </a:r>
          </a:p>
        </p:txBody>
      </p:sp>
      <p:sp>
        <p:nvSpPr>
          <p:cNvPr id="26626" name="Rectangle 3"/>
          <p:cNvSpPr>
            <a:spLocks noGrp="1" noChangeArrowheads="1"/>
          </p:cNvSpPr>
          <p:nvPr>
            <p:ph type="subTitle" idx="1"/>
          </p:nvPr>
        </p:nvSpPr>
        <p:spPr>
          <a:xfrm>
            <a:off x="609600" y="3505200"/>
            <a:ext cx="7924800" cy="2362200"/>
          </a:xfrm>
        </p:spPr>
        <p:txBody>
          <a:bodyPr/>
          <a:lstStyle/>
          <a:p>
            <a:pPr eaLnBrk="1" hangingPunct="1"/>
            <a:r>
              <a:rPr lang="en-US" sz="2800" b="1" dirty="0" smtClean="0"/>
              <a:t>Wesley Williams </a:t>
            </a:r>
            <a:r>
              <a:rPr lang="en-US" sz="2800" b="1" dirty="0" smtClean="0"/>
              <a:t>II</a:t>
            </a:r>
            <a:endParaRPr lang="en-US" sz="2800" b="1" dirty="0" smtClean="0"/>
          </a:p>
          <a:p>
            <a:pPr eaLnBrk="1" hangingPunct="1"/>
            <a:r>
              <a:rPr lang="en-US" sz="2800" b="1" dirty="0" smtClean="0"/>
              <a:t>Thomas D. Rutan </a:t>
            </a:r>
          </a:p>
          <a:p>
            <a:pPr eaLnBrk="1" hangingPunct="1"/>
            <a:r>
              <a:rPr lang="en-US" sz="2800" dirty="0" smtClean="0"/>
              <a:t>Ohio Department of Education</a:t>
            </a:r>
          </a:p>
          <a:p>
            <a:pPr eaLnBrk="1" hangingPunct="1"/>
            <a:endParaRPr lang="en-US" sz="1600" dirty="0" smtClean="0"/>
          </a:p>
          <a:p>
            <a:pPr eaLnBrk="1" hangingPunct="1"/>
            <a:r>
              <a:rPr lang="en-US" sz="2800" b="1" dirty="0" smtClean="0"/>
              <a:t>May 10, 2011</a:t>
            </a:r>
            <a:endParaRPr lang="en-US" sz="28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533400"/>
            <a:ext cx="8229600" cy="1219200"/>
          </a:xfrm>
        </p:spPr>
        <p:txBody>
          <a:bodyPr/>
          <a:lstStyle/>
          <a:p>
            <a:pPr eaLnBrk="1" hangingPunct="1"/>
            <a:r>
              <a:rPr lang="en-US" sz="4000" smtClean="0"/>
              <a:t>Previous Web Conference </a:t>
            </a:r>
            <a:br>
              <a:rPr lang="en-US" sz="4000" smtClean="0"/>
            </a:br>
            <a:r>
              <a:rPr lang="en-US" sz="4000" smtClean="0">
                <a:hlinkClick r:id="rId2"/>
              </a:rPr>
              <a:t>Series Information</a:t>
            </a:r>
            <a:endParaRPr lang="en-US" sz="4000" smtClean="0"/>
          </a:p>
        </p:txBody>
      </p:sp>
      <p:sp>
        <p:nvSpPr>
          <p:cNvPr id="23554" name="Text Placeholder 2"/>
          <p:cNvSpPr>
            <a:spLocks noGrp="1"/>
          </p:cNvSpPr>
          <p:nvPr>
            <p:ph type="body" idx="1"/>
          </p:nvPr>
        </p:nvSpPr>
        <p:spPr>
          <a:xfrm>
            <a:off x="457200" y="1981200"/>
            <a:ext cx="8229600" cy="762000"/>
          </a:xfrm>
        </p:spPr>
        <p:txBody>
          <a:bodyPr/>
          <a:lstStyle/>
          <a:p>
            <a:pPr eaLnBrk="1" hangingPunct="1"/>
            <a:r>
              <a:rPr lang="en-US" sz="2000" b="0" smtClean="0"/>
              <a:t>Archives for previous events include recordings, transcripts, and Q&amp;A documents for the following topics</a:t>
            </a:r>
            <a:r>
              <a:rPr lang="en-US" sz="2000" b="0" smtClean="0">
                <a:solidFill>
                  <a:srgbClr val="000000"/>
                </a:solidFill>
              </a:rPr>
              <a:t>:</a:t>
            </a:r>
          </a:p>
        </p:txBody>
      </p:sp>
      <p:sp>
        <p:nvSpPr>
          <p:cNvPr id="23555" name="Content Placeholder 3"/>
          <p:cNvSpPr>
            <a:spLocks noGrp="1"/>
          </p:cNvSpPr>
          <p:nvPr>
            <p:ph sz="half" idx="2"/>
          </p:nvPr>
        </p:nvSpPr>
        <p:spPr>
          <a:xfrm>
            <a:off x="457200" y="2590801"/>
            <a:ext cx="4040188" cy="3581400"/>
          </a:xfrm>
        </p:spPr>
        <p:txBody>
          <a:bodyPr/>
          <a:lstStyle/>
          <a:p>
            <a:pPr eaLnBrk="1" hangingPunct="1">
              <a:spcBef>
                <a:spcPct val="50000"/>
              </a:spcBef>
            </a:pPr>
            <a:endParaRPr lang="en-US" sz="2000" dirty="0" smtClean="0"/>
          </a:p>
          <a:p>
            <a:pPr eaLnBrk="1" hangingPunct="1">
              <a:spcBef>
                <a:spcPct val="50000"/>
              </a:spcBef>
            </a:pPr>
            <a:r>
              <a:rPr lang="en-US" sz="2000" dirty="0" smtClean="0"/>
              <a:t>Engaging Families and Community in Credit Flexibility</a:t>
            </a:r>
            <a:endParaRPr lang="en-US" sz="900" dirty="0" smtClean="0"/>
          </a:p>
          <a:p>
            <a:pPr eaLnBrk="1" hangingPunct="1"/>
            <a:r>
              <a:rPr lang="en-US" sz="2000" dirty="0" smtClean="0"/>
              <a:t>Credit Flexibility Focus on Physical Education, Career Technology Education, and Foreign Languages </a:t>
            </a:r>
            <a:endParaRPr lang="en-US" sz="900" dirty="0" smtClean="0"/>
          </a:p>
          <a:p>
            <a:pPr eaLnBrk="1" hangingPunct="1"/>
            <a:r>
              <a:rPr lang="en-US" sz="2000" dirty="0" smtClean="0"/>
              <a:t>Assessment Tips: Demonstration-Based and/or Testing Out </a:t>
            </a:r>
          </a:p>
        </p:txBody>
      </p:sp>
      <p:sp>
        <p:nvSpPr>
          <p:cNvPr id="23556" name="Content Placeholder 5"/>
          <p:cNvSpPr>
            <a:spLocks noGrp="1"/>
          </p:cNvSpPr>
          <p:nvPr>
            <p:ph sz="quarter" idx="4"/>
          </p:nvPr>
        </p:nvSpPr>
        <p:spPr>
          <a:xfrm>
            <a:off x="4648200" y="2590800"/>
            <a:ext cx="4041775" cy="3687763"/>
          </a:xfrm>
        </p:spPr>
        <p:txBody>
          <a:bodyPr/>
          <a:lstStyle/>
          <a:p>
            <a:pPr eaLnBrk="1" hangingPunct="1"/>
            <a:endParaRPr lang="en-US" sz="2000" dirty="0" smtClean="0"/>
          </a:p>
          <a:p>
            <a:pPr eaLnBrk="1" hangingPunct="1"/>
            <a:r>
              <a:rPr lang="en-US" sz="2000" dirty="0" smtClean="0"/>
              <a:t>Communicate Effectively Your District’s Credit Flexibility Policy</a:t>
            </a:r>
            <a:endParaRPr lang="en-US" sz="900" dirty="0" smtClean="0"/>
          </a:p>
          <a:p>
            <a:pPr eaLnBrk="1" hangingPunct="1"/>
            <a:r>
              <a:rPr lang="en-US" sz="2000" dirty="0" smtClean="0"/>
              <a:t>Credit Flexibility Considerations for School Counselors</a:t>
            </a:r>
            <a:endParaRPr lang="en-US" sz="900" dirty="0" smtClean="0"/>
          </a:p>
          <a:p>
            <a:pPr eaLnBrk="1" hangingPunct="1"/>
            <a:r>
              <a:rPr lang="en-US" sz="2000" dirty="0" smtClean="0"/>
              <a:t>Teacher-Led Credit Flex Initiatives Using Technology </a:t>
            </a:r>
          </a:p>
          <a:p>
            <a:pPr eaLnBrk="1" hangingPunct="1">
              <a:buFontTx/>
              <a:buNone/>
            </a:pPr>
            <a:r>
              <a:rPr lang="en-US" sz="20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533400"/>
            <a:ext cx="8229600" cy="1371600"/>
          </a:xfrm>
        </p:spPr>
        <p:txBody>
          <a:bodyPr/>
          <a:lstStyle/>
          <a:p>
            <a:pPr eaLnBrk="1" hangingPunct="1"/>
            <a:r>
              <a:rPr lang="en-US" sz="4000" smtClean="0"/>
              <a:t>Previous Web Conference </a:t>
            </a:r>
            <a:br>
              <a:rPr lang="en-US" sz="4000" smtClean="0"/>
            </a:br>
            <a:r>
              <a:rPr lang="en-US" sz="4000" smtClean="0">
                <a:solidFill>
                  <a:srgbClr val="000000"/>
                </a:solidFill>
                <a:hlinkClick r:id="rId2"/>
              </a:rPr>
              <a:t>Series Information</a:t>
            </a:r>
            <a:endParaRPr lang="en-US" sz="4000" smtClean="0"/>
          </a:p>
        </p:txBody>
      </p:sp>
      <p:sp>
        <p:nvSpPr>
          <p:cNvPr id="24578" name="Text Placeholder 2"/>
          <p:cNvSpPr>
            <a:spLocks noGrp="1"/>
          </p:cNvSpPr>
          <p:nvPr>
            <p:ph type="body" idx="1"/>
          </p:nvPr>
        </p:nvSpPr>
        <p:spPr>
          <a:xfrm>
            <a:off x="457200" y="1981200"/>
            <a:ext cx="8229600" cy="762000"/>
          </a:xfrm>
        </p:spPr>
        <p:txBody>
          <a:bodyPr/>
          <a:lstStyle/>
          <a:p>
            <a:pPr eaLnBrk="1" hangingPunct="1"/>
            <a:r>
              <a:rPr lang="en-US" sz="2000" b="0" smtClean="0"/>
              <a:t>Archives for previous events include recordings, transcripts, and Q&amp;A documents for the following topics</a:t>
            </a:r>
            <a:r>
              <a:rPr lang="en-US" sz="2000" b="0" smtClean="0">
                <a:solidFill>
                  <a:srgbClr val="000000"/>
                </a:solidFill>
              </a:rPr>
              <a:t>:</a:t>
            </a:r>
          </a:p>
        </p:txBody>
      </p:sp>
      <p:sp>
        <p:nvSpPr>
          <p:cNvPr id="24579" name="Content Placeholder 3"/>
          <p:cNvSpPr>
            <a:spLocks noGrp="1"/>
          </p:cNvSpPr>
          <p:nvPr>
            <p:ph sz="half" idx="2"/>
          </p:nvPr>
        </p:nvSpPr>
        <p:spPr>
          <a:xfrm>
            <a:off x="457200" y="2590800"/>
            <a:ext cx="4040188" cy="3687763"/>
          </a:xfrm>
        </p:spPr>
        <p:txBody>
          <a:bodyPr/>
          <a:lstStyle/>
          <a:p>
            <a:pPr eaLnBrk="1" hangingPunct="1"/>
            <a:endParaRPr lang="en-US" sz="2000" smtClean="0"/>
          </a:p>
          <a:p>
            <a:pPr eaLnBrk="1" hangingPunct="1"/>
            <a:r>
              <a:rPr lang="en-US" sz="2000" smtClean="0"/>
              <a:t>Developing Quality Student Credit Flex Plans </a:t>
            </a:r>
            <a:endParaRPr lang="en-US" sz="900" smtClean="0"/>
          </a:p>
          <a:p>
            <a:pPr eaLnBrk="1" hangingPunct="1"/>
            <a:r>
              <a:rPr lang="en-US" sz="2000" smtClean="0"/>
              <a:t>Credit Flexibility and Gifted and Special Education </a:t>
            </a:r>
            <a:endParaRPr lang="en-US" sz="900" smtClean="0"/>
          </a:p>
          <a:p>
            <a:pPr eaLnBrk="1" hangingPunct="1"/>
            <a:r>
              <a:rPr lang="en-US" sz="2000" smtClean="0"/>
              <a:t>Mastery-Based Assessment Models</a:t>
            </a:r>
          </a:p>
          <a:p>
            <a:pPr eaLnBrk="1" hangingPunct="1"/>
            <a:r>
              <a:rPr lang="en-US" sz="2000" smtClean="0"/>
              <a:t>Test Out Development and Implementation </a:t>
            </a:r>
          </a:p>
        </p:txBody>
      </p:sp>
      <p:sp>
        <p:nvSpPr>
          <p:cNvPr id="24580" name="Content Placeholder 5"/>
          <p:cNvSpPr>
            <a:spLocks noGrp="1"/>
          </p:cNvSpPr>
          <p:nvPr>
            <p:ph sz="quarter" idx="4"/>
          </p:nvPr>
        </p:nvSpPr>
        <p:spPr>
          <a:xfrm>
            <a:off x="4648200" y="2590800"/>
            <a:ext cx="4041775" cy="3687763"/>
          </a:xfrm>
        </p:spPr>
        <p:txBody>
          <a:bodyPr/>
          <a:lstStyle/>
          <a:p>
            <a:pPr eaLnBrk="1" hangingPunct="1"/>
            <a:endParaRPr lang="en-US" sz="2000" smtClean="0"/>
          </a:p>
          <a:p>
            <a:pPr eaLnBrk="1" hangingPunct="1"/>
            <a:r>
              <a:rPr lang="en-US" sz="2000" smtClean="0"/>
              <a:t>School Finance and Credit Flexibility</a:t>
            </a:r>
            <a:endParaRPr lang="en-US" sz="900" smtClean="0"/>
          </a:p>
          <a:p>
            <a:pPr eaLnBrk="1" hangingPunct="1"/>
            <a:r>
              <a:rPr lang="en-US" sz="2000" smtClean="0"/>
              <a:t>Credit Flexibility and Highly Qualified Teacher Requirements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ctrTitle"/>
          </p:nvPr>
        </p:nvSpPr>
        <p:spPr>
          <a:xfrm>
            <a:off x="533400" y="1066800"/>
            <a:ext cx="8153400" cy="1828800"/>
          </a:xfrm>
        </p:spPr>
        <p:txBody>
          <a:bodyPr anchor="t" anchorCtr="1"/>
          <a:lstStyle/>
          <a:p>
            <a:pPr eaLnBrk="1" hangingPunct="1"/>
            <a:r>
              <a:rPr lang="en-US" sz="3600" b="1" smtClean="0">
                <a:solidFill>
                  <a:srgbClr val="0070C0"/>
                </a:solidFill>
              </a:rPr>
              <a:t>Credit Flexibility</a:t>
            </a:r>
            <a:r>
              <a:rPr lang="en-US" sz="3600" b="1" smtClean="0">
                <a:solidFill>
                  <a:srgbClr val="0070C0"/>
                </a:solidFill>
                <a:cs typeface="Times New Roman" pitchFamily="18" charset="0"/>
              </a:rPr>
              <a:t>—</a:t>
            </a:r>
            <a:r>
              <a:rPr lang="en-US" sz="3600" b="1" smtClean="0">
                <a:solidFill>
                  <a:srgbClr val="0070C0"/>
                </a:solidFill>
              </a:rPr>
              <a:t>A Pathway to Graduation: Teacher of Record and Highly Qualified Teacher Requirements</a:t>
            </a:r>
          </a:p>
        </p:txBody>
      </p:sp>
      <p:sp>
        <p:nvSpPr>
          <p:cNvPr id="26626" name="Rectangle 3"/>
          <p:cNvSpPr>
            <a:spLocks noGrp="1" noChangeArrowheads="1"/>
          </p:cNvSpPr>
          <p:nvPr>
            <p:ph type="subTitle" idx="1"/>
          </p:nvPr>
        </p:nvSpPr>
        <p:spPr>
          <a:xfrm>
            <a:off x="609600" y="3505200"/>
            <a:ext cx="7924800" cy="2362200"/>
          </a:xfrm>
        </p:spPr>
        <p:txBody>
          <a:bodyPr/>
          <a:lstStyle/>
          <a:p>
            <a:pPr eaLnBrk="1" hangingPunct="1"/>
            <a:r>
              <a:rPr lang="en-US" sz="2800" b="1" smtClean="0"/>
              <a:t>Wesley Williams III</a:t>
            </a:r>
          </a:p>
          <a:p>
            <a:pPr eaLnBrk="1" hangingPunct="1"/>
            <a:r>
              <a:rPr lang="en-US" sz="2800" b="1" smtClean="0"/>
              <a:t>Thomas D. Rutan </a:t>
            </a:r>
          </a:p>
          <a:p>
            <a:pPr eaLnBrk="1" hangingPunct="1"/>
            <a:r>
              <a:rPr lang="en-US" sz="2800" smtClean="0"/>
              <a:t>Ohio Department of Education</a:t>
            </a:r>
          </a:p>
          <a:p>
            <a:pPr eaLnBrk="1" hangingPunct="1"/>
            <a:endParaRPr lang="en-US" sz="1600" smtClean="0"/>
          </a:p>
          <a:p>
            <a:pPr eaLnBrk="1" hangingPunct="1"/>
            <a:r>
              <a:rPr lang="en-US" sz="2800" b="1" smtClean="0"/>
              <a:t>May 10, 2011</a:t>
            </a:r>
            <a:endParaRPr lang="en-US"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85800" y="609600"/>
            <a:ext cx="7772400" cy="1752600"/>
          </a:xfrm>
        </p:spPr>
        <p:txBody>
          <a:bodyPr/>
          <a:lstStyle/>
          <a:p>
            <a:pPr eaLnBrk="1" hangingPunct="1"/>
            <a:r>
              <a:rPr lang="en-US" smtClean="0"/>
              <a:t>Guidance Documents to Support Today’s Web Conference</a:t>
            </a:r>
          </a:p>
        </p:txBody>
      </p:sp>
      <p:sp>
        <p:nvSpPr>
          <p:cNvPr id="25602" name="Content Placeholder 2"/>
          <p:cNvSpPr>
            <a:spLocks noGrp="1"/>
          </p:cNvSpPr>
          <p:nvPr>
            <p:ph idx="1"/>
          </p:nvPr>
        </p:nvSpPr>
        <p:spPr>
          <a:xfrm>
            <a:off x="685800" y="2514600"/>
            <a:ext cx="7772400" cy="2895600"/>
          </a:xfrm>
        </p:spPr>
        <p:txBody>
          <a:bodyPr/>
          <a:lstStyle/>
          <a:p>
            <a:pPr marL="0" indent="0" eaLnBrk="1" hangingPunct="1">
              <a:buFontTx/>
              <a:buNone/>
            </a:pPr>
            <a:r>
              <a:rPr lang="en-US" smtClean="0"/>
              <a:t>The following guidance documents are available on the </a:t>
            </a:r>
            <a:r>
              <a:rPr lang="en-US" smtClean="0">
                <a:hlinkClick r:id="rId2"/>
              </a:rPr>
              <a:t>ODE website</a:t>
            </a:r>
            <a:r>
              <a:rPr lang="en-US" smtClean="0">
                <a:solidFill>
                  <a:srgbClr val="000000"/>
                </a:solidFill>
              </a:rPr>
              <a:t>:</a:t>
            </a:r>
            <a:endParaRPr lang="en-US" sz="1000" smtClean="0"/>
          </a:p>
          <a:p>
            <a:pPr marL="914400" lvl="2" indent="-457200" eaLnBrk="1" hangingPunct="1">
              <a:buFont typeface="Wingdings" pitchFamily="2" charset="2"/>
              <a:buChar char="Ø"/>
            </a:pPr>
            <a:r>
              <a:rPr lang="en-US" sz="2800" smtClean="0"/>
              <a:t>HQT Requirements</a:t>
            </a:r>
          </a:p>
          <a:p>
            <a:pPr marL="914400" lvl="2" indent="-457200" eaLnBrk="1" hangingPunct="1">
              <a:buFont typeface="Wingdings" pitchFamily="2" charset="2"/>
              <a:buChar char="Ø"/>
            </a:pPr>
            <a:r>
              <a:rPr lang="en-US" sz="2800" smtClean="0"/>
              <a:t>HQT Update: Expert Contracted from Outside Company, Computer as Instructor</a:t>
            </a:r>
          </a:p>
        </p:txBody>
      </p:sp>
      <p:sp>
        <p:nvSpPr>
          <p:cNvPr id="25603" name="TextBox 3"/>
          <p:cNvSpPr txBox="1">
            <a:spLocks noChangeArrowheads="1"/>
          </p:cNvSpPr>
          <p:nvPr/>
        </p:nvSpPr>
        <p:spPr bwMode="auto">
          <a:xfrm>
            <a:off x="304800" y="5486400"/>
            <a:ext cx="8686800" cy="641350"/>
          </a:xfrm>
          <a:prstGeom prst="rect">
            <a:avLst/>
          </a:prstGeom>
          <a:noFill/>
          <a:ln w="9525">
            <a:noFill/>
            <a:miter lim="800000"/>
            <a:headEnd/>
            <a:tailEnd/>
          </a:ln>
        </p:spPr>
        <p:txBody>
          <a:bodyPr>
            <a:spAutoFit/>
          </a:bodyPr>
          <a:lstStyle/>
          <a:p>
            <a:pPr eaLnBrk="0" hangingPunct="0"/>
            <a:r>
              <a:rPr lang="en-US" sz="1800" b="1" dirty="0"/>
              <a:t>Visit </a:t>
            </a:r>
            <a:r>
              <a:rPr lang="en-US" sz="1800" b="1" u="sng" dirty="0">
                <a:solidFill>
                  <a:srgbClr val="0070C0"/>
                </a:solidFill>
                <a:hlinkClick r:id="rId3"/>
              </a:rPr>
              <a:t>www.education.ohio.gov</a:t>
            </a:r>
            <a:r>
              <a:rPr lang="en-US" sz="1800" b="1" dirty="0"/>
              <a:t>; Select School Options &gt;&gt; Credit Flexibility &gt;&gt; Credit Flexibility Guidance Documents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85800" y="457200"/>
            <a:ext cx="7772400" cy="1143000"/>
          </a:xfrm>
        </p:spPr>
        <p:txBody>
          <a:bodyPr/>
          <a:lstStyle/>
          <a:p>
            <a:pPr eaLnBrk="1" hangingPunct="1"/>
            <a:r>
              <a:rPr lang="en-US" smtClean="0">
                <a:solidFill>
                  <a:srgbClr val="0070C0"/>
                </a:solidFill>
              </a:rPr>
              <a:t>Objectives</a:t>
            </a:r>
          </a:p>
        </p:txBody>
      </p:sp>
      <p:sp>
        <p:nvSpPr>
          <p:cNvPr id="28674" name="Content Placeholder 2"/>
          <p:cNvSpPr>
            <a:spLocks noGrp="1"/>
          </p:cNvSpPr>
          <p:nvPr>
            <p:ph idx="1"/>
          </p:nvPr>
        </p:nvSpPr>
        <p:spPr>
          <a:xfrm>
            <a:off x="685800" y="1828800"/>
            <a:ext cx="7772400" cy="4038600"/>
          </a:xfrm>
        </p:spPr>
        <p:txBody>
          <a:bodyPr/>
          <a:lstStyle/>
          <a:p>
            <a:pPr eaLnBrk="1" hangingPunct="1"/>
            <a:r>
              <a:rPr lang="en-US" sz="2800" dirty="0" smtClean="0"/>
              <a:t>Increase </a:t>
            </a:r>
            <a:r>
              <a:rPr lang="en-US" sz="2800" dirty="0" smtClean="0">
                <a:solidFill>
                  <a:srgbClr val="0070C0"/>
                </a:solidFill>
              </a:rPr>
              <a:t>understanding</a:t>
            </a:r>
            <a:r>
              <a:rPr lang="en-US" sz="2800" dirty="0" smtClean="0"/>
              <a:t> of HQT credit flexibility requirements and considerations</a:t>
            </a:r>
          </a:p>
          <a:p>
            <a:pPr eaLnBrk="1" hangingPunct="1"/>
            <a:r>
              <a:rPr lang="en-US" sz="2800" dirty="0" smtClean="0"/>
              <a:t>Share </a:t>
            </a:r>
            <a:r>
              <a:rPr lang="en-US" sz="2800" dirty="0" smtClean="0">
                <a:solidFill>
                  <a:srgbClr val="0070C0"/>
                </a:solidFill>
              </a:rPr>
              <a:t>information</a:t>
            </a:r>
            <a:r>
              <a:rPr lang="en-US" sz="2800" dirty="0" smtClean="0"/>
              <a:t> on the new curriculum element and delivery method in Educational Management Information System</a:t>
            </a:r>
            <a:r>
              <a:rPr lang="en-US" sz="2400" dirty="0" smtClean="0"/>
              <a:t> (</a:t>
            </a:r>
            <a:r>
              <a:rPr lang="en-US" sz="2800" dirty="0" smtClean="0"/>
              <a:t>EMIS) </a:t>
            </a:r>
            <a:br>
              <a:rPr lang="en-US" sz="2800" dirty="0" smtClean="0"/>
            </a:br>
            <a:r>
              <a:rPr lang="en-US" sz="2800" dirty="0" smtClean="0"/>
              <a:t>that supports credit flexibility</a:t>
            </a:r>
          </a:p>
          <a:p>
            <a:pPr eaLnBrk="1" hangingPunct="1"/>
            <a:r>
              <a:rPr lang="en-US" sz="2800" dirty="0" smtClean="0"/>
              <a:t>Respond to </a:t>
            </a:r>
            <a:r>
              <a:rPr lang="en-US" sz="2800" dirty="0" smtClean="0">
                <a:solidFill>
                  <a:srgbClr val="0070C0"/>
                </a:solidFill>
              </a:rPr>
              <a:t>questions</a:t>
            </a:r>
            <a:r>
              <a:rPr lang="en-US" sz="2800" dirty="0" smtClean="0"/>
              <a:t> related to HQT requirements and credit flexibility implementation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en-US" smtClean="0"/>
              <a:t>Contact Information</a:t>
            </a:r>
          </a:p>
        </p:txBody>
      </p:sp>
      <p:pic>
        <p:nvPicPr>
          <p:cNvPr id="29698" name="Picture 2" descr="C:\Documents and Settings\debra.cox\Desktop\TRutan Pic.jpg"/>
          <p:cNvPicPr>
            <a:picLocks noChangeAspect="1" noChangeArrowheads="1"/>
          </p:cNvPicPr>
          <p:nvPr/>
        </p:nvPicPr>
        <p:blipFill>
          <a:blip r:embed="rId2" cstate="print"/>
          <a:srcRect/>
          <a:stretch>
            <a:fillRect/>
          </a:stretch>
        </p:blipFill>
        <p:spPr bwMode="auto">
          <a:xfrm>
            <a:off x="457200" y="2106613"/>
            <a:ext cx="2547938" cy="3178175"/>
          </a:xfrm>
          <a:prstGeom prst="rect">
            <a:avLst/>
          </a:prstGeom>
          <a:noFill/>
          <a:ln w="9525">
            <a:noFill/>
            <a:miter lim="800000"/>
            <a:headEnd/>
            <a:tailEnd/>
          </a:ln>
        </p:spPr>
      </p:pic>
      <p:sp>
        <p:nvSpPr>
          <p:cNvPr id="5" name="Content Placeholder 2"/>
          <p:cNvSpPr>
            <a:spLocks noGrp="1"/>
          </p:cNvSpPr>
          <p:nvPr>
            <p:ph idx="1"/>
          </p:nvPr>
        </p:nvSpPr>
        <p:spPr>
          <a:xfrm>
            <a:off x="3276600" y="1905000"/>
            <a:ext cx="5410200" cy="4449763"/>
          </a:xfrm>
        </p:spPr>
        <p:txBody>
          <a:bodyPr/>
          <a:lstStyle/>
          <a:p>
            <a:pPr marL="0" indent="0" eaLnBrk="1" hangingPunct="1">
              <a:buFontTx/>
              <a:buNone/>
            </a:pPr>
            <a:r>
              <a:rPr lang="en-US" dirty="0" smtClean="0"/>
              <a:t>Wesley Williams </a:t>
            </a:r>
            <a:r>
              <a:rPr lang="en-US" dirty="0" smtClean="0"/>
              <a:t>II</a:t>
            </a:r>
            <a:endParaRPr lang="en-US" dirty="0" smtClean="0"/>
          </a:p>
          <a:p>
            <a:pPr marL="0" indent="0" eaLnBrk="1" hangingPunct="1">
              <a:buFontTx/>
              <a:buNone/>
            </a:pPr>
            <a:r>
              <a:rPr lang="en-US" sz="2000" dirty="0" smtClean="0"/>
              <a:t>Director</a:t>
            </a:r>
          </a:p>
          <a:p>
            <a:pPr marL="0" indent="0" eaLnBrk="1" hangingPunct="1">
              <a:buFontTx/>
              <a:buNone/>
            </a:pPr>
            <a:r>
              <a:rPr lang="en-US" sz="2000" dirty="0" smtClean="0"/>
              <a:t>Educator Equity</a:t>
            </a:r>
          </a:p>
          <a:p>
            <a:pPr marL="0" indent="0" eaLnBrk="1" hangingPunct="1">
              <a:buFontTx/>
              <a:buNone/>
            </a:pPr>
            <a:r>
              <a:rPr lang="en-US" sz="2000" dirty="0" smtClean="0"/>
              <a:t>Phone:  614-728-1726</a:t>
            </a:r>
          </a:p>
          <a:p>
            <a:pPr marL="0" indent="0" eaLnBrk="1" hangingPunct="1">
              <a:buFontTx/>
              <a:buNone/>
            </a:pPr>
            <a:r>
              <a:rPr lang="en-US" sz="2000" dirty="0" smtClean="0"/>
              <a:t>E-mail:  </a:t>
            </a:r>
            <a:r>
              <a:rPr lang="en-US" sz="2000" dirty="0" smtClean="0">
                <a:hlinkClick r:id="rId3"/>
              </a:rPr>
              <a:t>wesley.williams@ode.state.oh.us</a:t>
            </a:r>
            <a:r>
              <a:rPr lang="en-US" sz="2000" dirty="0" smtClean="0"/>
              <a:t> </a:t>
            </a:r>
          </a:p>
          <a:p>
            <a:pPr marL="0" indent="0" eaLnBrk="1" hangingPunct="1">
              <a:buFontTx/>
              <a:buNone/>
            </a:pPr>
            <a:endParaRPr lang="en-US" sz="2000" dirty="0" smtClean="0"/>
          </a:p>
          <a:p>
            <a:pPr marL="0" indent="0" eaLnBrk="1" hangingPunct="1">
              <a:buFontTx/>
              <a:buNone/>
            </a:pPr>
            <a:r>
              <a:rPr lang="en-US" sz="2000" dirty="0" smtClean="0"/>
              <a:t>Ohio Department of Education</a:t>
            </a:r>
          </a:p>
          <a:p>
            <a:pPr marL="0" indent="0" eaLnBrk="1" hangingPunct="1">
              <a:buFontTx/>
              <a:buNone/>
            </a:pPr>
            <a:r>
              <a:rPr lang="en-US" sz="2000" dirty="0" smtClean="0"/>
              <a:t>25 South Front Street</a:t>
            </a:r>
          </a:p>
          <a:p>
            <a:pPr marL="0" indent="0" eaLnBrk="1" hangingPunct="1">
              <a:buFontTx/>
              <a:buNone/>
            </a:pPr>
            <a:r>
              <a:rPr lang="en-US" sz="2000" dirty="0" smtClean="0"/>
              <a:t>Columbus, OH 43215</a:t>
            </a:r>
          </a:p>
          <a:p>
            <a:pPr marL="0" indent="0" eaLnBrk="1" hangingPunct="1">
              <a:buFontTx/>
              <a:buNone/>
            </a:pPr>
            <a:r>
              <a:rPr lang="en-US" sz="2000" u="sng" dirty="0" smtClean="0">
                <a:solidFill>
                  <a:srgbClr val="0070C0"/>
                </a:solidFill>
                <a:hlinkClick r:id="rId4" action="ppaction://hlinkfile"/>
              </a:rPr>
              <a:t>education.ohio.gov</a:t>
            </a:r>
            <a:r>
              <a:rPr lang="en-US" sz="2000" dirty="0" smtClean="0"/>
              <a:t> </a:t>
            </a: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Contact Information</a:t>
            </a:r>
          </a:p>
        </p:txBody>
      </p:sp>
      <p:pic>
        <p:nvPicPr>
          <p:cNvPr id="30722" name="Picture 2" descr="C:\Documents and Settings\debra.cox\Desktop\TRutan Pic.jpg"/>
          <p:cNvPicPr>
            <a:picLocks noChangeAspect="1" noChangeArrowheads="1"/>
          </p:cNvPicPr>
          <p:nvPr/>
        </p:nvPicPr>
        <p:blipFill>
          <a:blip r:embed="rId2" cstate="print"/>
          <a:srcRect/>
          <a:stretch>
            <a:fillRect/>
          </a:stretch>
        </p:blipFill>
        <p:spPr bwMode="auto">
          <a:xfrm>
            <a:off x="457200" y="1828800"/>
            <a:ext cx="2547938" cy="3733800"/>
          </a:xfrm>
          <a:prstGeom prst="rect">
            <a:avLst/>
          </a:prstGeom>
          <a:noFill/>
          <a:ln w="9525">
            <a:noFill/>
            <a:miter lim="800000"/>
            <a:headEnd/>
            <a:tailEnd/>
          </a:ln>
        </p:spPr>
      </p:pic>
      <p:sp>
        <p:nvSpPr>
          <p:cNvPr id="30723" name="Content Placeholder 2"/>
          <p:cNvSpPr>
            <a:spLocks noGrp="1"/>
          </p:cNvSpPr>
          <p:nvPr>
            <p:ph idx="1"/>
          </p:nvPr>
        </p:nvSpPr>
        <p:spPr>
          <a:xfrm>
            <a:off x="3276600" y="1676400"/>
            <a:ext cx="5410200" cy="4449763"/>
          </a:xfrm>
        </p:spPr>
        <p:txBody>
          <a:bodyPr/>
          <a:lstStyle/>
          <a:p>
            <a:pPr marL="0" indent="0" eaLnBrk="1" hangingPunct="1">
              <a:buFontTx/>
              <a:buNone/>
            </a:pPr>
            <a:r>
              <a:rPr lang="en-US" smtClean="0"/>
              <a:t>Tom Rutan</a:t>
            </a:r>
          </a:p>
          <a:p>
            <a:pPr marL="0" indent="0" eaLnBrk="1" hangingPunct="1">
              <a:buFontTx/>
              <a:buNone/>
            </a:pPr>
            <a:r>
              <a:rPr lang="en-US" sz="2300" smtClean="0"/>
              <a:t>Associate Director</a:t>
            </a:r>
          </a:p>
          <a:p>
            <a:pPr marL="0" indent="0" eaLnBrk="1" hangingPunct="1">
              <a:buFontTx/>
              <a:buNone/>
            </a:pPr>
            <a:r>
              <a:rPr lang="en-US" sz="2300" smtClean="0"/>
              <a:t>Curriculum and Instruction</a:t>
            </a:r>
          </a:p>
          <a:p>
            <a:pPr marL="0" indent="0" eaLnBrk="1" hangingPunct="1">
              <a:buFontTx/>
              <a:buNone/>
            </a:pPr>
            <a:r>
              <a:rPr lang="en-US" sz="2000" smtClean="0"/>
              <a:t>Phone:  614-728-1997</a:t>
            </a:r>
          </a:p>
          <a:p>
            <a:pPr marL="0" indent="0" eaLnBrk="1" hangingPunct="1">
              <a:buFontTx/>
              <a:buNone/>
            </a:pPr>
            <a:r>
              <a:rPr lang="en-US" sz="2000" smtClean="0"/>
              <a:t>E-mail</a:t>
            </a:r>
            <a:r>
              <a:rPr lang="en-US" sz="2000" smtClean="0">
                <a:solidFill>
                  <a:srgbClr val="0070C0"/>
                </a:solidFill>
              </a:rPr>
              <a:t>:  </a:t>
            </a:r>
            <a:r>
              <a:rPr lang="en-US" sz="2000" u="sng" smtClean="0">
                <a:solidFill>
                  <a:srgbClr val="0070C0"/>
                </a:solidFill>
                <a:hlinkClick r:id="rId3"/>
              </a:rPr>
              <a:t>Tom.Rutan@ode.state.oh.us</a:t>
            </a:r>
            <a:endParaRPr lang="en-US" sz="2000" u="sng" smtClean="0">
              <a:solidFill>
                <a:srgbClr val="0070C0"/>
              </a:solidFill>
            </a:endParaRPr>
          </a:p>
          <a:p>
            <a:pPr marL="0" indent="0" eaLnBrk="1" hangingPunct="1">
              <a:buFontTx/>
              <a:buNone/>
            </a:pPr>
            <a:r>
              <a:rPr lang="en-US" sz="2000" smtClean="0"/>
              <a:t> </a:t>
            </a:r>
          </a:p>
          <a:p>
            <a:pPr marL="0" indent="0" eaLnBrk="1" hangingPunct="1">
              <a:buFontTx/>
              <a:buNone/>
            </a:pPr>
            <a:r>
              <a:rPr lang="en-US" sz="2000" smtClean="0"/>
              <a:t>Ohio Department of Education</a:t>
            </a:r>
          </a:p>
          <a:p>
            <a:pPr marL="0" indent="0" eaLnBrk="1" hangingPunct="1">
              <a:buFontTx/>
              <a:buNone/>
            </a:pPr>
            <a:r>
              <a:rPr lang="en-US" sz="2000" smtClean="0"/>
              <a:t>25 South Front Street</a:t>
            </a:r>
          </a:p>
          <a:p>
            <a:pPr marL="0" indent="0" eaLnBrk="1" hangingPunct="1">
              <a:buFontTx/>
              <a:buNone/>
            </a:pPr>
            <a:r>
              <a:rPr lang="en-US" sz="2000" smtClean="0"/>
              <a:t>Columbus, OH 43215</a:t>
            </a:r>
          </a:p>
          <a:p>
            <a:pPr marL="0" indent="0" eaLnBrk="1" hangingPunct="1">
              <a:buFontTx/>
              <a:buNone/>
            </a:pPr>
            <a:r>
              <a:rPr lang="en-US" sz="2000" u="sng" smtClean="0">
                <a:solidFill>
                  <a:srgbClr val="0070C0"/>
                </a:solidFill>
                <a:hlinkClick r:id="rId4" action="ppaction://hlinkfile"/>
              </a:rPr>
              <a:t>education.ohio.gov</a:t>
            </a:r>
            <a:r>
              <a:rPr lang="en-US" sz="2000" smtClean="0"/>
              <a:t> </a:t>
            </a:r>
          </a:p>
          <a:p>
            <a:pPr marL="0" indent="0" eaLnBrk="1" hangingPunct="1">
              <a:buFontTx/>
              <a:buNone/>
            </a:pPr>
            <a:endParaRPr lang="en-US" smtClean="0"/>
          </a:p>
          <a:p>
            <a:pPr marL="0" indent="0"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533400"/>
            <a:ext cx="7772400" cy="1143000"/>
          </a:xfrm>
        </p:spPr>
        <p:txBody>
          <a:bodyPr/>
          <a:lstStyle/>
          <a:p>
            <a:pPr eaLnBrk="1" hangingPunct="1"/>
            <a:r>
              <a:rPr lang="en-US" smtClean="0">
                <a:solidFill>
                  <a:srgbClr val="0070C0"/>
                </a:solidFill>
              </a:rPr>
              <a:t>Meeting HQT Requirements</a:t>
            </a:r>
          </a:p>
        </p:txBody>
      </p:sp>
      <p:sp>
        <p:nvSpPr>
          <p:cNvPr id="31746" name="Content Placeholder 2"/>
          <p:cNvSpPr>
            <a:spLocks noGrp="1"/>
          </p:cNvSpPr>
          <p:nvPr>
            <p:ph idx="1"/>
          </p:nvPr>
        </p:nvSpPr>
        <p:spPr>
          <a:xfrm>
            <a:off x="762000" y="1981200"/>
            <a:ext cx="7772400" cy="4114800"/>
          </a:xfrm>
        </p:spPr>
        <p:txBody>
          <a:bodyPr/>
          <a:lstStyle/>
          <a:p>
            <a:pPr eaLnBrk="1" hangingPunct="1"/>
            <a:r>
              <a:rPr lang="en-US" sz="2400" smtClean="0"/>
              <a:t>Teachers must have at least a </a:t>
            </a:r>
            <a:r>
              <a:rPr lang="en-US" sz="2400" smtClean="0">
                <a:solidFill>
                  <a:srgbClr val="0070C0"/>
                </a:solidFill>
              </a:rPr>
              <a:t>bachelor’s degree.</a:t>
            </a:r>
            <a:r>
              <a:rPr lang="en-US" sz="2400" smtClean="0"/>
              <a:t> </a:t>
            </a:r>
          </a:p>
          <a:p>
            <a:pPr eaLnBrk="1" hangingPunct="1"/>
            <a:r>
              <a:rPr lang="en-US" sz="2400" smtClean="0"/>
              <a:t>Teachers must have a </a:t>
            </a:r>
            <a:r>
              <a:rPr lang="en-US" sz="2400" smtClean="0">
                <a:solidFill>
                  <a:srgbClr val="0070C0"/>
                </a:solidFill>
              </a:rPr>
              <a:t>certificate/license</a:t>
            </a:r>
            <a:r>
              <a:rPr lang="en-US" sz="2400" smtClean="0"/>
              <a:t> that is </a:t>
            </a:r>
            <a:r>
              <a:rPr lang="en-US" sz="2400" b="1" i="1" smtClean="0"/>
              <a:t>appropriate</a:t>
            </a:r>
            <a:r>
              <a:rPr lang="en-US" sz="2400" smtClean="0"/>
              <a:t> to their </a:t>
            </a:r>
            <a:r>
              <a:rPr lang="en-US" sz="2400" smtClean="0">
                <a:solidFill>
                  <a:srgbClr val="0070C0"/>
                </a:solidFill>
              </a:rPr>
              <a:t>teaching assignment.</a:t>
            </a:r>
            <a:r>
              <a:rPr lang="en-US" sz="2400" smtClean="0"/>
              <a:t> </a:t>
            </a:r>
          </a:p>
          <a:p>
            <a:pPr eaLnBrk="1" hangingPunct="1"/>
            <a:r>
              <a:rPr lang="en-US" sz="2400" smtClean="0"/>
              <a:t>Teachers must be able to </a:t>
            </a:r>
            <a:r>
              <a:rPr lang="en-US" sz="2400" smtClean="0">
                <a:solidFill>
                  <a:srgbClr val="0070C0"/>
                </a:solidFill>
              </a:rPr>
              <a:t>demonstrate their subject area expertise</a:t>
            </a:r>
            <a:r>
              <a:rPr lang="en-US" sz="2400" smtClean="0"/>
              <a:t> in the core academic subjects (CAS) as they teach. </a:t>
            </a:r>
          </a:p>
          <a:p>
            <a:pPr lvl="1" eaLnBrk="1" hangingPunct="1">
              <a:buFontTx/>
              <a:buNone/>
            </a:pPr>
            <a:r>
              <a:rPr lang="en-US" sz="2400" smtClean="0"/>
              <a:t>	(CAS: English, language arts, reading, science, mathematics, arts [dance, music, drama, visual arts], foreign language, government and civics, history, economics, and geography)</a:t>
            </a:r>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85800" y="457200"/>
            <a:ext cx="7772400" cy="1143000"/>
          </a:xfrm>
        </p:spPr>
        <p:txBody>
          <a:bodyPr/>
          <a:lstStyle/>
          <a:p>
            <a:pPr eaLnBrk="1" hangingPunct="1"/>
            <a:r>
              <a:rPr lang="en-US" smtClean="0">
                <a:solidFill>
                  <a:srgbClr val="0070C0"/>
                </a:solidFill>
              </a:rPr>
              <a:t>Big Ideas</a:t>
            </a:r>
          </a:p>
        </p:txBody>
      </p:sp>
      <p:sp>
        <p:nvSpPr>
          <p:cNvPr id="3" name="Content Placeholder 2"/>
          <p:cNvSpPr>
            <a:spLocks noGrp="1"/>
          </p:cNvSpPr>
          <p:nvPr>
            <p:ph idx="1"/>
          </p:nvPr>
        </p:nvSpPr>
        <p:spPr>
          <a:xfrm>
            <a:off x="762000" y="1905000"/>
            <a:ext cx="7772400" cy="4114800"/>
          </a:xfrm>
        </p:spPr>
        <p:txBody>
          <a:bodyPr/>
          <a:lstStyle/>
          <a:p>
            <a:pPr eaLnBrk="1" hangingPunct="1">
              <a:defRPr/>
            </a:pPr>
            <a:r>
              <a:rPr lang="en-US" sz="2400" dirty="0" smtClean="0">
                <a:cs typeface="+mn-cs"/>
              </a:rPr>
              <a:t>The </a:t>
            </a:r>
            <a:r>
              <a:rPr lang="en-US" sz="2400" dirty="0" smtClean="0">
                <a:solidFill>
                  <a:srgbClr val="0070C0"/>
                </a:solidFill>
                <a:cs typeface="+mn-cs"/>
              </a:rPr>
              <a:t>appropriate credentialed educator </a:t>
            </a:r>
            <a:r>
              <a:rPr lang="en-US" sz="2400" dirty="0" smtClean="0">
                <a:cs typeface="+mn-cs"/>
              </a:rPr>
              <a:t>at the building level should play an integral role in a student’s credit flexibility plan.</a:t>
            </a:r>
            <a:endParaRPr lang="en-US" sz="2400" strike="sngStrike" dirty="0" smtClean="0">
              <a:solidFill>
                <a:srgbClr val="0070C0"/>
              </a:solidFill>
              <a:cs typeface="+mn-cs"/>
            </a:endParaRPr>
          </a:p>
          <a:p>
            <a:pPr eaLnBrk="1" hangingPunct="1">
              <a:defRPr/>
            </a:pPr>
            <a:r>
              <a:rPr lang="en-US" sz="2400" dirty="0" smtClean="0">
                <a:cs typeface="+mn-cs"/>
              </a:rPr>
              <a:t>Use </a:t>
            </a:r>
            <a:r>
              <a:rPr lang="en-US" sz="2400" b="1" dirty="0" smtClean="0">
                <a:cs typeface="+mn-cs"/>
              </a:rPr>
              <a:t>highly qualified teachers </a:t>
            </a:r>
            <a:r>
              <a:rPr lang="en-US" sz="2400" dirty="0" smtClean="0">
                <a:cs typeface="+mn-cs"/>
              </a:rPr>
              <a:t>in </a:t>
            </a:r>
            <a:r>
              <a:rPr lang="en-US" sz="2400" b="1" dirty="0" smtClean="0">
                <a:solidFill>
                  <a:srgbClr val="0070C0"/>
                </a:solidFill>
                <a:cs typeface="+mn-cs"/>
              </a:rPr>
              <a:t>core</a:t>
            </a:r>
            <a:r>
              <a:rPr lang="en-US" sz="2400" dirty="0" smtClean="0">
                <a:cs typeface="+mn-cs"/>
              </a:rPr>
              <a:t> academic subject areas.</a:t>
            </a:r>
          </a:p>
          <a:p>
            <a:pPr eaLnBrk="1" hangingPunct="1">
              <a:defRPr/>
            </a:pPr>
            <a:r>
              <a:rPr lang="en-US" sz="2400" dirty="0" smtClean="0">
                <a:cs typeface="+mn-cs"/>
              </a:rPr>
              <a:t>Use </a:t>
            </a:r>
            <a:r>
              <a:rPr lang="en-US" sz="2400" b="1" dirty="0" smtClean="0">
                <a:cs typeface="+mn-cs"/>
              </a:rPr>
              <a:t>credentialed</a:t>
            </a:r>
            <a:r>
              <a:rPr lang="en-US" sz="2400" dirty="0" smtClean="0">
                <a:cs typeface="+mn-cs"/>
              </a:rPr>
              <a:t> </a:t>
            </a:r>
            <a:r>
              <a:rPr lang="en-US" sz="2400" b="1" dirty="0" smtClean="0">
                <a:cs typeface="+mn-cs"/>
              </a:rPr>
              <a:t>teachers</a:t>
            </a:r>
            <a:r>
              <a:rPr lang="en-US" sz="2400" dirty="0" smtClean="0">
                <a:cs typeface="+mn-cs"/>
              </a:rPr>
              <a:t> or </a:t>
            </a:r>
            <a:r>
              <a:rPr lang="en-US" sz="2400" b="1" dirty="0" smtClean="0">
                <a:cs typeface="+mn-cs"/>
              </a:rPr>
              <a:t>credentialed educator </a:t>
            </a:r>
            <a:r>
              <a:rPr lang="en-US" sz="2400" dirty="0" smtClean="0">
                <a:cs typeface="+mn-cs"/>
              </a:rPr>
              <a:t>professionals in </a:t>
            </a:r>
            <a:r>
              <a:rPr lang="en-US" sz="2400" b="1" dirty="0" smtClean="0">
                <a:solidFill>
                  <a:srgbClr val="0070C0"/>
                </a:solidFill>
                <a:cs typeface="+mn-cs"/>
              </a:rPr>
              <a:t>non-core</a:t>
            </a:r>
            <a:r>
              <a:rPr lang="en-US" sz="2400" dirty="0" smtClean="0">
                <a:cs typeface="+mn-cs"/>
              </a:rPr>
              <a:t> academic subject areas (e.g., counselor, principal, assistant principal).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z="3200" smtClean="0"/>
              <a:t>Educational Management Information System (EMIS) Requirements</a:t>
            </a:r>
            <a:endParaRPr lang="en-US" sz="3200" b="1" smtClean="0">
              <a:solidFill>
                <a:srgbClr val="0070C0"/>
              </a:solidFill>
            </a:endParaRPr>
          </a:p>
        </p:txBody>
      </p:sp>
      <p:sp>
        <p:nvSpPr>
          <p:cNvPr id="33794" name="Content Placeholder 2"/>
          <p:cNvSpPr>
            <a:spLocks noGrp="1"/>
          </p:cNvSpPr>
          <p:nvPr>
            <p:ph idx="1"/>
          </p:nvPr>
        </p:nvSpPr>
        <p:spPr>
          <a:xfrm>
            <a:off x="762000" y="2133600"/>
            <a:ext cx="7772400" cy="4114800"/>
          </a:xfrm>
        </p:spPr>
        <p:txBody>
          <a:bodyPr/>
          <a:lstStyle/>
          <a:p>
            <a:pPr lvl="2" indent="-457200" eaLnBrk="1" hangingPunct="1">
              <a:buFontTx/>
              <a:buNone/>
            </a:pPr>
            <a:endParaRPr lang="en-US" sz="900" smtClean="0">
              <a:solidFill>
                <a:srgbClr val="000000"/>
              </a:solidFill>
            </a:endParaRPr>
          </a:p>
          <a:p>
            <a:pPr lvl="2" indent="-457200" eaLnBrk="1" hangingPunct="1">
              <a:buFontTx/>
              <a:buNone/>
            </a:pPr>
            <a:endParaRPr lang="en-US" smtClean="0"/>
          </a:p>
          <a:p>
            <a:pPr lvl="2" indent="-457200" eaLnBrk="1" hangingPunct="1">
              <a:buFontTx/>
              <a:buNone/>
            </a:pPr>
            <a:endParaRPr lang="en-US" smtClean="0"/>
          </a:p>
        </p:txBody>
      </p:sp>
      <p:graphicFrame>
        <p:nvGraphicFramePr>
          <p:cNvPr id="33829" name="Group 37"/>
          <p:cNvGraphicFramePr>
            <a:graphicFrameLocks noGrp="1"/>
          </p:cNvGraphicFramePr>
          <p:nvPr/>
        </p:nvGraphicFramePr>
        <p:xfrm>
          <a:off x="533400" y="1905000"/>
          <a:ext cx="8153400" cy="3343275"/>
        </p:xfrm>
        <a:graphic>
          <a:graphicData uri="http://schemas.openxmlformats.org/drawingml/2006/table">
            <a:tbl>
              <a:tblPr/>
              <a:tblGrid>
                <a:gridCol w="4343400"/>
                <a:gridCol w="38100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ヒラギノ角ゴ Pro W3"/>
                          <a:cs typeface="ヒラギノ角ゴ Pro W3"/>
                        </a:rPr>
                        <a:t>Delivery Method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Arial" charset="0"/>
                          <a:ea typeface="ヒラギノ角ゴ Pro W3"/>
                          <a:cs typeface="ヒラギノ角ゴ Pro W3"/>
                        </a:rPr>
                        <a:t>HQT Requirements (Yes or 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Correspondence Course (CC)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Yes (</a:t>
                      </a:r>
                      <a:r>
                        <a:rPr kumimoji="0" lang="en-US" sz="1800" b="0" i="1" u="none" strike="noStrike" cap="none" normalizeH="0" baseline="0" smtClean="0">
                          <a:ln>
                            <a:noFill/>
                          </a:ln>
                          <a:solidFill>
                            <a:srgbClr val="000000"/>
                          </a:solidFill>
                          <a:effectLst/>
                          <a:latin typeface="Arial" charset="0"/>
                          <a:ea typeface="ヒラギノ角ゴ Pro W3"/>
                          <a:cs typeface="ヒラギノ角ゴ Pro W3"/>
                        </a:rPr>
                        <a:t>No if an Educational Option</a:t>
                      </a: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Educational Travel (ET)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Yes (</a:t>
                      </a:r>
                      <a:r>
                        <a:rPr kumimoji="0" lang="en-US" sz="1800" b="0" i="1" u="none" strike="noStrike" cap="none" normalizeH="0" baseline="0" smtClean="0">
                          <a:ln>
                            <a:noFill/>
                          </a:ln>
                          <a:solidFill>
                            <a:srgbClr val="000000"/>
                          </a:solidFill>
                          <a:effectLst/>
                          <a:latin typeface="Arial" charset="0"/>
                          <a:ea typeface="ヒラギノ角ゴ Pro W3"/>
                          <a:cs typeface="ヒラギノ角ゴ Pro W3"/>
                        </a:rPr>
                        <a:t>No if an Educational Option</a:t>
                      </a: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Face-to-Face Classroom Instruction (FF)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Home Instruction (HI)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Interactive Distance Learning (ID)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Independent Study (IS)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Online (OL)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Other Delivery Method (OT)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Yes (</a:t>
                      </a:r>
                      <a:r>
                        <a:rPr kumimoji="0" lang="en-US" sz="1800" b="0" i="1" u="none" strike="noStrike" cap="none" normalizeH="0" baseline="0" smtClean="0">
                          <a:ln>
                            <a:noFill/>
                          </a:ln>
                          <a:solidFill>
                            <a:srgbClr val="000000"/>
                          </a:solidFill>
                          <a:effectLst/>
                          <a:latin typeface="Arial" charset="0"/>
                          <a:ea typeface="ヒラギノ角ゴ Pro W3"/>
                          <a:cs typeface="ヒラギノ角ゴ Pro W3"/>
                        </a:rPr>
                        <a:t>No if an Educational Option</a:t>
                      </a:r>
                      <a:r>
                        <a:rPr kumimoji="0" lang="en-US" sz="1800" b="0" i="0" u="none" strike="noStrike" cap="none" normalizeH="0" baseline="0" smtClean="0">
                          <a:ln>
                            <a:noFill/>
                          </a:ln>
                          <a:solidFill>
                            <a:srgbClr val="000000"/>
                          </a:solidFill>
                          <a:effectLst/>
                          <a:latin typeface="Arial" charset="0"/>
                          <a:ea typeface="ヒラギノ角ゴ Pro W3"/>
                          <a:cs typeface="ヒラギノ角ゴ Pro W3"/>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sp>
        <p:nvSpPr>
          <p:cNvPr id="33827" name="TextBox 4"/>
          <p:cNvSpPr txBox="1">
            <a:spLocks noChangeArrowheads="1"/>
          </p:cNvSpPr>
          <p:nvPr/>
        </p:nvSpPr>
        <p:spPr bwMode="auto">
          <a:xfrm>
            <a:off x="533400" y="5486400"/>
            <a:ext cx="8001000" cy="517525"/>
          </a:xfrm>
          <a:prstGeom prst="rect">
            <a:avLst/>
          </a:prstGeom>
          <a:noFill/>
          <a:ln w="9525">
            <a:noFill/>
            <a:miter lim="800000"/>
            <a:headEnd/>
            <a:tailEnd/>
          </a:ln>
        </p:spPr>
        <p:txBody>
          <a:bodyPr>
            <a:spAutoFit/>
          </a:bodyPr>
          <a:lstStyle/>
          <a:p>
            <a:pPr eaLnBrk="0" hangingPunct="0"/>
            <a:r>
              <a:rPr lang="en-US" sz="1400" b="1"/>
              <a:t>Districts continue to adhere to the existing EMIS Reporting Requirements. Any additional guidance on EMIS Reporting for Credit Flex will be provided before the 2011</a:t>
            </a:r>
            <a:r>
              <a:rPr lang="en-US" sz="1400" b="1">
                <a:latin typeface="Arial"/>
                <a:cs typeface="Times New Roman" pitchFamily="18" charset="0"/>
              </a:rPr>
              <a:t>–</a:t>
            </a:r>
            <a:r>
              <a:rPr lang="en-US" sz="1400" b="1"/>
              <a:t>12 school year.  </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2"/>
          <p:cNvSpPr>
            <a:spLocks noGrp="1"/>
          </p:cNvSpPr>
          <p:nvPr>
            <p:ph idx="1"/>
          </p:nvPr>
        </p:nvSpPr>
        <p:spPr>
          <a:xfrm>
            <a:off x="685800" y="1524000"/>
            <a:ext cx="7772400" cy="4191000"/>
          </a:xfrm>
        </p:spPr>
        <p:txBody>
          <a:bodyPr/>
          <a:lstStyle/>
          <a:p>
            <a:pPr eaLnBrk="1" hangingPunct="1"/>
            <a:r>
              <a:rPr lang="en-US" sz="2400" smtClean="0"/>
              <a:t>The regional comprehensive centers provide technical assistance designed to raise the capacity of states to help districts and schools meet the goals of the Elementary and Secondary Education Act (ESEA) with the emphasis on the Secretary’s key reform priorities. </a:t>
            </a:r>
          </a:p>
          <a:p>
            <a:pPr eaLnBrk="1" hangingPunct="1"/>
            <a:r>
              <a:rPr lang="en-US" sz="2400" smtClean="0"/>
              <a:t>Great Lakes East focuses its work in Indiana, Michigan, and Ohio, and is a part of the network of </a:t>
            </a:r>
            <a:br>
              <a:rPr lang="en-US" sz="2400" smtClean="0"/>
            </a:br>
            <a:r>
              <a:rPr lang="en-US" sz="2400" smtClean="0"/>
              <a:t>16 regional comprehensive centers and five national content centers. </a:t>
            </a:r>
            <a:endParaRPr lang="en-US" smtClean="0"/>
          </a:p>
        </p:txBody>
      </p:sp>
      <p:sp>
        <p:nvSpPr>
          <p:cNvPr id="15362" name="Title 1"/>
          <p:cNvSpPr>
            <a:spLocks noGrp="1"/>
          </p:cNvSpPr>
          <p:nvPr>
            <p:ph type="title"/>
          </p:nvPr>
        </p:nvSpPr>
        <p:spPr>
          <a:xfrm>
            <a:off x="0" y="304800"/>
            <a:ext cx="9144000" cy="1295400"/>
          </a:xfrm>
        </p:spPr>
        <p:txBody>
          <a:bodyPr/>
          <a:lstStyle/>
          <a:p>
            <a:pPr eaLnBrk="1" hangingPunct="1"/>
            <a:r>
              <a:rPr lang="en-US" sz="2800" b="1" smtClean="0"/>
              <a:t>Web Conference Series cohosted with the </a:t>
            </a:r>
            <a:br>
              <a:rPr lang="en-US" sz="2800" b="1" smtClean="0"/>
            </a:br>
            <a:r>
              <a:rPr lang="en-US" sz="2800" b="1" smtClean="0"/>
              <a:t>Great Lakes East Comprehensive Center</a:t>
            </a:r>
          </a:p>
        </p:txBody>
      </p:sp>
      <p:sp>
        <p:nvSpPr>
          <p:cNvPr id="15363" name="TextBox 4"/>
          <p:cNvSpPr txBox="1">
            <a:spLocks noChangeArrowheads="1"/>
          </p:cNvSpPr>
          <p:nvPr/>
        </p:nvSpPr>
        <p:spPr bwMode="auto">
          <a:xfrm>
            <a:off x="304800" y="5562600"/>
            <a:ext cx="8534400" cy="366713"/>
          </a:xfrm>
          <a:prstGeom prst="rect">
            <a:avLst/>
          </a:prstGeom>
          <a:noFill/>
          <a:ln w="9525">
            <a:noFill/>
            <a:miter lim="800000"/>
            <a:headEnd/>
            <a:tailEnd/>
          </a:ln>
        </p:spPr>
        <p:txBody>
          <a:bodyPr>
            <a:spAutoFit/>
          </a:bodyPr>
          <a:lstStyle/>
          <a:p>
            <a:pPr algn="ctr" eaLnBrk="0" hangingPunct="0"/>
            <a:r>
              <a:rPr lang="en-US" sz="1800" b="1"/>
              <a:t>For more information, visit </a:t>
            </a:r>
            <a:r>
              <a:rPr lang="en-US" sz="1800" b="1" u="sng">
                <a:solidFill>
                  <a:srgbClr val="0070C0"/>
                </a:solidFill>
                <a:hlinkClick r:id="rId2"/>
              </a:rPr>
              <a:t>www.learningpt.org/greatlakeseast</a:t>
            </a:r>
            <a:r>
              <a:rPr lang="en-US" sz="1800" b="1" u="sng"/>
              <a:t> </a:t>
            </a:r>
            <a:r>
              <a:rPr lang="en-US" sz="1800" b="1"/>
              <a:t> </a:t>
            </a:r>
          </a:p>
        </p:txBody>
      </p:sp>
      <p:pic>
        <p:nvPicPr>
          <p:cNvPr id="15364" name="Picture 5" descr="GLE%20logo_lines%203-inches_2-23-11.jpg"/>
          <p:cNvPicPr>
            <a:picLocks noChangeAspect="1"/>
          </p:cNvPicPr>
          <p:nvPr/>
        </p:nvPicPr>
        <p:blipFill>
          <a:blip r:embed="rId3" cstate="print"/>
          <a:srcRect/>
          <a:stretch>
            <a:fillRect/>
          </a:stretch>
        </p:blipFill>
        <p:spPr bwMode="auto">
          <a:xfrm>
            <a:off x="152400" y="6218238"/>
            <a:ext cx="2824163" cy="639762"/>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85800" y="457200"/>
            <a:ext cx="7772400" cy="1143000"/>
          </a:xfrm>
        </p:spPr>
        <p:txBody>
          <a:bodyPr/>
          <a:lstStyle/>
          <a:p>
            <a:pPr eaLnBrk="1" hangingPunct="1"/>
            <a:r>
              <a:rPr lang="en-US" sz="4000" smtClean="0">
                <a:solidFill>
                  <a:srgbClr val="0070C0"/>
                </a:solidFill>
              </a:rPr>
              <a:t>New Delivery Method in EMIS:</a:t>
            </a:r>
            <a:br>
              <a:rPr lang="en-US" sz="4000" smtClean="0">
                <a:solidFill>
                  <a:srgbClr val="0070C0"/>
                </a:solidFill>
              </a:rPr>
            </a:br>
            <a:r>
              <a:rPr lang="en-US" sz="3200" smtClean="0">
                <a:solidFill>
                  <a:srgbClr val="0070C0"/>
                </a:solidFill>
              </a:rPr>
              <a:t>Computer as Instructor (CI)</a:t>
            </a:r>
          </a:p>
        </p:txBody>
      </p:sp>
      <p:sp>
        <p:nvSpPr>
          <p:cNvPr id="3" name="Content Placeholder 2"/>
          <p:cNvSpPr>
            <a:spLocks noGrp="1"/>
          </p:cNvSpPr>
          <p:nvPr>
            <p:ph idx="1"/>
          </p:nvPr>
        </p:nvSpPr>
        <p:spPr>
          <a:xfrm>
            <a:off x="685800" y="2057400"/>
            <a:ext cx="7772400" cy="4495800"/>
          </a:xfrm>
        </p:spPr>
        <p:txBody>
          <a:bodyPr/>
          <a:lstStyle/>
          <a:p>
            <a:pPr marL="457200" indent="-228600" eaLnBrk="1" hangingPunct="1"/>
            <a:r>
              <a:rPr lang="en-US" sz="2400" dirty="0" smtClean="0">
                <a:solidFill>
                  <a:srgbClr val="0070C0"/>
                </a:solidFill>
              </a:rPr>
              <a:t>Instruction provided by a computer, </a:t>
            </a:r>
            <a:r>
              <a:rPr lang="en-US" sz="2400" dirty="0" smtClean="0"/>
              <a:t>with no instruction of any kind provided by a teacher, either in person or from a remote location.  </a:t>
            </a:r>
          </a:p>
          <a:p>
            <a:pPr marL="457200" indent="-228600" eaLnBrk="1" hangingPunct="1"/>
            <a:r>
              <a:rPr lang="en-US" sz="2400" dirty="0" smtClean="0"/>
              <a:t> Any teacher monitoring a student in this course: </a:t>
            </a:r>
          </a:p>
          <a:p>
            <a:pPr marL="914400" indent="-344488" eaLnBrk="1" hangingPunct="1">
              <a:buFont typeface="Wingdings" pitchFamily="2" charset="2"/>
              <a:buChar char="Ø"/>
            </a:pPr>
            <a:r>
              <a:rPr lang="en-US" sz="2000" dirty="0" smtClean="0">
                <a:solidFill>
                  <a:srgbClr val="0070C0"/>
                </a:solidFill>
              </a:rPr>
              <a:t>Would not be involved </a:t>
            </a:r>
            <a:r>
              <a:rPr lang="en-US" sz="2000" dirty="0" smtClean="0"/>
              <a:t>in adapting or modifying lessons and/or clarifying core academic subject content.  </a:t>
            </a:r>
          </a:p>
          <a:p>
            <a:pPr marL="914400" indent="-344488" eaLnBrk="1" hangingPunct="1">
              <a:buFont typeface="Wingdings" pitchFamily="2" charset="2"/>
              <a:buChar char="Ø"/>
            </a:pPr>
            <a:r>
              <a:rPr lang="en-US" sz="2000" dirty="0" smtClean="0">
                <a:solidFill>
                  <a:srgbClr val="0070C0"/>
                </a:solidFill>
              </a:rPr>
              <a:t>May assign the grade </a:t>
            </a:r>
            <a:r>
              <a:rPr lang="en-US" sz="2000" dirty="0" smtClean="0"/>
              <a:t>for the course, provided the assignments and/or evaluations are scored by the computer program.</a:t>
            </a:r>
          </a:p>
          <a:p>
            <a:pPr marL="457200" indent="-228600" eaLnBrk="1" hangingPunct="1"/>
            <a:r>
              <a:rPr lang="en-US" sz="2000" b="1" dirty="0" smtClean="0"/>
              <a:t>HQT is not required for a teacher who monitors a course described by this new delivery method (CI).</a:t>
            </a:r>
            <a:endParaRPr lang="en-US"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5800" y="1219200"/>
            <a:ext cx="7772400" cy="1143000"/>
          </a:xfrm>
        </p:spPr>
        <p:txBody>
          <a:bodyPr/>
          <a:lstStyle/>
          <a:p>
            <a:pPr eaLnBrk="1" hangingPunct="1"/>
            <a:r>
              <a:rPr lang="en-US" sz="3600" smtClean="0">
                <a:solidFill>
                  <a:srgbClr val="0070C0"/>
                </a:solidFill>
              </a:rPr>
              <a:t>New Curriculum Element in EMIS: </a:t>
            </a:r>
            <a:br>
              <a:rPr lang="en-US" sz="3600" smtClean="0">
                <a:solidFill>
                  <a:srgbClr val="0070C0"/>
                </a:solidFill>
              </a:rPr>
            </a:br>
            <a:r>
              <a:rPr lang="en-US" sz="2800" smtClean="0">
                <a:solidFill>
                  <a:srgbClr val="0070C0"/>
                </a:solidFill>
              </a:rPr>
              <a:t>Expert Contracted from Outside Company/ Organization (OC) for Credit Flex </a:t>
            </a:r>
            <a:r>
              <a:rPr lang="en-US" b="1" smtClean="0"/>
              <a:t/>
            </a:r>
            <a:br>
              <a:rPr lang="en-US" b="1" smtClean="0"/>
            </a:br>
            <a:endParaRPr lang="en-US" smtClean="0">
              <a:solidFill>
                <a:srgbClr val="0070C0"/>
              </a:solidFill>
            </a:endParaRPr>
          </a:p>
        </p:txBody>
      </p:sp>
      <p:sp>
        <p:nvSpPr>
          <p:cNvPr id="36866" name="Content Placeholder 2"/>
          <p:cNvSpPr>
            <a:spLocks noGrp="1"/>
          </p:cNvSpPr>
          <p:nvPr>
            <p:ph idx="1"/>
          </p:nvPr>
        </p:nvSpPr>
        <p:spPr>
          <a:xfrm>
            <a:off x="838200" y="2438400"/>
            <a:ext cx="7772400" cy="3810000"/>
          </a:xfrm>
        </p:spPr>
        <p:txBody>
          <a:bodyPr/>
          <a:lstStyle/>
          <a:p>
            <a:pPr marL="228600" indent="-228600" eaLnBrk="1" hangingPunct="1"/>
            <a:r>
              <a:rPr lang="en-US" sz="2400" dirty="0" smtClean="0"/>
              <a:t>OC is a course taught by a content area expert who is employed by an outside company or organization.</a:t>
            </a:r>
          </a:p>
          <a:p>
            <a:pPr marL="228600" indent="-228600" eaLnBrk="1" hangingPunct="1"/>
            <a:r>
              <a:rPr lang="en-US" sz="2400" dirty="0" smtClean="0"/>
              <a:t>The OC provides the instructor under a contract or memorandum of understanding (MOU) to a school district as part of a personalized learning experience under a credit flexibility plan. </a:t>
            </a:r>
          </a:p>
          <a:p>
            <a:pPr marL="228600" indent="-228600" eaLnBrk="1" hangingPunct="1"/>
            <a:r>
              <a:rPr lang="en-US" sz="2400" b="1" dirty="0" smtClean="0"/>
              <a:t>HQT is not required for the contracted teacher </a:t>
            </a:r>
            <a:br>
              <a:rPr lang="en-US" sz="2400" b="1" dirty="0" smtClean="0"/>
            </a:br>
            <a:r>
              <a:rPr lang="en-US" sz="2400" b="1" dirty="0" smtClean="0"/>
              <a:t>on the credit flex plan described by this new curriculum element (OC).</a:t>
            </a:r>
            <a:endParaRPr lang="en-US" sz="24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457200"/>
            <a:ext cx="7772400" cy="1143000"/>
          </a:xfrm>
        </p:spPr>
        <p:txBody>
          <a:bodyPr/>
          <a:lstStyle/>
          <a:p>
            <a:pPr eaLnBrk="1" hangingPunct="1"/>
            <a:r>
              <a:rPr lang="en-US" smtClean="0">
                <a:solidFill>
                  <a:srgbClr val="0070C0"/>
                </a:solidFill>
              </a:rPr>
              <a:t>Considerations</a:t>
            </a:r>
          </a:p>
        </p:txBody>
      </p:sp>
      <p:sp>
        <p:nvSpPr>
          <p:cNvPr id="3" name="Content Placeholder 2"/>
          <p:cNvSpPr>
            <a:spLocks noGrp="1"/>
          </p:cNvSpPr>
          <p:nvPr>
            <p:ph idx="1"/>
          </p:nvPr>
        </p:nvSpPr>
        <p:spPr>
          <a:xfrm>
            <a:off x="609600" y="1752600"/>
            <a:ext cx="7772400" cy="4114800"/>
          </a:xfrm>
        </p:spPr>
        <p:txBody>
          <a:bodyPr/>
          <a:lstStyle/>
          <a:p>
            <a:pPr eaLnBrk="1" hangingPunct="1">
              <a:defRPr/>
            </a:pPr>
            <a:r>
              <a:rPr lang="en-US" sz="2800" dirty="0" smtClean="0">
                <a:cs typeface="+mn-cs"/>
              </a:rPr>
              <a:t>Use </a:t>
            </a:r>
            <a:r>
              <a:rPr lang="en-US" sz="2800" dirty="0" smtClean="0">
                <a:solidFill>
                  <a:srgbClr val="0070C0"/>
                </a:solidFill>
                <a:cs typeface="+mn-cs"/>
              </a:rPr>
              <a:t>MOUs</a:t>
            </a:r>
            <a:r>
              <a:rPr lang="en-US" sz="2800" dirty="0" smtClean="0">
                <a:cs typeface="+mn-cs"/>
              </a:rPr>
              <a:t> or </a:t>
            </a:r>
            <a:r>
              <a:rPr lang="en-US" sz="2800" dirty="0" smtClean="0">
                <a:solidFill>
                  <a:srgbClr val="0070C0"/>
                </a:solidFill>
                <a:cs typeface="+mn-cs"/>
              </a:rPr>
              <a:t>agreements</a:t>
            </a:r>
            <a:r>
              <a:rPr lang="en-US" sz="2800" dirty="0" smtClean="0">
                <a:cs typeface="+mn-cs"/>
              </a:rPr>
              <a:t> between organizations or companies.</a:t>
            </a:r>
          </a:p>
          <a:p>
            <a:pPr marL="914400" lvl="1" indent="-457200" eaLnBrk="1" hangingPunct="1">
              <a:buFont typeface="Wingdings" pitchFamily="2" charset="2"/>
              <a:buChar char="Ø"/>
              <a:defRPr/>
            </a:pPr>
            <a:r>
              <a:rPr lang="en-US" sz="2400" dirty="0" smtClean="0"/>
              <a:t>Content area experts (CAEs) are </a:t>
            </a:r>
            <a:r>
              <a:rPr lang="en-US" sz="2400" dirty="0" smtClean="0">
                <a:solidFill>
                  <a:srgbClr val="0070C0"/>
                </a:solidFill>
              </a:rPr>
              <a:t>employed</a:t>
            </a:r>
            <a:r>
              <a:rPr lang="en-US" sz="2400" dirty="0" smtClean="0"/>
              <a:t> by a company or organization.</a:t>
            </a:r>
          </a:p>
          <a:p>
            <a:pPr marL="914400" lvl="1" indent="-457200" eaLnBrk="1" hangingPunct="1">
              <a:buFont typeface="Wingdings" pitchFamily="2" charset="2"/>
              <a:buChar char="Ø"/>
              <a:defRPr/>
            </a:pPr>
            <a:r>
              <a:rPr lang="en-US" sz="2400" dirty="0" smtClean="0"/>
              <a:t>Agreement or MOU is with that entity, </a:t>
            </a:r>
            <a:r>
              <a:rPr lang="en-US" sz="2400" dirty="0" smtClean="0">
                <a:solidFill>
                  <a:srgbClr val="0070C0"/>
                </a:solidFill>
              </a:rPr>
              <a:t>not</a:t>
            </a:r>
            <a:r>
              <a:rPr lang="en-US" sz="2400" dirty="0" smtClean="0"/>
              <a:t> the CAE. </a:t>
            </a:r>
          </a:p>
          <a:p>
            <a:pPr marL="914400" lvl="1" indent="-457200" eaLnBrk="1" hangingPunct="1">
              <a:buFont typeface="Wingdings" pitchFamily="2" charset="2"/>
              <a:buChar char="Ø"/>
              <a:defRPr/>
            </a:pPr>
            <a:r>
              <a:rPr lang="en-US" sz="2400" dirty="0" smtClean="0"/>
              <a:t>HQT is </a:t>
            </a:r>
            <a:r>
              <a:rPr lang="en-US" sz="2400" b="1" i="1" dirty="0" smtClean="0">
                <a:solidFill>
                  <a:srgbClr val="0070C0"/>
                </a:solidFill>
              </a:rPr>
              <a:t>not</a:t>
            </a:r>
            <a:r>
              <a:rPr lang="en-US" sz="2400" dirty="0" smtClean="0"/>
              <a:t> required.</a:t>
            </a:r>
            <a:endParaRPr lang="en-US" sz="2400" u="sng" dirty="0" smtClean="0"/>
          </a:p>
          <a:p>
            <a:pPr eaLnBrk="1" hangingPunct="1">
              <a:defRPr/>
            </a:pPr>
            <a:r>
              <a:rPr lang="en-US" sz="2800" b="1" dirty="0" smtClean="0">
                <a:cs typeface="+mn-cs"/>
              </a:rPr>
              <a:t>Avoid</a:t>
            </a:r>
            <a:r>
              <a:rPr lang="en-US" sz="2800" dirty="0" smtClean="0">
                <a:cs typeface="+mn-cs"/>
              </a:rPr>
              <a:t> </a:t>
            </a:r>
            <a:r>
              <a:rPr lang="en-US" sz="2800" dirty="0" smtClean="0">
                <a:solidFill>
                  <a:srgbClr val="0070C0"/>
                </a:solidFill>
                <a:cs typeface="+mn-cs"/>
              </a:rPr>
              <a:t>contracting with individuals</a:t>
            </a:r>
            <a:r>
              <a:rPr lang="en-US" dirty="0" smtClean="0">
                <a:cs typeface="+mn-cs"/>
              </a:rPr>
              <a:t>.</a:t>
            </a:r>
            <a:endParaRPr lang="en-US" sz="2800" strike="sngStrike" dirty="0" smtClean="0">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85800" y="457200"/>
            <a:ext cx="7772400" cy="1143000"/>
          </a:xfrm>
        </p:spPr>
        <p:txBody>
          <a:bodyPr/>
          <a:lstStyle/>
          <a:p>
            <a:pPr eaLnBrk="1" hangingPunct="1"/>
            <a:r>
              <a:rPr lang="en-US" smtClean="0">
                <a:solidFill>
                  <a:srgbClr val="0070C0"/>
                </a:solidFill>
              </a:rPr>
              <a:t>Other Considerations</a:t>
            </a:r>
          </a:p>
        </p:txBody>
      </p:sp>
      <p:sp>
        <p:nvSpPr>
          <p:cNvPr id="3" name="Content Placeholder 2"/>
          <p:cNvSpPr>
            <a:spLocks noGrp="1"/>
          </p:cNvSpPr>
          <p:nvPr>
            <p:ph idx="1"/>
          </p:nvPr>
        </p:nvSpPr>
        <p:spPr>
          <a:xfrm>
            <a:off x="609600" y="1752600"/>
            <a:ext cx="7772400" cy="4191000"/>
          </a:xfrm>
        </p:spPr>
        <p:txBody>
          <a:bodyPr/>
          <a:lstStyle/>
          <a:p>
            <a:pPr eaLnBrk="1" hangingPunct="1">
              <a:defRPr/>
            </a:pPr>
            <a:r>
              <a:rPr lang="en-US" sz="2800" dirty="0" smtClean="0">
                <a:cs typeface="+mn-cs"/>
              </a:rPr>
              <a:t>Credit Flex Plans for students with IEPs</a:t>
            </a:r>
          </a:p>
          <a:p>
            <a:pPr marL="914400" lvl="1" indent="-457200" eaLnBrk="1" hangingPunct="1">
              <a:buFont typeface="Wingdings" pitchFamily="2" charset="2"/>
              <a:buChar char="Ø"/>
              <a:defRPr/>
            </a:pPr>
            <a:r>
              <a:rPr lang="en-US" sz="2400" dirty="0" smtClean="0"/>
              <a:t>HQT is </a:t>
            </a:r>
            <a:r>
              <a:rPr lang="en-US" sz="2400" dirty="0" smtClean="0">
                <a:solidFill>
                  <a:srgbClr val="0070C0"/>
                </a:solidFill>
              </a:rPr>
              <a:t>still required </a:t>
            </a:r>
            <a:r>
              <a:rPr lang="en-US" sz="2400" dirty="0" smtClean="0"/>
              <a:t>for Credit Flex Plans involving core academic areas for students with IEPs.</a:t>
            </a:r>
          </a:p>
          <a:p>
            <a:pPr eaLnBrk="1" hangingPunct="1">
              <a:defRPr/>
            </a:pPr>
            <a:r>
              <a:rPr lang="en-US" sz="2800" dirty="0" smtClean="0">
                <a:cs typeface="+mn-cs"/>
              </a:rPr>
              <a:t>Career Technical Education (CTE)</a:t>
            </a:r>
          </a:p>
          <a:p>
            <a:pPr marL="914400" lvl="1" indent="-457200" eaLnBrk="1" hangingPunct="1">
              <a:buFont typeface="Wingdings" pitchFamily="2" charset="2"/>
              <a:buChar char="Ø"/>
              <a:defRPr/>
            </a:pPr>
            <a:r>
              <a:rPr lang="en-US" sz="2400" dirty="0" smtClean="0"/>
              <a:t>Credit Flex Plans for students seeking  mixed or blended credits involving core academic areas with CTE pathways </a:t>
            </a:r>
            <a:r>
              <a:rPr lang="en-US" sz="2400" dirty="0" smtClean="0">
                <a:solidFill>
                  <a:srgbClr val="0070C0"/>
                </a:solidFill>
              </a:rPr>
              <a:t>require</a:t>
            </a:r>
            <a:r>
              <a:rPr lang="en-US" sz="2400" dirty="0" smtClean="0"/>
              <a:t> HQT.</a:t>
            </a:r>
            <a:endParaRPr lang="en-US" sz="2400" strike="sngStrike" dirty="0" smtClean="0"/>
          </a:p>
          <a:p>
            <a:pPr eaLnBrk="1" hangingPunct="1">
              <a:buFontTx/>
              <a:buNone/>
              <a:defRPr/>
            </a:pPr>
            <a:endParaRPr lang="en-US" dirty="0">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85800" y="457200"/>
            <a:ext cx="7772400" cy="1143000"/>
          </a:xfrm>
        </p:spPr>
        <p:txBody>
          <a:bodyPr/>
          <a:lstStyle/>
          <a:p>
            <a:pPr eaLnBrk="1" hangingPunct="1"/>
            <a:r>
              <a:rPr lang="en-US" dirty="0" smtClean="0">
                <a:solidFill>
                  <a:srgbClr val="0070C0"/>
                </a:solidFill>
              </a:rPr>
              <a:t>Questions</a:t>
            </a:r>
          </a:p>
        </p:txBody>
      </p:sp>
      <p:sp>
        <p:nvSpPr>
          <p:cNvPr id="39938" name="Content Placeholder 2"/>
          <p:cNvSpPr>
            <a:spLocks noGrp="1"/>
          </p:cNvSpPr>
          <p:nvPr>
            <p:ph idx="1"/>
          </p:nvPr>
        </p:nvSpPr>
        <p:spPr>
          <a:xfrm>
            <a:off x="685800" y="1600200"/>
            <a:ext cx="7772400" cy="4343400"/>
          </a:xfrm>
        </p:spPr>
        <p:txBody>
          <a:bodyPr/>
          <a:lstStyle/>
          <a:p>
            <a:pPr eaLnBrk="1" hangingPunct="1"/>
            <a:r>
              <a:rPr lang="en-US" sz="2800" dirty="0" smtClean="0"/>
              <a:t>To verbally ask a question:</a:t>
            </a:r>
          </a:p>
          <a:p>
            <a:pPr lvl="1" eaLnBrk="1" hangingPunct="1">
              <a:buFont typeface="Wingdings" pitchFamily="2" charset="2"/>
              <a:buChar char="Ø"/>
            </a:pPr>
            <a:r>
              <a:rPr lang="en-US" sz="2400" dirty="0" smtClean="0"/>
              <a:t>Click on the “</a:t>
            </a:r>
            <a:r>
              <a:rPr lang="en-US" sz="2400" dirty="0" smtClean="0">
                <a:solidFill>
                  <a:srgbClr val="0070C0"/>
                </a:solidFill>
              </a:rPr>
              <a:t>Raise Hand</a:t>
            </a:r>
            <a:r>
              <a:rPr lang="en-US" sz="2400" dirty="0" smtClean="0"/>
              <a:t>” icon in the upper left-hand corner of the screen to let the facilitator know you have a question.</a:t>
            </a:r>
          </a:p>
          <a:p>
            <a:pPr lvl="1" eaLnBrk="1" hangingPunct="1">
              <a:buNone/>
            </a:pPr>
            <a:endParaRPr lang="en-US" sz="2400" dirty="0" smtClean="0"/>
          </a:p>
          <a:p>
            <a:pPr lvl="1" eaLnBrk="1" hangingPunct="1">
              <a:buNone/>
            </a:pPr>
            <a:endParaRPr lang="en-US" sz="2400" dirty="0" smtClean="0"/>
          </a:p>
          <a:p>
            <a:pPr lvl="1" eaLnBrk="1" hangingPunct="1">
              <a:buNone/>
            </a:pPr>
            <a:endParaRPr lang="en-US" sz="2400" dirty="0" smtClean="0"/>
          </a:p>
          <a:p>
            <a:pPr lvl="1" eaLnBrk="1" hangingPunct="1">
              <a:buFont typeface="Wingdings" pitchFamily="2" charset="2"/>
              <a:buChar char="Ø"/>
            </a:pPr>
            <a:r>
              <a:rPr lang="en-US" sz="2400" dirty="0" smtClean="0"/>
              <a:t>The facilitator will prompt you at the appropriate time on how to un-mute your phone.</a:t>
            </a:r>
          </a:p>
          <a:p>
            <a:pPr eaLnBrk="1" hangingPunct="1"/>
            <a:r>
              <a:rPr lang="en-US" sz="2800" dirty="0" smtClean="0"/>
              <a:t>You also can submit questions or comments in the pod “</a:t>
            </a:r>
            <a:r>
              <a:rPr lang="en-US" sz="2800" dirty="0" smtClean="0">
                <a:solidFill>
                  <a:srgbClr val="0070C0"/>
                </a:solidFill>
              </a:rPr>
              <a:t>Submit Questions Here</a:t>
            </a:r>
            <a:r>
              <a:rPr lang="en-US" sz="2800" dirty="0" smtClean="0"/>
              <a:t>”</a:t>
            </a:r>
          </a:p>
        </p:txBody>
      </p:sp>
      <p:pic>
        <p:nvPicPr>
          <p:cNvPr id="7" name="Picture 3"/>
          <p:cNvPicPr>
            <a:picLocks noChangeAspect="1" noChangeArrowheads="1"/>
          </p:cNvPicPr>
          <p:nvPr/>
        </p:nvPicPr>
        <p:blipFill>
          <a:blip r:embed="rId2" cstate="print"/>
          <a:srcRect/>
          <a:stretch>
            <a:fillRect/>
          </a:stretch>
        </p:blipFill>
        <p:spPr bwMode="auto">
          <a:xfrm>
            <a:off x="1447800" y="3352800"/>
            <a:ext cx="6067425" cy="1209675"/>
          </a:xfrm>
          <a:prstGeom prst="rect">
            <a:avLst/>
          </a:prstGeom>
          <a:noFill/>
          <a:ln w="9525">
            <a:noFill/>
            <a:miter lim="800000"/>
            <a:headEnd/>
            <a:tailEnd/>
          </a:ln>
        </p:spPr>
      </p:pic>
      <p:cxnSp>
        <p:nvCxnSpPr>
          <p:cNvPr id="9" name="Straight Arrow Connector 8"/>
          <p:cNvCxnSpPr/>
          <p:nvPr/>
        </p:nvCxnSpPr>
        <p:spPr bwMode="auto">
          <a:xfrm rot="10800000" flipV="1">
            <a:off x="7010400" y="3124200"/>
            <a:ext cx="914400" cy="609600"/>
          </a:xfrm>
          <a:prstGeom prst="straightConnector1">
            <a:avLst/>
          </a:prstGeom>
          <a:ln w="31750">
            <a:headEnd type="none" w="med" len="med"/>
            <a:tailEnd type="stealth" w="lg" len="lg"/>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bwMode="auto">
          <a:xfrm rot="10800000" flipV="1">
            <a:off x="6553200" y="2971800"/>
            <a:ext cx="533400" cy="381000"/>
          </a:xfrm>
          <a:prstGeom prst="straightConnector1">
            <a:avLst/>
          </a:prstGeom>
          <a:ln w="31750">
            <a:headEnd type="none" w="med" len="med"/>
            <a:tailEnd type="stealth" w="lg" len="lg"/>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85800" y="1066800"/>
            <a:ext cx="7772400" cy="1143000"/>
          </a:xfrm>
        </p:spPr>
        <p:txBody>
          <a:bodyPr/>
          <a:lstStyle/>
          <a:p>
            <a:pPr eaLnBrk="1" hangingPunct="1"/>
            <a:r>
              <a:rPr lang="en-US" smtClean="0"/>
              <a:t>Web Conference Series </a:t>
            </a:r>
            <a:br>
              <a:rPr lang="en-US" smtClean="0"/>
            </a:br>
            <a:r>
              <a:rPr lang="en-US" smtClean="0">
                <a:solidFill>
                  <a:srgbClr val="0070C0"/>
                </a:solidFill>
              </a:rPr>
              <a:t>Next Steps</a:t>
            </a:r>
          </a:p>
        </p:txBody>
      </p:sp>
      <p:sp>
        <p:nvSpPr>
          <p:cNvPr id="40962" name="Content Placeholder 2"/>
          <p:cNvSpPr>
            <a:spLocks noGrp="1"/>
          </p:cNvSpPr>
          <p:nvPr>
            <p:ph idx="1"/>
          </p:nvPr>
        </p:nvSpPr>
        <p:spPr>
          <a:xfrm>
            <a:off x="685800" y="2743200"/>
            <a:ext cx="7772400" cy="3352800"/>
          </a:xfrm>
        </p:spPr>
        <p:txBody>
          <a:bodyPr/>
          <a:lstStyle/>
          <a:p>
            <a:pPr marL="457200" lvl="1" indent="-457200" eaLnBrk="1" hangingPunct="1">
              <a:buFont typeface="Arial" charset="0"/>
              <a:buChar char="•"/>
            </a:pPr>
            <a:r>
              <a:rPr lang="en-US" smtClean="0"/>
              <a:t>Archive, transcript, PowerPoint presentation, and Q&amp;A document will be available online.</a:t>
            </a:r>
          </a:p>
          <a:p>
            <a:pPr marL="457200" lvl="1" indent="-457200" eaLnBrk="1" hangingPunct="1">
              <a:buFont typeface="Arial" charset="0"/>
              <a:buChar char="•"/>
            </a:pPr>
            <a:r>
              <a:rPr lang="en-US" smtClean="0"/>
              <a:t>Participants will receive a brief online survey following the Web conference.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85800" y="1905000"/>
            <a:ext cx="7772400" cy="2746375"/>
          </a:xfrm>
          <a:prstGeom prst="rect">
            <a:avLst/>
          </a:prstGeom>
          <a:noFill/>
          <a:ln w="9525">
            <a:noFill/>
            <a:miter lim="800000"/>
            <a:headEnd/>
            <a:tailEnd/>
          </a:ln>
        </p:spPr>
        <p:txBody>
          <a:bodyPr anchor="ctr"/>
          <a:lstStyle/>
          <a:p>
            <a:pPr algn="ctr">
              <a:defRPr/>
            </a:pPr>
            <a:r>
              <a:rPr lang="en-US" sz="5400" b="1" i="1" kern="0" dirty="0">
                <a:solidFill>
                  <a:srgbClr val="0070C0"/>
                </a:solidFill>
                <a:latin typeface="+mj-lt"/>
                <a:ea typeface="+mj-ea"/>
                <a:cs typeface="+mj-cs"/>
              </a:rPr>
              <a:t>Thank you </a:t>
            </a:r>
            <a:r>
              <a:rPr lang="en-US" sz="4400" kern="0" dirty="0">
                <a:solidFill>
                  <a:srgbClr val="0070C0"/>
                </a:solidFill>
                <a:latin typeface="+mj-lt"/>
                <a:ea typeface="+mj-ea"/>
                <a:cs typeface="+mj-cs"/>
              </a:rPr>
              <a:t/>
            </a:r>
            <a:br>
              <a:rPr lang="en-US" sz="4400" kern="0" dirty="0">
                <a:solidFill>
                  <a:srgbClr val="0070C0"/>
                </a:solidFill>
                <a:latin typeface="+mj-lt"/>
                <a:ea typeface="+mj-ea"/>
                <a:cs typeface="+mj-cs"/>
              </a:rPr>
            </a:br>
            <a:r>
              <a:rPr lang="en-US" sz="4400" kern="0" dirty="0">
                <a:solidFill>
                  <a:schemeClr val="tx2"/>
                </a:solidFill>
                <a:latin typeface="+mj-lt"/>
                <a:ea typeface="+mj-ea"/>
                <a:cs typeface="+mj-cs"/>
              </a:rPr>
              <a:t>for participating in today’s Web conference.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ODE Credit Flexibility Website</a:t>
            </a:r>
          </a:p>
        </p:txBody>
      </p:sp>
      <p:sp>
        <p:nvSpPr>
          <p:cNvPr id="16387" name="Content Placeholder 2"/>
          <p:cNvSpPr>
            <a:spLocks noGrp="1"/>
          </p:cNvSpPr>
          <p:nvPr>
            <p:ph idx="1"/>
          </p:nvPr>
        </p:nvSpPr>
        <p:spPr>
          <a:xfrm>
            <a:off x="5867400" y="2057400"/>
            <a:ext cx="2819400" cy="3124200"/>
          </a:xfrm>
        </p:spPr>
        <p:txBody>
          <a:bodyPr/>
          <a:lstStyle/>
          <a:p>
            <a:pPr eaLnBrk="1" hangingPunct="1"/>
            <a:r>
              <a:rPr lang="en-US" smtClean="0"/>
              <a:t>Guidance</a:t>
            </a:r>
          </a:p>
          <a:p>
            <a:pPr eaLnBrk="1" hangingPunct="1"/>
            <a:r>
              <a:rPr lang="en-US" smtClean="0"/>
              <a:t>Case Studies</a:t>
            </a:r>
          </a:p>
          <a:p>
            <a:pPr eaLnBrk="1" hangingPunct="1"/>
            <a:r>
              <a:rPr lang="en-US" smtClean="0"/>
              <a:t>Web Conference Series</a:t>
            </a:r>
          </a:p>
        </p:txBody>
      </p:sp>
      <p:sp>
        <p:nvSpPr>
          <p:cNvPr id="16388" name="TextBox 5"/>
          <p:cNvSpPr txBox="1">
            <a:spLocks noChangeArrowheads="1"/>
          </p:cNvSpPr>
          <p:nvPr/>
        </p:nvSpPr>
        <p:spPr bwMode="auto">
          <a:xfrm>
            <a:off x="0" y="5867400"/>
            <a:ext cx="8915400" cy="366713"/>
          </a:xfrm>
          <a:prstGeom prst="rect">
            <a:avLst/>
          </a:prstGeom>
          <a:noFill/>
          <a:ln w="9525">
            <a:noFill/>
            <a:miter lim="800000"/>
            <a:headEnd/>
            <a:tailEnd/>
          </a:ln>
        </p:spPr>
        <p:txBody>
          <a:bodyPr>
            <a:spAutoFit/>
          </a:bodyPr>
          <a:lstStyle/>
          <a:p>
            <a:pPr algn="ctr" eaLnBrk="0" hangingPunct="0"/>
            <a:r>
              <a:rPr lang="en-US" sz="1800" b="1" dirty="0"/>
              <a:t>Visit </a:t>
            </a:r>
            <a:r>
              <a:rPr lang="en-US" sz="1800" b="1" u="sng" dirty="0">
                <a:solidFill>
                  <a:srgbClr val="0070C0"/>
                </a:solidFill>
                <a:hlinkClick r:id="rId2"/>
              </a:rPr>
              <a:t>www.education.ohio.gov</a:t>
            </a:r>
            <a:r>
              <a:rPr lang="en-US" sz="1800" b="1" dirty="0"/>
              <a:t>; Select School </a:t>
            </a:r>
            <a:r>
              <a:rPr lang="en-US" sz="1800" b="1" dirty="0" smtClean="0"/>
              <a:t>Options &gt;&gt; Credit </a:t>
            </a:r>
            <a:r>
              <a:rPr lang="en-US" sz="1800" b="1" dirty="0"/>
              <a:t>Flexibility</a:t>
            </a:r>
          </a:p>
        </p:txBody>
      </p:sp>
      <p:pic>
        <p:nvPicPr>
          <p:cNvPr id="2050" name="Picture 2"/>
          <p:cNvPicPr>
            <a:picLocks noChangeAspect="1" noChangeArrowheads="1"/>
          </p:cNvPicPr>
          <p:nvPr/>
        </p:nvPicPr>
        <p:blipFill>
          <a:blip r:embed="rId3" cstate="print"/>
          <a:srcRect/>
          <a:stretch>
            <a:fillRect/>
          </a:stretch>
        </p:blipFill>
        <p:spPr bwMode="auto">
          <a:xfrm>
            <a:off x="304800" y="1905000"/>
            <a:ext cx="5474721" cy="329184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Credit Flexibility </a:t>
            </a:r>
            <a:r>
              <a:rPr lang="en-US" dirty="0" smtClean="0">
                <a:solidFill>
                  <a:srgbClr val="000000"/>
                </a:solidFill>
              </a:rPr>
              <a:t>Guidance</a:t>
            </a:r>
          </a:p>
        </p:txBody>
      </p:sp>
      <p:sp>
        <p:nvSpPr>
          <p:cNvPr id="18434" name="Content Placeholder 2"/>
          <p:cNvSpPr>
            <a:spLocks noGrp="1"/>
          </p:cNvSpPr>
          <p:nvPr>
            <p:ph idx="1"/>
          </p:nvPr>
        </p:nvSpPr>
        <p:spPr>
          <a:xfrm>
            <a:off x="685800" y="1828800"/>
            <a:ext cx="7772400" cy="4572000"/>
          </a:xfrm>
        </p:spPr>
        <p:txBody>
          <a:bodyPr/>
          <a:lstStyle/>
          <a:p>
            <a:pPr eaLnBrk="1" hangingPunct="1">
              <a:buFontTx/>
              <a:buNone/>
            </a:pPr>
            <a:r>
              <a:rPr lang="en-US" sz="2800" b="1" dirty="0" smtClean="0"/>
              <a:t>Sections </a:t>
            </a:r>
            <a:r>
              <a:rPr lang="en-US" sz="2800" b="1" dirty="0" smtClean="0">
                <a:solidFill>
                  <a:srgbClr val="0070C0"/>
                </a:solidFill>
              </a:rPr>
              <a:t>currently available </a:t>
            </a:r>
            <a:r>
              <a:rPr lang="en-US" sz="2800" b="1" dirty="0" smtClean="0"/>
              <a:t>on these topics</a:t>
            </a:r>
            <a:r>
              <a:rPr lang="en-US" b="1" dirty="0" smtClean="0"/>
              <a:t>:</a:t>
            </a:r>
          </a:p>
          <a:p>
            <a:pPr eaLnBrk="1" hangingPunct="1"/>
            <a:r>
              <a:rPr lang="en-US" sz="2400" dirty="0" smtClean="0"/>
              <a:t>General information (includes information on the Appeals Process and Procedures)</a:t>
            </a:r>
          </a:p>
          <a:p>
            <a:pPr eaLnBrk="1" hangingPunct="1"/>
            <a:r>
              <a:rPr lang="en-US" sz="2400" dirty="0" smtClean="0"/>
              <a:t>Highly Qualified Teachers</a:t>
            </a:r>
          </a:p>
          <a:p>
            <a:pPr eaLnBrk="1" hangingPunct="1"/>
            <a:r>
              <a:rPr lang="en-US" sz="2400" dirty="0" smtClean="0"/>
              <a:t>Funding</a:t>
            </a:r>
          </a:p>
          <a:p>
            <a:pPr eaLnBrk="1" hangingPunct="1"/>
            <a:r>
              <a:rPr lang="en-US" sz="2400" dirty="0" smtClean="0"/>
              <a:t>Assessment and Gifted</a:t>
            </a:r>
          </a:p>
          <a:p>
            <a:pPr eaLnBrk="1" hangingPunct="1"/>
            <a:r>
              <a:rPr lang="en-US" sz="2400" dirty="0" smtClean="0"/>
              <a:t>Physical Education and Athletic Eligibility</a:t>
            </a:r>
          </a:p>
          <a:p>
            <a:pPr eaLnBrk="1" hangingPunct="1"/>
            <a:r>
              <a:rPr lang="en-US" sz="2400" dirty="0" smtClean="0"/>
              <a:t>Career-Technical</a:t>
            </a:r>
          </a:p>
          <a:p>
            <a:pPr eaLnBrk="1" hangingPunct="1"/>
            <a:r>
              <a:rPr lang="en-US" sz="2400" dirty="0" smtClean="0"/>
              <a:t>Students with Disabilities</a:t>
            </a:r>
          </a:p>
          <a:p>
            <a:pPr eaLnBrk="1" hangingPunct="1"/>
            <a:r>
              <a:rPr lang="en-US" sz="2400" dirty="0" smtClean="0"/>
              <a:t>Implementation Guidance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dirty="0" smtClean="0"/>
              <a:t>Credit Flexibility </a:t>
            </a:r>
            <a:r>
              <a:rPr lang="en-US" dirty="0" smtClean="0">
                <a:solidFill>
                  <a:srgbClr val="0070C0"/>
                </a:solidFill>
              </a:rPr>
              <a:t>Case Studies </a:t>
            </a:r>
            <a:r>
              <a:rPr lang="en-US" dirty="0" smtClean="0">
                <a:solidFill>
                  <a:srgbClr val="000000"/>
                </a:solidFill>
              </a:rPr>
              <a:t>and Promising Practices</a:t>
            </a:r>
          </a:p>
        </p:txBody>
      </p:sp>
      <p:sp>
        <p:nvSpPr>
          <p:cNvPr id="18434" name="Content Placeholder 2"/>
          <p:cNvSpPr>
            <a:spLocks noGrp="1"/>
          </p:cNvSpPr>
          <p:nvPr>
            <p:ph idx="1"/>
          </p:nvPr>
        </p:nvSpPr>
        <p:spPr>
          <a:xfrm>
            <a:off x="685800" y="2133600"/>
            <a:ext cx="7772400" cy="4267200"/>
          </a:xfrm>
        </p:spPr>
        <p:txBody>
          <a:bodyPr/>
          <a:lstStyle/>
          <a:p>
            <a:pPr eaLnBrk="1" hangingPunct="1">
              <a:buFontTx/>
              <a:buNone/>
            </a:pPr>
            <a:r>
              <a:rPr lang="en-US" sz="2800" b="1" dirty="0" smtClean="0"/>
              <a:t>Upcoming Topics</a:t>
            </a:r>
            <a:r>
              <a:rPr lang="en-US" b="1" dirty="0" smtClean="0"/>
              <a:t>:</a:t>
            </a:r>
          </a:p>
          <a:p>
            <a:pPr eaLnBrk="1" hangingPunct="1"/>
            <a:r>
              <a:rPr lang="en-US" sz="2800" dirty="0" smtClean="0"/>
              <a:t>Testing out</a:t>
            </a:r>
          </a:p>
          <a:p>
            <a:pPr eaLnBrk="1" hangingPunct="1"/>
            <a:r>
              <a:rPr lang="en-US" sz="2800" dirty="0" smtClean="0"/>
              <a:t>Use of third-party providers</a:t>
            </a:r>
          </a:p>
          <a:p>
            <a:pPr eaLnBrk="1" hangingPunct="1"/>
            <a:r>
              <a:rPr lang="en-US" sz="2800" dirty="0" smtClean="0"/>
              <a:t>Highly qualified teachers/Teachers of record</a:t>
            </a:r>
          </a:p>
          <a:p>
            <a:pPr eaLnBrk="1" hangingPunct="1"/>
            <a:r>
              <a:rPr lang="en-US" sz="2800" dirty="0" smtClean="0"/>
              <a:t>Student credit flexibility plans</a:t>
            </a:r>
          </a:p>
          <a:p>
            <a:pPr eaLnBrk="1" hangingPunct="1"/>
            <a:r>
              <a:rPr lang="en-US" sz="2800" dirty="0" smtClean="0"/>
              <a:t>Communicating the credit flexibility opportunity</a:t>
            </a:r>
          </a:p>
          <a:p>
            <a:pPr eaLnBrk="1" hangingPunct="1"/>
            <a:r>
              <a:rPr lang="en-US" sz="2800" dirty="0" smtClean="0"/>
              <a:t>District-level appeal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Credit Flexibility Spring 2011 </a:t>
            </a:r>
            <a:r>
              <a:rPr lang="en-US" smtClean="0">
                <a:solidFill>
                  <a:srgbClr val="000000"/>
                </a:solidFill>
              </a:rPr>
              <a:t>Web Conference Series </a:t>
            </a:r>
          </a:p>
        </p:txBody>
      </p:sp>
      <p:sp>
        <p:nvSpPr>
          <p:cNvPr id="19458" name="Content Placeholder 2"/>
          <p:cNvSpPr>
            <a:spLocks noGrp="1"/>
          </p:cNvSpPr>
          <p:nvPr>
            <p:ph idx="1"/>
          </p:nvPr>
        </p:nvSpPr>
        <p:spPr>
          <a:xfrm>
            <a:off x="685800" y="2133600"/>
            <a:ext cx="7772400" cy="4114800"/>
          </a:xfrm>
        </p:spPr>
        <p:txBody>
          <a:bodyPr/>
          <a:lstStyle/>
          <a:p>
            <a:pPr eaLnBrk="1" hangingPunct="1"/>
            <a:r>
              <a:rPr lang="en-US" sz="2800" smtClean="0"/>
              <a:t>Hosted by the Ohio Department of Education</a:t>
            </a:r>
            <a:endParaRPr lang="en-US" sz="1000" smtClean="0"/>
          </a:p>
          <a:p>
            <a:pPr eaLnBrk="1" hangingPunct="1"/>
            <a:r>
              <a:rPr lang="en-US" sz="2800" smtClean="0"/>
              <a:t>Intended to support local implementation of Ohio’s Credit Flexibility Policy  </a:t>
            </a:r>
          </a:p>
          <a:p>
            <a:pPr eaLnBrk="1" hangingPunct="1">
              <a:buFontTx/>
              <a:buNone/>
            </a:pPr>
            <a:endParaRPr lang="en-US" sz="1000" smtClean="0"/>
          </a:p>
          <a:p>
            <a:pPr lvl="2" indent="-514350" eaLnBrk="1" hangingPunct="1">
              <a:buFont typeface="Wingdings" pitchFamily="2" charset="2"/>
              <a:buChar char="Ø"/>
            </a:pPr>
            <a:r>
              <a:rPr lang="en-US" smtClean="0"/>
              <a:t>Includes highlights from guidance documents </a:t>
            </a:r>
          </a:p>
          <a:p>
            <a:pPr lvl="2" indent="-514350" eaLnBrk="1" hangingPunct="1">
              <a:buFont typeface="Wingdings" pitchFamily="2" charset="2"/>
              <a:buChar char="Ø"/>
            </a:pPr>
            <a:r>
              <a:rPr lang="en-US" smtClean="0"/>
              <a:t>Connects participants with Ohio schools, districts, organizations, and related resources for 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304800"/>
            <a:ext cx="7772400" cy="1143000"/>
          </a:xfrm>
        </p:spPr>
        <p:txBody>
          <a:bodyPr/>
          <a:lstStyle/>
          <a:p>
            <a:pPr eaLnBrk="1" hangingPunct="1"/>
            <a:r>
              <a:rPr lang="en-US" sz="3600" smtClean="0"/>
              <a:t>Spring 2011 Web Conference Series</a:t>
            </a:r>
          </a:p>
        </p:txBody>
      </p:sp>
      <p:graphicFrame>
        <p:nvGraphicFramePr>
          <p:cNvPr id="20507" name="Group 27"/>
          <p:cNvGraphicFramePr>
            <a:graphicFrameLocks noGrp="1"/>
          </p:cNvGraphicFramePr>
          <p:nvPr>
            <p:ph idx="1"/>
          </p:nvPr>
        </p:nvGraphicFramePr>
        <p:xfrm>
          <a:off x="762000" y="1447800"/>
          <a:ext cx="8001000" cy="3840480"/>
        </p:xfrm>
        <a:graphic>
          <a:graphicData uri="http://schemas.openxmlformats.org/drawingml/2006/table">
            <a:tbl>
              <a:tblPr/>
              <a:tblGrid>
                <a:gridCol w="2133600"/>
                <a:gridCol w="58674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FFFF"/>
                          </a:solidFill>
                          <a:effectLst/>
                          <a:latin typeface="Arial" charset="0"/>
                          <a:ea typeface="ヒラギノ角ゴ Pro W3"/>
                          <a:cs typeface="ヒラギノ角ゴ Pro W3"/>
                        </a:rPr>
                        <a:t>Date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Arial" charset="0"/>
                          <a:ea typeface="ヒラギノ角ゴ Pro W3"/>
                          <a:cs typeface="ヒラギノ角ゴ Pro W3"/>
                        </a:rPr>
                        <a:t>Topic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A6A6A6"/>
                          </a:solidFill>
                          <a:effectLst/>
                          <a:latin typeface="Arial" charset="0"/>
                          <a:ea typeface="ヒラギノ角ゴ Pro W3"/>
                          <a:cs typeface="ヒラギノ角ゴ Pro W3"/>
                        </a:rPr>
                        <a:t>March 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A6A6A6"/>
                          </a:solidFill>
                          <a:effectLst/>
                          <a:latin typeface="Arial" charset="0"/>
                          <a:ea typeface="ヒラギノ角ゴ Pro W3"/>
                          <a:cs typeface="ヒラギノ角ゴ Pro W3"/>
                        </a:rPr>
                        <a:t>Test Out Development and Implementation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A6A6A6"/>
                          </a:solidFill>
                          <a:effectLst/>
                          <a:latin typeface="Arial" charset="0"/>
                          <a:ea typeface="ヒラギノ角ゴ Pro W3"/>
                          <a:cs typeface="ヒラギノ角ゴ Pro W3"/>
                        </a:rPr>
                        <a:t>April 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A6A6A6"/>
                          </a:solidFill>
                          <a:effectLst/>
                          <a:latin typeface="Arial" charset="0"/>
                          <a:ea typeface="ヒラギノ角ゴ Pro W3"/>
                          <a:cs typeface="ヒラギノ角ゴ Pro W3"/>
                        </a:rPr>
                        <a:t>Using Third-Party Providers for Credit Flexibility Plans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rgbClr val="000000"/>
                        </a:solidFill>
                        <a:effectLst/>
                        <a:latin typeface="Arial" charset="0"/>
                        <a:ea typeface="ヒラギノ角ゴ Pro W3"/>
                        <a:cs typeface="ヒラギノ角ゴ Pro W3"/>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hMerge="1">
                  <a:txBody>
                    <a:bodyPr/>
                    <a:lstStyle/>
                    <a:p>
                      <a:endParaRPr lang="en-US"/>
                    </a:p>
                  </a:txBody>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charset="0"/>
                          <a:ea typeface="ヒラギノ角ゴ Pro W3"/>
                          <a:cs typeface="ヒラギノ角ゴ Pro W3"/>
                        </a:rPr>
                        <a:t>May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charset="0"/>
                          <a:ea typeface="ヒラギノ角ゴ Pro W3"/>
                          <a:cs typeface="ヒラギノ角ゴ Pro W3"/>
                        </a:rPr>
                        <a:t>Teacher of Record and HQT Requirements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0505" name="TextBox 3"/>
          <p:cNvSpPr txBox="1">
            <a:spLocks noChangeArrowheads="1"/>
          </p:cNvSpPr>
          <p:nvPr/>
        </p:nvSpPr>
        <p:spPr bwMode="auto">
          <a:xfrm>
            <a:off x="762000" y="5410200"/>
            <a:ext cx="7848600" cy="581025"/>
          </a:xfrm>
          <a:prstGeom prst="rect">
            <a:avLst/>
          </a:prstGeom>
          <a:noFill/>
          <a:ln w="9525">
            <a:noFill/>
            <a:miter lim="800000"/>
            <a:headEnd/>
            <a:tailEnd/>
          </a:ln>
        </p:spPr>
        <p:txBody>
          <a:bodyPr>
            <a:spAutoFit/>
          </a:bodyPr>
          <a:lstStyle/>
          <a:p>
            <a:pPr eaLnBrk="0" hangingPunct="0"/>
            <a:r>
              <a:rPr lang="en-US" sz="1600"/>
              <a:t>Please note that recordings and information from these events become available on the </a:t>
            </a:r>
            <a:r>
              <a:rPr lang="en-US" sz="1600">
                <a:hlinkClick r:id="rId2"/>
              </a:rPr>
              <a:t>ODE website</a:t>
            </a:r>
            <a:r>
              <a:rPr lang="en-US" sz="1600"/>
              <a:t> following each event.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762000"/>
            <a:ext cx="7772400" cy="1143000"/>
          </a:xfrm>
        </p:spPr>
        <p:txBody>
          <a:bodyPr>
            <a:normAutofit fontScale="90000"/>
          </a:bodyPr>
          <a:lstStyle/>
          <a:p>
            <a:pPr eaLnBrk="1" hangingPunct="1">
              <a:defRPr/>
            </a:pPr>
            <a:r>
              <a:rPr lang="en-US" dirty="0" smtClean="0">
                <a:cs typeface="+mj-cs"/>
              </a:rPr>
              <a:t>Ohio Department of Education</a:t>
            </a:r>
            <a:br>
              <a:rPr lang="en-US" dirty="0" smtClean="0">
                <a:cs typeface="+mj-cs"/>
              </a:rPr>
            </a:br>
            <a:r>
              <a:rPr lang="en-US" sz="2700" b="1" dirty="0" smtClean="0">
                <a:solidFill>
                  <a:srgbClr val="0070C0"/>
                </a:solidFill>
                <a:cs typeface="+mj-cs"/>
                <a:hlinkClick r:id="rId2"/>
              </a:rPr>
              <a:t>www.education.ohio.gov</a:t>
            </a:r>
            <a:r>
              <a:rPr lang="en-US" sz="3200" b="1" dirty="0" smtClean="0">
                <a:solidFill>
                  <a:srgbClr val="0070C0"/>
                </a:solidFill>
                <a:cs typeface="+mj-cs"/>
              </a:rPr>
              <a:t> </a:t>
            </a:r>
            <a:br>
              <a:rPr lang="en-US" sz="3200" b="1" dirty="0" smtClean="0">
                <a:solidFill>
                  <a:srgbClr val="0070C0"/>
                </a:solidFill>
                <a:cs typeface="+mj-cs"/>
              </a:rPr>
            </a:br>
            <a:endParaRPr lang="en-US" dirty="0" smtClean="0">
              <a:solidFill>
                <a:srgbClr val="0070C0"/>
              </a:solidFill>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609600" y="2133600"/>
            <a:ext cx="8020050" cy="3276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Web Conference Series</a:t>
            </a:r>
          </a:p>
        </p:txBody>
      </p:sp>
      <p:sp>
        <p:nvSpPr>
          <p:cNvPr id="22530" name="Content Placeholder 2"/>
          <p:cNvSpPr>
            <a:spLocks noGrp="1"/>
          </p:cNvSpPr>
          <p:nvPr>
            <p:ph idx="1"/>
          </p:nvPr>
        </p:nvSpPr>
        <p:spPr>
          <a:xfrm>
            <a:off x="685800" y="1981200"/>
            <a:ext cx="7772400" cy="3429000"/>
          </a:xfrm>
        </p:spPr>
        <p:txBody>
          <a:bodyPr/>
          <a:lstStyle/>
          <a:p>
            <a:pPr marL="0" indent="0" eaLnBrk="1" hangingPunct="1">
              <a:buFontTx/>
              <a:buNone/>
            </a:pPr>
            <a:r>
              <a:rPr lang="en-US" smtClean="0"/>
              <a:t>The following materials from this Web conference will be </a:t>
            </a:r>
            <a:r>
              <a:rPr lang="en-US" smtClean="0">
                <a:solidFill>
                  <a:srgbClr val="000000"/>
                </a:solidFill>
              </a:rPr>
              <a:t>available online:</a:t>
            </a:r>
          </a:p>
          <a:p>
            <a:pPr marL="0" indent="0" eaLnBrk="1" hangingPunct="1">
              <a:buFontTx/>
              <a:buNone/>
            </a:pPr>
            <a:endParaRPr lang="en-US" sz="1000" smtClean="0"/>
          </a:p>
          <a:p>
            <a:pPr marL="914400" lvl="2" indent="-457200" eaLnBrk="1" hangingPunct="1">
              <a:buFont typeface="Wingdings" pitchFamily="2" charset="2"/>
              <a:buChar char="Ø"/>
            </a:pPr>
            <a:r>
              <a:rPr lang="en-US" sz="2800" smtClean="0"/>
              <a:t>Video archive </a:t>
            </a:r>
          </a:p>
          <a:p>
            <a:pPr marL="914400" lvl="2" indent="-457200" eaLnBrk="1" hangingPunct="1">
              <a:buFont typeface="Wingdings" pitchFamily="2" charset="2"/>
              <a:buChar char="Ø"/>
            </a:pPr>
            <a:r>
              <a:rPr lang="en-US" sz="2800" smtClean="0"/>
              <a:t>Transcript</a:t>
            </a:r>
          </a:p>
          <a:p>
            <a:pPr marL="914400" lvl="2" indent="-457200" eaLnBrk="1" hangingPunct="1">
              <a:buFont typeface="Wingdings" pitchFamily="2" charset="2"/>
              <a:buChar char="Ø"/>
            </a:pPr>
            <a:r>
              <a:rPr lang="en-US" sz="2800" smtClean="0"/>
              <a:t>PowerPoint presentation</a:t>
            </a:r>
          </a:p>
          <a:p>
            <a:pPr marL="914400" lvl="2" indent="-457200" eaLnBrk="1" hangingPunct="1">
              <a:buFont typeface="Wingdings" pitchFamily="2" charset="2"/>
              <a:buChar char="Ø"/>
            </a:pPr>
            <a:r>
              <a:rPr lang="en-US" sz="2800" smtClean="0"/>
              <a:t>Q&amp;A document</a:t>
            </a:r>
          </a:p>
        </p:txBody>
      </p:sp>
      <p:sp>
        <p:nvSpPr>
          <p:cNvPr id="22531" name="TextBox 3"/>
          <p:cNvSpPr txBox="1">
            <a:spLocks noChangeArrowheads="1"/>
          </p:cNvSpPr>
          <p:nvPr/>
        </p:nvSpPr>
        <p:spPr bwMode="auto">
          <a:xfrm>
            <a:off x="304800" y="5867400"/>
            <a:ext cx="8686800" cy="369332"/>
          </a:xfrm>
          <a:prstGeom prst="rect">
            <a:avLst/>
          </a:prstGeom>
          <a:noFill/>
          <a:ln w="9525">
            <a:noFill/>
            <a:miter lim="800000"/>
            <a:headEnd/>
            <a:tailEnd/>
          </a:ln>
        </p:spPr>
        <p:txBody>
          <a:bodyPr>
            <a:spAutoFit/>
          </a:bodyPr>
          <a:lstStyle/>
          <a:p>
            <a:pPr algn="ctr" eaLnBrk="0" hangingPunct="0"/>
            <a:r>
              <a:rPr lang="en-US" sz="1800" b="1" dirty="0"/>
              <a:t>Visit </a:t>
            </a:r>
            <a:r>
              <a:rPr lang="en-US" sz="1800" b="1" u="sng" dirty="0">
                <a:solidFill>
                  <a:srgbClr val="0070C0"/>
                </a:solidFill>
                <a:hlinkClick r:id="rId2"/>
              </a:rPr>
              <a:t>www.education.ohio.gov</a:t>
            </a:r>
            <a:r>
              <a:rPr lang="en-US" sz="1800" b="1" dirty="0"/>
              <a:t>; Select School </a:t>
            </a:r>
            <a:r>
              <a:rPr lang="en-US" sz="1800" b="1" dirty="0" smtClean="0"/>
              <a:t>Options &gt;&gt; Credit </a:t>
            </a:r>
            <a:r>
              <a:rPr lang="en-US" sz="1800" b="1" dirty="0"/>
              <a:t>Flexibility</a:t>
            </a:r>
          </a:p>
        </p:txBody>
      </p:sp>
    </p:spTree>
  </p:cSld>
  <p:clrMapOvr>
    <a:masterClrMapping/>
  </p:clrMapOvr>
</p:sld>
</file>

<file path=ppt/theme/theme1.xml><?xml version="1.0" encoding="utf-8"?>
<a:theme xmlns:a="http://schemas.openxmlformats.org/drawingml/2006/main" name="PowerPoint1">
  <a:themeElements>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1">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PowerPoin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PowerPoint1</Template>
  <TotalTime>870</TotalTime>
  <Words>1158</Words>
  <Application>Microsoft Office PowerPoint</Application>
  <PresentationFormat>On-screen Show (4:3)</PresentationFormat>
  <Paragraphs>180</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PowerPoint1</vt:lpstr>
      <vt:lpstr>Credit Flexibility—A Pathway to Graduation: Teacher of Record and Highly Qualified Teacher Requirements</vt:lpstr>
      <vt:lpstr>Web Conference Series cohosted with the  Great Lakes East Comprehensive Center</vt:lpstr>
      <vt:lpstr>ODE Credit Flexibility Website</vt:lpstr>
      <vt:lpstr>Credit Flexibility Guidance</vt:lpstr>
      <vt:lpstr>Credit Flexibility Case Studies and Promising Practices</vt:lpstr>
      <vt:lpstr>Credit Flexibility Spring 2011 Web Conference Series </vt:lpstr>
      <vt:lpstr>Spring 2011 Web Conference Series</vt:lpstr>
      <vt:lpstr>Ohio Department of Education www.education.ohio.gov  </vt:lpstr>
      <vt:lpstr>Web Conference Series</vt:lpstr>
      <vt:lpstr>Previous Web Conference  Series Information</vt:lpstr>
      <vt:lpstr>Previous Web Conference  Series Information</vt:lpstr>
      <vt:lpstr>Credit Flexibility—A Pathway to Graduation: Teacher of Record and Highly Qualified Teacher Requirements</vt:lpstr>
      <vt:lpstr>Guidance Documents to Support Today’s Web Conference</vt:lpstr>
      <vt:lpstr>Objectives</vt:lpstr>
      <vt:lpstr>Contact Information</vt:lpstr>
      <vt:lpstr>Contact Information</vt:lpstr>
      <vt:lpstr>Meeting HQT Requirements</vt:lpstr>
      <vt:lpstr>Big Ideas</vt:lpstr>
      <vt:lpstr>Educational Management Information System (EMIS) Requirements</vt:lpstr>
      <vt:lpstr>New Delivery Method in EMIS: Computer as Instructor (CI)</vt:lpstr>
      <vt:lpstr>New Curriculum Element in EMIS:  Expert Contracted from Outside Company/ Organization (OC) for Credit Flex  </vt:lpstr>
      <vt:lpstr>Considerations</vt:lpstr>
      <vt:lpstr>Other Considerations</vt:lpstr>
      <vt:lpstr>Questions</vt:lpstr>
      <vt:lpstr>Web Conference Series  Next Steps</vt:lpstr>
      <vt:lpstr>Slide 26</vt:lpstr>
    </vt:vector>
  </TitlesOfParts>
  <Company>Ohio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patricia.grey</dc:creator>
  <cp:lastModifiedBy>patricia.grey</cp:lastModifiedBy>
  <cp:revision>112</cp:revision>
  <dcterms:created xsi:type="dcterms:W3CDTF">2011-03-16T17:03:01Z</dcterms:created>
  <dcterms:modified xsi:type="dcterms:W3CDTF">2011-07-08T15:09:27Z</dcterms:modified>
</cp:coreProperties>
</file>