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2"/>
  </p:notesMasterIdLst>
  <p:sldIdLst>
    <p:sldId id="294" r:id="rId2"/>
    <p:sldId id="333" r:id="rId3"/>
    <p:sldId id="334" r:id="rId4"/>
    <p:sldId id="297" r:id="rId5"/>
    <p:sldId id="336" r:id="rId6"/>
    <p:sldId id="337" r:id="rId7"/>
    <p:sldId id="338" r:id="rId8"/>
    <p:sldId id="331" r:id="rId9"/>
    <p:sldId id="339" r:id="rId10"/>
    <p:sldId id="330" r:id="rId11"/>
  </p:sldIdLst>
  <p:sldSz cx="14630400" cy="8229600"/>
  <p:notesSz cx="9144000" cy="6858000"/>
  <p:defaultTextStyle>
    <a:defPPr>
      <a:defRPr lang="en-US"/>
    </a:defPPr>
    <a:lvl1pPr marL="0" algn="l" defTabSz="548613" rtl="0" eaLnBrk="1" latinLnBrk="0" hangingPunct="1">
      <a:defRPr sz="2100" kern="1200">
        <a:solidFill>
          <a:schemeClr val="tx1"/>
        </a:solidFill>
        <a:latin typeface="+mn-lt"/>
        <a:ea typeface="+mn-ea"/>
        <a:cs typeface="+mn-cs"/>
      </a:defRPr>
    </a:lvl1pPr>
    <a:lvl2pPr marL="548613" algn="l" defTabSz="548613" rtl="0" eaLnBrk="1" latinLnBrk="0" hangingPunct="1">
      <a:defRPr sz="2100" kern="1200">
        <a:solidFill>
          <a:schemeClr val="tx1"/>
        </a:solidFill>
        <a:latin typeface="+mn-lt"/>
        <a:ea typeface="+mn-ea"/>
        <a:cs typeface="+mn-cs"/>
      </a:defRPr>
    </a:lvl2pPr>
    <a:lvl3pPr marL="1097225" algn="l" defTabSz="548613" rtl="0" eaLnBrk="1" latinLnBrk="0" hangingPunct="1">
      <a:defRPr sz="2100" kern="1200">
        <a:solidFill>
          <a:schemeClr val="tx1"/>
        </a:solidFill>
        <a:latin typeface="+mn-lt"/>
        <a:ea typeface="+mn-ea"/>
        <a:cs typeface="+mn-cs"/>
      </a:defRPr>
    </a:lvl3pPr>
    <a:lvl4pPr marL="1645838" algn="l" defTabSz="548613" rtl="0" eaLnBrk="1" latinLnBrk="0" hangingPunct="1">
      <a:defRPr sz="2100" kern="1200">
        <a:solidFill>
          <a:schemeClr val="tx1"/>
        </a:solidFill>
        <a:latin typeface="+mn-lt"/>
        <a:ea typeface="+mn-ea"/>
        <a:cs typeface="+mn-cs"/>
      </a:defRPr>
    </a:lvl4pPr>
    <a:lvl5pPr marL="2194450" algn="l" defTabSz="548613" rtl="0" eaLnBrk="1" latinLnBrk="0" hangingPunct="1">
      <a:defRPr sz="2100" kern="1200">
        <a:solidFill>
          <a:schemeClr val="tx1"/>
        </a:solidFill>
        <a:latin typeface="+mn-lt"/>
        <a:ea typeface="+mn-ea"/>
        <a:cs typeface="+mn-cs"/>
      </a:defRPr>
    </a:lvl5pPr>
    <a:lvl6pPr marL="2743063" algn="l" defTabSz="548613" rtl="0" eaLnBrk="1" latinLnBrk="0" hangingPunct="1">
      <a:defRPr sz="2100" kern="1200">
        <a:solidFill>
          <a:schemeClr val="tx1"/>
        </a:solidFill>
        <a:latin typeface="+mn-lt"/>
        <a:ea typeface="+mn-ea"/>
        <a:cs typeface="+mn-cs"/>
      </a:defRPr>
    </a:lvl6pPr>
    <a:lvl7pPr marL="3291675" algn="l" defTabSz="548613" rtl="0" eaLnBrk="1" latinLnBrk="0" hangingPunct="1">
      <a:defRPr sz="2100" kern="1200">
        <a:solidFill>
          <a:schemeClr val="tx1"/>
        </a:solidFill>
        <a:latin typeface="+mn-lt"/>
        <a:ea typeface="+mn-ea"/>
        <a:cs typeface="+mn-cs"/>
      </a:defRPr>
    </a:lvl7pPr>
    <a:lvl8pPr marL="3840288" algn="l" defTabSz="548613" rtl="0" eaLnBrk="1" latinLnBrk="0" hangingPunct="1">
      <a:defRPr sz="2100" kern="1200">
        <a:solidFill>
          <a:schemeClr val="tx1"/>
        </a:solidFill>
        <a:latin typeface="+mn-lt"/>
        <a:ea typeface="+mn-ea"/>
        <a:cs typeface="+mn-cs"/>
      </a:defRPr>
    </a:lvl8pPr>
    <a:lvl9pPr marL="4388901" algn="l" defTabSz="548613"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592">
          <p15:clr>
            <a:srgbClr val="A4A3A4"/>
          </p15:clr>
        </p15:guide>
        <p15:guide id="4" pos="460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AEDF"/>
    <a:srgbClr val="83A2CA"/>
    <a:srgbClr val="CD0920"/>
    <a:srgbClr val="C0DB37"/>
    <a:srgbClr val="040284"/>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296" autoAdjust="0"/>
  </p:normalViewPr>
  <p:slideViewPr>
    <p:cSldViewPr snapToGrid="0" snapToObjects="1">
      <p:cViewPr varScale="1">
        <p:scale>
          <a:sx n="22" d="100"/>
          <a:sy n="22" d="100"/>
        </p:scale>
        <p:origin x="1008" y="43"/>
      </p:cViewPr>
      <p:guideLst>
        <p:guide orient="horz" pos="2160"/>
        <p:guide pos="3840"/>
        <p:guide orient="horz" pos="2592"/>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1F2B8A50-36A2-40FA-85F8-D22A6400798F}" type="datetimeFigureOut">
              <a:rPr lang="en-US" smtClean="0"/>
              <a:t>11/1/2016</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88EB8E9-7E05-4C60-A58D-798732DD5BFE}" type="slidenum">
              <a:rPr lang="en-US" smtClean="0"/>
              <a:t>‹#›</a:t>
            </a:fld>
            <a:endParaRPr lang="en-US"/>
          </a:p>
        </p:txBody>
      </p:sp>
    </p:spTree>
    <p:extLst>
      <p:ext uri="{BB962C8B-B14F-4D97-AF65-F5344CB8AC3E}">
        <p14:creationId xmlns:p14="http://schemas.microsoft.com/office/powerpoint/2010/main" val="323637235"/>
      </p:ext>
    </p:extLst>
  </p:cSld>
  <p:clrMap bg1="lt1" tx1="dk1" bg2="lt2" tx2="dk2" accent1="accent1" accent2="accent2" accent3="accent3" accent4="accent4" accent5="accent5" accent6="accent6" hlink="hlink" folHlink="folHlink"/>
  <p:notesStyle>
    <a:lvl1pPr marL="0" algn="l" defTabSz="1097225" rtl="0" eaLnBrk="1" latinLnBrk="0" hangingPunct="1">
      <a:defRPr sz="1400" kern="1200">
        <a:solidFill>
          <a:schemeClr val="tx1"/>
        </a:solidFill>
        <a:latin typeface="+mn-lt"/>
        <a:ea typeface="+mn-ea"/>
        <a:cs typeface="+mn-cs"/>
      </a:defRPr>
    </a:lvl1pPr>
    <a:lvl2pPr marL="548613" algn="l" defTabSz="1097225" rtl="0" eaLnBrk="1" latinLnBrk="0" hangingPunct="1">
      <a:defRPr sz="1400" kern="1200">
        <a:solidFill>
          <a:schemeClr val="tx1"/>
        </a:solidFill>
        <a:latin typeface="+mn-lt"/>
        <a:ea typeface="+mn-ea"/>
        <a:cs typeface="+mn-cs"/>
      </a:defRPr>
    </a:lvl2pPr>
    <a:lvl3pPr marL="1097225" algn="l" defTabSz="1097225" rtl="0" eaLnBrk="1" latinLnBrk="0" hangingPunct="1">
      <a:defRPr sz="1400" kern="1200">
        <a:solidFill>
          <a:schemeClr val="tx1"/>
        </a:solidFill>
        <a:latin typeface="+mn-lt"/>
        <a:ea typeface="+mn-ea"/>
        <a:cs typeface="+mn-cs"/>
      </a:defRPr>
    </a:lvl3pPr>
    <a:lvl4pPr marL="1645838" algn="l" defTabSz="1097225" rtl="0" eaLnBrk="1" latinLnBrk="0" hangingPunct="1">
      <a:defRPr sz="1400" kern="1200">
        <a:solidFill>
          <a:schemeClr val="tx1"/>
        </a:solidFill>
        <a:latin typeface="+mn-lt"/>
        <a:ea typeface="+mn-ea"/>
        <a:cs typeface="+mn-cs"/>
      </a:defRPr>
    </a:lvl4pPr>
    <a:lvl5pPr marL="2194450" algn="l" defTabSz="1097225" rtl="0" eaLnBrk="1" latinLnBrk="0" hangingPunct="1">
      <a:defRPr sz="1400" kern="1200">
        <a:solidFill>
          <a:schemeClr val="tx1"/>
        </a:solidFill>
        <a:latin typeface="+mn-lt"/>
        <a:ea typeface="+mn-ea"/>
        <a:cs typeface="+mn-cs"/>
      </a:defRPr>
    </a:lvl5pPr>
    <a:lvl6pPr marL="2743063" algn="l" defTabSz="1097225" rtl="0" eaLnBrk="1" latinLnBrk="0" hangingPunct="1">
      <a:defRPr sz="1400" kern="1200">
        <a:solidFill>
          <a:schemeClr val="tx1"/>
        </a:solidFill>
        <a:latin typeface="+mn-lt"/>
        <a:ea typeface="+mn-ea"/>
        <a:cs typeface="+mn-cs"/>
      </a:defRPr>
    </a:lvl6pPr>
    <a:lvl7pPr marL="3291675" algn="l" defTabSz="1097225" rtl="0" eaLnBrk="1" latinLnBrk="0" hangingPunct="1">
      <a:defRPr sz="1400" kern="1200">
        <a:solidFill>
          <a:schemeClr val="tx1"/>
        </a:solidFill>
        <a:latin typeface="+mn-lt"/>
        <a:ea typeface="+mn-ea"/>
        <a:cs typeface="+mn-cs"/>
      </a:defRPr>
    </a:lvl7pPr>
    <a:lvl8pPr marL="3840288" algn="l" defTabSz="1097225" rtl="0" eaLnBrk="1" latinLnBrk="0" hangingPunct="1">
      <a:defRPr sz="1400" kern="1200">
        <a:solidFill>
          <a:schemeClr val="tx1"/>
        </a:solidFill>
        <a:latin typeface="+mn-lt"/>
        <a:ea typeface="+mn-ea"/>
        <a:cs typeface="+mn-cs"/>
      </a:defRPr>
    </a:lvl8pPr>
    <a:lvl9pPr marL="4388901" algn="l" defTabSz="1097225"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Thank you for joining us today to learn about providing transportation to ensure educational stability for students in foster care under ESSA. Please be aware that these provisions go into effect on December 10, 2016. </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a:t>
            </a:fld>
            <a:endParaRPr lang="en-US" dirty="0"/>
          </a:p>
        </p:txBody>
      </p:sp>
    </p:spTree>
    <p:extLst>
      <p:ext uri="{BB962C8B-B14F-4D97-AF65-F5344CB8AC3E}">
        <p14:creationId xmlns:p14="http://schemas.microsoft.com/office/powerpoint/2010/main" val="2711678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Thank you for joining us to learn more about the foster care provisions in the Every Student Succeeds Act. Please note that these provisions take effect on December 10, 2016. Please view our additional videos to learn more about: </a:t>
            </a:r>
          </a:p>
          <a:p>
            <a:r>
              <a:rPr lang="en-US" sz="1400" kern="1200" dirty="0" smtClean="0">
                <a:solidFill>
                  <a:schemeClr val="tx1"/>
                </a:solidFill>
                <a:effectLst/>
                <a:latin typeface="+mn-lt"/>
                <a:ea typeface="+mn-ea"/>
                <a:cs typeface="+mn-cs"/>
              </a:rPr>
              <a:t>Overview of foster care provisions</a:t>
            </a:r>
          </a:p>
          <a:p>
            <a:r>
              <a:rPr lang="en-US" sz="1400" kern="1200" dirty="0" smtClean="0">
                <a:solidFill>
                  <a:schemeClr val="tx1"/>
                </a:solidFill>
                <a:effectLst/>
                <a:latin typeface="+mn-lt"/>
                <a:ea typeface="+mn-ea"/>
                <a:cs typeface="+mn-cs"/>
              </a:rPr>
              <a:t>Educational Stability for foster youth</a:t>
            </a:r>
          </a:p>
          <a:p>
            <a:r>
              <a:rPr lang="en-US" sz="1400" kern="1200" dirty="0" smtClean="0">
                <a:solidFill>
                  <a:schemeClr val="tx1"/>
                </a:solidFill>
                <a:effectLst/>
                <a:latin typeface="+mn-lt"/>
                <a:ea typeface="+mn-ea"/>
                <a:cs typeface="+mn-cs"/>
              </a:rPr>
              <a:t>Information about the district point of contact</a:t>
            </a:r>
          </a:p>
          <a:p>
            <a:r>
              <a:rPr lang="en-US" sz="1400" kern="1200" dirty="0" smtClean="0">
                <a:solidFill>
                  <a:schemeClr val="tx1"/>
                </a:solidFill>
                <a:effectLst/>
                <a:latin typeface="+mn-lt"/>
                <a:ea typeface="+mn-ea"/>
                <a:cs typeface="+mn-cs"/>
              </a:rPr>
              <a:t>Local collaboration</a:t>
            </a:r>
          </a:p>
          <a:p>
            <a:r>
              <a:rPr lang="en-US" sz="1400" kern="1200" dirty="0" smtClean="0">
                <a:solidFill>
                  <a:schemeClr val="tx1"/>
                </a:solidFill>
                <a:effectLst/>
                <a:latin typeface="+mn-lt"/>
                <a:ea typeface="+mn-ea"/>
                <a:cs typeface="+mn-cs"/>
              </a:rPr>
              <a:t>ODE will communicate further guidance on implementation of ESSA’s educational stability provisions for students in foster care when more information becomes available. </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10</a:t>
            </a:fld>
            <a:endParaRPr lang="en-US"/>
          </a:p>
        </p:txBody>
      </p:sp>
    </p:spTree>
    <p:extLst>
      <p:ext uri="{BB962C8B-B14F-4D97-AF65-F5344CB8AC3E}">
        <p14:creationId xmlns:p14="http://schemas.microsoft.com/office/powerpoint/2010/main" val="2448098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If the child remains in her/his school of origin while in foster care, Districts must collaborate with local child welfare agencies to develop and implement clear procedures for how transportation will be provided, arranged, and funded for the duration of the time in foster care. Children who are eligible under Title IV-E (generally low-income children, though there are many criteria) can also be eligible to have a portion of transportation costs drawn down from the federal government.</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2</a:t>
            </a:fld>
            <a:endParaRPr lang="en-US"/>
          </a:p>
        </p:txBody>
      </p:sp>
    </p:spTree>
    <p:extLst>
      <p:ext uri="{BB962C8B-B14F-4D97-AF65-F5344CB8AC3E}">
        <p14:creationId xmlns:p14="http://schemas.microsoft.com/office/powerpoint/2010/main" val="3937227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This procedure must ensure that all children promptly receive transportation in a cost-effective manner. Districts and child welfare agencies should work together to agree on costs, and the procedure should include a dispute resolution process. If there is a dispute regarding transportation costs, students must remain in their school of origin until the dispute has been resolved. </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3</a:t>
            </a:fld>
            <a:endParaRPr lang="en-US"/>
          </a:p>
        </p:txBody>
      </p:sp>
    </p:spTree>
    <p:extLst>
      <p:ext uri="{BB962C8B-B14F-4D97-AF65-F5344CB8AC3E}">
        <p14:creationId xmlns:p14="http://schemas.microsoft.com/office/powerpoint/2010/main" val="3992072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When a child exits foster care, the district should continue to prioritize the child’s educational stability, consider each child’s best interest on a case-by-case basis, and, when possible, make every effort to continue to ensure transportation is provided through the end of the school year, if needed, when remaining in the school of origin would be in the child’s best interest.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4</a:t>
            </a:fld>
            <a:endParaRPr lang="en-US" dirty="0"/>
          </a:p>
        </p:txBody>
      </p:sp>
    </p:spTree>
    <p:extLst>
      <p:ext uri="{BB962C8B-B14F-4D97-AF65-F5344CB8AC3E}">
        <p14:creationId xmlns:p14="http://schemas.microsoft.com/office/powerpoint/2010/main" val="2795745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If there are additional costs incurred in providing transportation to the school of origin, the school district will provide such transportation if (1) the local child protection agency agrees to reimburse the district for the cost of such transportation; </a:t>
            </a:r>
          </a:p>
          <a:p>
            <a:pPr marL="0" marR="0" lvl="0" indent="0" algn="l" defTabSz="1097225"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effectLst/>
              <a:latin typeface="+mn-lt"/>
              <a:ea typeface="+mn-ea"/>
              <a:cs typeface="+mn-cs"/>
            </a:endParaRPr>
          </a:p>
          <a:p>
            <a:pPr marL="0" marR="0" lvl="0" indent="0" algn="l" defTabSz="1097225"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(2) the district agrees to pay for the cost; or </a:t>
            </a:r>
          </a:p>
          <a:p>
            <a:pPr marL="0" marR="0" lvl="0" indent="0" algn="l" defTabSz="1097225"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effectLst/>
              <a:latin typeface="+mn-lt"/>
              <a:ea typeface="+mn-ea"/>
              <a:cs typeface="+mn-cs"/>
            </a:endParaRPr>
          </a:p>
          <a:p>
            <a:pPr marL="0" marR="0" lvl="0" indent="0" algn="l" defTabSz="1097225"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(3) the district and local child protection agency agree to share the cost.  (ESEA 1112(c)(5)(B)).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5</a:t>
            </a:fld>
            <a:endParaRPr lang="en-US"/>
          </a:p>
        </p:txBody>
      </p:sp>
    </p:spTree>
    <p:extLst>
      <p:ext uri="{BB962C8B-B14F-4D97-AF65-F5344CB8AC3E}">
        <p14:creationId xmlns:p14="http://schemas.microsoft.com/office/powerpoint/2010/main" val="3613159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effectLst/>
              <a:latin typeface="+mn-lt"/>
              <a:ea typeface="+mn-ea"/>
              <a:cs typeface="+mn-cs"/>
            </a:endParaRPr>
          </a:p>
          <a:p>
            <a:pPr marL="0" marR="0" lvl="0" indent="0" algn="l" defTabSz="1097225"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(2) the district agrees to pay for the cost; or </a:t>
            </a:r>
          </a:p>
          <a:p>
            <a:pPr marL="0" marR="0" lvl="0" indent="0" algn="l" defTabSz="1097225"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effectLst/>
              <a:latin typeface="+mn-lt"/>
              <a:ea typeface="+mn-ea"/>
              <a:cs typeface="+mn-cs"/>
            </a:endParaRPr>
          </a:p>
          <a:p>
            <a:pPr marL="0" marR="0" lvl="0" indent="0" algn="l" defTabSz="1097225"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(3) the district and local child protection agency agree to share the cost.  (ESEA 1112(c)(5)(B)).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6</a:t>
            </a:fld>
            <a:endParaRPr lang="en-US"/>
          </a:p>
        </p:txBody>
      </p:sp>
    </p:spTree>
    <p:extLst>
      <p:ext uri="{BB962C8B-B14F-4D97-AF65-F5344CB8AC3E}">
        <p14:creationId xmlns:p14="http://schemas.microsoft.com/office/powerpoint/2010/main" val="3488867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effectLst/>
              <a:latin typeface="+mn-lt"/>
              <a:ea typeface="+mn-ea"/>
              <a:cs typeface="+mn-cs"/>
            </a:endParaRPr>
          </a:p>
          <a:p>
            <a:pPr marL="0" marR="0" lvl="0" indent="0" algn="l" defTabSz="1097225"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(3) the district and local child protection agency agree to share the cost.  (ESEA 1112(c)(5)(B)).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7</a:t>
            </a:fld>
            <a:endParaRPr lang="en-US"/>
          </a:p>
        </p:txBody>
      </p:sp>
    </p:spTree>
    <p:extLst>
      <p:ext uri="{BB962C8B-B14F-4D97-AF65-F5344CB8AC3E}">
        <p14:creationId xmlns:p14="http://schemas.microsoft.com/office/powerpoint/2010/main" val="11418051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A school district must ensure that children in foster care needing transportation to the school of origin promptly receive such transportation in a cost-effective manner.  (ESEA section 1112(c)(5)(B)(</a:t>
            </a:r>
            <a:r>
              <a:rPr lang="en-US" sz="1400" kern="1200" dirty="0" err="1" smtClean="0">
                <a:solidFill>
                  <a:schemeClr val="tx1"/>
                </a:solidFill>
                <a:effectLst/>
                <a:latin typeface="+mn-lt"/>
                <a:ea typeface="+mn-ea"/>
                <a:cs typeface="+mn-cs"/>
              </a:rPr>
              <a:t>i</a:t>
            </a:r>
            <a:r>
              <a:rPr lang="en-US" sz="1400" kern="1200" dirty="0" smtClean="0">
                <a:solidFill>
                  <a:schemeClr val="tx1"/>
                </a:solidFill>
                <a:effectLst/>
                <a:latin typeface="+mn-lt"/>
                <a:ea typeface="+mn-ea"/>
                <a:cs typeface="+mn-cs"/>
              </a:rPr>
              <a:t>)). Therefore, the district must provide or arrange for adequate and appropriate transportation to and from the school of origin while any disputes are being resolved.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8</a:t>
            </a:fld>
            <a:endParaRPr lang="en-US"/>
          </a:p>
        </p:txBody>
      </p:sp>
    </p:spTree>
    <p:extLst>
      <p:ext uri="{BB962C8B-B14F-4D97-AF65-F5344CB8AC3E}">
        <p14:creationId xmlns:p14="http://schemas.microsoft.com/office/powerpoint/2010/main" val="3986745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25" rtl="0" eaLnBrk="1" fontAlgn="auto" latinLnBrk="0" hangingPunct="1">
              <a:lnSpc>
                <a:spcPct val="100000"/>
              </a:lnSpc>
              <a:spcBef>
                <a:spcPts val="0"/>
              </a:spcBef>
              <a:spcAft>
                <a:spcPts val="0"/>
              </a:spcAft>
              <a:buClrTx/>
              <a:buSzTx/>
              <a:buFontTx/>
              <a:buNone/>
              <a:tabLst/>
              <a:defRPr/>
            </a:pPr>
            <a:r>
              <a:rPr lang="en-US" sz="1400" kern="1200" dirty="0" smtClean="0">
                <a:solidFill>
                  <a:schemeClr val="tx1"/>
                </a:solidFill>
                <a:effectLst/>
                <a:latin typeface="+mn-lt"/>
                <a:ea typeface="+mn-ea"/>
                <a:cs typeface="+mn-cs"/>
              </a:rPr>
              <a:t>The December 10</a:t>
            </a:r>
            <a:r>
              <a:rPr lang="en-US" sz="1400" kern="1200" baseline="30000" dirty="0" smtClean="0">
                <a:solidFill>
                  <a:schemeClr val="tx1"/>
                </a:solidFill>
                <a:effectLst/>
                <a:latin typeface="+mn-lt"/>
                <a:ea typeface="+mn-ea"/>
                <a:cs typeface="+mn-cs"/>
              </a:rPr>
              <a:t>th</a:t>
            </a:r>
            <a:r>
              <a:rPr lang="en-US" sz="1400" kern="1200" dirty="0" smtClean="0">
                <a:solidFill>
                  <a:schemeClr val="tx1"/>
                </a:solidFill>
                <a:effectLst/>
                <a:latin typeface="+mn-lt"/>
                <a:ea typeface="+mn-ea"/>
                <a:cs typeface="+mn-cs"/>
              </a:rPr>
              <a:t> effective date should be considered a starting point for collaborative relationships, rather than an ending point. </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9</a:t>
            </a:fld>
            <a:endParaRPr lang="en-US"/>
          </a:p>
        </p:txBody>
      </p:sp>
    </p:spTree>
    <p:extLst>
      <p:ext uri="{BB962C8B-B14F-4D97-AF65-F5344CB8AC3E}">
        <p14:creationId xmlns:p14="http://schemas.microsoft.com/office/powerpoint/2010/main" val="41821973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7675" y="6438231"/>
            <a:ext cx="12435840" cy="769441"/>
          </a:xfrm>
        </p:spPr>
        <p:txBody>
          <a:bodyPr lIns="0" tIns="0" rIns="0" bIns="0" anchor="b" anchorCtr="0">
            <a:spAutoFit/>
          </a:bodyPr>
          <a:lstStyle>
            <a:lvl1pPr algn="l">
              <a:defRPr sz="5000" b="1"/>
            </a:lvl1pPr>
          </a:lstStyle>
          <a:p>
            <a:r>
              <a:rPr lang="en-US" dirty="0" smtClean="0"/>
              <a:t>Click to edit Master title style</a:t>
            </a:r>
            <a:endParaRPr lang="en-US" dirty="0"/>
          </a:p>
        </p:txBody>
      </p:sp>
      <p:sp>
        <p:nvSpPr>
          <p:cNvPr id="3" name="Subtitle 2"/>
          <p:cNvSpPr>
            <a:spLocks noGrp="1"/>
          </p:cNvSpPr>
          <p:nvPr>
            <p:ph type="subTitle" idx="1"/>
          </p:nvPr>
        </p:nvSpPr>
        <p:spPr>
          <a:xfrm>
            <a:off x="247675" y="7350525"/>
            <a:ext cx="10241280" cy="523220"/>
          </a:xfrm>
        </p:spPr>
        <p:txBody>
          <a:bodyPr lIns="0" tIns="0" rIns="0" bIns="0" anchor="t" anchorCtr="0">
            <a:spAutoFit/>
          </a:bodyPr>
          <a:lstStyle>
            <a:lvl1pPr marL="0" indent="0" algn="l">
              <a:buNone/>
              <a:defRPr sz="3400">
                <a:solidFill>
                  <a:schemeClr val="tx1">
                    <a:tint val="75000"/>
                  </a:schemeClr>
                </a:solidFill>
              </a:defRPr>
            </a:lvl1pPr>
            <a:lvl2pPr marL="548613" indent="0" algn="ctr">
              <a:buNone/>
              <a:defRPr>
                <a:solidFill>
                  <a:schemeClr val="tx1">
                    <a:tint val="75000"/>
                  </a:schemeClr>
                </a:solidFill>
              </a:defRPr>
            </a:lvl2pPr>
            <a:lvl3pPr marL="1097225" indent="0" algn="ctr">
              <a:buNone/>
              <a:defRPr>
                <a:solidFill>
                  <a:schemeClr val="tx1">
                    <a:tint val="75000"/>
                  </a:schemeClr>
                </a:solidFill>
              </a:defRPr>
            </a:lvl3pPr>
            <a:lvl4pPr marL="1645838" indent="0" algn="ctr">
              <a:buNone/>
              <a:defRPr>
                <a:solidFill>
                  <a:schemeClr val="tx1">
                    <a:tint val="75000"/>
                  </a:schemeClr>
                </a:solidFill>
              </a:defRPr>
            </a:lvl4pPr>
            <a:lvl5pPr marL="2194450" indent="0" algn="ctr">
              <a:buNone/>
              <a:defRPr>
                <a:solidFill>
                  <a:schemeClr val="tx1">
                    <a:tint val="75000"/>
                  </a:schemeClr>
                </a:solidFill>
              </a:defRPr>
            </a:lvl5pPr>
            <a:lvl6pPr marL="2743063" indent="0" algn="ctr">
              <a:buNone/>
              <a:defRPr>
                <a:solidFill>
                  <a:schemeClr val="tx1">
                    <a:tint val="75000"/>
                  </a:schemeClr>
                </a:solidFill>
              </a:defRPr>
            </a:lvl6pPr>
            <a:lvl7pPr marL="3291675" indent="0" algn="ctr">
              <a:buNone/>
              <a:defRPr>
                <a:solidFill>
                  <a:schemeClr val="tx1">
                    <a:tint val="75000"/>
                  </a:schemeClr>
                </a:solidFill>
              </a:defRPr>
            </a:lvl7pPr>
            <a:lvl8pPr marL="3840288" indent="0" algn="ctr">
              <a:buNone/>
              <a:defRPr>
                <a:solidFill>
                  <a:schemeClr val="tx1">
                    <a:tint val="75000"/>
                  </a:schemeClr>
                </a:solidFill>
              </a:defRPr>
            </a:lvl8pPr>
            <a:lvl9pPr marL="4388901"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3" descr="ODE Alt_3c.eps"/>
          <p:cNvPicPr>
            <a:picLocks noChangeAspect="1"/>
          </p:cNvPicPr>
          <p:nvPr userDrawn="1"/>
        </p:nvPicPr>
        <p:blipFill rotWithShape="1">
          <a:blip r:embed="rId2" cstate="print">
            <a:extLst>
              <a:ext uri="{28A0092B-C50C-407E-A947-70E740481C1C}">
                <a14:useLocalDpi xmlns:a14="http://schemas.microsoft.com/office/drawing/2010/main" val="0"/>
              </a:ext>
            </a:extLst>
          </a:blip>
          <a:srcRect b="55080"/>
          <a:stretch/>
        </p:blipFill>
        <p:spPr>
          <a:xfrm>
            <a:off x="11026381" y="7350525"/>
            <a:ext cx="3314267" cy="523220"/>
          </a:xfrm>
          <a:prstGeom prst="rect">
            <a:avLst/>
          </a:prstGeom>
        </p:spPr>
      </p:pic>
      <p:pic>
        <p:nvPicPr>
          <p:cNvPr id="5" name="Picture 4" descr="ODE_PPT_TitleSlide_v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4630400" cy="548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1520" y="548643"/>
            <a:ext cx="13167360" cy="769441"/>
          </a:xfrm>
        </p:spPr>
        <p:txBody>
          <a:bodyPr>
            <a:spAutoFit/>
          </a:bodyPr>
          <a:lstStyle>
            <a:lvl1pPr>
              <a:defRPr sz="5000" b="1">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31520" y="1269174"/>
            <a:ext cx="13167360" cy="543115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ODE_PPT_FooterGraphic-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53792"/>
            <a:ext cx="14630400" cy="5943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548640"/>
            <a:ext cx="13167360" cy="818203"/>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31520" y="1366846"/>
            <a:ext cx="13167360" cy="5431156"/>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txStyles>
    <p:titleStyle>
      <a:lvl1pPr algn="ctr" defTabSz="548613" rtl="0" eaLnBrk="1" latinLnBrk="0" hangingPunct="1">
        <a:spcBef>
          <a:spcPct val="0"/>
        </a:spcBef>
        <a:buNone/>
        <a:defRPr sz="5000" b="1" kern="1200">
          <a:solidFill>
            <a:srgbClr val="C00000"/>
          </a:solidFill>
          <a:latin typeface="Arial"/>
          <a:ea typeface="+mj-ea"/>
          <a:cs typeface="Arial"/>
        </a:defRPr>
      </a:lvl1pPr>
    </p:titleStyle>
    <p:bodyStyle>
      <a:lvl1pPr marL="272402" indent="-272402" algn="l" defTabSz="548613" rtl="0" eaLnBrk="1" latinLnBrk="0" hangingPunct="1">
        <a:spcBef>
          <a:spcPct val="20000"/>
        </a:spcBef>
        <a:buFont typeface="Arial"/>
        <a:buChar char="•"/>
        <a:defRPr sz="3900" kern="1200">
          <a:solidFill>
            <a:schemeClr val="tx1"/>
          </a:solidFill>
          <a:latin typeface="Arial"/>
          <a:ea typeface="+mn-ea"/>
          <a:cs typeface="Arial"/>
        </a:defRPr>
      </a:lvl1pPr>
      <a:lvl2pPr marL="685766" indent="-270496" algn="l" defTabSz="548613" rtl="0" eaLnBrk="1" latinLnBrk="0" hangingPunct="1">
        <a:spcBef>
          <a:spcPct val="20000"/>
        </a:spcBef>
        <a:buFont typeface="Arial"/>
        <a:buChar char="–"/>
        <a:defRPr sz="3900" kern="1200">
          <a:solidFill>
            <a:schemeClr val="tx1"/>
          </a:solidFill>
          <a:latin typeface="Arial"/>
          <a:ea typeface="+mn-ea"/>
          <a:cs typeface="Arial"/>
        </a:defRPr>
      </a:lvl2pPr>
      <a:lvl3pPr marL="1230568" indent="-274306" algn="l" defTabSz="548613" rtl="0" eaLnBrk="1" latinLnBrk="0" hangingPunct="1">
        <a:spcBef>
          <a:spcPct val="20000"/>
        </a:spcBef>
        <a:buFont typeface="Arial"/>
        <a:buChar char="•"/>
        <a:defRPr sz="3900" kern="1200">
          <a:solidFill>
            <a:schemeClr val="tx1"/>
          </a:solidFill>
          <a:latin typeface="Arial"/>
          <a:ea typeface="+mn-ea"/>
          <a:cs typeface="Arial"/>
        </a:defRPr>
      </a:lvl3pPr>
      <a:lvl4pPr marL="1788706" indent="-274306" algn="l" defTabSz="548613" rtl="0" eaLnBrk="1" latinLnBrk="0" hangingPunct="1">
        <a:spcBef>
          <a:spcPct val="20000"/>
        </a:spcBef>
        <a:buFont typeface="Arial"/>
        <a:buChar char="–"/>
        <a:defRPr sz="3900" kern="1200">
          <a:solidFill>
            <a:schemeClr val="tx1"/>
          </a:solidFill>
          <a:latin typeface="Arial"/>
          <a:ea typeface="+mn-ea"/>
          <a:cs typeface="Arial"/>
        </a:defRPr>
      </a:lvl4pPr>
      <a:lvl5pPr marL="2337319" indent="-274306" algn="l" defTabSz="548613" rtl="0" eaLnBrk="1" latinLnBrk="0" hangingPunct="1">
        <a:spcBef>
          <a:spcPct val="20000"/>
        </a:spcBef>
        <a:buFont typeface="Arial"/>
        <a:buChar char="»"/>
        <a:defRPr sz="3900" kern="1200">
          <a:solidFill>
            <a:schemeClr val="tx1"/>
          </a:solidFill>
          <a:latin typeface="Arial"/>
          <a:ea typeface="+mn-ea"/>
          <a:cs typeface="Arial"/>
        </a:defRPr>
      </a:lvl5pPr>
      <a:lvl6pPr marL="3017369" indent="-274306" algn="l" defTabSz="548613" rtl="0" eaLnBrk="1" latinLnBrk="0" hangingPunct="1">
        <a:spcBef>
          <a:spcPct val="20000"/>
        </a:spcBef>
        <a:buFont typeface="Arial"/>
        <a:buChar char="•"/>
        <a:defRPr sz="2400" kern="1200">
          <a:solidFill>
            <a:schemeClr val="tx1"/>
          </a:solidFill>
          <a:latin typeface="+mn-lt"/>
          <a:ea typeface="+mn-ea"/>
          <a:cs typeface="+mn-cs"/>
        </a:defRPr>
      </a:lvl6pPr>
      <a:lvl7pPr marL="3565982" indent="-274306" algn="l" defTabSz="548613" rtl="0" eaLnBrk="1" latinLnBrk="0" hangingPunct="1">
        <a:spcBef>
          <a:spcPct val="20000"/>
        </a:spcBef>
        <a:buFont typeface="Arial"/>
        <a:buChar char="•"/>
        <a:defRPr sz="2400" kern="1200">
          <a:solidFill>
            <a:schemeClr val="tx1"/>
          </a:solidFill>
          <a:latin typeface="+mn-lt"/>
          <a:ea typeface="+mn-ea"/>
          <a:cs typeface="+mn-cs"/>
        </a:defRPr>
      </a:lvl7pPr>
      <a:lvl8pPr marL="4114594" indent="-274306" algn="l" defTabSz="548613" rtl="0" eaLnBrk="1" latinLnBrk="0" hangingPunct="1">
        <a:spcBef>
          <a:spcPct val="20000"/>
        </a:spcBef>
        <a:buFont typeface="Arial"/>
        <a:buChar char="•"/>
        <a:defRPr sz="2400" kern="1200">
          <a:solidFill>
            <a:schemeClr val="tx1"/>
          </a:solidFill>
          <a:latin typeface="+mn-lt"/>
          <a:ea typeface="+mn-ea"/>
          <a:cs typeface="+mn-cs"/>
        </a:defRPr>
      </a:lvl8pPr>
      <a:lvl9pPr marL="4663207" indent="-274306" algn="l" defTabSz="548613"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13" rtl="0" eaLnBrk="1" latinLnBrk="0" hangingPunct="1">
        <a:defRPr sz="2100" kern="1200">
          <a:solidFill>
            <a:schemeClr val="tx1"/>
          </a:solidFill>
          <a:latin typeface="+mn-lt"/>
          <a:ea typeface="+mn-ea"/>
          <a:cs typeface="+mn-cs"/>
        </a:defRPr>
      </a:lvl1pPr>
      <a:lvl2pPr marL="548613" algn="l" defTabSz="548613" rtl="0" eaLnBrk="1" latinLnBrk="0" hangingPunct="1">
        <a:defRPr sz="2100" kern="1200">
          <a:solidFill>
            <a:schemeClr val="tx1"/>
          </a:solidFill>
          <a:latin typeface="+mn-lt"/>
          <a:ea typeface="+mn-ea"/>
          <a:cs typeface="+mn-cs"/>
        </a:defRPr>
      </a:lvl2pPr>
      <a:lvl3pPr marL="1097225" algn="l" defTabSz="548613" rtl="0" eaLnBrk="1" latinLnBrk="0" hangingPunct="1">
        <a:defRPr sz="2100" kern="1200">
          <a:solidFill>
            <a:schemeClr val="tx1"/>
          </a:solidFill>
          <a:latin typeface="+mn-lt"/>
          <a:ea typeface="+mn-ea"/>
          <a:cs typeface="+mn-cs"/>
        </a:defRPr>
      </a:lvl3pPr>
      <a:lvl4pPr marL="1645838" algn="l" defTabSz="548613" rtl="0" eaLnBrk="1" latinLnBrk="0" hangingPunct="1">
        <a:defRPr sz="2100" kern="1200">
          <a:solidFill>
            <a:schemeClr val="tx1"/>
          </a:solidFill>
          <a:latin typeface="+mn-lt"/>
          <a:ea typeface="+mn-ea"/>
          <a:cs typeface="+mn-cs"/>
        </a:defRPr>
      </a:lvl4pPr>
      <a:lvl5pPr marL="2194450" algn="l" defTabSz="548613" rtl="0" eaLnBrk="1" latinLnBrk="0" hangingPunct="1">
        <a:defRPr sz="2100" kern="1200">
          <a:solidFill>
            <a:schemeClr val="tx1"/>
          </a:solidFill>
          <a:latin typeface="+mn-lt"/>
          <a:ea typeface="+mn-ea"/>
          <a:cs typeface="+mn-cs"/>
        </a:defRPr>
      </a:lvl5pPr>
      <a:lvl6pPr marL="2743063" algn="l" defTabSz="548613" rtl="0" eaLnBrk="1" latinLnBrk="0" hangingPunct="1">
        <a:defRPr sz="2100" kern="1200">
          <a:solidFill>
            <a:schemeClr val="tx1"/>
          </a:solidFill>
          <a:latin typeface="+mn-lt"/>
          <a:ea typeface="+mn-ea"/>
          <a:cs typeface="+mn-cs"/>
        </a:defRPr>
      </a:lvl6pPr>
      <a:lvl7pPr marL="3291675" algn="l" defTabSz="548613" rtl="0" eaLnBrk="1" latinLnBrk="0" hangingPunct="1">
        <a:defRPr sz="2100" kern="1200">
          <a:solidFill>
            <a:schemeClr val="tx1"/>
          </a:solidFill>
          <a:latin typeface="+mn-lt"/>
          <a:ea typeface="+mn-ea"/>
          <a:cs typeface="+mn-cs"/>
        </a:defRPr>
      </a:lvl7pPr>
      <a:lvl8pPr marL="3840288" algn="l" defTabSz="548613" rtl="0" eaLnBrk="1" latinLnBrk="0" hangingPunct="1">
        <a:defRPr sz="2100" kern="1200">
          <a:solidFill>
            <a:schemeClr val="tx1"/>
          </a:solidFill>
          <a:latin typeface="+mn-lt"/>
          <a:ea typeface="+mn-ea"/>
          <a:cs typeface="+mn-cs"/>
        </a:defRPr>
      </a:lvl8pPr>
      <a:lvl9pPr marL="4388901" algn="l" defTabSz="548613"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9571" y="5632503"/>
            <a:ext cx="13093797" cy="1538883"/>
          </a:xfrm>
        </p:spPr>
        <p:txBody>
          <a:bodyPr/>
          <a:lstStyle/>
          <a:p>
            <a:r>
              <a:rPr lang="en-US" dirty="0"/>
              <a:t>Every Student Succeeds </a:t>
            </a:r>
            <a:r>
              <a:rPr lang="en-US" dirty="0" smtClean="0"/>
              <a:t>Act: </a:t>
            </a:r>
            <a:r>
              <a:rPr lang="en-US" dirty="0"/>
              <a:t>Foster </a:t>
            </a:r>
            <a:r>
              <a:rPr lang="en-US" dirty="0" smtClean="0"/>
              <a:t>Care</a:t>
            </a:r>
            <a:br>
              <a:rPr lang="en-US" dirty="0" smtClean="0"/>
            </a:br>
            <a:r>
              <a:rPr lang="en-US" dirty="0" smtClean="0"/>
              <a:t>Transportation</a:t>
            </a:r>
            <a:endParaRPr lang="en-US" dirty="0"/>
          </a:p>
        </p:txBody>
      </p:sp>
      <p:sp>
        <p:nvSpPr>
          <p:cNvPr id="3" name="Subtitle 2"/>
          <p:cNvSpPr>
            <a:spLocks noGrp="1"/>
          </p:cNvSpPr>
          <p:nvPr/>
        </p:nvSpPr>
        <p:spPr>
          <a:xfrm>
            <a:off x="372821" y="7337912"/>
            <a:ext cx="6381807" cy="492443"/>
          </a:xfrm>
          <a:prstGeom prst="rect">
            <a:avLst/>
          </a:prstGeom>
        </p:spPr>
        <p:txBody>
          <a:bodyPr vert="horz" wrap="square" lIns="0" tIns="0" rIns="0" bIns="0" rtlCol="0" anchor="t" anchorCtr="0">
            <a:spAutoFit/>
          </a:bodyPr>
          <a:lstStyle>
            <a:lvl1pPr marL="0" indent="0" algn="l" defTabSz="457200" rtl="0" eaLnBrk="1" latinLnBrk="0" hangingPunct="1">
              <a:spcBef>
                <a:spcPct val="20000"/>
              </a:spcBef>
              <a:buFont typeface="Arial"/>
              <a:buNone/>
              <a:defRPr sz="2800"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3200" kern="1200">
                <a:solidFill>
                  <a:schemeClr val="tx1">
                    <a:tint val="75000"/>
                  </a:schemeClr>
                </a:solidFill>
                <a:latin typeface="Arial"/>
                <a:ea typeface="+mn-ea"/>
                <a:cs typeface="Arial"/>
              </a:defRPr>
            </a:lvl2pPr>
            <a:lvl3pPr marL="914400" indent="0" algn="ctr" defTabSz="457200" rtl="0" eaLnBrk="1" latinLnBrk="0" hangingPunct="1">
              <a:spcBef>
                <a:spcPct val="20000"/>
              </a:spcBef>
              <a:buFont typeface="Arial"/>
              <a:buNone/>
              <a:defRPr sz="3200" kern="1200">
                <a:solidFill>
                  <a:schemeClr val="tx1">
                    <a:tint val="75000"/>
                  </a:schemeClr>
                </a:solidFill>
                <a:latin typeface="Arial"/>
                <a:ea typeface="+mn-ea"/>
                <a:cs typeface="Arial"/>
              </a:defRPr>
            </a:lvl3pPr>
            <a:lvl4pPr marL="1371600" indent="0" algn="ctr" defTabSz="457200" rtl="0" eaLnBrk="1" latinLnBrk="0" hangingPunct="1">
              <a:spcBef>
                <a:spcPct val="20000"/>
              </a:spcBef>
              <a:buFont typeface="Arial"/>
              <a:buNone/>
              <a:defRPr sz="3200" kern="1200">
                <a:solidFill>
                  <a:schemeClr val="tx1">
                    <a:tint val="75000"/>
                  </a:schemeClr>
                </a:solidFill>
                <a:latin typeface="Arial"/>
                <a:ea typeface="+mn-ea"/>
                <a:cs typeface="Arial"/>
              </a:defRPr>
            </a:lvl4pPr>
            <a:lvl5pPr marL="1828800" indent="0" algn="ctr" defTabSz="457200" rtl="0" eaLnBrk="1" latinLnBrk="0" hangingPunct="1">
              <a:spcBef>
                <a:spcPct val="20000"/>
              </a:spcBef>
              <a:buFont typeface="Arial"/>
              <a:buNone/>
              <a:defRPr sz="32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pPr>
            <a:r>
              <a:rPr lang="en-US" sz="3200" dirty="0"/>
              <a:t>October 2016</a:t>
            </a:r>
          </a:p>
        </p:txBody>
      </p:sp>
    </p:spTree>
    <p:extLst>
      <p:ext uri="{BB962C8B-B14F-4D97-AF65-F5344CB8AC3E}">
        <p14:creationId xmlns:p14="http://schemas.microsoft.com/office/powerpoint/2010/main" val="327879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DE_PPT_ImageSlide_v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500"/>
            <a:ext cx="14630400" cy="8229600"/>
          </a:xfrm>
          <a:prstGeom prst="rect">
            <a:avLst/>
          </a:prstGeom>
        </p:spPr>
      </p:pic>
      <p:sp>
        <p:nvSpPr>
          <p:cNvPr id="2" name="Title 1"/>
          <p:cNvSpPr>
            <a:spLocks noGrp="1"/>
          </p:cNvSpPr>
          <p:nvPr>
            <p:ph type="title"/>
          </p:nvPr>
        </p:nvSpPr>
        <p:spPr>
          <a:xfrm>
            <a:off x="731520" y="320043"/>
            <a:ext cx="13167360" cy="830997"/>
          </a:xfrm>
        </p:spPr>
        <p:txBody>
          <a:bodyPr/>
          <a:lstStyle/>
          <a:p>
            <a:r>
              <a:rPr lang="en-US" sz="5400" dirty="0" smtClean="0">
                <a:solidFill>
                  <a:schemeClr val="lt1"/>
                </a:solidFill>
                <a:latin typeface="Arial" panose="020B0604020202020204" pitchFamily="34" charset="0"/>
                <a:cs typeface="Arial" panose="020B0604020202020204" pitchFamily="34" charset="0"/>
              </a:rPr>
              <a:t>education.ohio.gov</a:t>
            </a:r>
            <a:endParaRPr lang="en-US" b="0" i="1" dirty="0">
              <a:solidFill>
                <a:schemeClr val="bg1"/>
              </a:solidFill>
            </a:endParaRPr>
          </a:p>
        </p:txBody>
      </p:sp>
      <p:sp>
        <p:nvSpPr>
          <p:cNvPr id="5" name="Rectangle 4"/>
          <p:cNvSpPr/>
          <p:nvPr/>
        </p:nvSpPr>
        <p:spPr>
          <a:xfrm>
            <a:off x="560070" y="4514850"/>
            <a:ext cx="9631680" cy="2691497"/>
          </a:xfrm>
          <a:prstGeom prst="rect">
            <a:avLst/>
          </a:prstGeom>
          <a:solidFill>
            <a:schemeClr val="accent1">
              <a:lumMod val="60000"/>
              <a:lumOff val="40000"/>
              <a:alpha val="76000"/>
            </a:schemeClr>
          </a:solidFill>
          <a:ln>
            <a:solidFill>
              <a:schemeClr val="accent1">
                <a:shade val="95000"/>
                <a:satMod val="105000"/>
                <a:alpha val="42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339725" indent="-457200">
              <a:spcBef>
                <a:spcPct val="20000"/>
              </a:spcBef>
              <a:buFont typeface="Arial" panose="020B0604020202020204" pitchFamily="34" charset="0"/>
              <a:buChar char="•"/>
            </a:pPr>
            <a:r>
              <a:rPr lang="en-US" sz="3200" b="1" dirty="0" smtClean="0">
                <a:solidFill>
                  <a:schemeClr val="bg1"/>
                </a:solidFill>
                <a:latin typeface="Arial"/>
                <a:cs typeface="Arial"/>
              </a:rPr>
              <a:t>Overview of foster care provisions </a:t>
            </a:r>
          </a:p>
          <a:p>
            <a:pPr marL="339725" indent="-457200">
              <a:spcBef>
                <a:spcPct val="20000"/>
              </a:spcBef>
              <a:buFont typeface="Arial" panose="020B0604020202020204" pitchFamily="34" charset="0"/>
              <a:buChar char="•"/>
            </a:pPr>
            <a:r>
              <a:rPr lang="en-US" sz="3200" b="1" dirty="0" smtClean="0">
                <a:solidFill>
                  <a:schemeClr val="bg1"/>
                </a:solidFill>
                <a:latin typeface="Arial"/>
                <a:cs typeface="Arial"/>
              </a:rPr>
              <a:t>Educational stability </a:t>
            </a:r>
            <a:r>
              <a:rPr lang="en-US" sz="3200" b="1" dirty="0">
                <a:solidFill>
                  <a:schemeClr val="bg1"/>
                </a:solidFill>
                <a:latin typeface="Arial"/>
                <a:cs typeface="Arial"/>
              </a:rPr>
              <a:t>for foster youth</a:t>
            </a:r>
          </a:p>
          <a:p>
            <a:pPr marL="339725" indent="-457200">
              <a:spcBef>
                <a:spcPct val="20000"/>
              </a:spcBef>
              <a:buFont typeface="Arial" panose="020B0604020202020204" pitchFamily="34" charset="0"/>
              <a:buChar char="•"/>
            </a:pPr>
            <a:r>
              <a:rPr lang="en-US" sz="3200" b="1" dirty="0">
                <a:solidFill>
                  <a:schemeClr val="bg1"/>
                </a:solidFill>
                <a:latin typeface="Arial"/>
                <a:cs typeface="Arial"/>
              </a:rPr>
              <a:t>Information about the district point of contact</a:t>
            </a:r>
          </a:p>
          <a:p>
            <a:pPr marL="339725" indent="-457200">
              <a:spcBef>
                <a:spcPct val="20000"/>
              </a:spcBef>
              <a:buFont typeface="Arial" panose="020B0604020202020204" pitchFamily="34" charset="0"/>
              <a:buChar char="•"/>
            </a:pPr>
            <a:r>
              <a:rPr lang="en-US" sz="3200" b="1" dirty="0" smtClean="0">
                <a:solidFill>
                  <a:schemeClr val="bg1"/>
                </a:solidFill>
                <a:latin typeface="Arial"/>
                <a:cs typeface="Arial"/>
              </a:rPr>
              <a:t>Local </a:t>
            </a:r>
            <a:r>
              <a:rPr lang="en-US" sz="3200" b="1" dirty="0">
                <a:solidFill>
                  <a:schemeClr val="bg1"/>
                </a:solidFill>
                <a:latin typeface="Arial"/>
                <a:cs typeface="Arial"/>
              </a:rPr>
              <a:t>collaboration</a:t>
            </a:r>
          </a:p>
        </p:txBody>
      </p:sp>
    </p:spTree>
    <p:extLst>
      <p:ext uri="{BB962C8B-B14F-4D97-AF65-F5344CB8AC3E}">
        <p14:creationId xmlns:p14="http://schemas.microsoft.com/office/powerpoint/2010/main" val="2598336409"/>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CAEDF"/>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6075306" cy="7669209"/>
          </a:xfrm>
        </p:spPr>
      </p:pic>
      <p:sp>
        <p:nvSpPr>
          <p:cNvPr id="3" name="Content Placeholder 2"/>
          <p:cNvSpPr txBox="1">
            <a:spLocks/>
          </p:cNvSpPr>
          <p:nvPr/>
        </p:nvSpPr>
        <p:spPr>
          <a:xfrm>
            <a:off x="7065820" y="893621"/>
            <a:ext cx="6168044" cy="2597724"/>
          </a:xfrm>
          <a:prstGeom prst="rect">
            <a:avLst/>
          </a:prstGeom>
        </p:spPr>
        <p:txBody>
          <a:bodyPr vert="horz" lIns="0" tIns="0" rIns="0" bIns="0" rtlCol="0" anchor="t" anchorCtr="0">
            <a:noAutofit/>
          </a:bodyPr>
          <a:lstStyle>
            <a:lvl1pPr marL="272402" indent="-272402" algn="l" defTabSz="548613" rtl="0" eaLnBrk="1" latinLnBrk="0" hangingPunct="1">
              <a:spcBef>
                <a:spcPct val="20000"/>
              </a:spcBef>
              <a:buFont typeface="Arial"/>
              <a:buChar char="•"/>
              <a:defRPr sz="3900" kern="1200">
                <a:solidFill>
                  <a:schemeClr val="tx1"/>
                </a:solidFill>
                <a:latin typeface="Arial"/>
                <a:ea typeface="+mn-ea"/>
                <a:cs typeface="Arial"/>
              </a:defRPr>
            </a:lvl1pPr>
            <a:lvl2pPr marL="685766" indent="-270496" algn="l" defTabSz="548613" rtl="0" eaLnBrk="1" latinLnBrk="0" hangingPunct="1">
              <a:spcBef>
                <a:spcPct val="20000"/>
              </a:spcBef>
              <a:buFont typeface="Arial"/>
              <a:buChar char="–"/>
              <a:defRPr sz="3900" kern="1200">
                <a:solidFill>
                  <a:schemeClr val="tx1"/>
                </a:solidFill>
                <a:latin typeface="Arial"/>
                <a:ea typeface="+mn-ea"/>
                <a:cs typeface="Arial"/>
              </a:defRPr>
            </a:lvl2pPr>
            <a:lvl3pPr marL="1230568" indent="-274306" algn="l" defTabSz="548613" rtl="0" eaLnBrk="1" latinLnBrk="0" hangingPunct="1">
              <a:spcBef>
                <a:spcPct val="20000"/>
              </a:spcBef>
              <a:buFont typeface="Arial"/>
              <a:buChar char="•"/>
              <a:defRPr sz="3900" kern="1200">
                <a:solidFill>
                  <a:schemeClr val="tx1"/>
                </a:solidFill>
                <a:latin typeface="Arial"/>
                <a:ea typeface="+mn-ea"/>
                <a:cs typeface="Arial"/>
              </a:defRPr>
            </a:lvl3pPr>
            <a:lvl4pPr marL="1788706" indent="-274306" algn="l" defTabSz="548613" rtl="0" eaLnBrk="1" latinLnBrk="0" hangingPunct="1">
              <a:spcBef>
                <a:spcPct val="20000"/>
              </a:spcBef>
              <a:buFont typeface="Arial"/>
              <a:buChar char="–"/>
              <a:defRPr sz="3900" kern="1200">
                <a:solidFill>
                  <a:schemeClr val="tx1"/>
                </a:solidFill>
                <a:latin typeface="Arial"/>
                <a:ea typeface="+mn-ea"/>
                <a:cs typeface="Arial"/>
              </a:defRPr>
            </a:lvl4pPr>
            <a:lvl5pPr marL="2337319" indent="-274306" algn="l" defTabSz="548613" rtl="0" eaLnBrk="1" latinLnBrk="0" hangingPunct="1">
              <a:spcBef>
                <a:spcPct val="20000"/>
              </a:spcBef>
              <a:buFont typeface="Arial"/>
              <a:buChar char="»"/>
              <a:defRPr sz="3900" kern="1200">
                <a:solidFill>
                  <a:schemeClr val="tx1"/>
                </a:solidFill>
                <a:latin typeface="Arial"/>
                <a:ea typeface="+mn-ea"/>
                <a:cs typeface="Arial"/>
              </a:defRPr>
            </a:lvl5pPr>
            <a:lvl6pPr marL="3017369" indent="-274306" algn="l" defTabSz="548613" rtl="0" eaLnBrk="1" latinLnBrk="0" hangingPunct="1">
              <a:spcBef>
                <a:spcPct val="20000"/>
              </a:spcBef>
              <a:buFont typeface="Arial"/>
              <a:buChar char="•"/>
              <a:defRPr sz="2400" kern="1200">
                <a:solidFill>
                  <a:schemeClr val="tx1"/>
                </a:solidFill>
                <a:latin typeface="+mn-lt"/>
                <a:ea typeface="+mn-ea"/>
                <a:cs typeface="+mn-cs"/>
              </a:defRPr>
            </a:lvl6pPr>
            <a:lvl7pPr marL="3565982" indent="-274306" algn="l" defTabSz="548613" rtl="0" eaLnBrk="1" latinLnBrk="0" hangingPunct="1">
              <a:spcBef>
                <a:spcPct val="20000"/>
              </a:spcBef>
              <a:buFont typeface="Arial"/>
              <a:buChar char="•"/>
              <a:defRPr sz="2400" kern="1200">
                <a:solidFill>
                  <a:schemeClr val="tx1"/>
                </a:solidFill>
                <a:latin typeface="+mn-lt"/>
                <a:ea typeface="+mn-ea"/>
                <a:cs typeface="+mn-cs"/>
              </a:defRPr>
            </a:lvl7pPr>
            <a:lvl8pPr marL="4114594" indent="-274306" algn="l" defTabSz="548613" rtl="0" eaLnBrk="1" latinLnBrk="0" hangingPunct="1">
              <a:spcBef>
                <a:spcPct val="20000"/>
              </a:spcBef>
              <a:buFont typeface="Arial"/>
              <a:buChar char="•"/>
              <a:defRPr sz="2400" kern="1200">
                <a:solidFill>
                  <a:schemeClr val="tx1"/>
                </a:solidFill>
                <a:latin typeface="+mn-lt"/>
                <a:ea typeface="+mn-ea"/>
                <a:cs typeface="+mn-cs"/>
              </a:defRPr>
            </a:lvl8pPr>
            <a:lvl9pPr marL="4663207" indent="-274306" algn="l" defTabSz="548613" rtl="0" eaLnBrk="1" latinLnBrk="0" hangingPunct="1">
              <a:spcBef>
                <a:spcPct val="20000"/>
              </a:spcBef>
              <a:buFont typeface="Arial"/>
              <a:buChar char="•"/>
              <a:defRPr sz="2400" kern="1200">
                <a:solidFill>
                  <a:schemeClr val="tx1"/>
                </a:solidFill>
                <a:latin typeface="+mn-lt"/>
                <a:ea typeface="+mn-ea"/>
                <a:cs typeface="+mn-cs"/>
              </a:defRPr>
            </a:lvl9pPr>
          </a:lstStyle>
          <a:p>
            <a:pPr marL="0" indent="0">
              <a:buNone/>
            </a:pPr>
            <a:r>
              <a:rPr lang="en-US" dirty="0" smtClean="0">
                <a:solidFill>
                  <a:schemeClr val="bg1"/>
                </a:solidFill>
              </a:rPr>
              <a:t>Plan for how </a:t>
            </a:r>
            <a:r>
              <a:rPr lang="en-US" dirty="0">
                <a:solidFill>
                  <a:schemeClr val="bg1"/>
                </a:solidFill>
              </a:rPr>
              <a:t>transportation will be provided, </a:t>
            </a:r>
            <a:r>
              <a:rPr lang="en-US" dirty="0" smtClean="0">
                <a:solidFill>
                  <a:schemeClr val="bg1"/>
                </a:solidFill>
              </a:rPr>
              <a:t>arranged </a:t>
            </a:r>
            <a:r>
              <a:rPr lang="en-US" dirty="0">
                <a:solidFill>
                  <a:schemeClr val="bg1"/>
                </a:solidFill>
              </a:rPr>
              <a:t>and funded for the duration of the time in foster </a:t>
            </a:r>
            <a:r>
              <a:rPr lang="en-US" dirty="0" smtClean="0">
                <a:solidFill>
                  <a:schemeClr val="bg1"/>
                </a:solidFill>
              </a:rPr>
              <a:t>care.</a:t>
            </a:r>
            <a:endParaRPr lang="en-US" dirty="0">
              <a:solidFill>
                <a:schemeClr val="bg1"/>
              </a:solidFill>
            </a:endParaRPr>
          </a:p>
        </p:txBody>
      </p:sp>
      <p:sp>
        <p:nvSpPr>
          <p:cNvPr id="5" name="Content Placeholder 2"/>
          <p:cNvSpPr txBox="1">
            <a:spLocks/>
          </p:cNvSpPr>
          <p:nvPr/>
        </p:nvSpPr>
        <p:spPr>
          <a:xfrm>
            <a:off x="7065819" y="4038603"/>
            <a:ext cx="6949441" cy="2597724"/>
          </a:xfrm>
          <a:prstGeom prst="rect">
            <a:avLst/>
          </a:prstGeom>
        </p:spPr>
        <p:txBody>
          <a:bodyPr vert="horz" lIns="0" tIns="0" rIns="0" bIns="0" rtlCol="0" anchor="t" anchorCtr="0">
            <a:noAutofit/>
          </a:bodyPr>
          <a:lstStyle>
            <a:lvl1pPr marL="272402" indent="-272402" algn="l" defTabSz="548613" rtl="0" eaLnBrk="1" latinLnBrk="0" hangingPunct="1">
              <a:spcBef>
                <a:spcPct val="20000"/>
              </a:spcBef>
              <a:buFont typeface="Arial"/>
              <a:buChar char="•"/>
              <a:defRPr sz="3900" kern="1200">
                <a:solidFill>
                  <a:schemeClr val="tx1"/>
                </a:solidFill>
                <a:latin typeface="Arial"/>
                <a:ea typeface="+mn-ea"/>
                <a:cs typeface="Arial"/>
              </a:defRPr>
            </a:lvl1pPr>
            <a:lvl2pPr marL="685766" indent="-270496" algn="l" defTabSz="548613" rtl="0" eaLnBrk="1" latinLnBrk="0" hangingPunct="1">
              <a:spcBef>
                <a:spcPct val="20000"/>
              </a:spcBef>
              <a:buFont typeface="Arial"/>
              <a:buChar char="–"/>
              <a:defRPr sz="3900" kern="1200">
                <a:solidFill>
                  <a:schemeClr val="tx1"/>
                </a:solidFill>
                <a:latin typeface="Arial"/>
                <a:ea typeface="+mn-ea"/>
                <a:cs typeface="Arial"/>
              </a:defRPr>
            </a:lvl2pPr>
            <a:lvl3pPr marL="1230568" indent="-274306" algn="l" defTabSz="548613" rtl="0" eaLnBrk="1" latinLnBrk="0" hangingPunct="1">
              <a:spcBef>
                <a:spcPct val="20000"/>
              </a:spcBef>
              <a:buFont typeface="Arial"/>
              <a:buChar char="•"/>
              <a:defRPr sz="3900" kern="1200">
                <a:solidFill>
                  <a:schemeClr val="tx1"/>
                </a:solidFill>
                <a:latin typeface="Arial"/>
                <a:ea typeface="+mn-ea"/>
                <a:cs typeface="Arial"/>
              </a:defRPr>
            </a:lvl3pPr>
            <a:lvl4pPr marL="1788706" indent="-274306" algn="l" defTabSz="548613" rtl="0" eaLnBrk="1" latinLnBrk="0" hangingPunct="1">
              <a:spcBef>
                <a:spcPct val="20000"/>
              </a:spcBef>
              <a:buFont typeface="Arial"/>
              <a:buChar char="–"/>
              <a:defRPr sz="3900" kern="1200">
                <a:solidFill>
                  <a:schemeClr val="tx1"/>
                </a:solidFill>
                <a:latin typeface="Arial"/>
                <a:ea typeface="+mn-ea"/>
                <a:cs typeface="Arial"/>
              </a:defRPr>
            </a:lvl4pPr>
            <a:lvl5pPr marL="2337319" indent="-274306" algn="l" defTabSz="548613" rtl="0" eaLnBrk="1" latinLnBrk="0" hangingPunct="1">
              <a:spcBef>
                <a:spcPct val="20000"/>
              </a:spcBef>
              <a:buFont typeface="Arial"/>
              <a:buChar char="»"/>
              <a:defRPr sz="3900" kern="1200">
                <a:solidFill>
                  <a:schemeClr val="tx1"/>
                </a:solidFill>
                <a:latin typeface="Arial"/>
                <a:ea typeface="+mn-ea"/>
                <a:cs typeface="Arial"/>
              </a:defRPr>
            </a:lvl5pPr>
            <a:lvl6pPr marL="3017369" indent="-274306" algn="l" defTabSz="548613" rtl="0" eaLnBrk="1" latinLnBrk="0" hangingPunct="1">
              <a:spcBef>
                <a:spcPct val="20000"/>
              </a:spcBef>
              <a:buFont typeface="Arial"/>
              <a:buChar char="•"/>
              <a:defRPr sz="2400" kern="1200">
                <a:solidFill>
                  <a:schemeClr val="tx1"/>
                </a:solidFill>
                <a:latin typeface="+mn-lt"/>
                <a:ea typeface="+mn-ea"/>
                <a:cs typeface="+mn-cs"/>
              </a:defRPr>
            </a:lvl6pPr>
            <a:lvl7pPr marL="3565982" indent="-274306" algn="l" defTabSz="548613" rtl="0" eaLnBrk="1" latinLnBrk="0" hangingPunct="1">
              <a:spcBef>
                <a:spcPct val="20000"/>
              </a:spcBef>
              <a:buFont typeface="Arial"/>
              <a:buChar char="•"/>
              <a:defRPr sz="2400" kern="1200">
                <a:solidFill>
                  <a:schemeClr val="tx1"/>
                </a:solidFill>
                <a:latin typeface="+mn-lt"/>
                <a:ea typeface="+mn-ea"/>
                <a:cs typeface="+mn-cs"/>
              </a:defRPr>
            </a:lvl7pPr>
            <a:lvl8pPr marL="4114594" indent="-274306" algn="l" defTabSz="548613" rtl="0" eaLnBrk="1" latinLnBrk="0" hangingPunct="1">
              <a:spcBef>
                <a:spcPct val="20000"/>
              </a:spcBef>
              <a:buFont typeface="Arial"/>
              <a:buChar char="•"/>
              <a:defRPr sz="2400" kern="1200">
                <a:solidFill>
                  <a:schemeClr val="tx1"/>
                </a:solidFill>
                <a:latin typeface="+mn-lt"/>
                <a:ea typeface="+mn-ea"/>
                <a:cs typeface="+mn-cs"/>
              </a:defRPr>
            </a:lvl8pPr>
            <a:lvl9pPr marL="4663207" indent="-274306" algn="l" defTabSz="548613" rtl="0" eaLnBrk="1" latinLnBrk="0" hangingPunct="1">
              <a:spcBef>
                <a:spcPct val="20000"/>
              </a:spcBef>
              <a:buFont typeface="Arial"/>
              <a:buChar char="•"/>
              <a:defRPr sz="2400" kern="1200">
                <a:solidFill>
                  <a:schemeClr val="tx1"/>
                </a:solidFill>
                <a:latin typeface="+mn-lt"/>
                <a:ea typeface="+mn-ea"/>
                <a:cs typeface="+mn-cs"/>
              </a:defRPr>
            </a:lvl9pPr>
          </a:lstStyle>
          <a:p>
            <a:pPr marL="0" indent="0">
              <a:buNone/>
            </a:pPr>
            <a:r>
              <a:rPr lang="en-US" dirty="0">
                <a:solidFill>
                  <a:schemeClr val="bg1"/>
                </a:solidFill>
              </a:rPr>
              <a:t>Children who are eligible under Title IV-E </a:t>
            </a:r>
            <a:r>
              <a:rPr lang="en-US" dirty="0" smtClean="0">
                <a:solidFill>
                  <a:schemeClr val="bg1"/>
                </a:solidFill>
              </a:rPr>
              <a:t>can be </a:t>
            </a:r>
            <a:r>
              <a:rPr lang="en-US" dirty="0">
                <a:solidFill>
                  <a:schemeClr val="bg1"/>
                </a:solidFill>
              </a:rPr>
              <a:t>eligible to have a portion of transportation costs drawn </a:t>
            </a:r>
            <a:r>
              <a:rPr lang="en-US" dirty="0" smtClean="0">
                <a:solidFill>
                  <a:schemeClr val="bg1"/>
                </a:solidFill>
              </a:rPr>
              <a:t>down.</a:t>
            </a:r>
            <a:endParaRPr lang="en-US" dirty="0">
              <a:solidFill>
                <a:schemeClr val="bg1"/>
              </a:solidFill>
            </a:endParaRPr>
          </a:p>
        </p:txBody>
      </p:sp>
    </p:spTree>
    <p:extLst>
      <p:ext uri="{BB962C8B-B14F-4D97-AF65-F5344CB8AC3E}">
        <p14:creationId xmlns:p14="http://schemas.microsoft.com/office/powerpoint/2010/main" val="23901144"/>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1" y="-969815"/>
            <a:ext cx="14630401" cy="8615216"/>
          </a:xfrm>
        </p:spPr>
      </p:pic>
      <p:sp>
        <p:nvSpPr>
          <p:cNvPr id="5" name="Rectangle 4"/>
          <p:cNvSpPr/>
          <p:nvPr/>
        </p:nvSpPr>
        <p:spPr>
          <a:xfrm>
            <a:off x="731520" y="4998511"/>
            <a:ext cx="6423660" cy="2135445"/>
          </a:xfrm>
          <a:prstGeom prst="rect">
            <a:avLst/>
          </a:prstGeom>
          <a:solidFill>
            <a:srgbClr val="6CAEDF"/>
          </a:solidFill>
        </p:spPr>
        <p:style>
          <a:lnRef idx="1">
            <a:schemeClr val="accent1"/>
          </a:lnRef>
          <a:fillRef idx="3">
            <a:schemeClr val="accent1"/>
          </a:fillRef>
          <a:effectRef idx="2">
            <a:schemeClr val="accent1"/>
          </a:effectRef>
          <a:fontRef idx="minor">
            <a:schemeClr val="lt1"/>
          </a:fontRef>
        </p:style>
        <p:txBody>
          <a:bodyPr rtlCol="0" anchor="ctr"/>
          <a:lstStyle/>
          <a:p>
            <a:pPr indent="-117475" algn="ctr">
              <a:spcBef>
                <a:spcPct val="20000"/>
              </a:spcBef>
            </a:pPr>
            <a:r>
              <a:rPr lang="en-US" sz="3600" b="1" dirty="0" smtClean="0">
                <a:solidFill>
                  <a:schemeClr val="bg1"/>
                </a:solidFill>
                <a:latin typeface="Arial"/>
                <a:cs typeface="Arial"/>
              </a:rPr>
              <a:t>Ensure all </a:t>
            </a:r>
            <a:r>
              <a:rPr lang="en-US" sz="3600" b="1" dirty="0">
                <a:solidFill>
                  <a:schemeClr val="bg1"/>
                </a:solidFill>
                <a:latin typeface="Arial"/>
                <a:cs typeface="Arial"/>
              </a:rPr>
              <a:t>children promptly receive transportation in a cost-effective </a:t>
            </a:r>
            <a:r>
              <a:rPr lang="en-US" sz="3600" b="1" dirty="0" smtClean="0">
                <a:solidFill>
                  <a:schemeClr val="bg1"/>
                </a:solidFill>
                <a:latin typeface="Arial"/>
                <a:cs typeface="Arial"/>
              </a:rPr>
              <a:t>manner.</a:t>
            </a:r>
            <a:endParaRPr lang="en-US" sz="3600" b="1" dirty="0">
              <a:solidFill>
                <a:schemeClr val="bg1"/>
              </a:solidFill>
              <a:latin typeface="Arial"/>
              <a:cs typeface="Arial"/>
            </a:endParaRPr>
          </a:p>
        </p:txBody>
      </p:sp>
    </p:spTree>
    <p:extLst>
      <p:ext uri="{BB962C8B-B14F-4D97-AF65-F5344CB8AC3E}">
        <p14:creationId xmlns:p14="http://schemas.microsoft.com/office/powerpoint/2010/main" val="2590122436"/>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CAEDF"/>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69818" y="3623890"/>
            <a:ext cx="6980382" cy="2573710"/>
          </a:xfrm>
        </p:spPr>
        <p:txBody>
          <a:bodyPr/>
          <a:lstStyle/>
          <a:p>
            <a:pPr marL="0" indent="0">
              <a:buNone/>
            </a:pPr>
            <a:r>
              <a:rPr lang="en-US" dirty="0">
                <a:solidFill>
                  <a:schemeClr val="bg1"/>
                </a:solidFill>
              </a:rPr>
              <a:t>E</a:t>
            </a:r>
            <a:r>
              <a:rPr lang="en-US" dirty="0" smtClean="0">
                <a:solidFill>
                  <a:schemeClr val="bg1"/>
                </a:solidFill>
              </a:rPr>
              <a:t>nsure </a:t>
            </a:r>
            <a:r>
              <a:rPr lang="en-US" dirty="0">
                <a:solidFill>
                  <a:schemeClr val="bg1"/>
                </a:solidFill>
              </a:rPr>
              <a:t>transportation is provided through the end of the school </a:t>
            </a:r>
            <a:r>
              <a:rPr lang="en-US" dirty="0" smtClean="0">
                <a:solidFill>
                  <a:schemeClr val="bg1"/>
                </a:solidFill>
              </a:rPr>
              <a:t>year.</a:t>
            </a:r>
            <a:endParaRPr lang="en-US" dirty="0">
              <a:solidFill>
                <a:schemeClr val="bg1"/>
              </a:solidFill>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813801" y="-1432"/>
            <a:ext cx="5816600" cy="7595828"/>
          </a:xfrm>
          <a:prstGeom prst="rect">
            <a:avLst/>
          </a:prstGeom>
        </p:spPr>
      </p:pic>
      <p:sp>
        <p:nvSpPr>
          <p:cNvPr id="5" name="Content Placeholder 2"/>
          <p:cNvSpPr txBox="1">
            <a:spLocks/>
          </p:cNvSpPr>
          <p:nvPr/>
        </p:nvSpPr>
        <p:spPr>
          <a:xfrm>
            <a:off x="969818" y="1033090"/>
            <a:ext cx="6980382" cy="1430710"/>
          </a:xfrm>
          <a:prstGeom prst="rect">
            <a:avLst/>
          </a:prstGeom>
        </p:spPr>
        <p:txBody>
          <a:bodyPr vert="horz" lIns="0" tIns="0" rIns="0" bIns="0" rtlCol="0" anchor="t" anchorCtr="0">
            <a:noAutofit/>
          </a:bodyPr>
          <a:lstStyle>
            <a:lvl1pPr marL="272402" indent="-272402" algn="l" defTabSz="548613" rtl="0" eaLnBrk="1" latinLnBrk="0" hangingPunct="1">
              <a:spcBef>
                <a:spcPct val="20000"/>
              </a:spcBef>
              <a:buFont typeface="Arial"/>
              <a:buChar char="•"/>
              <a:defRPr sz="3900" kern="1200">
                <a:solidFill>
                  <a:schemeClr val="tx1"/>
                </a:solidFill>
                <a:latin typeface="Arial"/>
                <a:ea typeface="+mn-ea"/>
                <a:cs typeface="Arial"/>
              </a:defRPr>
            </a:lvl1pPr>
            <a:lvl2pPr marL="685766" indent="-270496" algn="l" defTabSz="548613" rtl="0" eaLnBrk="1" latinLnBrk="0" hangingPunct="1">
              <a:spcBef>
                <a:spcPct val="20000"/>
              </a:spcBef>
              <a:buFont typeface="Arial"/>
              <a:buChar char="–"/>
              <a:defRPr sz="3900" kern="1200">
                <a:solidFill>
                  <a:schemeClr val="tx1"/>
                </a:solidFill>
                <a:latin typeface="Arial"/>
                <a:ea typeface="+mn-ea"/>
                <a:cs typeface="Arial"/>
              </a:defRPr>
            </a:lvl2pPr>
            <a:lvl3pPr marL="1230568" indent="-274306" algn="l" defTabSz="548613" rtl="0" eaLnBrk="1" latinLnBrk="0" hangingPunct="1">
              <a:spcBef>
                <a:spcPct val="20000"/>
              </a:spcBef>
              <a:buFont typeface="Arial"/>
              <a:buChar char="•"/>
              <a:defRPr sz="3900" kern="1200">
                <a:solidFill>
                  <a:schemeClr val="tx1"/>
                </a:solidFill>
                <a:latin typeface="Arial"/>
                <a:ea typeface="+mn-ea"/>
                <a:cs typeface="Arial"/>
              </a:defRPr>
            </a:lvl3pPr>
            <a:lvl4pPr marL="1788706" indent="-274306" algn="l" defTabSz="548613" rtl="0" eaLnBrk="1" latinLnBrk="0" hangingPunct="1">
              <a:spcBef>
                <a:spcPct val="20000"/>
              </a:spcBef>
              <a:buFont typeface="Arial"/>
              <a:buChar char="–"/>
              <a:defRPr sz="3900" kern="1200">
                <a:solidFill>
                  <a:schemeClr val="tx1"/>
                </a:solidFill>
                <a:latin typeface="Arial"/>
                <a:ea typeface="+mn-ea"/>
                <a:cs typeface="Arial"/>
              </a:defRPr>
            </a:lvl4pPr>
            <a:lvl5pPr marL="2337319" indent="-274306" algn="l" defTabSz="548613" rtl="0" eaLnBrk="1" latinLnBrk="0" hangingPunct="1">
              <a:spcBef>
                <a:spcPct val="20000"/>
              </a:spcBef>
              <a:buFont typeface="Arial"/>
              <a:buChar char="»"/>
              <a:defRPr sz="3900" kern="1200">
                <a:solidFill>
                  <a:schemeClr val="tx1"/>
                </a:solidFill>
                <a:latin typeface="Arial"/>
                <a:ea typeface="+mn-ea"/>
                <a:cs typeface="Arial"/>
              </a:defRPr>
            </a:lvl5pPr>
            <a:lvl6pPr marL="3017369" indent="-274306" algn="l" defTabSz="548613" rtl="0" eaLnBrk="1" latinLnBrk="0" hangingPunct="1">
              <a:spcBef>
                <a:spcPct val="20000"/>
              </a:spcBef>
              <a:buFont typeface="Arial"/>
              <a:buChar char="•"/>
              <a:defRPr sz="2400" kern="1200">
                <a:solidFill>
                  <a:schemeClr val="tx1"/>
                </a:solidFill>
                <a:latin typeface="+mn-lt"/>
                <a:ea typeface="+mn-ea"/>
                <a:cs typeface="+mn-cs"/>
              </a:defRPr>
            </a:lvl6pPr>
            <a:lvl7pPr marL="3565982" indent="-274306" algn="l" defTabSz="548613" rtl="0" eaLnBrk="1" latinLnBrk="0" hangingPunct="1">
              <a:spcBef>
                <a:spcPct val="20000"/>
              </a:spcBef>
              <a:buFont typeface="Arial"/>
              <a:buChar char="•"/>
              <a:defRPr sz="2400" kern="1200">
                <a:solidFill>
                  <a:schemeClr val="tx1"/>
                </a:solidFill>
                <a:latin typeface="+mn-lt"/>
                <a:ea typeface="+mn-ea"/>
                <a:cs typeface="+mn-cs"/>
              </a:defRPr>
            </a:lvl7pPr>
            <a:lvl8pPr marL="4114594" indent="-274306" algn="l" defTabSz="548613" rtl="0" eaLnBrk="1" latinLnBrk="0" hangingPunct="1">
              <a:spcBef>
                <a:spcPct val="20000"/>
              </a:spcBef>
              <a:buFont typeface="Arial"/>
              <a:buChar char="•"/>
              <a:defRPr sz="2400" kern="1200">
                <a:solidFill>
                  <a:schemeClr val="tx1"/>
                </a:solidFill>
                <a:latin typeface="+mn-lt"/>
                <a:ea typeface="+mn-ea"/>
                <a:cs typeface="+mn-cs"/>
              </a:defRPr>
            </a:lvl8pPr>
            <a:lvl9pPr marL="4663207" indent="-274306" algn="l" defTabSz="548613" rtl="0" eaLnBrk="1" latinLnBrk="0" hangingPunct="1">
              <a:spcBef>
                <a:spcPct val="20000"/>
              </a:spcBef>
              <a:buFont typeface="Arial"/>
              <a:buChar char="•"/>
              <a:defRPr sz="2400" kern="1200">
                <a:solidFill>
                  <a:schemeClr val="tx1"/>
                </a:solidFill>
                <a:latin typeface="+mn-lt"/>
                <a:ea typeface="+mn-ea"/>
                <a:cs typeface="+mn-cs"/>
              </a:defRPr>
            </a:lvl9pPr>
          </a:lstStyle>
          <a:p>
            <a:pPr marL="0" indent="0">
              <a:buFont typeface="Arial"/>
              <a:buNone/>
            </a:pPr>
            <a:r>
              <a:rPr lang="en-US" dirty="0">
                <a:solidFill>
                  <a:schemeClr val="bg1"/>
                </a:solidFill>
              </a:rPr>
              <a:t>P</a:t>
            </a:r>
            <a:r>
              <a:rPr lang="en-US" dirty="0" smtClean="0">
                <a:solidFill>
                  <a:schemeClr val="bg1"/>
                </a:solidFill>
              </a:rPr>
              <a:t>rioritize the child’s educational stability.</a:t>
            </a:r>
            <a:endParaRPr lang="en-US" dirty="0">
              <a:solidFill>
                <a:schemeClr val="bg1"/>
              </a:solidFill>
            </a:endParaRPr>
          </a:p>
        </p:txBody>
      </p:sp>
    </p:spTree>
    <p:extLst>
      <p:ext uri="{BB962C8B-B14F-4D97-AF65-F5344CB8AC3E}">
        <p14:creationId xmlns:p14="http://schemas.microsoft.com/office/powerpoint/2010/main" val="1206705490"/>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3720" y="1940999"/>
            <a:ext cx="6048103" cy="3785652"/>
          </a:xfrm>
        </p:spPr>
        <p:txBody>
          <a:bodyPr/>
          <a:lstStyle/>
          <a:p>
            <a:pPr marL="0" indent="0">
              <a:buNone/>
            </a:pPr>
            <a:r>
              <a:rPr lang="en-US" dirty="0"/>
              <a:t>If there are additional costs incurred in providing transportation to the school of origin, the school district will provide such transportation </a:t>
            </a:r>
            <a:r>
              <a:rPr lang="en-US" dirty="0" smtClean="0"/>
              <a:t>if: </a:t>
            </a:r>
            <a:endParaRPr lang="en-US" dirty="0"/>
          </a:p>
        </p:txBody>
      </p:sp>
      <p:sp>
        <p:nvSpPr>
          <p:cNvPr id="4" name="Rectangle 3"/>
          <p:cNvSpPr/>
          <p:nvPr/>
        </p:nvSpPr>
        <p:spPr>
          <a:xfrm>
            <a:off x="7315200" y="0"/>
            <a:ext cx="7315200" cy="7654834"/>
          </a:xfrm>
          <a:prstGeom prst="rect">
            <a:avLst/>
          </a:prstGeom>
          <a:solidFill>
            <a:srgbClr val="6CAE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297783" y="2433441"/>
            <a:ext cx="7315199" cy="2800767"/>
          </a:xfrm>
          <a:prstGeom prst="rect">
            <a:avLst/>
          </a:prstGeom>
          <a:noFill/>
        </p:spPr>
        <p:txBody>
          <a:bodyPr wrap="square" rtlCol="0">
            <a:spAutoFit/>
          </a:bodyPr>
          <a:lstStyle/>
          <a:p>
            <a:pPr algn="ctr"/>
            <a:r>
              <a:rPr lang="en-US" sz="4400" dirty="0" smtClean="0">
                <a:solidFill>
                  <a:schemeClr val="bg1"/>
                </a:solidFill>
                <a:latin typeface="Arial" panose="020B0604020202020204" pitchFamily="34" charset="0"/>
                <a:cs typeface="Arial" panose="020B0604020202020204" pitchFamily="34" charset="0"/>
              </a:rPr>
              <a:t>The </a:t>
            </a:r>
            <a:r>
              <a:rPr lang="en-US" sz="4400" dirty="0">
                <a:solidFill>
                  <a:schemeClr val="bg1"/>
                </a:solidFill>
                <a:latin typeface="Arial" panose="020B0604020202020204" pitchFamily="34" charset="0"/>
                <a:cs typeface="Arial" panose="020B0604020202020204" pitchFamily="34" charset="0"/>
              </a:rPr>
              <a:t>local child protection agency agrees to reimburse the district for the cost of such </a:t>
            </a:r>
            <a:r>
              <a:rPr lang="en-US" sz="4400" dirty="0" smtClean="0">
                <a:solidFill>
                  <a:schemeClr val="bg1"/>
                </a:solidFill>
                <a:latin typeface="Arial" panose="020B0604020202020204" pitchFamily="34" charset="0"/>
                <a:cs typeface="Arial" panose="020B0604020202020204" pitchFamily="34" charset="0"/>
              </a:rPr>
              <a:t>transportation.</a:t>
            </a:r>
            <a:endParaRPr lang="en-US"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2822280"/>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3720" y="1940999"/>
            <a:ext cx="6048103" cy="3785652"/>
          </a:xfrm>
        </p:spPr>
        <p:txBody>
          <a:bodyPr/>
          <a:lstStyle/>
          <a:p>
            <a:pPr marL="0" indent="0">
              <a:buNone/>
            </a:pPr>
            <a:r>
              <a:rPr lang="en-US" dirty="0"/>
              <a:t>If there are additional costs incurred in providing transportation to the school of origin, the school district will provide such transportation </a:t>
            </a:r>
            <a:r>
              <a:rPr lang="en-US" dirty="0" smtClean="0"/>
              <a:t>if: </a:t>
            </a:r>
            <a:endParaRPr lang="en-US" dirty="0"/>
          </a:p>
        </p:txBody>
      </p:sp>
      <p:sp>
        <p:nvSpPr>
          <p:cNvPr id="4" name="Rectangle 3"/>
          <p:cNvSpPr/>
          <p:nvPr/>
        </p:nvSpPr>
        <p:spPr>
          <a:xfrm>
            <a:off x="7315200" y="0"/>
            <a:ext cx="7315200" cy="7654834"/>
          </a:xfrm>
          <a:prstGeom prst="rect">
            <a:avLst/>
          </a:prstGeom>
          <a:solidFill>
            <a:srgbClr val="6CAE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297783" y="3104142"/>
            <a:ext cx="7315199" cy="1446550"/>
          </a:xfrm>
          <a:prstGeom prst="rect">
            <a:avLst/>
          </a:prstGeom>
          <a:noFill/>
        </p:spPr>
        <p:txBody>
          <a:bodyPr wrap="square" rtlCol="0">
            <a:spAutoFit/>
          </a:bodyPr>
          <a:lstStyle/>
          <a:p>
            <a:pPr algn="ctr"/>
            <a:r>
              <a:rPr lang="en-US" sz="4400" dirty="0" smtClean="0">
                <a:solidFill>
                  <a:schemeClr val="bg1"/>
                </a:solidFill>
                <a:latin typeface="Arial" panose="020B0604020202020204" pitchFamily="34" charset="0"/>
                <a:cs typeface="Arial" panose="020B0604020202020204" pitchFamily="34" charset="0"/>
              </a:rPr>
              <a:t>The </a:t>
            </a:r>
            <a:r>
              <a:rPr lang="en-US" sz="4400" dirty="0">
                <a:solidFill>
                  <a:schemeClr val="bg1"/>
                </a:solidFill>
                <a:latin typeface="Arial" panose="020B0604020202020204" pitchFamily="34" charset="0"/>
                <a:cs typeface="Arial" panose="020B0604020202020204" pitchFamily="34" charset="0"/>
              </a:rPr>
              <a:t>district agrees </a:t>
            </a:r>
            <a:endParaRPr lang="en-US" sz="4400" dirty="0" smtClean="0">
              <a:solidFill>
                <a:schemeClr val="bg1"/>
              </a:solidFill>
              <a:latin typeface="Arial" panose="020B0604020202020204" pitchFamily="34" charset="0"/>
              <a:cs typeface="Arial" panose="020B0604020202020204" pitchFamily="34" charset="0"/>
            </a:endParaRPr>
          </a:p>
          <a:p>
            <a:pPr algn="ctr"/>
            <a:r>
              <a:rPr lang="en-US" sz="4400" dirty="0" smtClean="0">
                <a:solidFill>
                  <a:schemeClr val="bg1"/>
                </a:solidFill>
                <a:latin typeface="Arial" panose="020B0604020202020204" pitchFamily="34" charset="0"/>
                <a:cs typeface="Arial" panose="020B0604020202020204" pitchFamily="34" charset="0"/>
              </a:rPr>
              <a:t>to </a:t>
            </a:r>
            <a:r>
              <a:rPr lang="en-US" sz="4400" dirty="0">
                <a:solidFill>
                  <a:schemeClr val="bg1"/>
                </a:solidFill>
                <a:latin typeface="Arial" panose="020B0604020202020204" pitchFamily="34" charset="0"/>
                <a:cs typeface="Arial" panose="020B0604020202020204" pitchFamily="34" charset="0"/>
              </a:rPr>
              <a:t>pay for the cost; or </a:t>
            </a:r>
          </a:p>
        </p:txBody>
      </p:sp>
    </p:spTree>
    <p:extLst>
      <p:ext uri="{BB962C8B-B14F-4D97-AF65-F5344CB8AC3E}">
        <p14:creationId xmlns:p14="http://schemas.microsoft.com/office/powerpoint/2010/main" val="2541763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3720" y="1940999"/>
            <a:ext cx="6048103" cy="3785652"/>
          </a:xfrm>
        </p:spPr>
        <p:txBody>
          <a:bodyPr/>
          <a:lstStyle/>
          <a:p>
            <a:pPr marL="0" indent="0">
              <a:buNone/>
            </a:pPr>
            <a:r>
              <a:rPr lang="en-US" dirty="0"/>
              <a:t>If there are additional costs incurred in providing transportation to the school of origin, the school district will provide such transportation </a:t>
            </a:r>
            <a:r>
              <a:rPr lang="en-US" dirty="0" smtClean="0"/>
              <a:t>if: </a:t>
            </a:r>
            <a:endParaRPr lang="en-US" dirty="0"/>
          </a:p>
        </p:txBody>
      </p:sp>
      <p:sp>
        <p:nvSpPr>
          <p:cNvPr id="4" name="Rectangle 3"/>
          <p:cNvSpPr/>
          <p:nvPr/>
        </p:nvSpPr>
        <p:spPr>
          <a:xfrm>
            <a:off x="7315200" y="0"/>
            <a:ext cx="7315200" cy="7654834"/>
          </a:xfrm>
          <a:prstGeom prst="rect">
            <a:avLst/>
          </a:prstGeom>
          <a:solidFill>
            <a:srgbClr val="6CAED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297783" y="2771996"/>
            <a:ext cx="7315199" cy="2123658"/>
          </a:xfrm>
          <a:prstGeom prst="rect">
            <a:avLst/>
          </a:prstGeom>
          <a:noFill/>
        </p:spPr>
        <p:txBody>
          <a:bodyPr wrap="square" rtlCol="0">
            <a:spAutoFit/>
          </a:bodyPr>
          <a:lstStyle/>
          <a:p>
            <a:pPr algn="ctr"/>
            <a:r>
              <a:rPr lang="en-US" sz="4400" dirty="0" smtClean="0">
                <a:solidFill>
                  <a:schemeClr val="bg1"/>
                </a:solidFill>
                <a:latin typeface="Arial" panose="020B0604020202020204" pitchFamily="34" charset="0"/>
                <a:cs typeface="Arial" panose="020B0604020202020204" pitchFamily="34" charset="0"/>
              </a:rPr>
              <a:t>The </a:t>
            </a:r>
            <a:r>
              <a:rPr lang="en-US" sz="4400" dirty="0">
                <a:solidFill>
                  <a:schemeClr val="bg1"/>
                </a:solidFill>
                <a:latin typeface="Arial" panose="020B0604020202020204" pitchFamily="34" charset="0"/>
                <a:cs typeface="Arial" panose="020B0604020202020204" pitchFamily="34" charset="0"/>
              </a:rPr>
              <a:t>district and local child protection agency agree to share the cost. </a:t>
            </a:r>
          </a:p>
        </p:txBody>
      </p:sp>
    </p:spTree>
    <p:extLst>
      <p:ext uri="{BB962C8B-B14F-4D97-AF65-F5344CB8AC3E}">
        <p14:creationId xmlns:p14="http://schemas.microsoft.com/office/powerpoint/2010/main" val="126388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a:off x="-49877" y="-21304"/>
            <a:ext cx="14680277" cy="7688120"/>
          </a:xfrm>
        </p:spPr>
      </p:pic>
      <p:sp>
        <p:nvSpPr>
          <p:cNvPr id="5" name="Rectangle 4"/>
          <p:cNvSpPr/>
          <p:nvPr/>
        </p:nvSpPr>
        <p:spPr>
          <a:xfrm>
            <a:off x="2357120" y="4495801"/>
            <a:ext cx="8096596" cy="2638156"/>
          </a:xfrm>
          <a:prstGeom prst="rect">
            <a:avLst/>
          </a:prstGeom>
          <a:solidFill>
            <a:srgbClr val="6CAEDF"/>
          </a:solidFill>
        </p:spPr>
        <p:style>
          <a:lnRef idx="1">
            <a:schemeClr val="accent1"/>
          </a:lnRef>
          <a:fillRef idx="3">
            <a:schemeClr val="accent1"/>
          </a:fillRef>
          <a:effectRef idx="2">
            <a:schemeClr val="accent1"/>
          </a:effectRef>
          <a:fontRef idx="minor">
            <a:schemeClr val="lt1"/>
          </a:fontRef>
        </p:style>
        <p:txBody>
          <a:bodyPr rtlCol="0" anchor="ctr"/>
          <a:lstStyle/>
          <a:p>
            <a:pPr indent="-117475" algn="ctr">
              <a:spcBef>
                <a:spcPct val="20000"/>
              </a:spcBef>
            </a:pPr>
            <a:r>
              <a:rPr lang="en-US" sz="3600" b="1" dirty="0" smtClean="0">
                <a:solidFill>
                  <a:schemeClr val="bg1"/>
                </a:solidFill>
                <a:latin typeface="Arial"/>
                <a:cs typeface="Arial"/>
              </a:rPr>
              <a:t>District </a:t>
            </a:r>
            <a:r>
              <a:rPr lang="en-US" sz="3600" b="1" dirty="0">
                <a:solidFill>
                  <a:schemeClr val="bg1"/>
                </a:solidFill>
                <a:latin typeface="Arial"/>
                <a:cs typeface="Arial"/>
              </a:rPr>
              <a:t>must provide </a:t>
            </a:r>
            <a:r>
              <a:rPr lang="en-US" sz="3600" b="1" dirty="0" smtClean="0">
                <a:solidFill>
                  <a:schemeClr val="bg1"/>
                </a:solidFill>
                <a:latin typeface="Arial"/>
                <a:cs typeface="Arial"/>
              </a:rPr>
              <a:t>transportation </a:t>
            </a:r>
            <a:r>
              <a:rPr lang="en-US" sz="3600" b="1" dirty="0">
                <a:solidFill>
                  <a:schemeClr val="bg1"/>
                </a:solidFill>
                <a:latin typeface="Arial"/>
                <a:cs typeface="Arial"/>
              </a:rPr>
              <a:t>to and from the school </a:t>
            </a:r>
            <a:r>
              <a:rPr lang="en-US" sz="3600" b="1" dirty="0" smtClean="0">
                <a:solidFill>
                  <a:schemeClr val="bg1"/>
                </a:solidFill>
                <a:latin typeface="Arial"/>
                <a:cs typeface="Arial"/>
              </a:rPr>
              <a:t>while </a:t>
            </a:r>
            <a:r>
              <a:rPr lang="en-US" sz="3600" b="1" dirty="0">
                <a:solidFill>
                  <a:schemeClr val="bg1"/>
                </a:solidFill>
                <a:latin typeface="Arial"/>
                <a:cs typeface="Arial"/>
              </a:rPr>
              <a:t>any disputes are being resolved.</a:t>
            </a:r>
          </a:p>
        </p:txBody>
      </p:sp>
    </p:spTree>
    <p:extLst>
      <p:ext uri="{BB962C8B-B14F-4D97-AF65-F5344CB8AC3E}">
        <p14:creationId xmlns:p14="http://schemas.microsoft.com/office/powerpoint/2010/main" val="3605396658"/>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265" y="5583380"/>
            <a:ext cx="13167360" cy="769441"/>
          </a:xfrm>
        </p:spPr>
        <p:txBody>
          <a:bodyPr/>
          <a:lstStyle/>
          <a:p>
            <a:r>
              <a:rPr lang="en-US" dirty="0" smtClean="0"/>
              <a:t>Dec. 10 Effective Date</a:t>
            </a:r>
            <a:endParaRPr lang="en-US" dirty="0"/>
          </a:p>
        </p:txBody>
      </p:sp>
      <p:pic>
        <p:nvPicPr>
          <p:cNvPr id="4" name="Content Placeholder 3"/>
          <p:cNvPicPr>
            <a:picLocks noGrp="1" noChangeAspect="1"/>
          </p:cNvPicPr>
          <p:nvPr>
            <p:ph idx="1"/>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0" y="670125"/>
            <a:ext cx="14630400" cy="5121073"/>
          </a:xfrm>
        </p:spPr>
      </p:pic>
    </p:spTree>
    <p:extLst>
      <p:ext uri="{BB962C8B-B14F-4D97-AF65-F5344CB8AC3E}">
        <p14:creationId xmlns:p14="http://schemas.microsoft.com/office/powerpoint/2010/main" val="3368260536"/>
      </p:ext>
    </p:extLst>
  </p:cSld>
  <p:clrMapOvr>
    <a:masterClrMapping/>
  </p:clrMapOvr>
  <mc:AlternateContent xmlns:mc="http://schemas.openxmlformats.org/markup-compatibility/2006" xmlns:p14="http://schemas.microsoft.com/office/powerpoint/2010/main">
    <mc:Choice Requires="p14">
      <p:transition spd="slow" p14:dur="1500">
        <p14:reveal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807</Words>
  <Application>Microsoft Office PowerPoint</Application>
  <PresentationFormat>Custom</PresentationFormat>
  <Paragraphs>54</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Every Student Succeeds Act: Foster Care Transportation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Dec. 10 Effective Date</vt:lpstr>
      <vt:lpstr>education.ohio.gov</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2015-07-08T14:36:51Z</dcterms:created>
  <dcterms:modified xsi:type="dcterms:W3CDTF">2016-11-01T20:23:37Z</dcterms:modified>
</cp:coreProperties>
</file>