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3"/>
  </p:notesMasterIdLst>
  <p:sldIdLst>
    <p:sldId id="256" r:id="rId5"/>
    <p:sldId id="434" r:id="rId6"/>
    <p:sldId id="710" r:id="rId7"/>
    <p:sldId id="711" r:id="rId8"/>
    <p:sldId id="477" r:id="rId9"/>
    <p:sldId id="708" r:id="rId10"/>
    <p:sldId id="432" r:id="rId11"/>
    <p:sldId id="709" r:id="rId12"/>
    <p:sldId id="705" r:id="rId13"/>
    <p:sldId id="722" r:id="rId14"/>
    <p:sldId id="723" r:id="rId15"/>
    <p:sldId id="719" r:id="rId16"/>
    <p:sldId id="438" r:id="rId17"/>
    <p:sldId id="707" r:id="rId18"/>
    <p:sldId id="426" r:id="rId19"/>
    <p:sldId id="680" r:id="rId20"/>
    <p:sldId id="702" r:id="rId21"/>
    <p:sldId id="286" r:id="rId22"/>
  </p:sldIdLst>
  <p:sldSz cx="14630400" cy="8229600"/>
  <p:notesSz cx="6858000" cy="9144000"/>
  <p:defaultTex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0FCDF2-548A-4724-91E4-C4D1D1418346}">
          <p14:sldIdLst>
            <p14:sldId id="256"/>
            <p14:sldId id="434"/>
            <p14:sldId id="710"/>
            <p14:sldId id="711"/>
            <p14:sldId id="477"/>
            <p14:sldId id="708"/>
            <p14:sldId id="432"/>
            <p14:sldId id="709"/>
            <p14:sldId id="705"/>
            <p14:sldId id="722"/>
            <p14:sldId id="723"/>
            <p14:sldId id="719"/>
            <p14:sldId id="438"/>
            <p14:sldId id="707"/>
            <p14:sldId id="426"/>
            <p14:sldId id="680"/>
            <p14:sldId id="702"/>
            <p14:sldId id="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92">
          <p15:clr>
            <a:srgbClr val="A4A3A4"/>
          </p15:clr>
        </p15:guide>
        <p15:guide id="4" pos="46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0920"/>
    <a:srgbClr val="6CAEDF"/>
    <a:srgbClr val="83A2CA"/>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051FB-8116-4383-8DF6-1EFB45F8A7A0}" v="56" dt="2021-07-13T15:28:19.971"/>
  </p1510:revLst>
</p1510:revInfo>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1" autoAdjust="0"/>
    <p:restoredTop sz="63043" autoAdjust="0"/>
  </p:normalViewPr>
  <p:slideViewPr>
    <p:cSldViewPr snapToGrid="0" snapToObjects="1">
      <p:cViewPr varScale="1">
        <p:scale>
          <a:sx n="53" d="100"/>
          <a:sy n="53" d="100"/>
        </p:scale>
        <p:origin x="90" y="102"/>
      </p:cViewPr>
      <p:guideLst>
        <p:guide orient="horz" pos="2160"/>
        <p:guide pos="3840"/>
        <p:guide orient="horz" pos="2592"/>
        <p:guide pos="4656"/>
      </p:guideLst>
    </p:cSldViewPr>
  </p:slideViewPr>
  <p:notesTextViewPr>
    <p:cViewPr>
      <p:scale>
        <a:sx n="3" d="2"/>
        <a:sy n="3" d="2"/>
      </p:scale>
      <p:origin x="0" y="0"/>
    </p:cViewPr>
  </p:notesText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ohiodas.sharepoint.com/sites/2019-2020SpecialEducationProfiles/Shared%20Documents/2020%20Special%20Education%20Ratings/Ohio's%20Determination/OSEP%20State%20Determination%20Trend%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'Ratings Graphs'!$D$3</c:f>
              <c:strCache>
                <c:ptCount val="1"/>
                <c:pt idx="0">
                  <c:v>2020</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 Graphs'!$A$4:$A$7</c:f>
              <c:strCache>
                <c:ptCount val="4"/>
                <c:pt idx="0">
                  <c:v>Meets Requirements</c:v>
                </c:pt>
                <c:pt idx="1">
                  <c:v>Needs Assistance</c:v>
                </c:pt>
                <c:pt idx="2">
                  <c:v>Needs Intervention</c:v>
                </c:pt>
                <c:pt idx="3">
                  <c:v>Needs Substantial Intervention</c:v>
                </c:pt>
              </c:strCache>
            </c:strRef>
          </c:cat>
          <c:val>
            <c:numRef>
              <c:f>'Ratings Graphs'!$D$4:$D$7</c:f>
              <c:numCache>
                <c:formatCode>0%</c:formatCode>
                <c:ptCount val="4"/>
                <c:pt idx="0">
                  <c:v>0.62</c:v>
                </c:pt>
                <c:pt idx="1">
                  <c:v>0.28000000000000003</c:v>
                </c:pt>
                <c:pt idx="2">
                  <c:v>0.09</c:v>
                </c:pt>
                <c:pt idx="3">
                  <c:v>0</c:v>
                </c:pt>
              </c:numCache>
            </c:numRef>
          </c:val>
          <c:extLst>
            <c:ext xmlns:c16="http://schemas.microsoft.com/office/drawing/2014/chart" uri="{C3380CC4-5D6E-409C-BE32-E72D297353CC}">
              <c16:uniqueId val="{00000000-5049-40DB-A99B-9DA798C5CFFF}"/>
            </c:ext>
          </c:extLst>
        </c:ser>
        <c:ser>
          <c:idx val="1"/>
          <c:order val="1"/>
          <c:tx>
            <c:strRef>
              <c:f>'Ratings Graphs'!$E$3</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'Ratings Graphs'!$A$4:$A$7</c:f>
              <c:strCache>
                <c:ptCount val="4"/>
                <c:pt idx="0">
                  <c:v>Meets Requirements</c:v>
                </c:pt>
                <c:pt idx="1">
                  <c:v>Needs Assistance</c:v>
                </c:pt>
                <c:pt idx="2">
                  <c:v>Needs Intervention</c:v>
                </c:pt>
                <c:pt idx="3">
                  <c:v>Needs Substantial Intervention</c:v>
                </c:pt>
              </c:strCache>
            </c:strRef>
          </c:cat>
          <c:val>
            <c:numRef>
              <c:f>'Ratings Graphs'!$E$4:$E$7</c:f>
              <c:numCache>
                <c:formatCode>0%</c:formatCode>
                <c:ptCount val="4"/>
                <c:pt idx="0">
                  <c:v>0.90040650406504064</c:v>
                </c:pt>
                <c:pt idx="1">
                  <c:v>9.959349593495935E-2</c:v>
                </c:pt>
                <c:pt idx="2">
                  <c:v>0</c:v>
                </c:pt>
                <c:pt idx="3">
                  <c:v>0</c:v>
                </c:pt>
              </c:numCache>
            </c:numRef>
          </c:val>
          <c:extLst>
            <c:ext xmlns:c16="http://schemas.microsoft.com/office/drawing/2014/chart" uri="{C3380CC4-5D6E-409C-BE32-E72D297353CC}">
              <c16:uniqueId val="{00000001-5049-40DB-A99B-9DA798C5CFFF}"/>
            </c:ext>
          </c:extLst>
        </c:ser>
        <c:dLbls>
          <c:showLegendKey val="0"/>
          <c:showVal val="0"/>
          <c:showCatName val="0"/>
          <c:showSerName val="0"/>
          <c:showPercent val="0"/>
          <c:showBubbleSize val="0"/>
        </c:dLbls>
        <c:gapWidth val="219"/>
        <c:overlap val="-27"/>
        <c:axId val="765462255"/>
        <c:axId val="519443471"/>
      </c:barChart>
      <c:catAx>
        <c:axId val="765462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19443471"/>
        <c:crosses val="autoZero"/>
        <c:auto val="1"/>
        <c:lblAlgn val="ctr"/>
        <c:lblOffset val="100"/>
        <c:noMultiLvlLbl val="0"/>
      </c:catAx>
      <c:valAx>
        <c:axId val="519443471"/>
        <c:scaling>
          <c:orientation val="minMax"/>
          <c:max val="1"/>
        </c:scaling>
        <c:delete val="1"/>
        <c:axPos val="l"/>
        <c:numFmt formatCode="0%" sourceLinked="1"/>
        <c:majorTickMark val="none"/>
        <c:minorTickMark val="none"/>
        <c:tickLblPos val="nextTo"/>
        <c:crossAx val="7654622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hyperlink" Target="mailto:determinations@education.ohio.gov"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determinations@education.ohio.gov"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BA4A9-4092-4D41-94A9-E535D8F32D1B}" type="doc">
      <dgm:prSet loTypeId="urn:microsoft.com/office/officeart/2005/8/layout/equation1" loCatId="process" qsTypeId="urn:microsoft.com/office/officeart/2005/8/quickstyle/simple1" qsCatId="simple" csTypeId="urn:microsoft.com/office/officeart/2005/8/colors/accent3_1" csCatId="accent3" phldr="1"/>
      <dgm:spPr/>
    </dgm:pt>
    <dgm:pt modelId="{8E32082A-E760-4ADA-BC18-C32499AF48EC}">
      <dgm:prSet phldrT="[Text]"/>
      <dgm:spPr/>
      <dgm:t>
        <a:bodyPr/>
        <a:lstStyle/>
        <a:p>
          <a:r>
            <a:rPr lang="en-US" dirty="0">
              <a:latin typeface="Arial" panose="020B0604020202020204" pitchFamily="34" charset="0"/>
              <a:cs typeface="Arial" panose="020B0604020202020204" pitchFamily="34" charset="0"/>
            </a:rPr>
            <a:t>Total points across </a:t>
          </a:r>
          <a:r>
            <a:rPr lang="en-US" b="1" dirty="0">
              <a:solidFill>
                <a:schemeClr val="accent3">
                  <a:lumMod val="75000"/>
                </a:schemeClr>
              </a:solidFill>
              <a:latin typeface="Arial" panose="020B0604020202020204" pitchFamily="34" charset="0"/>
              <a:cs typeface="Arial" panose="020B0604020202020204" pitchFamily="34" charset="0"/>
            </a:rPr>
            <a:t>compliance</a:t>
          </a:r>
          <a:r>
            <a:rPr lang="en-US" dirty="0">
              <a:latin typeface="Arial" panose="020B0604020202020204" pitchFamily="34" charset="0"/>
              <a:cs typeface="Arial" panose="020B0604020202020204" pitchFamily="34" charset="0"/>
            </a:rPr>
            <a:t> measures</a:t>
          </a:r>
        </a:p>
      </dgm:t>
    </dgm:pt>
    <dgm:pt modelId="{ABBBBF48-684B-4A46-9913-FC7A892C19B6}" type="parTrans" cxnId="{C6B042F5-1792-4959-8B47-46EFE52548DE}">
      <dgm:prSet/>
      <dgm:spPr/>
      <dgm:t>
        <a:bodyPr/>
        <a:lstStyle/>
        <a:p>
          <a:endParaRPr lang="en-US">
            <a:latin typeface="Arial" panose="020B0604020202020204" pitchFamily="34" charset="0"/>
            <a:cs typeface="Arial" panose="020B0604020202020204" pitchFamily="34" charset="0"/>
          </a:endParaRPr>
        </a:p>
      </dgm:t>
    </dgm:pt>
    <dgm:pt modelId="{11725061-EF2A-4EB3-AC56-091E1D27D177}" type="sibTrans" cxnId="{C6B042F5-1792-4959-8B47-46EFE52548DE}">
      <dgm:prSet/>
      <dgm:spPr/>
      <dgm:t>
        <a:bodyPr/>
        <a:lstStyle/>
        <a:p>
          <a:endParaRPr lang="en-US">
            <a:latin typeface="Arial" panose="020B0604020202020204" pitchFamily="34" charset="0"/>
            <a:cs typeface="Arial" panose="020B0604020202020204" pitchFamily="34" charset="0"/>
          </a:endParaRPr>
        </a:p>
      </dgm:t>
    </dgm:pt>
    <dgm:pt modelId="{87411F34-33FE-4912-9130-06C64DE06398}">
      <dgm:prSet phldrT="[Text]"/>
      <dgm:spPr/>
      <dgm:t>
        <a:bodyPr/>
        <a:lstStyle/>
        <a:p>
          <a:r>
            <a:rPr lang="en-US" dirty="0">
              <a:latin typeface="Arial" panose="020B0604020202020204" pitchFamily="34" charset="0"/>
              <a:cs typeface="Arial" panose="020B0604020202020204" pitchFamily="34" charset="0"/>
            </a:rPr>
            <a:t>Number of measures with data N=9</a:t>
          </a:r>
        </a:p>
      </dgm:t>
    </dgm:pt>
    <dgm:pt modelId="{0A1342BD-D28F-4D69-B422-5D4CAAE8214F}" type="parTrans" cxnId="{40B066A5-0B4E-4C9F-8F8A-DF3C367681F2}">
      <dgm:prSet/>
      <dgm:spPr/>
      <dgm:t>
        <a:bodyPr/>
        <a:lstStyle/>
        <a:p>
          <a:endParaRPr lang="en-US">
            <a:latin typeface="Arial" panose="020B0604020202020204" pitchFamily="34" charset="0"/>
            <a:cs typeface="Arial" panose="020B0604020202020204" pitchFamily="34" charset="0"/>
          </a:endParaRPr>
        </a:p>
      </dgm:t>
    </dgm:pt>
    <dgm:pt modelId="{D9F4A511-65FE-4C4C-BFB9-1BB417FBDF07}" type="sibTrans" cxnId="{40B066A5-0B4E-4C9F-8F8A-DF3C367681F2}">
      <dgm:prSet/>
      <dgm:spPr/>
      <dgm:t>
        <a:bodyPr/>
        <a:lstStyle/>
        <a:p>
          <a:endParaRPr lang="en-US">
            <a:latin typeface="Arial" panose="020B0604020202020204" pitchFamily="34" charset="0"/>
            <a:cs typeface="Arial" panose="020B0604020202020204" pitchFamily="34" charset="0"/>
          </a:endParaRPr>
        </a:p>
      </dgm:t>
    </dgm:pt>
    <dgm:pt modelId="{AE74D474-C232-4658-9D23-7C0ECE40CAD7}">
      <dgm:prSet phldrT="[Text]"/>
      <dgm:spPr/>
      <dgm:t>
        <a:bodyPr/>
        <a:lstStyle/>
        <a:p>
          <a:r>
            <a:rPr lang="en-US" b="1" dirty="0">
              <a:solidFill>
                <a:schemeClr val="accent3">
                  <a:lumMod val="75000"/>
                </a:schemeClr>
              </a:solidFill>
              <a:latin typeface="Arial" panose="020B0604020202020204" pitchFamily="34" charset="0"/>
              <a:cs typeface="Arial" panose="020B0604020202020204" pitchFamily="34" charset="0"/>
            </a:rPr>
            <a:t>Compliance Score</a:t>
          </a:r>
        </a:p>
      </dgm:t>
    </dgm:pt>
    <dgm:pt modelId="{051309A6-B854-478E-BB3B-D54AF8D347B7}" type="parTrans" cxnId="{D3F92DE1-CCEC-47D3-B7A4-6014E35D9330}">
      <dgm:prSet/>
      <dgm:spPr/>
      <dgm:t>
        <a:bodyPr/>
        <a:lstStyle/>
        <a:p>
          <a:endParaRPr lang="en-US">
            <a:latin typeface="Arial" panose="020B0604020202020204" pitchFamily="34" charset="0"/>
            <a:cs typeface="Arial" panose="020B0604020202020204" pitchFamily="34" charset="0"/>
          </a:endParaRPr>
        </a:p>
      </dgm:t>
    </dgm:pt>
    <dgm:pt modelId="{F1A93A3E-73BD-4AC0-A1FB-2784AE773804}" type="sibTrans" cxnId="{D3F92DE1-CCEC-47D3-B7A4-6014E35D9330}">
      <dgm:prSet/>
      <dgm:spPr/>
      <dgm:t>
        <a:bodyPr/>
        <a:lstStyle/>
        <a:p>
          <a:endParaRPr lang="en-US">
            <a:latin typeface="Arial" panose="020B0604020202020204" pitchFamily="34" charset="0"/>
            <a:cs typeface="Arial" panose="020B0604020202020204" pitchFamily="34" charset="0"/>
          </a:endParaRPr>
        </a:p>
      </dgm:t>
    </dgm:pt>
    <dgm:pt modelId="{F5E5B455-2F4B-40F6-991B-7141E84BCEB8}" type="pres">
      <dgm:prSet presAssocID="{13BBA4A9-4092-4D41-94A9-E535D8F32D1B}" presName="linearFlow" presStyleCnt="0">
        <dgm:presLayoutVars>
          <dgm:dir/>
          <dgm:resizeHandles val="exact"/>
        </dgm:presLayoutVars>
      </dgm:prSet>
      <dgm:spPr/>
    </dgm:pt>
    <dgm:pt modelId="{6F559D6D-A676-475C-8406-71B98F173D50}" type="pres">
      <dgm:prSet presAssocID="{8E32082A-E760-4ADA-BC18-C32499AF48EC}" presName="node" presStyleLbl="node1" presStyleIdx="0" presStyleCnt="3">
        <dgm:presLayoutVars>
          <dgm:bulletEnabled val="1"/>
        </dgm:presLayoutVars>
      </dgm:prSet>
      <dgm:spPr/>
    </dgm:pt>
    <dgm:pt modelId="{944F44E8-2942-4129-B413-1961F25B164E}" type="pres">
      <dgm:prSet presAssocID="{11725061-EF2A-4EB3-AC56-091E1D27D177}" presName="spacerL" presStyleCnt="0"/>
      <dgm:spPr/>
    </dgm:pt>
    <dgm:pt modelId="{89B039F6-49E9-43C2-A265-F2AD48F820CD}" type="pres">
      <dgm:prSet presAssocID="{11725061-EF2A-4EB3-AC56-091E1D27D177}" presName="sibTrans" presStyleLbl="sibTrans2D1" presStyleIdx="0" presStyleCnt="2"/>
      <dgm:spPr>
        <a:prstGeom prst="mathDivide">
          <a:avLst/>
        </a:prstGeom>
      </dgm:spPr>
    </dgm:pt>
    <dgm:pt modelId="{1927A98B-C34F-47D4-8AAC-8A9AC695CC89}" type="pres">
      <dgm:prSet presAssocID="{11725061-EF2A-4EB3-AC56-091E1D27D177}" presName="spacerR" presStyleCnt="0"/>
      <dgm:spPr/>
    </dgm:pt>
    <dgm:pt modelId="{1EAD7CE8-1EF9-4A57-8B57-842B66B80AEB}" type="pres">
      <dgm:prSet presAssocID="{87411F34-33FE-4912-9130-06C64DE06398}" presName="node" presStyleLbl="node1" presStyleIdx="1" presStyleCnt="3">
        <dgm:presLayoutVars>
          <dgm:bulletEnabled val="1"/>
        </dgm:presLayoutVars>
      </dgm:prSet>
      <dgm:spPr/>
    </dgm:pt>
    <dgm:pt modelId="{32DFEC57-8BB2-43F2-8BDB-3B2180E129D0}" type="pres">
      <dgm:prSet presAssocID="{D9F4A511-65FE-4C4C-BFB9-1BB417FBDF07}" presName="spacerL" presStyleCnt="0"/>
      <dgm:spPr/>
    </dgm:pt>
    <dgm:pt modelId="{A2575524-1E56-4481-87AD-AA37FB1CE473}" type="pres">
      <dgm:prSet presAssocID="{D9F4A511-65FE-4C4C-BFB9-1BB417FBDF07}" presName="sibTrans" presStyleLbl="sibTrans2D1" presStyleIdx="1" presStyleCnt="2"/>
      <dgm:spPr/>
    </dgm:pt>
    <dgm:pt modelId="{972FC964-0B89-4E9D-A59E-48B7A0E2ABC6}" type="pres">
      <dgm:prSet presAssocID="{D9F4A511-65FE-4C4C-BFB9-1BB417FBDF07}" presName="spacerR" presStyleCnt="0"/>
      <dgm:spPr/>
    </dgm:pt>
    <dgm:pt modelId="{15BB95D1-C6D2-44DF-9686-81656DA9FA19}" type="pres">
      <dgm:prSet presAssocID="{AE74D474-C232-4658-9D23-7C0ECE40CAD7}" presName="node" presStyleLbl="node1" presStyleIdx="2" presStyleCnt="3">
        <dgm:presLayoutVars>
          <dgm:bulletEnabled val="1"/>
        </dgm:presLayoutVars>
      </dgm:prSet>
      <dgm:spPr/>
    </dgm:pt>
  </dgm:ptLst>
  <dgm:cxnLst>
    <dgm:cxn modelId="{0A452479-7033-4110-BAB4-91100931A445}" type="presOf" srcId="{13BBA4A9-4092-4D41-94A9-E535D8F32D1B}" destId="{F5E5B455-2F4B-40F6-991B-7141E84BCEB8}" srcOrd="0" destOrd="0" presId="urn:microsoft.com/office/officeart/2005/8/layout/equation1"/>
    <dgm:cxn modelId="{40B066A5-0B4E-4C9F-8F8A-DF3C367681F2}" srcId="{13BBA4A9-4092-4D41-94A9-E535D8F32D1B}" destId="{87411F34-33FE-4912-9130-06C64DE06398}" srcOrd="1" destOrd="0" parTransId="{0A1342BD-D28F-4D69-B422-5D4CAAE8214F}" sibTransId="{D9F4A511-65FE-4C4C-BFB9-1BB417FBDF07}"/>
    <dgm:cxn modelId="{E35675BF-E608-42D2-9162-49BA3585F5BF}" type="presOf" srcId="{11725061-EF2A-4EB3-AC56-091E1D27D177}" destId="{89B039F6-49E9-43C2-A265-F2AD48F820CD}" srcOrd="0" destOrd="0" presId="urn:microsoft.com/office/officeart/2005/8/layout/equation1"/>
    <dgm:cxn modelId="{D3FF8BC4-876C-4E32-A02E-387DCB3EAE8D}" type="presOf" srcId="{AE74D474-C232-4658-9D23-7C0ECE40CAD7}" destId="{15BB95D1-C6D2-44DF-9686-81656DA9FA19}" srcOrd="0" destOrd="0" presId="urn:microsoft.com/office/officeart/2005/8/layout/equation1"/>
    <dgm:cxn modelId="{26A1C8DC-B218-448F-A94A-6CAB66B9933C}" type="presOf" srcId="{87411F34-33FE-4912-9130-06C64DE06398}" destId="{1EAD7CE8-1EF9-4A57-8B57-842B66B80AEB}" srcOrd="0" destOrd="0" presId="urn:microsoft.com/office/officeart/2005/8/layout/equation1"/>
    <dgm:cxn modelId="{A29771DF-F7AD-4007-AB86-155C34D66BC1}" type="presOf" srcId="{8E32082A-E760-4ADA-BC18-C32499AF48EC}" destId="{6F559D6D-A676-475C-8406-71B98F173D50}" srcOrd="0" destOrd="0" presId="urn:microsoft.com/office/officeart/2005/8/layout/equation1"/>
    <dgm:cxn modelId="{D3F92DE1-CCEC-47D3-B7A4-6014E35D9330}" srcId="{13BBA4A9-4092-4D41-94A9-E535D8F32D1B}" destId="{AE74D474-C232-4658-9D23-7C0ECE40CAD7}" srcOrd="2" destOrd="0" parTransId="{051309A6-B854-478E-BB3B-D54AF8D347B7}" sibTransId="{F1A93A3E-73BD-4AC0-A1FB-2784AE773804}"/>
    <dgm:cxn modelId="{C6B042F5-1792-4959-8B47-46EFE52548DE}" srcId="{13BBA4A9-4092-4D41-94A9-E535D8F32D1B}" destId="{8E32082A-E760-4ADA-BC18-C32499AF48EC}" srcOrd="0" destOrd="0" parTransId="{ABBBBF48-684B-4A46-9913-FC7A892C19B6}" sibTransId="{11725061-EF2A-4EB3-AC56-091E1D27D177}"/>
    <dgm:cxn modelId="{EA6B96FE-9EA1-42E9-AB0E-0D8F6DD16831}" type="presOf" srcId="{D9F4A511-65FE-4C4C-BFB9-1BB417FBDF07}" destId="{A2575524-1E56-4481-87AD-AA37FB1CE473}" srcOrd="0" destOrd="0" presId="urn:microsoft.com/office/officeart/2005/8/layout/equation1"/>
    <dgm:cxn modelId="{A9C0AD25-A1FB-4F7D-8B24-8FE255E501A1}" type="presParOf" srcId="{F5E5B455-2F4B-40F6-991B-7141E84BCEB8}" destId="{6F559D6D-A676-475C-8406-71B98F173D50}" srcOrd="0" destOrd="0" presId="urn:microsoft.com/office/officeart/2005/8/layout/equation1"/>
    <dgm:cxn modelId="{895B4365-B983-4733-8993-F50501D6E414}" type="presParOf" srcId="{F5E5B455-2F4B-40F6-991B-7141E84BCEB8}" destId="{944F44E8-2942-4129-B413-1961F25B164E}" srcOrd="1" destOrd="0" presId="urn:microsoft.com/office/officeart/2005/8/layout/equation1"/>
    <dgm:cxn modelId="{1B3B1162-CD67-4886-9BBD-968401081996}" type="presParOf" srcId="{F5E5B455-2F4B-40F6-991B-7141E84BCEB8}" destId="{89B039F6-49E9-43C2-A265-F2AD48F820CD}" srcOrd="2" destOrd="0" presId="urn:microsoft.com/office/officeart/2005/8/layout/equation1"/>
    <dgm:cxn modelId="{E9CBD772-494D-4824-AD32-BC83599467D5}" type="presParOf" srcId="{F5E5B455-2F4B-40F6-991B-7141E84BCEB8}" destId="{1927A98B-C34F-47D4-8AAC-8A9AC695CC89}" srcOrd="3" destOrd="0" presId="urn:microsoft.com/office/officeart/2005/8/layout/equation1"/>
    <dgm:cxn modelId="{6C52F697-2A74-4A00-9274-AB3EE82C0844}" type="presParOf" srcId="{F5E5B455-2F4B-40F6-991B-7141E84BCEB8}" destId="{1EAD7CE8-1EF9-4A57-8B57-842B66B80AEB}" srcOrd="4" destOrd="0" presId="urn:microsoft.com/office/officeart/2005/8/layout/equation1"/>
    <dgm:cxn modelId="{89256F85-DF91-474E-9E83-6856C446636B}" type="presParOf" srcId="{F5E5B455-2F4B-40F6-991B-7141E84BCEB8}" destId="{32DFEC57-8BB2-43F2-8BDB-3B2180E129D0}" srcOrd="5" destOrd="0" presId="urn:microsoft.com/office/officeart/2005/8/layout/equation1"/>
    <dgm:cxn modelId="{E0CE129F-BAAD-43C6-9DAB-FEC4112C8164}" type="presParOf" srcId="{F5E5B455-2F4B-40F6-991B-7141E84BCEB8}" destId="{A2575524-1E56-4481-87AD-AA37FB1CE473}" srcOrd="6" destOrd="0" presId="urn:microsoft.com/office/officeart/2005/8/layout/equation1"/>
    <dgm:cxn modelId="{6CBC87AF-ABB7-4FD8-BA11-D0C0B9648AF1}" type="presParOf" srcId="{F5E5B455-2F4B-40F6-991B-7141E84BCEB8}" destId="{972FC964-0B89-4E9D-A59E-48B7A0E2ABC6}" srcOrd="7" destOrd="0" presId="urn:microsoft.com/office/officeart/2005/8/layout/equation1"/>
    <dgm:cxn modelId="{3CC20E32-4BB4-4E6D-A426-1818B7483B18}" type="presParOf" srcId="{F5E5B455-2F4B-40F6-991B-7141E84BCEB8}" destId="{15BB95D1-C6D2-44DF-9686-81656DA9FA19}"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F2C111-A6C3-4C2C-82A6-457DA25A86F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975BEDED-BEC0-414E-B84D-DEE6CAF51FF2}">
      <dgm:prSet phldrT="[Text]" custT="1"/>
      <dgm:spPr>
        <a:noFill/>
        <a:ln>
          <a:noFill/>
        </a:ln>
      </dgm:spPr>
      <dgm:t>
        <a:bodyPr/>
        <a:lstStyle/>
        <a:p>
          <a:r>
            <a:rPr lang="en-US" sz="4000" dirty="0">
              <a:latin typeface="Arial" panose="020B0604020202020204" pitchFamily="34" charset="0"/>
              <a:cs typeface="Arial" panose="020B0604020202020204" pitchFamily="34" charset="0"/>
            </a:rPr>
            <a:t>Send questions to </a:t>
          </a:r>
          <a:r>
            <a:rPr lang="en-US" sz="4000" dirty="0">
              <a:latin typeface="Arial" panose="020B0604020202020204" pitchFamily="34" charset="0"/>
              <a:cs typeface="Arial" panose="020B0604020202020204" pitchFamily="34" charset="0"/>
              <a:hlinkClick xmlns:r="http://schemas.openxmlformats.org/officeDocument/2006/relationships" r:id="rId1"/>
            </a:rPr>
            <a:t>determinations@education.ohio.gov</a:t>
          </a:r>
          <a:r>
            <a:rPr lang="en-US" sz="4000" dirty="0">
              <a:latin typeface="Arial" panose="020B0604020202020204" pitchFamily="34" charset="0"/>
              <a:cs typeface="Arial" panose="020B0604020202020204" pitchFamily="34" charset="0"/>
            </a:rPr>
            <a:t> </a:t>
          </a:r>
        </a:p>
      </dgm:t>
    </dgm:pt>
    <dgm:pt modelId="{D57C43E2-1216-483A-938C-D03E39625B9A}" type="parTrans" cxnId="{C47EE7EE-E987-43CB-A28A-C01095D76C19}">
      <dgm:prSet/>
      <dgm:spPr/>
      <dgm:t>
        <a:bodyPr/>
        <a:lstStyle/>
        <a:p>
          <a:endParaRPr lang="en-US">
            <a:latin typeface="Arial" panose="020B0604020202020204" pitchFamily="34" charset="0"/>
            <a:cs typeface="Arial" panose="020B0604020202020204" pitchFamily="34" charset="0"/>
          </a:endParaRPr>
        </a:p>
      </dgm:t>
    </dgm:pt>
    <dgm:pt modelId="{6FD6DB86-9899-4938-82F9-E97276550B2D}" type="sibTrans" cxnId="{C47EE7EE-E987-43CB-A28A-C01095D76C19}">
      <dgm:prSet/>
      <dgm:spPr/>
      <dgm:t>
        <a:bodyPr/>
        <a:lstStyle/>
        <a:p>
          <a:endParaRPr lang="en-US">
            <a:latin typeface="Arial" panose="020B0604020202020204" pitchFamily="34" charset="0"/>
            <a:cs typeface="Arial" panose="020B0604020202020204" pitchFamily="34" charset="0"/>
          </a:endParaRPr>
        </a:p>
      </dgm:t>
    </dgm:pt>
    <dgm:pt modelId="{2505615B-23C2-4E28-8ECC-DBFC7029915C}" type="pres">
      <dgm:prSet presAssocID="{00F2C111-A6C3-4C2C-82A6-457DA25A86FB}" presName="linear" presStyleCnt="0">
        <dgm:presLayoutVars>
          <dgm:animLvl val="lvl"/>
          <dgm:resizeHandles val="exact"/>
        </dgm:presLayoutVars>
      </dgm:prSet>
      <dgm:spPr/>
    </dgm:pt>
    <dgm:pt modelId="{1E941ADE-5B23-4A7D-AC96-12B00B16CE10}" type="pres">
      <dgm:prSet presAssocID="{975BEDED-BEC0-414E-B84D-DEE6CAF51FF2}" presName="parentText" presStyleLbl="node1" presStyleIdx="0" presStyleCnt="1">
        <dgm:presLayoutVars>
          <dgm:chMax val="0"/>
          <dgm:bulletEnabled val="1"/>
        </dgm:presLayoutVars>
      </dgm:prSet>
      <dgm:spPr/>
    </dgm:pt>
  </dgm:ptLst>
  <dgm:cxnLst>
    <dgm:cxn modelId="{BBAA9812-5540-43A8-A6E5-69ED0501D5EC}" type="presOf" srcId="{00F2C111-A6C3-4C2C-82A6-457DA25A86FB}" destId="{2505615B-23C2-4E28-8ECC-DBFC7029915C}" srcOrd="0" destOrd="0" presId="urn:microsoft.com/office/officeart/2005/8/layout/vList2"/>
    <dgm:cxn modelId="{B623DCB7-BC07-439F-BE9F-395D6E6BA780}" type="presOf" srcId="{975BEDED-BEC0-414E-B84D-DEE6CAF51FF2}" destId="{1E941ADE-5B23-4A7D-AC96-12B00B16CE10}" srcOrd="0" destOrd="0" presId="urn:microsoft.com/office/officeart/2005/8/layout/vList2"/>
    <dgm:cxn modelId="{C47EE7EE-E987-43CB-A28A-C01095D76C19}" srcId="{00F2C111-A6C3-4C2C-82A6-457DA25A86FB}" destId="{975BEDED-BEC0-414E-B84D-DEE6CAF51FF2}" srcOrd="0" destOrd="0" parTransId="{D57C43E2-1216-483A-938C-D03E39625B9A}" sibTransId="{6FD6DB86-9899-4938-82F9-E97276550B2D}"/>
    <dgm:cxn modelId="{0F5DE149-C4B4-439F-9BD7-51B8FA7A76EF}" type="presParOf" srcId="{2505615B-23C2-4E28-8ECC-DBFC7029915C}" destId="{1E941ADE-5B23-4A7D-AC96-12B00B16CE10}" srcOrd="0" destOrd="0" presId="urn:microsoft.com/office/officeart/2005/8/layout/vList2"/>
  </dgm:cxnLst>
  <dgm:bg>
    <a:solidFill>
      <a:srgbClr val="FFFFFF">
        <a:alpha val="80000"/>
      </a:srgb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F2C111-A6C3-4C2C-82A6-457DA25A86F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975BEDED-BEC0-414E-B84D-DEE6CAF51FF2}">
      <dgm:prSet phldrT="[Text]"/>
      <dgm:spPr>
        <a:noFill/>
        <a:ln>
          <a:noFill/>
        </a:ln>
      </dgm:spPr>
      <dgm:t>
        <a:bodyPr/>
        <a:lstStyle/>
        <a:p>
          <a:pPr algn="ctr"/>
          <a:r>
            <a:rPr lang="en-US" dirty="0">
              <a:latin typeface="Arial" panose="020B0604020202020204" pitchFamily="34" charset="0"/>
              <a:cs typeface="Arial" panose="020B0604020202020204" pitchFamily="34" charset="0"/>
            </a:rPr>
            <a:t>For assistance with improving your rating, contact your </a:t>
          </a:r>
          <a:br>
            <a:rPr lang="en-US" dirty="0">
              <a:latin typeface="Arial" panose="020B0604020202020204" pitchFamily="34" charset="0"/>
              <a:cs typeface="Arial" panose="020B0604020202020204" pitchFamily="34" charset="0"/>
            </a:rPr>
          </a:br>
          <a:r>
            <a:rPr lang="en-US" b="1" dirty="0">
              <a:solidFill>
                <a:schemeClr val="accent2">
                  <a:lumMod val="50000"/>
                </a:schemeClr>
              </a:solidFill>
              <a:latin typeface="Arial" panose="020B0604020202020204" pitchFamily="34" charset="0"/>
              <a:cs typeface="Arial" panose="020B0604020202020204" pitchFamily="34" charset="0"/>
            </a:rPr>
            <a:t>State Support Team</a:t>
          </a:r>
          <a:r>
            <a:rPr lang="en-US" dirty="0">
              <a:latin typeface="Arial" panose="020B0604020202020204" pitchFamily="34" charset="0"/>
              <a:cs typeface="Arial" panose="020B0604020202020204" pitchFamily="34" charset="0"/>
            </a:rPr>
            <a:t>.</a:t>
          </a:r>
        </a:p>
      </dgm:t>
    </dgm:pt>
    <dgm:pt modelId="{D57C43E2-1216-483A-938C-D03E39625B9A}" type="parTrans" cxnId="{C47EE7EE-E987-43CB-A28A-C01095D76C19}">
      <dgm:prSet/>
      <dgm:spPr/>
      <dgm:t>
        <a:bodyPr/>
        <a:lstStyle/>
        <a:p>
          <a:endParaRPr lang="en-US">
            <a:latin typeface="Arial" panose="020B0604020202020204" pitchFamily="34" charset="0"/>
            <a:cs typeface="Arial" panose="020B0604020202020204" pitchFamily="34" charset="0"/>
          </a:endParaRPr>
        </a:p>
      </dgm:t>
    </dgm:pt>
    <dgm:pt modelId="{6FD6DB86-9899-4938-82F9-E97276550B2D}" type="sibTrans" cxnId="{C47EE7EE-E987-43CB-A28A-C01095D76C19}">
      <dgm:prSet/>
      <dgm:spPr/>
      <dgm:t>
        <a:bodyPr/>
        <a:lstStyle/>
        <a:p>
          <a:endParaRPr lang="en-US">
            <a:latin typeface="Arial" panose="020B0604020202020204" pitchFamily="34" charset="0"/>
            <a:cs typeface="Arial" panose="020B0604020202020204" pitchFamily="34" charset="0"/>
          </a:endParaRPr>
        </a:p>
      </dgm:t>
    </dgm:pt>
    <dgm:pt modelId="{2505615B-23C2-4E28-8ECC-DBFC7029915C}" type="pres">
      <dgm:prSet presAssocID="{00F2C111-A6C3-4C2C-82A6-457DA25A86FB}" presName="linear" presStyleCnt="0">
        <dgm:presLayoutVars>
          <dgm:animLvl val="lvl"/>
          <dgm:resizeHandles val="exact"/>
        </dgm:presLayoutVars>
      </dgm:prSet>
      <dgm:spPr/>
    </dgm:pt>
    <dgm:pt modelId="{1E941ADE-5B23-4A7D-AC96-12B00B16CE10}" type="pres">
      <dgm:prSet presAssocID="{975BEDED-BEC0-414E-B84D-DEE6CAF51FF2}" presName="parentText" presStyleLbl="node1" presStyleIdx="0" presStyleCnt="1">
        <dgm:presLayoutVars>
          <dgm:chMax val="0"/>
          <dgm:bulletEnabled val="1"/>
        </dgm:presLayoutVars>
      </dgm:prSet>
      <dgm:spPr/>
    </dgm:pt>
  </dgm:ptLst>
  <dgm:cxnLst>
    <dgm:cxn modelId="{BBAA9812-5540-43A8-A6E5-69ED0501D5EC}" type="presOf" srcId="{00F2C111-A6C3-4C2C-82A6-457DA25A86FB}" destId="{2505615B-23C2-4E28-8ECC-DBFC7029915C}" srcOrd="0" destOrd="0" presId="urn:microsoft.com/office/officeart/2005/8/layout/vList2"/>
    <dgm:cxn modelId="{B623DCB7-BC07-439F-BE9F-395D6E6BA780}" type="presOf" srcId="{975BEDED-BEC0-414E-B84D-DEE6CAF51FF2}" destId="{1E941ADE-5B23-4A7D-AC96-12B00B16CE10}" srcOrd="0" destOrd="0" presId="urn:microsoft.com/office/officeart/2005/8/layout/vList2"/>
    <dgm:cxn modelId="{C47EE7EE-E987-43CB-A28A-C01095D76C19}" srcId="{00F2C111-A6C3-4C2C-82A6-457DA25A86FB}" destId="{975BEDED-BEC0-414E-B84D-DEE6CAF51FF2}" srcOrd="0" destOrd="0" parTransId="{D57C43E2-1216-483A-938C-D03E39625B9A}" sibTransId="{6FD6DB86-9899-4938-82F9-E97276550B2D}"/>
    <dgm:cxn modelId="{0F5DE149-C4B4-439F-9BD7-51B8FA7A76EF}" type="presParOf" srcId="{2505615B-23C2-4E28-8ECC-DBFC7029915C}" destId="{1E941ADE-5B23-4A7D-AC96-12B00B16CE10}" srcOrd="0" destOrd="0" presId="urn:microsoft.com/office/officeart/2005/8/layout/vList2"/>
  </dgm:cxnLst>
  <dgm:bg>
    <a:solidFill>
      <a:srgbClr val="FFFFFF">
        <a:alpha val="80000"/>
      </a:srgbClr>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59D6D-A676-475C-8406-71B98F173D50}">
      <dsp:nvSpPr>
        <dsp:cNvPr id="0" name=""/>
        <dsp:cNvSpPr/>
      </dsp:nvSpPr>
      <dsp:spPr>
        <a:xfrm>
          <a:off x="1162745" y="543"/>
          <a:ext cx="2417328" cy="241732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Total points across </a:t>
          </a:r>
          <a:r>
            <a:rPr lang="en-US" sz="2200" b="1" kern="1200" dirty="0">
              <a:solidFill>
                <a:schemeClr val="accent3">
                  <a:lumMod val="75000"/>
                </a:schemeClr>
              </a:solidFill>
              <a:latin typeface="Arial" panose="020B0604020202020204" pitchFamily="34" charset="0"/>
              <a:cs typeface="Arial" panose="020B0604020202020204" pitchFamily="34" charset="0"/>
            </a:rPr>
            <a:t>compliance</a:t>
          </a:r>
          <a:r>
            <a:rPr lang="en-US" sz="2200" kern="1200" dirty="0">
              <a:latin typeface="Arial" panose="020B0604020202020204" pitchFamily="34" charset="0"/>
              <a:cs typeface="Arial" panose="020B0604020202020204" pitchFamily="34" charset="0"/>
            </a:rPr>
            <a:t> measures</a:t>
          </a:r>
        </a:p>
      </dsp:txBody>
      <dsp:txXfrm>
        <a:off x="1516754" y="354552"/>
        <a:ext cx="1709310" cy="1709310"/>
      </dsp:txXfrm>
    </dsp:sp>
    <dsp:sp modelId="{89B039F6-49E9-43C2-A265-F2AD48F820CD}">
      <dsp:nvSpPr>
        <dsp:cNvPr id="0" name=""/>
        <dsp:cNvSpPr/>
      </dsp:nvSpPr>
      <dsp:spPr>
        <a:xfrm>
          <a:off x="3776360" y="508182"/>
          <a:ext cx="1402050" cy="1402050"/>
        </a:xfrm>
        <a:prstGeom prst="mathDivide">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3962202" y="1044326"/>
        <a:ext cx="1030366" cy="329762"/>
      </dsp:txXfrm>
    </dsp:sp>
    <dsp:sp modelId="{1EAD7CE8-1EF9-4A57-8B57-842B66B80AEB}">
      <dsp:nvSpPr>
        <dsp:cNvPr id="0" name=""/>
        <dsp:cNvSpPr/>
      </dsp:nvSpPr>
      <dsp:spPr>
        <a:xfrm>
          <a:off x="5374698" y="543"/>
          <a:ext cx="2417328" cy="241732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Number of measures with data N=9</a:t>
          </a:r>
        </a:p>
      </dsp:txBody>
      <dsp:txXfrm>
        <a:off x="5728707" y="354552"/>
        <a:ext cx="1709310" cy="1709310"/>
      </dsp:txXfrm>
    </dsp:sp>
    <dsp:sp modelId="{A2575524-1E56-4481-87AD-AA37FB1CE473}">
      <dsp:nvSpPr>
        <dsp:cNvPr id="0" name=""/>
        <dsp:cNvSpPr/>
      </dsp:nvSpPr>
      <dsp:spPr>
        <a:xfrm>
          <a:off x="7988313" y="508182"/>
          <a:ext cx="1402050" cy="1402050"/>
        </a:xfrm>
        <a:prstGeom prst="mathEqual">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8174155" y="797004"/>
        <a:ext cx="1030366" cy="824406"/>
      </dsp:txXfrm>
    </dsp:sp>
    <dsp:sp modelId="{15BB95D1-C6D2-44DF-9686-81656DA9FA19}">
      <dsp:nvSpPr>
        <dsp:cNvPr id="0" name=""/>
        <dsp:cNvSpPr/>
      </dsp:nvSpPr>
      <dsp:spPr>
        <a:xfrm>
          <a:off x="9586651" y="543"/>
          <a:ext cx="2417328" cy="241732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accent3">
                  <a:lumMod val="75000"/>
                </a:schemeClr>
              </a:solidFill>
              <a:latin typeface="Arial" panose="020B0604020202020204" pitchFamily="34" charset="0"/>
              <a:cs typeface="Arial" panose="020B0604020202020204" pitchFamily="34" charset="0"/>
            </a:rPr>
            <a:t>Compliance Score</a:t>
          </a:r>
        </a:p>
      </dsp:txBody>
      <dsp:txXfrm>
        <a:off x="9940660" y="354552"/>
        <a:ext cx="1709310" cy="170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41ADE-5B23-4A7D-AC96-12B00B16CE10}">
      <dsp:nvSpPr>
        <dsp:cNvPr id="0" name=""/>
        <dsp:cNvSpPr/>
      </dsp:nvSpPr>
      <dsp:spPr>
        <a:xfrm>
          <a:off x="0" y="104387"/>
          <a:ext cx="13166725" cy="1216800"/>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Send questions to </a:t>
          </a:r>
          <a:r>
            <a:rPr lang="en-US" sz="4000" kern="1200" dirty="0">
              <a:latin typeface="Arial" panose="020B0604020202020204" pitchFamily="34" charset="0"/>
              <a:cs typeface="Arial" panose="020B0604020202020204" pitchFamily="34" charset="0"/>
              <a:hlinkClick xmlns:r="http://schemas.openxmlformats.org/officeDocument/2006/relationships" r:id="rId1"/>
            </a:rPr>
            <a:t>determinations@education.ohio.gov</a:t>
          </a:r>
          <a:r>
            <a:rPr lang="en-US" sz="4000" kern="1200" dirty="0">
              <a:latin typeface="Arial" panose="020B0604020202020204" pitchFamily="34" charset="0"/>
              <a:cs typeface="Arial" panose="020B0604020202020204" pitchFamily="34" charset="0"/>
            </a:rPr>
            <a:t> </a:t>
          </a:r>
        </a:p>
      </dsp:txBody>
      <dsp:txXfrm>
        <a:off x="59399" y="163786"/>
        <a:ext cx="13047927"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41ADE-5B23-4A7D-AC96-12B00B16CE10}">
      <dsp:nvSpPr>
        <dsp:cNvPr id="0" name=""/>
        <dsp:cNvSpPr/>
      </dsp:nvSpPr>
      <dsp:spPr>
        <a:xfrm>
          <a:off x="0" y="335604"/>
          <a:ext cx="6583045" cy="3189420"/>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Arial" panose="020B0604020202020204" pitchFamily="34" charset="0"/>
              <a:cs typeface="Arial" panose="020B0604020202020204" pitchFamily="34" charset="0"/>
            </a:rPr>
            <a:t>For assistance with improving your rating, contact your </a:t>
          </a:r>
          <a:br>
            <a:rPr lang="en-US" sz="4700" kern="1200" dirty="0">
              <a:latin typeface="Arial" panose="020B0604020202020204" pitchFamily="34" charset="0"/>
              <a:cs typeface="Arial" panose="020B0604020202020204" pitchFamily="34" charset="0"/>
            </a:rPr>
          </a:br>
          <a:r>
            <a:rPr lang="en-US" sz="4700" b="1" kern="1200" dirty="0">
              <a:solidFill>
                <a:schemeClr val="accent2">
                  <a:lumMod val="50000"/>
                </a:schemeClr>
              </a:solidFill>
              <a:latin typeface="Arial" panose="020B0604020202020204" pitchFamily="34" charset="0"/>
              <a:cs typeface="Arial" panose="020B0604020202020204" pitchFamily="34" charset="0"/>
            </a:rPr>
            <a:t>State Support Team</a:t>
          </a:r>
          <a:r>
            <a:rPr lang="en-US" sz="4700" kern="1200" dirty="0">
              <a:latin typeface="Arial" panose="020B0604020202020204" pitchFamily="34" charset="0"/>
              <a:cs typeface="Arial" panose="020B0604020202020204" pitchFamily="34" charset="0"/>
            </a:rPr>
            <a:t>.</a:t>
          </a:r>
        </a:p>
      </dsp:txBody>
      <dsp:txXfrm>
        <a:off x="155695" y="491299"/>
        <a:ext cx="6271655" cy="287803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7/13/2021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548613"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1097225"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645838"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219445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743063" algn="l" defTabSz="1097225" rtl="0" eaLnBrk="1" latinLnBrk="0" hangingPunct="1">
      <a:defRPr sz="1400" kern="1200">
        <a:solidFill>
          <a:schemeClr val="tx1"/>
        </a:solidFill>
        <a:latin typeface="+mn-lt"/>
        <a:ea typeface="+mn-ea"/>
        <a:cs typeface="+mn-cs"/>
      </a:defRPr>
    </a:lvl6pPr>
    <a:lvl7pPr marL="3291675" algn="l" defTabSz="1097225" rtl="0" eaLnBrk="1" latinLnBrk="0" hangingPunct="1">
      <a:defRPr sz="1400" kern="1200">
        <a:solidFill>
          <a:schemeClr val="tx1"/>
        </a:solidFill>
        <a:latin typeface="+mn-lt"/>
        <a:ea typeface="+mn-ea"/>
        <a:cs typeface="+mn-cs"/>
      </a:defRPr>
    </a:lvl7pPr>
    <a:lvl8pPr marL="3840288" algn="l" defTabSz="1097225" rtl="0" eaLnBrk="1" latinLnBrk="0" hangingPunct="1">
      <a:defRPr sz="1400" kern="1200">
        <a:solidFill>
          <a:schemeClr val="tx1"/>
        </a:solidFill>
        <a:latin typeface="+mn-lt"/>
        <a:ea typeface="+mn-ea"/>
        <a:cs typeface="+mn-cs"/>
      </a:defRPr>
    </a:lvl8pPr>
    <a:lvl9pPr marL="4388901" algn="l" defTabSz="10972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latin typeface="+mn-lt"/>
            </a:endParaRPr>
          </a:p>
        </p:txBody>
      </p:sp>
      <p:sp>
        <p:nvSpPr>
          <p:cNvPr id="4" name="Slide Number Placeholder 3"/>
          <p:cNvSpPr>
            <a:spLocks noGrp="1"/>
          </p:cNvSpPr>
          <p:nvPr>
            <p:ph type="sldNum" sz="quarter" idx="5"/>
          </p:nvPr>
        </p:nvSpPr>
        <p:spPr/>
        <p:txBody>
          <a:bodyPr/>
          <a:lstStyle/>
          <a:p>
            <a:fld id="{A88EB8E9-7E05-4C60-A58D-798732DD5BFE}" type="slidenum">
              <a:rPr lang="en-US" smtClean="0"/>
              <a:t>1</a:t>
            </a:fld>
            <a:endParaRPr lang="en-US"/>
          </a:p>
        </p:txBody>
      </p:sp>
    </p:spTree>
    <p:extLst>
      <p:ext uri="{BB962C8B-B14F-4D97-AF65-F5344CB8AC3E}">
        <p14:creationId xmlns:p14="http://schemas.microsoft.com/office/powerpoint/2010/main" val="146755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2021 ratings are only based on compliance indicators. </a:t>
            </a:r>
          </a:p>
          <a:p>
            <a:endParaRPr lang="en-US" dirty="0"/>
          </a:p>
          <a:p>
            <a:r>
              <a:rPr lang="en-US" dirty="0"/>
              <a:t>To determine each</a:t>
            </a:r>
            <a:r>
              <a:rPr lang="en-US" baseline="0" dirty="0"/>
              <a:t> district’s overall rating based on nine different measures, the Department:</a:t>
            </a:r>
          </a:p>
          <a:p>
            <a:endParaRPr lang="en-US" baseline="0" dirty="0"/>
          </a:p>
          <a:p>
            <a:pPr marL="171450" indent="-171450">
              <a:buFont typeface="Wingdings" panose="05000000000000000000" pitchFamily="2" charset="2"/>
              <a:buChar char="Ø"/>
            </a:pPr>
            <a:r>
              <a:rPr lang="en-US" baseline="0" dirty="0"/>
              <a:t>Calculates an average score by dividing the district’s total points across measures by the number of measures for which the district has data (this will be no more than eight, but not every district has data for every measure each year).</a:t>
            </a:r>
          </a:p>
          <a:p>
            <a:pPr marL="0" indent="0">
              <a:buFont typeface="Wingdings" panose="05000000000000000000" pitchFamily="2" charset="2"/>
              <a:buNone/>
            </a:pPr>
            <a:endParaRPr lang="en-US" baseline="0" dirty="0"/>
          </a:p>
          <a:p>
            <a:pPr marL="171450" indent="-171450">
              <a:buFont typeface="Wingdings" panose="05000000000000000000" pitchFamily="2" charset="2"/>
              <a:buChar char="Ø"/>
            </a:pPr>
            <a:r>
              <a:rPr lang="en-US" sz="1400" kern="1200" dirty="0">
                <a:solidFill>
                  <a:schemeClr val="tx1"/>
                </a:solidFill>
                <a:effectLst/>
                <a:latin typeface="Arial" panose="020B0604020202020204" pitchFamily="34" charset="0"/>
                <a:ea typeface="+mn-ea"/>
                <a:cs typeface="Arial" panose="020B0604020202020204" pitchFamily="34" charset="0"/>
              </a:rPr>
              <a:t>After calculating the average, ODE identifies</a:t>
            </a:r>
            <a:r>
              <a:rPr lang="en-US" baseline="0" dirty="0"/>
              <a:t> the district’s rating by linking the average to the corresponding rating category.</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346026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endParaRPr lang="en-US" baseline="0" dirty="0"/>
          </a:p>
          <a:p>
            <a:pPr marL="232943" indent="-232943">
              <a:buAutoNum type="arabicParenR"/>
            </a:pPr>
            <a:r>
              <a:rPr lang="en-US" baseline="0" dirty="0"/>
              <a:t>We total the points across the compliance measures and divide that total by the number of measures for which the district has data.  That total can be up to eight, but many community schools do not have data for every measure. This is the compliance score.</a:t>
            </a:r>
          </a:p>
          <a:p>
            <a:pPr marL="232943" indent="-232943">
              <a:buAutoNum type="arabicParenR"/>
            </a:pPr>
            <a:endParaRPr lang="en-US" baseline="0"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11</a:t>
            </a:fld>
            <a:endParaRPr lang="en-US"/>
          </a:p>
        </p:txBody>
      </p:sp>
    </p:spTree>
    <p:extLst>
      <p:ext uri="{BB962C8B-B14F-4D97-AF65-F5344CB8AC3E}">
        <p14:creationId xmlns:p14="http://schemas.microsoft.com/office/powerpoint/2010/main" val="4287759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198709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a:t>
            </a:r>
            <a:r>
              <a:rPr lang="en-US" baseline="0" dirty="0"/>
              <a:t> Education Profiles and Special Education Ratings are Ohio’s two primary special education accountability initiatives.  These are issued to every district by ODE every year.</a:t>
            </a:r>
            <a:endParaRPr lang="en-US" dirty="0"/>
          </a:p>
          <a:p>
            <a:endParaRPr lang="en-US" dirty="0"/>
          </a:p>
          <a:p>
            <a:r>
              <a:rPr lang="en-US" dirty="0"/>
              <a:t>It is often helpful to examine the primary</a:t>
            </a:r>
            <a:r>
              <a:rPr lang="en-US" baseline="0" dirty="0"/>
              <a:t> differences between the two.</a:t>
            </a:r>
          </a:p>
          <a:p>
            <a:endParaRPr lang="en-US" baseline="0" dirty="0"/>
          </a:p>
          <a:p>
            <a:pPr marL="342900" indent="-342900">
              <a:buAutoNum type="arabicParenR"/>
            </a:pPr>
            <a:r>
              <a:rPr lang="en-US" baseline="0" dirty="0"/>
              <a:t>Special Education Profiles are sent in December and provide a preview for the rating. Special Education Ratings are sent the following summer and are based on a subset of data from the profile.</a:t>
            </a:r>
          </a:p>
          <a:p>
            <a:endParaRPr lang="en-US" baseline="0" dirty="0"/>
          </a:p>
          <a:p>
            <a:r>
              <a:rPr lang="en-US" baseline="0" dirty="0"/>
              <a:t>2) While both are web-based reports, Special Education Profiles display the district’s data for the last five years, in table and graph format. Special Education Ratings display data only for the previous school year.  So, the 2021 ratings will be based on data from 2019-2020.</a:t>
            </a:r>
          </a:p>
          <a:p>
            <a:endParaRPr lang="en-US" baseline="0" dirty="0"/>
          </a:p>
          <a:p>
            <a:r>
              <a:rPr lang="en-US" baseline="0" dirty="0"/>
              <a:t>3) Special Education Profiles include compliance indicators and results indicators, while Special Education Ratings included only compliance indicators, until 2018, when results indicators were added. Now, both profiles &amp; ratings include both compliance &amp; results indicators. And ratings also include audit findings. </a:t>
            </a:r>
          </a:p>
          <a:p>
            <a:endParaRPr lang="en-US" baseline="0" dirty="0"/>
          </a:p>
          <a:p>
            <a:r>
              <a:rPr lang="en-US" baseline="0" dirty="0"/>
              <a:t>4) Special Education Profiles are used to notify districts of any required actions for the school year, based on findings of noncompliance, data investigations, or selection for survey participation.  By the time Special Education Ratings are issued, indicators with required actions have already been or are being addressed.</a:t>
            </a:r>
          </a:p>
          <a:p>
            <a:endParaRPr lang="en-US" baseline="0" dirty="0"/>
          </a:p>
          <a:p>
            <a:r>
              <a:rPr lang="en-US" baseline="0" dirty="0"/>
              <a:t>5) Special Education Profiles include required actions for compliance rates of less than 100%, while Special Education Ratings give full scores for “substantial compliance” rates of 95% or above.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13</a:t>
            </a:fld>
            <a:endParaRPr lang="en-US" dirty="0"/>
          </a:p>
        </p:txBody>
      </p:sp>
    </p:spTree>
    <p:extLst>
      <p:ext uri="{BB962C8B-B14F-4D97-AF65-F5344CB8AC3E}">
        <p14:creationId xmlns:p14="http://schemas.microsoft.com/office/powerpoint/2010/main" val="2482856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mn-lt"/>
              </a:rPr>
              <a:t>This graph identifies the percentage of districts that will receive each of the four special education ratings in 2021 compared to last year. </a:t>
            </a:r>
          </a:p>
          <a:p>
            <a:pPr marL="171450" indent="-171450">
              <a:buFont typeface="Arial" panose="020B0604020202020204" pitchFamily="34" charset="0"/>
              <a:buChar char="•"/>
            </a:pPr>
            <a:endParaRPr lang="en-US" sz="1100" dirty="0">
              <a:latin typeface="+mn-lt"/>
            </a:endParaRPr>
          </a:p>
          <a:p>
            <a:pPr marL="171450" indent="-171450">
              <a:buFont typeface="Arial" panose="020B0604020202020204" pitchFamily="34" charset="0"/>
              <a:buChar char="•"/>
            </a:pPr>
            <a:r>
              <a:rPr lang="en-US" sz="1100" dirty="0">
                <a:latin typeface="+mn-lt"/>
              </a:rPr>
              <a:t>Fortunately, there have been zero districts in the state that have needed substantial intervention over the last three years.</a:t>
            </a:r>
          </a:p>
          <a:p>
            <a:pPr marL="171450" indent="-171450">
              <a:buFont typeface="Arial" panose="020B0604020202020204" pitchFamily="34" charset="0"/>
              <a:buChar char="•"/>
            </a:pPr>
            <a:endParaRPr lang="en-US" sz="1100" dirty="0">
              <a:latin typeface="+mn-lt"/>
            </a:endParaRPr>
          </a:p>
          <a:p>
            <a:pPr marL="171450" indent="-171450">
              <a:buFont typeface="Arial" panose="020B0604020202020204" pitchFamily="34" charset="0"/>
              <a:buChar char="•"/>
            </a:pPr>
            <a:r>
              <a:rPr lang="en-US" sz="1100" dirty="0">
                <a:latin typeface="+mn-lt"/>
              </a:rPr>
              <a:t>According to the preliminary 2021 ratings, there is lower percentage of districts in needs assistance and needs intervention than in 2020, with a greater percentage of districts meeting requirements. Of note, the 2021 ratings are based entirely on compliance indicators, while the 2020 ratings also included results indicators.</a:t>
            </a:r>
          </a:p>
        </p:txBody>
      </p:sp>
      <p:sp>
        <p:nvSpPr>
          <p:cNvPr id="4" name="Slide Number Placeholder 3"/>
          <p:cNvSpPr>
            <a:spLocks noGrp="1"/>
          </p:cNvSpPr>
          <p:nvPr>
            <p:ph type="sldNum" sz="quarter" idx="5"/>
          </p:nvPr>
        </p:nvSpPr>
        <p:spPr/>
        <p:txBody>
          <a:bodyPr/>
          <a:lstStyle/>
          <a:p>
            <a:fld id="{A88EB8E9-7E05-4C60-A58D-798732DD5BFE}" type="slidenum">
              <a:rPr lang="en-US" smtClean="0"/>
              <a:t>14</a:t>
            </a:fld>
            <a:endParaRPr lang="en-US"/>
          </a:p>
        </p:txBody>
      </p:sp>
    </p:spTree>
    <p:extLst>
      <p:ext uri="{BB962C8B-B14F-4D97-AF65-F5344CB8AC3E}">
        <p14:creationId xmlns:p14="http://schemas.microsoft.com/office/powerpoint/2010/main" val="3236964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mn-lt"/>
              </a:rPr>
              <a:t>This is not an apples-to-apples comparison, as the 2020 ratings included compliance and results indicators, while the 2021 ratings are based entirely on compliance indicators. </a:t>
            </a:r>
          </a:p>
          <a:p>
            <a:pPr marL="171450" indent="-171450">
              <a:buFont typeface="Arial" panose="020B0604020202020204" pitchFamily="34" charset="0"/>
              <a:buChar char="•"/>
            </a:pPr>
            <a:endParaRPr lang="en-US" sz="1100" dirty="0">
              <a:latin typeface="+mn-lt"/>
            </a:endParaRPr>
          </a:p>
          <a:p>
            <a:pPr marL="171450" indent="-171450">
              <a:buFont typeface="Arial" panose="020B0604020202020204" pitchFamily="34" charset="0"/>
              <a:buChar char="•"/>
            </a:pPr>
            <a:r>
              <a:rPr lang="en-US" sz="1100" dirty="0">
                <a:latin typeface="+mn-lt"/>
              </a:rPr>
              <a:t>Interestingly, we have the same number of districts receiving a rating needs substantial intervention as in 2020.</a:t>
            </a:r>
          </a:p>
          <a:p>
            <a:pPr marL="171450" indent="-171450">
              <a:buFont typeface="Arial" panose="020B0604020202020204" pitchFamily="34" charset="0"/>
              <a:buChar char="•"/>
            </a:pPr>
            <a:endParaRPr lang="en-US" sz="1100" dirty="0">
              <a:latin typeface="+mn-lt"/>
            </a:endParaRPr>
          </a:p>
          <a:p>
            <a:pPr marL="171450" indent="-171450">
              <a:buFont typeface="Arial" panose="020B0604020202020204" pitchFamily="34" charset="0"/>
              <a:buChar char="•"/>
            </a:pPr>
            <a:r>
              <a:rPr lang="en-US" sz="1100" dirty="0">
                <a:latin typeface="+mn-lt"/>
              </a:rPr>
              <a:t>There is also a pretty large increase in the number of districts meeting requirements. </a:t>
            </a:r>
          </a:p>
          <a:p>
            <a:pPr marL="171450" indent="-171450">
              <a:buFont typeface="Arial" panose="020B0604020202020204" pitchFamily="34" charset="0"/>
              <a:buChar char="•"/>
            </a:pPr>
            <a:endParaRPr lang="en-US" sz="1100" dirty="0">
              <a:latin typeface="+mn-lt"/>
            </a:endParaRPr>
          </a:p>
          <a:p>
            <a:pPr marL="171450" indent="-171450">
              <a:buFont typeface="Arial" panose="020B0604020202020204" pitchFamily="34" charset="0"/>
              <a:buChar char="•"/>
            </a:pPr>
            <a:r>
              <a:rPr lang="en-US" sz="1100" dirty="0">
                <a:latin typeface="+mn-lt"/>
              </a:rPr>
              <a:t>Important to note that there are 43 fewer districts receiving a rating this year than in 2020.</a:t>
            </a:r>
          </a:p>
          <a:p>
            <a:pPr marL="0" indent="0">
              <a:buFont typeface="Arial" panose="020B0604020202020204" pitchFamily="34" charset="0"/>
              <a:buNone/>
            </a:pPr>
            <a:endParaRPr lang="en-US" sz="1100" dirty="0">
              <a:latin typeface="+mn-lt"/>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158661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Special Education Ratings are accessed through the OH | ID portal. Here a district can find both their Ratings and their Profiles.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At the time of the July release, districts will see new links to their 2021 Special Education Ratings. The rating report will be based on a subset of the 19-20 data from the profile.</a:t>
            </a:r>
          </a:p>
        </p:txBody>
      </p:sp>
      <p:sp>
        <p:nvSpPr>
          <p:cNvPr id="4" name="Slide Number Placeholder 3"/>
          <p:cNvSpPr>
            <a:spLocks noGrp="1"/>
          </p:cNvSpPr>
          <p:nvPr>
            <p:ph type="sldNum" sz="quarter" idx="10"/>
          </p:nvPr>
        </p:nvSpPr>
        <p:spPr/>
        <p:txBody>
          <a:bodyPr/>
          <a:lstStyle/>
          <a:p>
            <a:fld id="{A88EB8E9-7E05-4C60-A58D-798732DD5BFE}" type="slidenum">
              <a:rPr lang="en-US" smtClean="0"/>
              <a:t>16</a:t>
            </a:fld>
            <a:endParaRPr lang="en-US" dirty="0"/>
          </a:p>
        </p:txBody>
      </p:sp>
    </p:spTree>
    <p:extLst>
      <p:ext uri="{BB962C8B-B14F-4D97-AF65-F5344CB8AC3E}">
        <p14:creationId xmlns:p14="http://schemas.microsoft.com/office/powerpoint/2010/main" val="837826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39370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a:t>
            </a:fld>
            <a:endParaRPr lang="en-US" dirty="0"/>
          </a:p>
        </p:txBody>
      </p:sp>
    </p:spTree>
    <p:extLst>
      <p:ext uri="{BB962C8B-B14F-4D97-AF65-F5344CB8AC3E}">
        <p14:creationId xmlns:p14="http://schemas.microsoft.com/office/powerpoint/2010/main" val="32848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dirty="0"/>
              <a:t>Let’s start with</a:t>
            </a:r>
            <a:r>
              <a:rPr lang="en-US" baseline="0" dirty="0"/>
              <a:t> talking about what Special Education Ratings are.</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173888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400" kern="1200" dirty="0">
                <a:solidFill>
                  <a:schemeClr val="tx1"/>
                </a:solidFill>
                <a:effectLst/>
                <a:latin typeface="Arial" panose="020B0604020202020204" pitchFamily="34" charset="0"/>
                <a:ea typeface="+mn-ea"/>
                <a:cs typeface="Arial" panose="020B0604020202020204" pitchFamily="34" charset="0"/>
              </a:rPr>
              <a:t>Every year, districts and community schools receive a rating on the performance of their special education programs,</a:t>
            </a:r>
            <a:r>
              <a:rPr lang="en-US" sz="1400" kern="1200" baseline="0" dirty="0">
                <a:solidFill>
                  <a:schemeClr val="tx1"/>
                </a:solidFill>
                <a:effectLst/>
                <a:latin typeface="Arial" panose="020B0604020202020204" pitchFamily="34" charset="0"/>
                <a:ea typeface="+mn-ea"/>
                <a:cs typeface="Arial" panose="020B0604020202020204" pitchFamily="34" charset="0"/>
              </a:rPr>
              <a:t> known as their </a:t>
            </a:r>
            <a:r>
              <a:rPr lang="en-US" sz="1400" kern="1200" dirty="0">
                <a:solidFill>
                  <a:schemeClr val="tx1"/>
                </a:solidFill>
                <a:effectLst/>
                <a:latin typeface="Arial" panose="020B0604020202020204" pitchFamily="34" charset="0"/>
                <a:ea typeface="+mn-ea"/>
                <a:cs typeface="Arial" panose="020B0604020202020204" pitchFamily="34" charset="0"/>
              </a:rPr>
              <a:t>Special Education Rating. </a:t>
            </a:r>
          </a:p>
          <a:p>
            <a:pPr eaLnBrk="1" hangingPunct="1"/>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r>
              <a:rPr lang="en-US" sz="1400" kern="1200" dirty="0">
                <a:solidFill>
                  <a:schemeClr val="tx1"/>
                </a:solidFill>
                <a:effectLst/>
                <a:latin typeface="Arial" panose="020B0604020202020204" pitchFamily="34" charset="0"/>
                <a:ea typeface="+mn-ea"/>
                <a:cs typeface="Arial" panose="020B0604020202020204" pitchFamily="34" charset="0"/>
              </a:rPr>
              <a:t>Annual special education ratings for states and local school</a:t>
            </a:r>
            <a:r>
              <a:rPr lang="en-US" sz="1400" kern="1200" baseline="0" dirty="0">
                <a:solidFill>
                  <a:schemeClr val="tx1"/>
                </a:solidFill>
                <a:effectLst/>
                <a:latin typeface="Arial" panose="020B0604020202020204" pitchFamily="34" charset="0"/>
                <a:ea typeface="+mn-ea"/>
                <a:cs typeface="Arial" panose="020B0604020202020204" pitchFamily="34" charset="0"/>
              </a:rPr>
              <a:t> districts are part of the Individuals with Disabilities Education Act of 2004, or IDEA.  These ratings evaluate implementation of IDEA requirements.</a:t>
            </a:r>
          </a:p>
          <a:p>
            <a:pPr eaLnBrk="1" hangingPunct="1"/>
            <a:endParaRPr lang="en-US" sz="1400" kern="1200" baseline="0" dirty="0">
              <a:solidFill>
                <a:schemeClr val="tx1"/>
              </a:solidFill>
              <a:effectLst/>
              <a:latin typeface="Arial" panose="020B0604020202020204" pitchFamily="34" charset="0"/>
              <a:ea typeface="+mn-ea"/>
              <a:cs typeface="Arial" panose="020B0604020202020204" pitchFamily="34" charset="0"/>
            </a:endParaRPr>
          </a:p>
          <a:p>
            <a:pPr eaLnBrk="1" hangingPunct="1"/>
            <a:r>
              <a:rPr lang="en-US" sz="1400" kern="1200" baseline="0" dirty="0">
                <a:solidFill>
                  <a:schemeClr val="tx1"/>
                </a:solidFill>
                <a:effectLst/>
                <a:latin typeface="Arial" panose="020B0604020202020204" pitchFamily="34" charset="0"/>
                <a:ea typeface="+mn-ea"/>
                <a:cs typeface="Arial" panose="020B0604020202020204" pitchFamily="34" charset="0"/>
              </a:rPr>
              <a:t>Ohio and every other state receives an annual Special Education Rating from the U.S. Department of Education. </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a:p>
        </p:txBody>
      </p:sp>
    </p:spTree>
    <p:extLst>
      <p:ext uri="{BB962C8B-B14F-4D97-AF65-F5344CB8AC3E}">
        <p14:creationId xmlns:p14="http://schemas.microsoft.com/office/powerpoint/2010/main" val="38492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Arial" panose="020B0604020202020204" pitchFamily="34" charset="0"/>
                <a:ea typeface="+mn-ea"/>
                <a:cs typeface="Arial" panose="020B0604020202020204" pitchFamily="34" charset="0"/>
              </a:rPr>
              <a:t>To make annual Special Education Ratings for districts, the Ohio Department of Education uses final data that districts submit through the Education Management Information System,</a:t>
            </a:r>
            <a:r>
              <a:rPr lang="en-US" sz="1100" kern="1200" baseline="0" dirty="0">
                <a:solidFill>
                  <a:schemeClr val="tx1"/>
                </a:solidFill>
                <a:effectLst/>
                <a:latin typeface="Arial" panose="020B0604020202020204" pitchFamily="34" charset="0"/>
                <a:ea typeface="+mn-ea"/>
                <a:cs typeface="Arial" panose="020B0604020202020204" pitchFamily="34" charset="0"/>
              </a:rPr>
              <a:t> or </a:t>
            </a:r>
            <a:r>
              <a:rPr lang="en-US" sz="1100" kern="1200" dirty="0">
                <a:solidFill>
                  <a:schemeClr val="tx1"/>
                </a:solidFill>
                <a:effectLst/>
                <a:latin typeface="Arial" panose="020B0604020202020204" pitchFamily="34" charset="0"/>
                <a:ea typeface="+mn-ea"/>
                <a:cs typeface="Arial" panose="020B0604020202020204" pitchFamily="34" charset="0"/>
              </a:rPr>
              <a:t>EMIS. These data result in one of four ratings:</a:t>
            </a:r>
          </a:p>
          <a:p>
            <a:endParaRPr lang="en-US" sz="1100" i="1" kern="1200" dirty="0">
              <a:solidFill>
                <a:schemeClr val="tx1"/>
              </a:solidFill>
              <a:effectLst/>
              <a:latin typeface="Arial" panose="020B0604020202020204" pitchFamily="34" charset="0"/>
              <a:ea typeface="+mn-ea"/>
              <a:cs typeface="Arial" panose="020B0604020202020204" pitchFamily="34" charset="0"/>
            </a:endParaRPr>
          </a:p>
          <a:p>
            <a:r>
              <a:rPr lang="en-US" sz="1100" i="1" kern="1200" dirty="0">
                <a:solidFill>
                  <a:schemeClr val="tx1"/>
                </a:solidFill>
                <a:effectLst/>
                <a:latin typeface="Arial" panose="020B0604020202020204" pitchFamily="34" charset="0"/>
                <a:ea typeface="+mn-ea"/>
                <a:cs typeface="Arial" panose="020B0604020202020204" pitchFamily="34" charset="0"/>
              </a:rPr>
              <a:t>1) Meets Requirements;</a:t>
            </a:r>
          </a:p>
          <a:p>
            <a:r>
              <a:rPr lang="en-US" sz="1100" i="1" kern="1200" dirty="0">
                <a:solidFill>
                  <a:schemeClr val="tx1"/>
                </a:solidFill>
                <a:effectLst/>
                <a:latin typeface="Arial" panose="020B0604020202020204" pitchFamily="34" charset="0"/>
                <a:ea typeface="+mn-ea"/>
                <a:cs typeface="Arial" panose="020B0604020202020204" pitchFamily="34" charset="0"/>
              </a:rPr>
              <a:t>2) Needs Assistance;</a:t>
            </a:r>
          </a:p>
          <a:p>
            <a:r>
              <a:rPr lang="en-US" sz="1100" i="1" kern="1200" dirty="0">
                <a:solidFill>
                  <a:schemeClr val="tx1"/>
                </a:solidFill>
                <a:effectLst/>
                <a:latin typeface="Arial" panose="020B0604020202020204" pitchFamily="34" charset="0"/>
                <a:ea typeface="+mn-ea"/>
                <a:cs typeface="Arial" panose="020B0604020202020204" pitchFamily="34" charset="0"/>
              </a:rPr>
              <a:t>3) Needs Intervention; or </a:t>
            </a:r>
          </a:p>
          <a:p>
            <a:r>
              <a:rPr lang="en-US" sz="1100" i="1" kern="1200" dirty="0">
                <a:solidFill>
                  <a:schemeClr val="tx1"/>
                </a:solidFill>
                <a:effectLst/>
                <a:latin typeface="Arial" panose="020B0604020202020204" pitchFamily="34" charset="0"/>
                <a:ea typeface="+mn-ea"/>
                <a:cs typeface="Arial" panose="020B0604020202020204" pitchFamily="34" charset="0"/>
              </a:rPr>
              <a:t>4) Needs Substantial Intervention.</a:t>
            </a:r>
            <a:endParaRPr lang="en-US" sz="1100" dirty="0"/>
          </a:p>
        </p:txBody>
      </p:sp>
      <p:sp>
        <p:nvSpPr>
          <p:cNvPr id="4" name="Slide Number Placeholder 3"/>
          <p:cNvSpPr>
            <a:spLocks noGrp="1"/>
          </p:cNvSpPr>
          <p:nvPr>
            <p:ph type="sldNum" sz="quarter" idx="10"/>
          </p:nvPr>
        </p:nvSpPr>
        <p:spPr/>
        <p:txBody>
          <a:bodyPr/>
          <a:lstStyle/>
          <a:p>
            <a:fld id="{A88EB8E9-7E05-4C60-A58D-798732DD5BFE}" type="slidenum">
              <a:rPr lang="en-US" smtClean="0"/>
              <a:t>5</a:t>
            </a:fld>
            <a:endParaRPr lang="en-US"/>
          </a:p>
        </p:txBody>
      </p:sp>
    </p:spTree>
    <p:extLst>
      <p:ext uri="{BB962C8B-B14F-4D97-AF65-F5344CB8AC3E}">
        <p14:creationId xmlns:p14="http://schemas.microsoft.com/office/powerpoint/2010/main" val="476711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latin typeface="+mn-lt"/>
            </a:endParaRPr>
          </a:p>
          <a:p>
            <a:pPr marL="171450" marR="0" lvl="0" indent="-171450" algn="l" defTabSz="10972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Student results data have been included in the calculation of Special Education Ratings since 2018. However, statewide assessment data are not available for the 2019-2020 school year due to the ordered school-building closure and the impact of the COVID-19 pandemic. </a:t>
            </a:r>
          </a:p>
          <a:p>
            <a:pPr marL="171450" indent="-171450">
              <a:buFont typeface="Arial" panose="020B0604020202020204" pitchFamily="34" charset="0"/>
              <a:buChar char="•"/>
            </a:pPr>
            <a:endParaRPr lang="en-US" sz="1100" dirty="0">
              <a:latin typeface="+mn-lt"/>
            </a:endParaRPr>
          </a:p>
          <a:p>
            <a:pPr marL="171450" indent="-171450">
              <a:buFont typeface="Arial" panose="020B0604020202020204" pitchFamily="34" charset="0"/>
              <a:buChar char="•"/>
            </a:pPr>
            <a:r>
              <a:rPr lang="en-US" sz="1100" dirty="0">
                <a:latin typeface="+mn-lt"/>
              </a:rPr>
              <a:t>2021 district ratings will be based entirely on </a:t>
            </a:r>
            <a:r>
              <a:rPr lang="en-US" sz="1100" dirty="0"/>
              <a:t>procedural compliance data from the </a:t>
            </a:r>
            <a:r>
              <a:rPr lang="en-US" sz="1100" b="1" dirty="0"/>
              <a:t>19-20</a:t>
            </a:r>
            <a:r>
              <a:rPr lang="en-US" sz="1100" dirty="0"/>
              <a:t> school year</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141275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31774">
              <a:buFont typeface="Arial" panose="020B0604020202020204" pitchFamily="34" charset="0"/>
              <a:buChar char="•"/>
              <a:defRPr/>
            </a:pPr>
            <a:r>
              <a:rPr lang="en-US" sz="1100" dirty="0">
                <a:latin typeface="+mn-lt"/>
              </a:rPr>
              <a:t>In 2019, the Department</a:t>
            </a:r>
            <a:r>
              <a:rPr lang="en-US" sz="1100" baseline="0" dirty="0">
                <a:latin typeface="+mn-lt"/>
              </a:rPr>
              <a:t> added student results measures to</a:t>
            </a:r>
            <a:r>
              <a:rPr lang="en-US" sz="1100" dirty="0">
                <a:latin typeface="+mn-lt"/>
              </a:rPr>
              <a:t> the Special Education Ratings process.</a:t>
            </a:r>
            <a:r>
              <a:rPr lang="en-US" sz="1100" baseline="0" dirty="0">
                <a:latin typeface="+mn-lt"/>
              </a:rPr>
              <a:t> </a:t>
            </a:r>
          </a:p>
          <a:p>
            <a:pPr marL="285750" indent="-285750" defTabSz="931774">
              <a:buFont typeface="Arial" panose="020B0604020202020204" pitchFamily="34" charset="0"/>
              <a:buChar char="•"/>
              <a:defRPr/>
            </a:pPr>
            <a:endParaRPr lang="en-US" sz="1100" baseline="0" dirty="0">
              <a:latin typeface="+mn-lt"/>
            </a:endParaRPr>
          </a:p>
          <a:p>
            <a:pPr marL="285750" indent="-285750" defTabSz="931774">
              <a:buFont typeface="Arial" panose="020B0604020202020204" pitchFamily="34" charset="0"/>
              <a:buChar char="•"/>
              <a:defRPr/>
            </a:pPr>
            <a:r>
              <a:rPr lang="en-US" sz="1100" baseline="0" dirty="0">
                <a:latin typeface="+mn-lt"/>
              </a:rPr>
              <a:t>The 2021 ratings are based on the same measures as 2020, with a couple exceptions. Statewide testing data for 2019-20 is unavailable due to the ordered school-building closure as a result of the COVID-19 pandemic.</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7</a:t>
            </a:fld>
            <a:endParaRPr lang="en-US" dirty="0"/>
          </a:p>
        </p:txBody>
      </p:sp>
    </p:spTree>
    <p:extLst>
      <p:ext uri="{BB962C8B-B14F-4D97-AF65-F5344CB8AC3E}">
        <p14:creationId xmlns:p14="http://schemas.microsoft.com/office/powerpoint/2010/main" val="32080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8</a:t>
            </a:fld>
            <a:endParaRPr lang="en-US"/>
          </a:p>
        </p:txBody>
      </p:sp>
    </p:spTree>
    <p:extLst>
      <p:ext uri="{BB962C8B-B14F-4D97-AF65-F5344CB8AC3E}">
        <p14:creationId xmlns:p14="http://schemas.microsoft.com/office/powerpoint/2010/main" val="52661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1834"/>
              </a:spcBef>
              <a:spcAft>
                <a:spcPts val="0"/>
              </a:spcAft>
              <a:buClrTx/>
              <a:buSzTx/>
              <a:buFont typeface="Wingdings" panose="05000000000000000000" pitchFamily="2" charset="2"/>
              <a:buNone/>
              <a:tabLst/>
              <a:defRPr/>
            </a:pPr>
            <a:r>
              <a:rPr lang="en-US" sz="1100" baseline="0" dirty="0">
                <a:latin typeface="+mn-lt"/>
              </a:rPr>
              <a:t>One additional informational result indicators is included</a:t>
            </a:r>
          </a:p>
          <a:p>
            <a:pPr marL="0" marR="0" lvl="0" indent="0" algn="l" defTabSz="1097225" rtl="0" eaLnBrk="1" fontAlgn="auto" latinLnBrk="0" hangingPunct="1">
              <a:lnSpc>
                <a:spcPct val="100000"/>
              </a:lnSpc>
              <a:spcBef>
                <a:spcPts val="1834"/>
              </a:spcBef>
              <a:spcAft>
                <a:spcPts val="0"/>
              </a:spcAft>
              <a:buClrTx/>
              <a:buSzTx/>
              <a:buFont typeface="Wingdings" panose="05000000000000000000" pitchFamily="2" charset="2"/>
              <a:buNone/>
              <a:tabLst/>
              <a:defRPr/>
            </a:pPr>
            <a:endParaRPr lang="en-US" sz="1100" dirty="0">
              <a:latin typeface="+mn-lt"/>
            </a:endParaRPr>
          </a:p>
          <a:p>
            <a:pPr marL="171450" indent="-171450">
              <a:spcBef>
                <a:spcPts val="1834"/>
              </a:spcBef>
              <a:buFont typeface="Wingdings" panose="05000000000000000000" pitchFamily="2" charset="2"/>
              <a:buChar char="Ø"/>
            </a:pPr>
            <a:r>
              <a:rPr lang="en-US" sz="1100" dirty="0">
                <a:latin typeface="+mn-lt"/>
              </a:rPr>
              <a:t>The percentage of students with disabilities graduating by meeting the same requirements as students without disabilities (federal graduation rate)</a:t>
            </a:r>
          </a:p>
          <a:p>
            <a:pPr marL="0" marR="0" lvl="0" indent="0" algn="l" defTabSz="914400" rtl="0" eaLnBrk="1" fontAlgn="auto" latinLnBrk="0" hangingPunct="1">
              <a:lnSpc>
                <a:spcPct val="100000"/>
              </a:lnSpc>
              <a:spcBef>
                <a:spcPts val="1834"/>
              </a:spcBef>
              <a:spcAft>
                <a:spcPts val="0"/>
              </a:spcAft>
              <a:buClrTx/>
              <a:buSzTx/>
              <a:buFont typeface="Wingdings" panose="05000000000000000000" pitchFamily="2" charset="2"/>
              <a:buNone/>
              <a:tabLst/>
              <a:defRPr/>
            </a:pPr>
            <a:endParaRPr lang="en-US" sz="1100" baseline="0" dirty="0">
              <a:latin typeface="+mn-lt"/>
            </a:endParaRPr>
          </a:p>
          <a:p>
            <a:pPr marL="0" marR="0" lvl="0" indent="0" algn="l" defTabSz="914400" rtl="0" eaLnBrk="1" fontAlgn="auto" latinLnBrk="0" hangingPunct="1">
              <a:lnSpc>
                <a:spcPct val="100000"/>
              </a:lnSpc>
              <a:spcBef>
                <a:spcPts val="1834"/>
              </a:spcBef>
              <a:spcAft>
                <a:spcPts val="0"/>
              </a:spcAft>
              <a:buClrTx/>
              <a:buSzTx/>
              <a:buFont typeface="Wingdings" panose="05000000000000000000" pitchFamily="2" charset="2"/>
              <a:buNone/>
              <a:tabLst/>
              <a:defRPr/>
            </a:pPr>
            <a:r>
              <a:rPr lang="en-US" sz="1100" baseline="0" dirty="0">
                <a:latin typeface="+mn-lt"/>
              </a:rPr>
              <a:t>This is intended to draw attention to areas of focus from our state determination. This indicator is currently for informational purposes only and is not included in the calculation of the 2021 rating.</a:t>
            </a:r>
          </a:p>
          <a:p>
            <a:pPr marL="171450" marR="0" indent="-171450" algn="l" defTabSz="914400" rtl="0" eaLnBrk="1" fontAlgn="auto" latinLnBrk="0" hangingPunct="1">
              <a:lnSpc>
                <a:spcPct val="100000"/>
              </a:lnSpc>
              <a:spcBef>
                <a:spcPts val="1834"/>
              </a:spcBef>
              <a:spcAft>
                <a:spcPts val="0"/>
              </a:spcAft>
              <a:buClrTx/>
              <a:buSzTx/>
              <a:buFont typeface="Wingdings" panose="05000000000000000000" pitchFamily="2" charset="2"/>
              <a:buChar char="Ø"/>
              <a:tabLst/>
              <a:defRPr/>
            </a:pPr>
            <a:endParaRPr lang="en-US" sz="1100" dirty="0">
              <a:latin typeface="+mn-lt"/>
            </a:endParaRPr>
          </a:p>
          <a:p>
            <a:pPr marL="0" marR="0" indent="0" algn="l" defTabSz="914400" rtl="0" eaLnBrk="1" fontAlgn="auto" latinLnBrk="0" hangingPunct="1">
              <a:lnSpc>
                <a:spcPct val="100000"/>
              </a:lnSpc>
              <a:spcBef>
                <a:spcPts val="1834"/>
              </a:spcBef>
              <a:spcAft>
                <a:spcPts val="0"/>
              </a:spcAft>
              <a:buClrTx/>
              <a:buSzTx/>
              <a:buFont typeface="Wingdings" panose="05000000000000000000" pitchFamily="2" charset="2"/>
              <a:buNone/>
              <a:tabLst/>
              <a:defRPr/>
            </a:pPr>
            <a:endParaRPr lang="en-US" sz="1100" baseline="0" dirty="0">
              <a:latin typeface="+mn-lt"/>
            </a:endParaRP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3233302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FB155-01D8-794A-A604-83588E7638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630398" cy="8229599"/>
          </a:xfrm>
          <a:prstGeom prst="rect">
            <a:avLst/>
          </a:prstGeom>
        </p:spPr>
      </p:pic>
      <p:sp>
        <p:nvSpPr>
          <p:cNvPr id="2" name="Title 1"/>
          <p:cNvSpPr>
            <a:spLocks noGrp="1"/>
          </p:cNvSpPr>
          <p:nvPr>
            <p:ph type="ctrTitle"/>
          </p:nvPr>
        </p:nvSpPr>
        <p:spPr>
          <a:xfrm>
            <a:off x="247675" y="536195"/>
            <a:ext cx="12435840" cy="769441"/>
          </a:xfrm>
        </p:spPr>
        <p:txBody>
          <a:bodyPr lIns="0" tIns="0" rIns="0" bIns="0" anchor="b" anchorCtr="0">
            <a:sp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47675" y="6784963"/>
            <a:ext cx="10241280" cy="523220"/>
          </a:xfrm>
        </p:spPr>
        <p:txBody>
          <a:bodyPr lIns="0" tIns="0" rIns="0" bIns="0" anchor="t" anchorCtr="0">
            <a:spAutoFit/>
          </a:bodyPr>
          <a:lstStyle>
            <a:lvl1pPr marL="0" indent="0" algn="l">
              <a:buNone/>
              <a:defRPr sz="3400">
                <a:solidFill>
                  <a:srgbClr val="CD0920"/>
                </a:solidFill>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0" indent="0" algn="ctr">
              <a:buNone/>
              <a:defRPr>
                <a:solidFill>
                  <a:schemeClr val="tx1">
                    <a:tint val="75000"/>
                  </a:schemeClr>
                </a:solidFill>
              </a:defRPr>
            </a:lvl5pPr>
            <a:lvl6pPr marL="2743063" indent="0" algn="ctr">
              <a:buNone/>
              <a:defRPr>
                <a:solidFill>
                  <a:schemeClr val="tx1">
                    <a:tint val="75000"/>
                  </a:schemeClr>
                </a:solidFill>
              </a:defRPr>
            </a:lvl6pPr>
            <a:lvl7pPr marL="3291675"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8958F0-E22B-4844-AC19-7C0D6F3750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372804"/>
            <a:ext cx="14630400" cy="861060"/>
          </a:xfrm>
          <a:prstGeom prst="rect">
            <a:avLst/>
          </a:prstGeom>
        </p:spPr>
      </p:pic>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731520" y="1508584"/>
            <a:ext cx="13167360" cy="54311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31520" y="1557346"/>
            <a:ext cx="13167360" cy="543115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xStyles>
    <p:titleStyle>
      <a:lvl1pPr algn="ctr" defTabSz="548613" rtl="0" eaLnBrk="1" latinLnBrk="0" hangingPunct="1">
        <a:spcBef>
          <a:spcPct val="0"/>
        </a:spcBef>
        <a:buNone/>
        <a:defRPr sz="5000" b="1" kern="1200">
          <a:solidFill>
            <a:srgbClr val="C00000"/>
          </a:solidFill>
          <a:latin typeface="Arial"/>
          <a:ea typeface="+mj-ea"/>
          <a:cs typeface="Arial"/>
        </a:defRPr>
      </a:lvl1pPr>
    </p:titleStyle>
    <p:body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7.jp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8.png"/><Relationship Id="rId10" Type="http://schemas.openxmlformats.org/officeDocument/2006/relationships/diagramData" Target="../diagrams/data3.xml"/><Relationship Id="rId4" Type="http://schemas.openxmlformats.org/officeDocument/2006/relationships/hyperlink" Target="https://runninginmyhead.com/2015/07/24/riddles-in-the-dark-redux/" TargetMode="External"/><Relationship Id="rId9" Type="http://schemas.microsoft.com/office/2007/relationships/diagramDrawing" Target="../diagrams/drawing2.xml"/><Relationship Id="rId14" Type="http://schemas.microsoft.com/office/2007/relationships/diagramDrawing" Target="../diagrams/drawing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254" y="591246"/>
            <a:ext cx="12732750" cy="677108"/>
          </a:xfrm>
        </p:spPr>
        <p:txBody>
          <a:bodyPr/>
          <a:lstStyle/>
          <a:p>
            <a:r>
              <a:rPr lang="en-US" sz="4400" dirty="0"/>
              <a:t>Ohio’s Special Education Ratings</a:t>
            </a:r>
          </a:p>
        </p:txBody>
      </p:sp>
      <p:sp>
        <p:nvSpPr>
          <p:cNvPr id="3" name="Subtitle 2"/>
          <p:cNvSpPr>
            <a:spLocks noGrp="1"/>
          </p:cNvSpPr>
          <p:nvPr>
            <p:ph type="subTitle" idx="1"/>
          </p:nvPr>
        </p:nvSpPr>
        <p:spPr>
          <a:xfrm>
            <a:off x="367024" y="6670423"/>
            <a:ext cx="7680960" cy="492443"/>
          </a:xfrm>
        </p:spPr>
        <p:txBody>
          <a:bodyPr/>
          <a:lstStyle/>
          <a:p>
            <a:r>
              <a:rPr lang="en-US" sz="3200" dirty="0">
                <a:solidFill>
                  <a:schemeClr val="tx1">
                    <a:tint val="75000"/>
                  </a:schemeClr>
                </a:solidFill>
              </a:rPr>
              <a:t>July 2021</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F5F5-EFDE-4D7E-A792-34B29B3F9A8A}"/>
              </a:ext>
            </a:extLst>
          </p:cNvPr>
          <p:cNvSpPr>
            <a:spLocks noGrp="1"/>
          </p:cNvSpPr>
          <p:nvPr>
            <p:ph type="title"/>
          </p:nvPr>
        </p:nvSpPr>
        <p:spPr/>
        <p:txBody>
          <a:bodyPr/>
          <a:lstStyle/>
          <a:p>
            <a:r>
              <a:rPr lang="en-US" dirty="0">
                <a:solidFill>
                  <a:schemeClr val="accent2">
                    <a:lumMod val="50000"/>
                  </a:schemeClr>
                </a:solidFill>
              </a:rPr>
              <a:t>Calculating Ratings</a:t>
            </a:r>
          </a:p>
        </p:txBody>
      </p:sp>
      <p:sp>
        <p:nvSpPr>
          <p:cNvPr id="6" name="Freeform: Shape 5">
            <a:extLst>
              <a:ext uri="{FF2B5EF4-FFF2-40B4-BE49-F238E27FC236}">
                <a16:creationId xmlns:a16="http://schemas.microsoft.com/office/drawing/2014/main" id="{260BBC06-E1B8-4EB6-A0F0-3C68BD354D46}"/>
              </a:ext>
            </a:extLst>
          </p:cNvPr>
          <p:cNvSpPr/>
          <p:nvPr/>
        </p:nvSpPr>
        <p:spPr>
          <a:xfrm>
            <a:off x="732155" y="2463736"/>
            <a:ext cx="13166725" cy="1814670"/>
          </a:xfrm>
          <a:custGeom>
            <a:avLst/>
            <a:gdLst>
              <a:gd name="connsiteX0" fmla="*/ 0 w 13166725"/>
              <a:gd name="connsiteY0" fmla="*/ 302451 h 1814670"/>
              <a:gd name="connsiteX1" fmla="*/ 302451 w 13166725"/>
              <a:gd name="connsiteY1" fmla="*/ 0 h 1814670"/>
              <a:gd name="connsiteX2" fmla="*/ 12864274 w 13166725"/>
              <a:gd name="connsiteY2" fmla="*/ 0 h 1814670"/>
              <a:gd name="connsiteX3" fmla="*/ 13166725 w 13166725"/>
              <a:gd name="connsiteY3" fmla="*/ 302451 h 1814670"/>
              <a:gd name="connsiteX4" fmla="*/ 13166725 w 13166725"/>
              <a:gd name="connsiteY4" fmla="*/ 1512219 h 1814670"/>
              <a:gd name="connsiteX5" fmla="*/ 12864274 w 13166725"/>
              <a:gd name="connsiteY5" fmla="*/ 1814670 h 1814670"/>
              <a:gd name="connsiteX6" fmla="*/ 302451 w 13166725"/>
              <a:gd name="connsiteY6" fmla="*/ 1814670 h 1814670"/>
              <a:gd name="connsiteX7" fmla="*/ 0 w 13166725"/>
              <a:gd name="connsiteY7" fmla="*/ 1512219 h 1814670"/>
              <a:gd name="connsiteX8" fmla="*/ 0 w 13166725"/>
              <a:gd name="connsiteY8" fmla="*/ 302451 h 18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814670">
                <a:moveTo>
                  <a:pt x="0" y="302451"/>
                </a:moveTo>
                <a:cubicBezTo>
                  <a:pt x="0" y="135412"/>
                  <a:pt x="135412" y="0"/>
                  <a:pt x="302451" y="0"/>
                </a:cubicBezTo>
                <a:lnTo>
                  <a:pt x="12864274" y="0"/>
                </a:lnTo>
                <a:cubicBezTo>
                  <a:pt x="13031313" y="0"/>
                  <a:pt x="13166725" y="135412"/>
                  <a:pt x="13166725" y="302451"/>
                </a:cubicBezTo>
                <a:lnTo>
                  <a:pt x="13166725" y="1512219"/>
                </a:lnTo>
                <a:cubicBezTo>
                  <a:pt x="13166725" y="1679258"/>
                  <a:pt x="13031313" y="1814670"/>
                  <a:pt x="12864274" y="1814670"/>
                </a:cubicBezTo>
                <a:lnTo>
                  <a:pt x="302451" y="1814670"/>
                </a:lnTo>
                <a:cubicBezTo>
                  <a:pt x="135412" y="1814670"/>
                  <a:pt x="0" y="1679258"/>
                  <a:pt x="0" y="1512219"/>
                </a:cubicBezTo>
                <a:lnTo>
                  <a:pt x="0" y="302451"/>
                </a:lnTo>
                <a:close/>
              </a:path>
            </a:pathLst>
          </a:custGeom>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7655" tIns="267655" rIns="267655" bIns="267655" numCol="1" spcCol="1270" anchor="ctr" anchorCtr="0">
            <a:noAutofit/>
          </a:bodyPr>
          <a:lstStyle/>
          <a:p>
            <a:pPr marL="0" lvl="0" indent="0" algn="l" defTabSz="208915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Calculates an average compliance score</a:t>
            </a:r>
          </a:p>
        </p:txBody>
      </p:sp>
      <p:sp>
        <p:nvSpPr>
          <p:cNvPr id="8" name="Freeform: Shape 7">
            <a:extLst>
              <a:ext uri="{FF2B5EF4-FFF2-40B4-BE49-F238E27FC236}">
                <a16:creationId xmlns:a16="http://schemas.microsoft.com/office/drawing/2014/main" id="{BE8B10FE-1546-45A4-9BD9-DECD800FB66D}"/>
              </a:ext>
            </a:extLst>
          </p:cNvPr>
          <p:cNvSpPr/>
          <p:nvPr/>
        </p:nvSpPr>
        <p:spPr>
          <a:xfrm>
            <a:off x="732155" y="4437295"/>
            <a:ext cx="13166725" cy="182882"/>
          </a:xfrm>
          <a:custGeom>
            <a:avLst/>
            <a:gdLst>
              <a:gd name="connsiteX0" fmla="*/ 0 w 13166725"/>
              <a:gd name="connsiteY0" fmla="*/ 30481 h 182882"/>
              <a:gd name="connsiteX1" fmla="*/ 30481 w 13166725"/>
              <a:gd name="connsiteY1" fmla="*/ 0 h 182882"/>
              <a:gd name="connsiteX2" fmla="*/ 13136244 w 13166725"/>
              <a:gd name="connsiteY2" fmla="*/ 0 h 182882"/>
              <a:gd name="connsiteX3" fmla="*/ 13166725 w 13166725"/>
              <a:gd name="connsiteY3" fmla="*/ 30481 h 182882"/>
              <a:gd name="connsiteX4" fmla="*/ 13166725 w 13166725"/>
              <a:gd name="connsiteY4" fmla="*/ 152401 h 182882"/>
              <a:gd name="connsiteX5" fmla="*/ 13136244 w 13166725"/>
              <a:gd name="connsiteY5" fmla="*/ 182882 h 182882"/>
              <a:gd name="connsiteX6" fmla="*/ 30481 w 13166725"/>
              <a:gd name="connsiteY6" fmla="*/ 182882 h 182882"/>
              <a:gd name="connsiteX7" fmla="*/ 0 w 13166725"/>
              <a:gd name="connsiteY7" fmla="*/ 152401 h 182882"/>
              <a:gd name="connsiteX8" fmla="*/ 0 w 13166725"/>
              <a:gd name="connsiteY8" fmla="*/ 30481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82882">
                <a:moveTo>
                  <a:pt x="0" y="30481"/>
                </a:moveTo>
                <a:cubicBezTo>
                  <a:pt x="0" y="13647"/>
                  <a:pt x="13647" y="0"/>
                  <a:pt x="30481" y="0"/>
                </a:cubicBezTo>
                <a:lnTo>
                  <a:pt x="13136244" y="0"/>
                </a:lnTo>
                <a:cubicBezTo>
                  <a:pt x="13153078" y="0"/>
                  <a:pt x="13166725" y="13647"/>
                  <a:pt x="13166725" y="30481"/>
                </a:cubicBezTo>
                <a:lnTo>
                  <a:pt x="13166725" y="152401"/>
                </a:lnTo>
                <a:cubicBezTo>
                  <a:pt x="13166725" y="169235"/>
                  <a:pt x="13153078" y="182882"/>
                  <a:pt x="13136244" y="182882"/>
                </a:cubicBezTo>
                <a:lnTo>
                  <a:pt x="30481" y="182882"/>
                </a:lnTo>
                <a:cubicBezTo>
                  <a:pt x="13647" y="182882"/>
                  <a:pt x="0" y="169235"/>
                  <a:pt x="0" y="152401"/>
                </a:cubicBezTo>
                <a:lnTo>
                  <a:pt x="0" y="30481"/>
                </a:lnTo>
                <a:close/>
              </a:path>
            </a:pathLst>
          </a:custGeom>
          <a:solidFill>
            <a:schemeClr val="accent2">
              <a:lumMod val="50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7998" tIns="187998" rIns="187998" bIns="187998" numCol="1" spcCol="1270" anchor="ctr" anchorCtr="0">
            <a:noAutofit/>
          </a:bodyPr>
          <a:lstStyle/>
          <a:p>
            <a:pPr marL="0" lvl="0" indent="0" algn="l" defTabSz="2089150">
              <a:lnSpc>
                <a:spcPct val="90000"/>
              </a:lnSpc>
              <a:spcBef>
                <a:spcPct val="0"/>
              </a:spcBef>
              <a:spcAft>
                <a:spcPct val="35000"/>
              </a:spcAft>
              <a:buNone/>
            </a:pPr>
            <a:endParaRPr lang="en-US" sz="4700" kern="1200" dirty="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A3C22BB5-578B-4132-A687-CE8E6E30834C}"/>
              </a:ext>
            </a:extLst>
          </p:cNvPr>
          <p:cNvSpPr/>
          <p:nvPr/>
        </p:nvSpPr>
        <p:spPr>
          <a:xfrm>
            <a:off x="732155" y="4774908"/>
            <a:ext cx="13166725" cy="1814670"/>
          </a:xfrm>
          <a:custGeom>
            <a:avLst/>
            <a:gdLst>
              <a:gd name="connsiteX0" fmla="*/ 0 w 13166725"/>
              <a:gd name="connsiteY0" fmla="*/ 302451 h 1814670"/>
              <a:gd name="connsiteX1" fmla="*/ 302451 w 13166725"/>
              <a:gd name="connsiteY1" fmla="*/ 0 h 1814670"/>
              <a:gd name="connsiteX2" fmla="*/ 12864274 w 13166725"/>
              <a:gd name="connsiteY2" fmla="*/ 0 h 1814670"/>
              <a:gd name="connsiteX3" fmla="*/ 13166725 w 13166725"/>
              <a:gd name="connsiteY3" fmla="*/ 302451 h 1814670"/>
              <a:gd name="connsiteX4" fmla="*/ 13166725 w 13166725"/>
              <a:gd name="connsiteY4" fmla="*/ 1512219 h 1814670"/>
              <a:gd name="connsiteX5" fmla="*/ 12864274 w 13166725"/>
              <a:gd name="connsiteY5" fmla="*/ 1814670 h 1814670"/>
              <a:gd name="connsiteX6" fmla="*/ 302451 w 13166725"/>
              <a:gd name="connsiteY6" fmla="*/ 1814670 h 1814670"/>
              <a:gd name="connsiteX7" fmla="*/ 0 w 13166725"/>
              <a:gd name="connsiteY7" fmla="*/ 1512219 h 1814670"/>
              <a:gd name="connsiteX8" fmla="*/ 0 w 13166725"/>
              <a:gd name="connsiteY8" fmla="*/ 302451 h 18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814670">
                <a:moveTo>
                  <a:pt x="0" y="302451"/>
                </a:moveTo>
                <a:cubicBezTo>
                  <a:pt x="0" y="135412"/>
                  <a:pt x="135412" y="0"/>
                  <a:pt x="302451" y="0"/>
                </a:cubicBezTo>
                <a:lnTo>
                  <a:pt x="12864274" y="0"/>
                </a:lnTo>
                <a:cubicBezTo>
                  <a:pt x="13031313" y="0"/>
                  <a:pt x="13166725" y="135412"/>
                  <a:pt x="13166725" y="302451"/>
                </a:cubicBezTo>
                <a:lnTo>
                  <a:pt x="13166725" y="1512219"/>
                </a:lnTo>
                <a:cubicBezTo>
                  <a:pt x="13166725" y="1679258"/>
                  <a:pt x="13031313" y="1814670"/>
                  <a:pt x="12864274" y="1814670"/>
                </a:cubicBezTo>
                <a:lnTo>
                  <a:pt x="302451" y="1814670"/>
                </a:lnTo>
                <a:cubicBezTo>
                  <a:pt x="135412" y="1814670"/>
                  <a:pt x="0" y="1679258"/>
                  <a:pt x="0" y="1512219"/>
                </a:cubicBezTo>
                <a:lnTo>
                  <a:pt x="0" y="302451"/>
                </a:lnTo>
                <a:close/>
              </a:path>
            </a:pathLst>
          </a:custGeom>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7655" tIns="267655" rIns="267655" bIns="267655" numCol="1" spcCol="1270" anchor="ctr" anchorCtr="0">
            <a:noAutofit/>
          </a:bodyPr>
          <a:lstStyle/>
          <a:p>
            <a:pPr marL="0" lvl="0" indent="0" algn="l" defTabSz="208915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Identifies the district by linking the average to the corresponding rating category</a:t>
            </a:r>
          </a:p>
        </p:txBody>
      </p:sp>
      <p:sp>
        <p:nvSpPr>
          <p:cNvPr id="3" name="TextBox 2">
            <a:extLst>
              <a:ext uri="{FF2B5EF4-FFF2-40B4-BE49-F238E27FC236}">
                <a16:creationId xmlns:a16="http://schemas.microsoft.com/office/drawing/2014/main" id="{3AD713C4-164F-433A-8504-EAEF1D7D5317}"/>
              </a:ext>
            </a:extLst>
          </p:cNvPr>
          <p:cNvSpPr txBox="1"/>
          <p:nvPr/>
        </p:nvSpPr>
        <p:spPr>
          <a:xfrm>
            <a:off x="732155" y="1749952"/>
            <a:ext cx="1316736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The Office for Exceptional Children:</a:t>
            </a:r>
          </a:p>
        </p:txBody>
      </p:sp>
    </p:spTree>
    <p:extLst>
      <p:ext uri="{BB962C8B-B14F-4D97-AF65-F5344CB8AC3E}">
        <p14:creationId xmlns:p14="http://schemas.microsoft.com/office/powerpoint/2010/main" val="193148944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CD37-2B86-4BFD-A0C4-F1288CE22A23}"/>
              </a:ext>
            </a:extLst>
          </p:cNvPr>
          <p:cNvSpPr>
            <a:spLocks noGrp="1"/>
          </p:cNvSpPr>
          <p:nvPr>
            <p:ph type="title"/>
          </p:nvPr>
        </p:nvSpPr>
        <p:spPr/>
        <p:txBody>
          <a:bodyPr/>
          <a:lstStyle/>
          <a:p>
            <a:r>
              <a:rPr lang="en-US" dirty="0">
                <a:solidFill>
                  <a:schemeClr val="accent2">
                    <a:lumMod val="50000"/>
                  </a:schemeClr>
                </a:solidFill>
              </a:rPr>
              <a:t>Calculating Compliance &amp; Results Scores</a:t>
            </a:r>
          </a:p>
        </p:txBody>
      </p:sp>
      <p:graphicFrame>
        <p:nvGraphicFramePr>
          <p:cNvPr id="4" name="Content Placeholder 3">
            <a:extLst>
              <a:ext uri="{FF2B5EF4-FFF2-40B4-BE49-F238E27FC236}">
                <a16:creationId xmlns:a16="http://schemas.microsoft.com/office/drawing/2014/main" id="{C03DE614-8760-47BF-9FAE-15BC2E5B8BA1}"/>
              </a:ext>
            </a:extLst>
          </p:cNvPr>
          <p:cNvGraphicFramePr>
            <a:graphicFrameLocks noGrp="1"/>
          </p:cNvGraphicFramePr>
          <p:nvPr>
            <p:ph idx="1"/>
            <p:extLst>
              <p:ext uri="{D42A27DB-BD31-4B8C-83A1-F6EECF244321}">
                <p14:modId xmlns:p14="http://schemas.microsoft.com/office/powerpoint/2010/main" val="2708625994"/>
              </p:ext>
            </p:extLst>
          </p:nvPr>
        </p:nvGraphicFramePr>
        <p:xfrm>
          <a:off x="731838" y="1508126"/>
          <a:ext cx="13166725" cy="2418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7">
            <a:extLst>
              <a:ext uri="{FF2B5EF4-FFF2-40B4-BE49-F238E27FC236}">
                <a16:creationId xmlns:a16="http://schemas.microsoft.com/office/drawing/2014/main" id="{2D439E5F-70B7-42FC-934B-75C48F2AC2CC}"/>
              </a:ext>
            </a:extLst>
          </p:cNvPr>
          <p:cNvGraphicFramePr>
            <a:graphicFrameLocks noGrp="1"/>
          </p:cNvGraphicFramePr>
          <p:nvPr>
            <p:extLst>
              <p:ext uri="{D42A27DB-BD31-4B8C-83A1-F6EECF244321}">
                <p14:modId xmlns:p14="http://schemas.microsoft.com/office/powerpoint/2010/main" val="1893387885"/>
              </p:ext>
            </p:extLst>
          </p:nvPr>
        </p:nvGraphicFramePr>
        <p:xfrm>
          <a:off x="246888" y="4276165"/>
          <a:ext cx="14136624" cy="3108960"/>
        </p:xfrm>
        <a:graphic>
          <a:graphicData uri="http://schemas.openxmlformats.org/drawingml/2006/table">
            <a:tbl>
              <a:tblPr firstRow="1" bandRow="1">
                <a:tableStyleId>{073A0DAA-6AF3-43AB-8588-CEC1D06C72B9}</a:tableStyleId>
              </a:tblPr>
              <a:tblGrid>
                <a:gridCol w="7068312">
                  <a:extLst>
                    <a:ext uri="{9D8B030D-6E8A-4147-A177-3AD203B41FA5}">
                      <a16:colId xmlns:a16="http://schemas.microsoft.com/office/drawing/2014/main" val="1327560584"/>
                    </a:ext>
                  </a:extLst>
                </a:gridCol>
                <a:gridCol w="7068312">
                  <a:extLst>
                    <a:ext uri="{9D8B030D-6E8A-4147-A177-3AD203B41FA5}">
                      <a16:colId xmlns:a16="http://schemas.microsoft.com/office/drawing/2014/main" val="1752219271"/>
                    </a:ext>
                  </a:extLst>
                </a:gridCol>
              </a:tblGrid>
              <a:tr h="370840">
                <a:tc gridSpan="2">
                  <a:txBody>
                    <a:bodyPr/>
                    <a:lstStyle/>
                    <a:p>
                      <a:pPr algn="ctr"/>
                      <a:r>
                        <a:rPr lang="en-US" sz="2800" dirty="0">
                          <a:latin typeface="Arial" panose="020B0604020202020204" pitchFamily="34" charset="0"/>
                          <a:cs typeface="Arial" panose="020B0604020202020204" pitchFamily="34" charset="0"/>
                        </a:rPr>
                        <a:t>Overall Score</a:t>
                      </a:r>
                    </a:p>
                  </a:txBody>
                  <a:tcPr>
                    <a:solidFill>
                      <a:schemeClr val="tx1">
                        <a:lumMod val="65000"/>
                        <a:lumOff val="35000"/>
                      </a:schemeClr>
                    </a:solidFill>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0143025"/>
                  </a:ext>
                </a:extLst>
              </a:tr>
              <a:tr h="370840">
                <a:tc>
                  <a:txBody>
                    <a:bodyPr/>
                    <a:lstStyle/>
                    <a:p>
                      <a:pPr algn="ctr"/>
                      <a:r>
                        <a:rPr lang="en-US" sz="2800" b="1" dirty="0">
                          <a:latin typeface="Arial" panose="020B0604020202020204" pitchFamily="34" charset="0"/>
                          <a:cs typeface="Arial" panose="020B0604020202020204" pitchFamily="34" charset="0"/>
                        </a:rPr>
                        <a:t>Rating</a:t>
                      </a:r>
                    </a:p>
                  </a:txBody>
                  <a:tcPr>
                    <a:solidFill>
                      <a:schemeClr val="bg1">
                        <a:lumMod val="65000"/>
                      </a:schemeClr>
                    </a:solidFill>
                  </a:tcPr>
                </a:tc>
                <a:tc>
                  <a:txBody>
                    <a:bodyPr/>
                    <a:lstStyle/>
                    <a:p>
                      <a:pPr algn="ctr"/>
                      <a:r>
                        <a:rPr lang="en-US" sz="2800" b="1" dirty="0">
                          <a:latin typeface="Arial" panose="020B0604020202020204" pitchFamily="34" charset="0"/>
                          <a:cs typeface="Arial" panose="020B0604020202020204" pitchFamily="34" charset="0"/>
                        </a:rPr>
                        <a:t>Criteria</a:t>
                      </a:r>
                    </a:p>
                  </a:txBody>
                  <a:tcPr>
                    <a:solidFill>
                      <a:schemeClr val="bg1">
                        <a:lumMod val="65000"/>
                      </a:schemeClr>
                    </a:solidFill>
                  </a:tcPr>
                </a:tc>
                <a:extLst>
                  <a:ext uri="{0D108BD9-81ED-4DB2-BD59-A6C34878D82A}">
                    <a16:rowId xmlns:a16="http://schemas.microsoft.com/office/drawing/2014/main" val="1054835959"/>
                  </a:ext>
                </a:extLst>
              </a:tr>
              <a:tr h="370840">
                <a:tc>
                  <a:txBody>
                    <a:bodyPr/>
                    <a:lstStyle/>
                    <a:p>
                      <a:r>
                        <a:rPr lang="en-US" sz="2800" dirty="0">
                          <a:latin typeface="Arial" panose="020B0604020202020204" pitchFamily="34" charset="0"/>
                          <a:cs typeface="Arial" panose="020B0604020202020204" pitchFamily="34" charset="0"/>
                        </a:rPr>
                        <a:t>Meets Requirements</a:t>
                      </a:r>
                    </a:p>
                  </a:txBody>
                  <a:tcPr/>
                </a:tc>
                <a:tc>
                  <a:txBody>
                    <a:bodyPr/>
                    <a:lstStyle/>
                    <a:p>
                      <a:pPr algn="ctr"/>
                      <a:r>
                        <a:rPr lang="en-US" sz="2800" dirty="0">
                          <a:latin typeface="Arial" panose="020B0604020202020204" pitchFamily="34" charset="0"/>
                          <a:cs typeface="Arial" panose="020B0604020202020204" pitchFamily="34" charset="0"/>
                        </a:rPr>
                        <a:t>3.75 – 4.00 points</a:t>
                      </a:r>
                    </a:p>
                  </a:txBody>
                  <a:tcPr/>
                </a:tc>
                <a:extLst>
                  <a:ext uri="{0D108BD9-81ED-4DB2-BD59-A6C34878D82A}">
                    <a16:rowId xmlns:a16="http://schemas.microsoft.com/office/drawing/2014/main" val="424102376"/>
                  </a:ext>
                </a:extLst>
              </a:tr>
              <a:tr h="370840">
                <a:tc>
                  <a:txBody>
                    <a:bodyPr/>
                    <a:lstStyle/>
                    <a:p>
                      <a:r>
                        <a:rPr lang="en-US" sz="2800" dirty="0">
                          <a:latin typeface="Arial" panose="020B0604020202020204" pitchFamily="34" charset="0"/>
                          <a:cs typeface="Arial" panose="020B0604020202020204" pitchFamily="34" charset="0"/>
                        </a:rPr>
                        <a:t>Needs Assistance</a:t>
                      </a:r>
                    </a:p>
                  </a:txBody>
                  <a:tcPr/>
                </a:tc>
                <a:tc>
                  <a:txBody>
                    <a:bodyPr/>
                    <a:lstStyle/>
                    <a:p>
                      <a:pPr algn="ctr"/>
                      <a:r>
                        <a:rPr lang="en-US" sz="2800" dirty="0">
                          <a:latin typeface="Arial" panose="020B0604020202020204" pitchFamily="34" charset="0"/>
                          <a:cs typeface="Arial" panose="020B0604020202020204" pitchFamily="34" charset="0"/>
                        </a:rPr>
                        <a:t>3.00 – 3.74 points</a:t>
                      </a:r>
                    </a:p>
                  </a:txBody>
                  <a:tcPr/>
                </a:tc>
                <a:extLst>
                  <a:ext uri="{0D108BD9-81ED-4DB2-BD59-A6C34878D82A}">
                    <a16:rowId xmlns:a16="http://schemas.microsoft.com/office/drawing/2014/main" val="1135898320"/>
                  </a:ext>
                </a:extLst>
              </a:tr>
              <a:tr h="370840">
                <a:tc>
                  <a:txBody>
                    <a:bodyPr/>
                    <a:lstStyle/>
                    <a:p>
                      <a:r>
                        <a:rPr lang="en-US" sz="2800" dirty="0">
                          <a:latin typeface="Arial" panose="020B0604020202020204" pitchFamily="34" charset="0"/>
                          <a:cs typeface="Arial" panose="020B0604020202020204" pitchFamily="34" charset="0"/>
                        </a:rPr>
                        <a:t>Needs Intervention</a:t>
                      </a:r>
                    </a:p>
                  </a:txBody>
                  <a:tcPr/>
                </a:tc>
                <a:tc>
                  <a:txBody>
                    <a:bodyPr/>
                    <a:lstStyle/>
                    <a:p>
                      <a:pPr algn="ctr"/>
                      <a:r>
                        <a:rPr lang="en-US" sz="2800" dirty="0">
                          <a:latin typeface="Arial" panose="020B0604020202020204" pitchFamily="34" charset="0"/>
                          <a:cs typeface="Arial" panose="020B0604020202020204" pitchFamily="34" charset="0"/>
                        </a:rPr>
                        <a:t>1.25 – 2.99 points</a:t>
                      </a:r>
                    </a:p>
                  </a:txBody>
                  <a:tcPr/>
                </a:tc>
                <a:extLst>
                  <a:ext uri="{0D108BD9-81ED-4DB2-BD59-A6C34878D82A}">
                    <a16:rowId xmlns:a16="http://schemas.microsoft.com/office/drawing/2014/main" val="3826926970"/>
                  </a:ext>
                </a:extLst>
              </a:tr>
              <a:tr h="370840">
                <a:tc>
                  <a:txBody>
                    <a:bodyPr/>
                    <a:lstStyle/>
                    <a:p>
                      <a:r>
                        <a:rPr lang="en-US" sz="2800" dirty="0">
                          <a:latin typeface="Arial" panose="020B0604020202020204" pitchFamily="34" charset="0"/>
                          <a:cs typeface="Arial" panose="020B0604020202020204" pitchFamily="34" charset="0"/>
                        </a:rPr>
                        <a:t>Needs Substantial Intervention</a:t>
                      </a:r>
                    </a:p>
                  </a:txBody>
                  <a:tcPr/>
                </a:tc>
                <a:tc>
                  <a:txBody>
                    <a:bodyPr/>
                    <a:lstStyle/>
                    <a:p>
                      <a:pPr algn="ctr"/>
                      <a:r>
                        <a:rPr lang="en-US" sz="2800" dirty="0">
                          <a:latin typeface="Arial" panose="020B0604020202020204" pitchFamily="34" charset="0"/>
                          <a:cs typeface="Arial" panose="020B0604020202020204" pitchFamily="34" charset="0"/>
                        </a:rPr>
                        <a:t>&lt;1.25 points</a:t>
                      </a:r>
                    </a:p>
                  </a:txBody>
                  <a:tcPr/>
                </a:tc>
                <a:extLst>
                  <a:ext uri="{0D108BD9-81ED-4DB2-BD59-A6C34878D82A}">
                    <a16:rowId xmlns:a16="http://schemas.microsoft.com/office/drawing/2014/main" val="2897043920"/>
                  </a:ext>
                </a:extLst>
              </a:tr>
            </a:tbl>
          </a:graphicData>
        </a:graphic>
      </p:graphicFrame>
    </p:spTree>
    <p:extLst>
      <p:ext uri="{BB962C8B-B14F-4D97-AF65-F5344CB8AC3E}">
        <p14:creationId xmlns:p14="http://schemas.microsoft.com/office/powerpoint/2010/main" val="124822885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FD1461-C3EB-4C48-8919-7A6BCF64C683}"/>
              </a:ext>
            </a:extLst>
          </p:cNvPr>
          <p:cNvSpPr>
            <a:spLocks noGrp="1"/>
          </p:cNvSpPr>
          <p:nvPr>
            <p:ph idx="1"/>
          </p:nvPr>
        </p:nvSpPr>
        <p:spPr>
          <a:xfrm>
            <a:off x="731520" y="676656"/>
            <a:ext cx="13167360" cy="6263084"/>
          </a:xfrm>
        </p:spPr>
        <p:txBody>
          <a:bodyPr anchor="ctr"/>
          <a:lstStyle/>
          <a:p>
            <a:pPr marL="0" indent="0" algn="ctr">
              <a:buNone/>
            </a:pPr>
            <a:r>
              <a:rPr lang="en-US" sz="7200" b="1" dirty="0">
                <a:solidFill>
                  <a:schemeClr val="accent2">
                    <a:lumMod val="50000"/>
                  </a:schemeClr>
                </a:solidFill>
              </a:rPr>
              <a:t>How are </a:t>
            </a:r>
          </a:p>
          <a:p>
            <a:pPr marL="0" indent="0" algn="ctr">
              <a:buNone/>
            </a:pPr>
            <a:r>
              <a:rPr lang="en-US" sz="7200" b="1" dirty="0">
                <a:solidFill>
                  <a:schemeClr val="accent2">
                    <a:lumMod val="50000"/>
                  </a:schemeClr>
                </a:solidFill>
              </a:rPr>
              <a:t>Special Education Ratings</a:t>
            </a:r>
          </a:p>
          <a:p>
            <a:pPr marL="0" indent="0" algn="ctr">
              <a:buNone/>
            </a:pPr>
            <a:r>
              <a:rPr lang="en-US" sz="7200" b="1" dirty="0">
                <a:solidFill>
                  <a:schemeClr val="accent2">
                    <a:lumMod val="50000"/>
                  </a:schemeClr>
                </a:solidFill>
              </a:rPr>
              <a:t> different from </a:t>
            </a:r>
          </a:p>
          <a:p>
            <a:pPr marL="0" indent="0" algn="ctr">
              <a:buNone/>
            </a:pPr>
            <a:r>
              <a:rPr lang="en-US" sz="7200" b="1" dirty="0">
                <a:solidFill>
                  <a:schemeClr val="accent2">
                    <a:lumMod val="50000"/>
                  </a:schemeClr>
                </a:solidFill>
              </a:rPr>
              <a:t>Special Education Profiles?</a:t>
            </a:r>
          </a:p>
        </p:txBody>
      </p:sp>
    </p:spTree>
    <p:extLst>
      <p:ext uri="{BB962C8B-B14F-4D97-AF65-F5344CB8AC3E}">
        <p14:creationId xmlns:p14="http://schemas.microsoft.com/office/powerpoint/2010/main" val="327996477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AAB8-DE05-4CD5-8860-073A67D4A446}"/>
              </a:ext>
            </a:extLst>
          </p:cNvPr>
          <p:cNvSpPr>
            <a:spLocks noGrp="1"/>
          </p:cNvSpPr>
          <p:nvPr>
            <p:ph type="title"/>
          </p:nvPr>
        </p:nvSpPr>
        <p:spPr>
          <a:xfrm>
            <a:off x="2377440" y="200613"/>
            <a:ext cx="9875520" cy="775597"/>
          </a:xfrm>
        </p:spPr>
        <p:txBody>
          <a:bodyPr/>
          <a:lstStyle/>
          <a:p>
            <a:r>
              <a:rPr lang="en-US" dirty="0">
                <a:solidFill>
                  <a:schemeClr val="accent2">
                    <a:lumMod val="50000"/>
                  </a:schemeClr>
                </a:solidFill>
              </a:rPr>
              <a:t>Profiles vs. Ratings</a:t>
            </a:r>
          </a:p>
        </p:txBody>
      </p:sp>
      <p:sp>
        <p:nvSpPr>
          <p:cNvPr id="7" name="Rectangle 6">
            <a:extLst>
              <a:ext uri="{FF2B5EF4-FFF2-40B4-BE49-F238E27FC236}">
                <a16:creationId xmlns:a16="http://schemas.microsoft.com/office/drawing/2014/main" id="{1186F1C4-AC71-4FE4-86EC-91562A3729F3}"/>
              </a:ext>
            </a:extLst>
          </p:cNvPr>
          <p:cNvSpPr/>
          <p:nvPr/>
        </p:nvSpPr>
        <p:spPr>
          <a:xfrm>
            <a:off x="450551" y="1379302"/>
            <a:ext cx="6675120" cy="97007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880" b="1" dirty="0">
                <a:latin typeface="Arial" panose="020B0604020202020204" pitchFamily="34" charset="0"/>
                <a:cs typeface="Arial" panose="020B0604020202020204" pitchFamily="34" charset="0"/>
              </a:rPr>
              <a:t>Special Education Profiles</a:t>
            </a:r>
          </a:p>
        </p:txBody>
      </p:sp>
      <p:sp>
        <p:nvSpPr>
          <p:cNvPr id="9" name="Rectangle 8">
            <a:extLst>
              <a:ext uri="{FF2B5EF4-FFF2-40B4-BE49-F238E27FC236}">
                <a16:creationId xmlns:a16="http://schemas.microsoft.com/office/drawing/2014/main" id="{FCBDB200-8951-485F-A232-88ED270F3596}"/>
              </a:ext>
            </a:extLst>
          </p:cNvPr>
          <p:cNvSpPr/>
          <p:nvPr/>
        </p:nvSpPr>
        <p:spPr>
          <a:xfrm>
            <a:off x="450551" y="3429582"/>
            <a:ext cx="6675120" cy="970075"/>
          </a:xfrm>
          <a:prstGeom prst="rect">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Display longitudinal data in graphical format</a:t>
            </a:r>
          </a:p>
        </p:txBody>
      </p:sp>
      <p:sp>
        <p:nvSpPr>
          <p:cNvPr id="10" name="Rectangle 9">
            <a:extLst>
              <a:ext uri="{FF2B5EF4-FFF2-40B4-BE49-F238E27FC236}">
                <a16:creationId xmlns:a16="http://schemas.microsoft.com/office/drawing/2014/main" id="{9A28033B-634A-4755-8A3B-F4DC442D0365}"/>
              </a:ext>
            </a:extLst>
          </p:cNvPr>
          <p:cNvSpPr/>
          <p:nvPr/>
        </p:nvSpPr>
        <p:spPr>
          <a:xfrm>
            <a:off x="450551" y="4454721"/>
            <a:ext cx="6675120" cy="970075"/>
          </a:xfrm>
          <a:prstGeom prst="rect">
            <a:avLst/>
          </a:prstGeom>
          <a:solidFill>
            <a:schemeClr val="accent3">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Include results &amp; compliance indicators</a:t>
            </a:r>
          </a:p>
        </p:txBody>
      </p:sp>
      <p:sp>
        <p:nvSpPr>
          <p:cNvPr id="11" name="Rectangle 10">
            <a:extLst>
              <a:ext uri="{FF2B5EF4-FFF2-40B4-BE49-F238E27FC236}">
                <a16:creationId xmlns:a16="http://schemas.microsoft.com/office/drawing/2014/main" id="{45E89274-0DF3-4C6F-B750-5C8C54154271}"/>
              </a:ext>
            </a:extLst>
          </p:cNvPr>
          <p:cNvSpPr/>
          <p:nvPr/>
        </p:nvSpPr>
        <p:spPr>
          <a:xfrm>
            <a:off x="450551" y="5479861"/>
            <a:ext cx="6675120" cy="970075"/>
          </a:xfrm>
          <a:prstGeom prst="rect">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Notify districts of any required actions for the year</a:t>
            </a:r>
          </a:p>
        </p:txBody>
      </p:sp>
      <p:sp>
        <p:nvSpPr>
          <p:cNvPr id="12" name="Rectangle 11">
            <a:extLst>
              <a:ext uri="{FF2B5EF4-FFF2-40B4-BE49-F238E27FC236}">
                <a16:creationId xmlns:a16="http://schemas.microsoft.com/office/drawing/2014/main" id="{04ABDA7A-4559-4E36-A4D5-77ECF26D1A15}"/>
              </a:ext>
            </a:extLst>
          </p:cNvPr>
          <p:cNvSpPr/>
          <p:nvPr/>
        </p:nvSpPr>
        <p:spPr>
          <a:xfrm>
            <a:off x="450551" y="6505000"/>
            <a:ext cx="6675120" cy="970075"/>
          </a:xfrm>
          <a:prstGeom prst="rect">
            <a:avLst/>
          </a:prstGeom>
          <a:solidFill>
            <a:schemeClr val="accent3">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Compliance rates &lt;100% have required actions</a:t>
            </a:r>
          </a:p>
        </p:txBody>
      </p:sp>
      <p:sp>
        <p:nvSpPr>
          <p:cNvPr id="13" name="Rectangle 12">
            <a:extLst>
              <a:ext uri="{FF2B5EF4-FFF2-40B4-BE49-F238E27FC236}">
                <a16:creationId xmlns:a16="http://schemas.microsoft.com/office/drawing/2014/main" id="{7F81C811-806F-4FAA-B4A9-EFABC60D7A2F}"/>
              </a:ext>
            </a:extLst>
          </p:cNvPr>
          <p:cNvSpPr/>
          <p:nvPr/>
        </p:nvSpPr>
        <p:spPr>
          <a:xfrm>
            <a:off x="7504729" y="1377860"/>
            <a:ext cx="6675120" cy="970075"/>
          </a:xfrm>
          <a:prstGeom prst="rect">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880" b="1" dirty="0">
                <a:latin typeface="Arial" panose="020B0604020202020204" pitchFamily="34" charset="0"/>
                <a:cs typeface="Arial" panose="020B0604020202020204" pitchFamily="34" charset="0"/>
              </a:rPr>
              <a:t>Special Education Ratings</a:t>
            </a:r>
          </a:p>
        </p:txBody>
      </p:sp>
      <p:sp>
        <p:nvSpPr>
          <p:cNvPr id="15" name="Rectangle 14">
            <a:extLst>
              <a:ext uri="{FF2B5EF4-FFF2-40B4-BE49-F238E27FC236}">
                <a16:creationId xmlns:a16="http://schemas.microsoft.com/office/drawing/2014/main" id="{8B6CB100-DA90-4605-BB1C-03672F41B20B}"/>
              </a:ext>
            </a:extLst>
          </p:cNvPr>
          <p:cNvSpPr/>
          <p:nvPr/>
        </p:nvSpPr>
        <p:spPr>
          <a:xfrm>
            <a:off x="7504729" y="3426697"/>
            <a:ext cx="6675120" cy="970075"/>
          </a:xfrm>
          <a:prstGeom prst="rect">
            <a:avLst/>
          </a:prstGeom>
          <a:solidFill>
            <a:schemeClr val="accent4">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Based on data from the previous school year</a:t>
            </a:r>
          </a:p>
        </p:txBody>
      </p:sp>
      <p:sp>
        <p:nvSpPr>
          <p:cNvPr id="16" name="Rectangle 15">
            <a:extLst>
              <a:ext uri="{FF2B5EF4-FFF2-40B4-BE49-F238E27FC236}">
                <a16:creationId xmlns:a16="http://schemas.microsoft.com/office/drawing/2014/main" id="{2793DBDE-D668-434A-AA97-8D9C2621079C}"/>
              </a:ext>
            </a:extLst>
          </p:cNvPr>
          <p:cNvSpPr/>
          <p:nvPr/>
        </p:nvSpPr>
        <p:spPr>
          <a:xfrm>
            <a:off x="7504729" y="4451115"/>
            <a:ext cx="6675120" cy="970075"/>
          </a:xfrm>
          <a:prstGeom prst="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Include results and compliance indicators, as well as audit findings</a:t>
            </a:r>
          </a:p>
        </p:txBody>
      </p:sp>
      <p:sp>
        <p:nvSpPr>
          <p:cNvPr id="17" name="Rectangle 16">
            <a:extLst>
              <a:ext uri="{FF2B5EF4-FFF2-40B4-BE49-F238E27FC236}">
                <a16:creationId xmlns:a16="http://schemas.microsoft.com/office/drawing/2014/main" id="{E21EAE40-186D-4D23-97FB-D8019EE580A5}"/>
              </a:ext>
            </a:extLst>
          </p:cNvPr>
          <p:cNvSpPr/>
          <p:nvPr/>
        </p:nvSpPr>
        <p:spPr>
          <a:xfrm>
            <a:off x="7504729" y="5475534"/>
            <a:ext cx="6675120" cy="970075"/>
          </a:xfrm>
          <a:prstGeom prst="rect">
            <a:avLst/>
          </a:prstGeom>
          <a:solidFill>
            <a:schemeClr val="accent4">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Indicators with lower scores already have been/are being addressed</a:t>
            </a:r>
          </a:p>
        </p:txBody>
      </p:sp>
      <p:sp>
        <p:nvSpPr>
          <p:cNvPr id="18" name="Rectangle 17">
            <a:extLst>
              <a:ext uri="{FF2B5EF4-FFF2-40B4-BE49-F238E27FC236}">
                <a16:creationId xmlns:a16="http://schemas.microsoft.com/office/drawing/2014/main" id="{DC525D4A-0F4B-4F9A-9C5C-F334AC959991}"/>
              </a:ext>
            </a:extLst>
          </p:cNvPr>
          <p:cNvSpPr/>
          <p:nvPr/>
        </p:nvSpPr>
        <p:spPr>
          <a:xfrm>
            <a:off x="7504729" y="6504279"/>
            <a:ext cx="6675120" cy="970075"/>
          </a:xfrm>
          <a:prstGeom prst="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Credit given for substantial compliance (≥95%)</a:t>
            </a:r>
          </a:p>
        </p:txBody>
      </p:sp>
      <p:grpSp>
        <p:nvGrpSpPr>
          <p:cNvPr id="25" name="Group 24">
            <a:extLst>
              <a:ext uri="{FF2B5EF4-FFF2-40B4-BE49-F238E27FC236}">
                <a16:creationId xmlns:a16="http://schemas.microsoft.com/office/drawing/2014/main" id="{CFB0DCE8-1E26-487C-BADC-B80108E72784}"/>
              </a:ext>
            </a:extLst>
          </p:cNvPr>
          <p:cNvGrpSpPr/>
          <p:nvPr/>
        </p:nvGrpSpPr>
        <p:grpSpPr>
          <a:xfrm>
            <a:off x="71493" y="1252048"/>
            <a:ext cx="7054178" cy="2122469"/>
            <a:chOff x="71493" y="1252048"/>
            <a:chExt cx="7054178" cy="2122469"/>
          </a:xfrm>
        </p:grpSpPr>
        <p:sp>
          <p:nvSpPr>
            <p:cNvPr id="8" name="Rectangle 7">
              <a:extLst>
                <a:ext uri="{FF2B5EF4-FFF2-40B4-BE49-F238E27FC236}">
                  <a16:creationId xmlns:a16="http://schemas.microsoft.com/office/drawing/2014/main" id="{FDAA45CD-4AA9-4F17-A8E9-8409325B1AF0}"/>
                </a:ext>
              </a:extLst>
            </p:cNvPr>
            <p:cNvSpPr/>
            <p:nvPr/>
          </p:nvSpPr>
          <p:spPr>
            <a:xfrm>
              <a:off x="450551" y="2404442"/>
              <a:ext cx="6675120" cy="970075"/>
            </a:xfrm>
            <a:prstGeom prst="rect">
              <a:avLst/>
            </a:prstGeom>
            <a:solidFill>
              <a:schemeClr val="accent3">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Sent in late fall</a:t>
              </a:r>
            </a:p>
          </p:txBody>
        </p:sp>
        <p:pic>
          <p:nvPicPr>
            <p:cNvPr id="22" name="Picture 21">
              <a:extLst>
                <a:ext uri="{FF2B5EF4-FFF2-40B4-BE49-F238E27FC236}">
                  <a16:creationId xmlns:a16="http://schemas.microsoft.com/office/drawing/2014/main" id="{3FDBE9BE-17A6-45EC-A55E-D260497D7F3D}"/>
                </a:ext>
              </a:extLst>
            </p:cNvPr>
            <p:cNvPicPr>
              <a:picLocks noChangeAspect="1"/>
            </p:cNvPicPr>
            <p:nvPr/>
          </p:nvPicPr>
          <p:blipFill>
            <a:blip r:embed="rId3"/>
            <a:stretch>
              <a:fillRect/>
            </a:stretch>
          </p:blipFill>
          <p:spPr>
            <a:xfrm rot="20839155">
              <a:off x="71493" y="1252048"/>
              <a:ext cx="1372296" cy="1386019"/>
            </a:xfrm>
            <a:prstGeom prst="rect">
              <a:avLst/>
            </a:prstGeom>
          </p:spPr>
        </p:pic>
      </p:grpSp>
      <p:grpSp>
        <p:nvGrpSpPr>
          <p:cNvPr id="26" name="Group 25">
            <a:extLst>
              <a:ext uri="{FF2B5EF4-FFF2-40B4-BE49-F238E27FC236}">
                <a16:creationId xmlns:a16="http://schemas.microsoft.com/office/drawing/2014/main" id="{FFFF81EB-9537-4774-8DD1-D9F51B41FE72}"/>
              </a:ext>
            </a:extLst>
          </p:cNvPr>
          <p:cNvGrpSpPr/>
          <p:nvPr/>
        </p:nvGrpSpPr>
        <p:grpSpPr>
          <a:xfrm>
            <a:off x="7504729" y="1313611"/>
            <a:ext cx="7081416" cy="2058743"/>
            <a:chOff x="7504729" y="1313611"/>
            <a:chExt cx="7081416" cy="2058743"/>
          </a:xfrm>
        </p:grpSpPr>
        <p:sp>
          <p:nvSpPr>
            <p:cNvPr id="14" name="Rectangle 13">
              <a:extLst>
                <a:ext uri="{FF2B5EF4-FFF2-40B4-BE49-F238E27FC236}">
                  <a16:creationId xmlns:a16="http://schemas.microsoft.com/office/drawing/2014/main" id="{AE83960F-0CFE-4CF5-9504-833553B6B577}"/>
                </a:ext>
              </a:extLst>
            </p:cNvPr>
            <p:cNvSpPr/>
            <p:nvPr/>
          </p:nvSpPr>
          <p:spPr>
            <a:xfrm>
              <a:off x="7504729" y="2402279"/>
              <a:ext cx="6675120" cy="970075"/>
            </a:xfrm>
            <a:prstGeom prst="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Sent the following summer</a:t>
              </a:r>
            </a:p>
          </p:txBody>
        </p:sp>
        <p:pic>
          <p:nvPicPr>
            <p:cNvPr id="24" name="Picture 23">
              <a:extLst>
                <a:ext uri="{FF2B5EF4-FFF2-40B4-BE49-F238E27FC236}">
                  <a16:creationId xmlns:a16="http://schemas.microsoft.com/office/drawing/2014/main" id="{28D75010-7CAF-4E3A-9933-E7BDF29F6533}"/>
                </a:ext>
              </a:extLst>
            </p:cNvPr>
            <p:cNvPicPr>
              <a:picLocks noChangeAspect="1"/>
            </p:cNvPicPr>
            <p:nvPr/>
          </p:nvPicPr>
          <p:blipFill>
            <a:blip r:embed="rId4"/>
            <a:stretch>
              <a:fillRect/>
            </a:stretch>
          </p:blipFill>
          <p:spPr>
            <a:xfrm rot="1195933">
              <a:off x="13196257" y="1313611"/>
              <a:ext cx="1389888" cy="1389888"/>
            </a:xfrm>
            <a:prstGeom prst="rect">
              <a:avLst/>
            </a:prstGeom>
          </p:spPr>
        </p:pic>
      </p:grpSp>
    </p:spTree>
    <p:extLst>
      <p:ext uri="{BB962C8B-B14F-4D97-AF65-F5344CB8AC3E}">
        <p14:creationId xmlns:p14="http://schemas.microsoft.com/office/powerpoint/2010/main" val="334146407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646B0E-F754-407C-913A-1334123A1FF6}"/>
              </a:ext>
            </a:extLst>
          </p:cNvPr>
          <p:cNvSpPr/>
          <p:nvPr/>
        </p:nvSpPr>
        <p:spPr>
          <a:xfrm>
            <a:off x="0" y="0"/>
            <a:ext cx="14630400" cy="1804086"/>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ontent Placeholder 8">
            <a:extLst>
              <a:ext uri="{FF2B5EF4-FFF2-40B4-BE49-F238E27FC236}">
                <a16:creationId xmlns:a16="http://schemas.microsoft.com/office/drawing/2014/main" id="{83E8281B-9CA3-4353-ABDA-CE6636B33F62}"/>
              </a:ext>
            </a:extLst>
          </p:cNvPr>
          <p:cNvGraphicFramePr>
            <a:graphicFrameLocks noGrp="1"/>
          </p:cNvGraphicFramePr>
          <p:nvPr>
            <p:ph idx="1"/>
            <p:extLst>
              <p:ext uri="{D42A27DB-BD31-4B8C-83A1-F6EECF244321}">
                <p14:modId xmlns:p14="http://schemas.microsoft.com/office/powerpoint/2010/main" val="1358374132"/>
              </p:ext>
            </p:extLst>
          </p:nvPr>
        </p:nvGraphicFramePr>
        <p:xfrm>
          <a:off x="527519" y="1804086"/>
          <a:ext cx="13166725" cy="54308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BF28375-F502-42B2-8633-638E0B455E73}"/>
              </a:ext>
            </a:extLst>
          </p:cNvPr>
          <p:cNvSpPr>
            <a:spLocks noGrp="1"/>
          </p:cNvSpPr>
          <p:nvPr>
            <p:ph type="title"/>
          </p:nvPr>
        </p:nvSpPr>
        <p:spPr/>
        <p:txBody>
          <a:bodyPr/>
          <a:lstStyle/>
          <a:p>
            <a:r>
              <a:rPr lang="en-US" dirty="0">
                <a:solidFill>
                  <a:schemeClr val="bg1"/>
                </a:solidFill>
              </a:rPr>
              <a:t>Percentage of Districts Receiving Ratings</a:t>
            </a:r>
          </a:p>
        </p:txBody>
      </p:sp>
      <p:sp>
        <p:nvSpPr>
          <p:cNvPr id="6" name="TextBox 5">
            <a:extLst>
              <a:ext uri="{FF2B5EF4-FFF2-40B4-BE49-F238E27FC236}">
                <a16:creationId xmlns:a16="http://schemas.microsoft.com/office/drawing/2014/main" id="{FBFAF487-DBC0-492E-963B-351D045C3F6A}"/>
              </a:ext>
            </a:extLst>
          </p:cNvPr>
          <p:cNvSpPr txBox="1"/>
          <p:nvPr/>
        </p:nvSpPr>
        <p:spPr>
          <a:xfrm>
            <a:off x="3736428" y="2290088"/>
            <a:ext cx="7549194" cy="424732"/>
          </a:xfrm>
          <a:prstGeom prst="rect">
            <a:avLst/>
          </a:prstGeom>
          <a:noFill/>
        </p:spPr>
        <p:txBody>
          <a:bodyPr wrap="square" rtlCol="0">
            <a:spAutoFit/>
          </a:bodyPr>
          <a:lstStyle/>
          <a:p>
            <a:r>
              <a:rPr lang="en-US" sz="2160" dirty="0">
                <a:latin typeface="Arial" panose="020B0604020202020204" pitchFamily="34" charset="0"/>
                <a:cs typeface="Arial" panose="020B0604020202020204" pitchFamily="34" charset="0"/>
              </a:rPr>
              <a:t>*Preliminary counts; subject to change after appeals period</a:t>
            </a:r>
          </a:p>
        </p:txBody>
      </p:sp>
    </p:spTree>
    <p:extLst>
      <p:ext uri="{BB962C8B-B14F-4D97-AF65-F5344CB8AC3E}">
        <p14:creationId xmlns:p14="http://schemas.microsoft.com/office/powerpoint/2010/main" val="67444347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8368"/>
            <a:ext cx="12817366" cy="731290"/>
          </a:xfrm>
        </p:spPr>
        <p:txBody>
          <a:bodyPr/>
          <a:lstStyle/>
          <a:p>
            <a:r>
              <a:rPr lang="en-US" sz="4752" dirty="0">
                <a:solidFill>
                  <a:schemeClr val="accent2">
                    <a:lumMod val="50000"/>
                  </a:schemeClr>
                </a:solidFill>
              </a:rPr>
              <a:t>Number of Districts Receiving Ratings</a:t>
            </a:r>
          </a:p>
        </p:txBody>
      </p:sp>
      <p:graphicFrame>
        <p:nvGraphicFramePr>
          <p:cNvPr id="3" name="Table 2"/>
          <p:cNvGraphicFramePr>
            <a:graphicFrameLocks noGrp="1"/>
          </p:cNvGraphicFramePr>
          <p:nvPr>
            <p:extLst>
              <p:ext uri="{D42A27DB-BD31-4B8C-83A1-F6EECF244321}">
                <p14:modId xmlns:p14="http://schemas.microsoft.com/office/powerpoint/2010/main" val="1745280972"/>
              </p:ext>
            </p:extLst>
          </p:nvPr>
        </p:nvGraphicFramePr>
        <p:xfrm>
          <a:off x="2215055" y="1616115"/>
          <a:ext cx="10200289" cy="5496017"/>
        </p:xfrm>
        <a:graphic>
          <a:graphicData uri="http://schemas.openxmlformats.org/drawingml/2006/table">
            <a:tbl>
              <a:tblPr firstRow="1" bandRow="1">
                <a:tableStyleId>{5C22544A-7EE6-4342-B048-85BDC9FD1C3A}</a:tableStyleId>
              </a:tblPr>
              <a:tblGrid>
                <a:gridCol w="6132787">
                  <a:extLst>
                    <a:ext uri="{9D8B030D-6E8A-4147-A177-3AD203B41FA5}">
                      <a16:colId xmlns:a16="http://schemas.microsoft.com/office/drawing/2014/main" val="20000"/>
                    </a:ext>
                  </a:extLst>
                </a:gridCol>
                <a:gridCol w="2033751">
                  <a:extLst>
                    <a:ext uri="{9D8B030D-6E8A-4147-A177-3AD203B41FA5}">
                      <a16:colId xmlns:a16="http://schemas.microsoft.com/office/drawing/2014/main" val="4234999985"/>
                    </a:ext>
                  </a:extLst>
                </a:gridCol>
                <a:gridCol w="2033751">
                  <a:extLst>
                    <a:ext uri="{9D8B030D-6E8A-4147-A177-3AD203B41FA5}">
                      <a16:colId xmlns:a16="http://schemas.microsoft.com/office/drawing/2014/main" val="1109305189"/>
                    </a:ext>
                  </a:extLst>
                </a:gridCol>
              </a:tblGrid>
              <a:tr h="1621088">
                <a:tc rowSpan="2">
                  <a:txBody>
                    <a:bodyPr/>
                    <a:lstStyle/>
                    <a:p>
                      <a:pPr marL="0" marR="0" algn="ctr">
                        <a:spcBef>
                          <a:spcPts val="200"/>
                        </a:spcBef>
                        <a:spcAft>
                          <a:spcPts val="200"/>
                        </a:spcAft>
                      </a:pPr>
                      <a:r>
                        <a:rPr lang="en-US" sz="3500" b="1" dirty="0">
                          <a:effectLst/>
                          <a:latin typeface="Arial" panose="020B0604020202020204" pitchFamily="34" charset="0"/>
                          <a:ea typeface="Calibri" panose="020F0502020204030204" pitchFamily="34" charset="0"/>
                          <a:cs typeface="Times New Roman" panose="02020603050405020304" pitchFamily="18" charset="0"/>
                        </a:rPr>
                        <a:t>Rating</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gridSpan="2">
                  <a:txBody>
                    <a:bodyPr/>
                    <a:lstStyle/>
                    <a:p>
                      <a:pPr marL="0" marR="0" algn="ctr">
                        <a:spcBef>
                          <a:spcPts val="200"/>
                        </a:spcBef>
                        <a:spcAft>
                          <a:spcPts val="600"/>
                        </a:spcAft>
                      </a:pPr>
                      <a:r>
                        <a:rPr lang="en-US" sz="3500"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Districts </a:t>
                      </a:r>
                    </a:p>
                    <a:p>
                      <a:pPr marL="0" marR="0" algn="ctr">
                        <a:spcBef>
                          <a:spcPts val="200"/>
                        </a:spcBef>
                        <a:spcAft>
                          <a:spcPts val="600"/>
                        </a:spcAft>
                      </a:pPr>
                      <a:r>
                        <a:rPr lang="en-US" sz="3500" dirty="0">
                          <a:solidFill>
                            <a:schemeClr val="bg1"/>
                          </a:solidFill>
                          <a:effectLst/>
                          <a:latin typeface="Arial" panose="020B0604020202020204" pitchFamily="34" charset="0"/>
                          <a:ea typeface="Calibri" panose="020F0502020204030204" pitchFamily="34" charset="0"/>
                          <a:cs typeface="Arial" panose="020B0604020202020204" pitchFamily="34" charset="0"/>
                        </a:rPr>
                        <a:t>Overall Rating</a:t>
                      </a: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marL="0" marR="0" algn="ctr">
                        <a:spcBef>
                          <a:spcPts val="200"/>
                        </a:spcBef>
                        <a:spcAft>
                          <a:spcPts val="600"/>
                        </a:spcAft>
                      </a:pPr>
                      <a:endParaRPr lang="en-US" sz="3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783929">
                <a:tc vMerge="1">
                  <a:txBody>
                    <a:bodyPr/>
                    <a:lstStyle/>
                    <a:p>
                      <a:pPr marL="0" marR="0" algn="ctr">
                        <a:spcBef>
                          <a:spcPts val="200"/>
                        </a:spcBef>
                        <a:spcAft>
                          <a:spcPts val="200"/>
                        </a:spcAft>
                      </a:pP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nchor="ctr"/>
                </a:tc>
                <a:tc>
                  <a:txBody>
                    <a:bodyPr/>
                    <a:lstStyle/>
                    <a:p>
                      <a:pPr marL="0" marR="0" algn="ctr">
                        <a:spcBef>
                          <a:spcPts val="200"/>
                        </a:spcBef>
                        <a:spcAft>
                          <a:spcPts val="600"/>
                        </a:spcAft>
                      </a:pPr>
                      <a:r>
                        <a:rPr lang="en-US" sz="35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2020</a:t>
                      </a: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algn="ctr">
                        <a:spcBef>
                          <a:spcPts val="200"/>
                        </a:spcBef>
                        <a:spcAft>
                          <a:spcPts val="600"/>
                        </a:spcAft>
                      </a:pPr>
                      <a:r>
                        <a:rPr lang="en-US" sz="35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2021*</a:t>
                      </a: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073306918"/>
                  </a:ext>
                </a:extLst>
              </a:tr>
              <a:tr h="752572">
                <a:tc>
                  <a:txBody>
                    <a:bodyPr/>
                    <a:lstStyle/>
                    <a:p>
                      <a:pPr marL="0" marR="0" algn="l">
                        <a:spcBef>
                          <a:spcPts val="1200"/>
                        </a:spcBef>
                        <a:spcAft>
                          <a:spcPts val="1200"/>
                        </a:spcAft>
                      </a:pPr>
                      <a:r>
                        <a:rPr lang="en-US" sz="3300" dirty="0">
                          <a:effectLst/>
                          <a:latin typeface="Arial" panose="020B0604020202020204" pitchFamily="34" charset="0"/>
                          <a:ea typeface="Calibri" panose="020F0502020204030204" pitchFamily="34" charset="0"/>
                          <a:cs typeface="Times New Roman" panose="02020603050405020304" pitchFamily="18" charset="0"/>
                        </a:rPr>
                        <a:t>Meets Requirements</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r>
                        <a:rPr lang="en-US" sz="3200" b="0" kern="1200" dirty="0">
                          <a:solidFill>
                            <a:schemeClr val="dk1"/>
                          </a:solidFill>
                          <a:latin typeface="Arial" panose="020B0604020202020204" pitchFamily="34" charset="0"/>
                          <a:ea typeface="+mn-ea"/>
                          <a:cs typeface="Arial" panose="020B0604020202020204" pitchFamily="34" charset="0"/>
                        </a:rPr>
                        <a:t>640</a:t>
                      </a:r>
                    </a:p>
                  </a:txBody>
                  <a:tcPr marL="74066" marR="74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r>
                        <a:rPr lang="en-US" sz="3200" b="0" kern="1200" dirty="0">
                          <a:solidFill>
                            <a:schemeClr val="dk1"/>
                          </a:solidFill>
                          <a:latin typeface="Arial" panose="020B0604020202020204" pitchFamily="34" charset="0"/>
                          <a:ea typeface="+mn-ea"/>
                          <a:cs typeface="Arial" panose="020B0604020202020204" pitchFamily="34" charset="0"/>
                        </a:rPr>
                        <a:t>886</a:t>
                      </a:r>
                    </a:p>
                  </a:txBody>
                  <a:tcPr marL="74066" marR="74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752572">
                <a:tc>
                  <a:txBody>
                    <a:bodyPr/>
                    <a:lstStyle/>
                    <a:p>
                      <a:pPr marL="0" marR="0" algn="l">
                        <a:spcBef>
                          <a:spcPts val="0"/>
                        </a:spcBef>
                        <a:spcAft>
                          <a:spcPts val="0"/>
                        </a:spcAft>
                      </a:pPr>
                      <a:r>
                        <a:rPr lang="en-US" sz="3300" dirty="0">
                          <a:effectLst/>
                          <a:latin typeface="Arial" panose="020B0604020202020204" pitchFamily="34" charset="0"/>
                          <a:ea typeface="Calibri" panose="020F0502020204030204" pitchFamily="34" charset="0"/>
                          <a:cs typeface="Times New Roman" panose="02020603050405020304" pitchFamily="18" charset="0"/>
                        </a:rPr>
                        <a:t>Needs Assistance</a:t>
                      </a: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457200" rtl="0" eaLnBrk="1" latinLnBrk="0" hangingPunct="1"/>
                      <a:r>
                        <a:rPr lang="en-US" sz="3200" b="0" kern="1200" dirty="0">
                          <a:solidFill>
                            <a:schemeClr val="dk1"/>
                          </a:solidFill>
                          <a:latin typeface="Arial" panose="020B0604020202020204" pitchFamily="34" charset="0"/>
                          <a:ea typeface="+mn-ea"/>
                          <a:cs typeface="Arial" panose="020B0604020202020204" pitchFamily="34" charset="0"/>
                        </a:rPr>
                        <a:t>292</a:t>
                      </a:r>
                    </a:p>
                  </a:txBody>
                  <a:tcPr marL="74066" marR="74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457200" rtl="0" eaLnBrk="1" latinLnBrk="0" hangingPunct="1"/>
                      <a:r>
                        <a:rPr lang="en-US" sz="3200" b="0" kern="1200" dirty="0">
                          <a:solidFill>
                            <a:schemeClr val="dk1"/>
                          </a:solidFill>
                          <a:latin typeface="Arial" panose="020B0604020202020204" pitchFamily="34" charset="0"/>
                          <a:ea typeface="+mn-ea"/>
                          <a:cs typeface="Arial" panose="020B0604020202020204" pitchFamily="34" charset="0"/>
                        </a:rPr>
                        <a:t>98</a:t>
                      </a:r>
                    </a:p>
                  </a:txBody>
                  <a:tcPr marL="74066" marR="74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52572">
                <a:tc>
                  <a:txBody>
                    <a:bodyPr/>
                    <a:lstStyle/>
                    <a:p>
                      <a:pPr marL="0" marR="0" algn="l">
                        <a:spcBef>
                          <a:spcPts val="1200"/>
                        </a:spcBef>
                        <a:spcAft>
                          <a:spcPts val="1200"/>
                        </a:spcAft>
                      </a:pPr>
                      <a:r>
                        <a:rPr lang="en-US" sz="3300" dirty="0">
                          <a:effectLst/>
                          <a:latin typeface="Arial" panose="020B0604020202020204" pitchFamily="34" charset="0"/>
                          <a:ea typeface="Calibri" panose="020F0502020204030204" pitchFamily="34" charset="0"/>
                          <a:cs typeface="Times New Roman" panose="02020603050405020304" pitchFamily="18" charset="0"/>
                        </a:rPr>
                        <a:t>Needs Intervention</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r>
                        <a:rPr lang="en-US" sz="3200" b="0" kern="1200" dirty="0">
                          <a:solidFill>
                            <a:schemeClr val="dk1"/>
                          </a:solidFill>
                          <a:latin typeface="Arial" panose="020B0604020202020204" pitchFamily="34" charset="0"/>
                          <a:ea typeface="+mn-ea"/>
                          <a:cs typeface="Arial" panose="020B0604020202020204" pitchFamily="34" charset="0"/>
                        </a:rPr>
                        <a:t>95</a:t>
                      </a:r>
                    </a:p>
                  </a:txBody>
                  <a:tcPr marL="74066" marR="74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r>
                        <a:rPr lang="en-US" sz="3200" b="0" kern="1200" dirty="0">
                          <a:solidFill>
                            <a:schemeClr val="dk1"/>
                          </a:solidFill>
                          <a:latin typeface="Arial" panose="020B0604020202020204" pitchFamily="34" charset="0"/>
                          <a:ea typeface="+mn-ea"/>
                          <a:cs typeface="Arial" panose="020B0604020202020204" pitchFamily="34" charset="0"/>
                        </a:rPr>
                        <a:t>0</a:t>
                      </a:r>
                    </a:p>
                  </a:txBody>
                  <a:tcPr marL="74066" marR="74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752572">
                <a:tc>
                  <a:txBody>
                    <a:bodyPr/>
                    <a:lstStyle/>
                    <a:p>
                      <a:pPr marL="0" marR="0" algn="l">
                        <a:spcBef>
                          <a:spcPts val="1200"/>
                        </a:spcBef>
                        <a:spcAft>
                          <a:spcPts val="1200"/>
                        </a:spcAft>
                      </a:pPr>
                      <a:r>
                        <a:rPr lang="en-US" sz="3300" dirty="0">
                          <a:effectLst/>
                          <a:latin typeface="Arial" panose="020B0604020202020204" pitchFamily="34" charset="0"/>
                          <a:ea typeface="Calibri" panose="020F0502020204030204" pitchFamily="34" charset="0"/>
                          <a:cs typeface="Times New Roman" panose="02020603050405020304" pitchFamily="18" charset="0"/>
                        </a:rPr>
                        <a:t>Needs Substantial Intervention</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3200" b="0" dirty="0">
                          <a:latin typeface="Arial" panose="020B0604020202020204" pitchFamily="34" charset="0"/>
                          <a:cs typeface="Arial" panose="020B0604020202020204" pitchFamily="34" charset="0"/>
                        </a:rPr>
                        <a:t>0</a:t>
                      </a: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3200" b="0" dirty="0">
                          <a:latin typeface="Arial" panose="020B0604020202020204" pitchFamily="34" charset="0"/>
                          <a:cs typeface="Arial" panose="020B0604020202020204" pitchFamily="34" charset="0"/>
                        </a:rPr>
                        <a:t>0</a:t>
                      </a: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9DB63EC0-D1B5-4C59-B61A-A699976162A0}"/>
              </a:ext>
            </a:extLst>
          </p:cNvPr>
          <p:cNvSpPr txBox="1"/>
          <p:nvPr/>
        </p:nvSpPr>
        <p:spPr>
          <a:xfrm>
            <a:off x="2215055" y="7151766"/>
            <a:ext cx="9957817" cy="424732"/>
          </a:xfrm>
          <a:prstGeom prst="rect">
            <a:avLst/>
          </a:prstGeom>
          <a:noFill/>
        </p:spPr>
        <p:txBody>
          <a:bodyPr wrap="square" rtlCol="0">
            <a:spAutoFit/>
          </a:bodyPr>
          <a:lstStyle/>
          <a:p>
            <a:r>
              <a:rPr lang="en-US" sz="2160" dirty="0">
                <a:latin typeface="Arial" panose="020B0604020202020204" pitchFamily="34" charset="0"/>
                <a:cs typeface="Arial" panose="020B0604020202020204" pitchFamily="34" charset="0"/>
              </a:rPr>
              <a:t>*Preliminary counts; subject to change after appeals period</a:t>
            </a:r>
          </a:p>
        </p:txBody>
      </p:sp>
    </p:spTree>
    <p:extLst>
      <p:ext uri="{BB962C8B-B14F-4D97-AF65-F5344CB8AC3E}">
        <p14:creationId xmlns:p14="http://schemas.microsoft.com/office/powerpoint/2010/main" val="388896786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39" y="305976"/>
            <a:ext cx="9875520" cy="664797"/>
          </a:xfrm>
        </p:spPr>
        <p:txBody>
          <a:bodyPr/>
          <a:lstStyle/>
          <a:p>
            <a:r>
              <a:rPr lang="en-US" sz="4320" dirty="0">
                <a:solidFill>
                  <a:schemeClr val="accent2">
                    <a:lumMod val="50000"/>
                  </a:schemeClr>
                </a:solidFill>
              </a:rPr>
              <a:t>Accessing Special Education Ratings</a:t>
            </a:r>
          </a:p>
        </p:txBody>
      </p:sp>
      <p:sp>
        <p:nvSpPr>
          <p:cNvPr id="3" name="Content Placeholder 2"/>
          <p:cNvSpPr>
            <a:spLocks noGrp="1"/>
          </p:cNvSpPr>
          <p:nvPr>
            <p:ph idx="1"/>
          </p:nvPr>
        </p:nvSpPr>
        <p:spPr>
          <a:xfrm>
            <a:off x="1835096" y="1110553"/>
            <a:ext cx="10417863" cy="453072"/>
          </a:xfrm>
        </p:spPr>
        <p:txBody>
          <a:bodyPr/>
          <a:lstStyle/>
          <a:p>
            <a:pPr marL="0" indent="0" algn="ctr">
              <a:buNone/>
            </a:pPr>
            <a:r>
              <a:rPr lang="en-US" sz="2400" b="1" dirty="0"/>
              <a:t>Districts access their Ratings &amp; Profiles through the </a:t>
            </a:r>
            <a:r>
              <a:rPr lang="en-US" sz="2400" b="1" dirty="0" err="1"/>
              <a:t>OH│ID</a:t>
            </a:r>
            <a:r>
              <a:rPr lang="en-US" sz="2400" b="1" dirty="0"/>
              <a:t> Portal </a:t>
            </a:r>
          </a:p>
        </p:txBody>
      </p:sp>
      <p:pic>
        <p:nvPicPr>
          <p:cNvPr id="8" name="Picture 7">
            <a:extLst>
              <a:ext uri="{FF2B5EF4-FFF2-40B4-BE49-F238E27FC236}">
                <a16:creationId xmlns:a16="http://schemas.microsoft.com/office/drawing/2014/main" id="{F2B3B460-BF49-4DAC-A23A-3D3FBF837ACB}"/>
              </a:ext>
            </a:extLst>
          </p:cNvPr>
          <p:cNvPicPr>
            <a:picLocks noChangeAspect="1"/>
          </p:cNvPicPr>
          <p:nvPr/>
        </p:nvPicPr>
        <p:blipFill>
          <a:blip r:embed="rId3"/>
          <a:stretch>
            <a:fillRect/>
          </a:stretch>
        </p:blipFill>
        <p:spPr>
          <a:xfrm>
            <a:off x="196151" y="1563625"/>
            <a:ext cx="14238095" cy="5971429"/>
          </a:xfrm>
          <a:prstGeom prst="rect">
            <a:avLst/>
          </a:prstGeom>
        </p:spPr>
      </p:pic>
    </p:spTree>
    <p:extLst>
      <p:ext uri="{BB962C8B-B14F-4D97-AF65-F5344CB8AC3E}">
        <p14:creationId xmlns:p14="http://schemas.microsoft.com/office/powerpoint/2010/main" val="101715341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rain&#10;&#10;Description automatically generated">
            <a:extLst>
              <a:ext uri="{FF2B5EF4-FFF2-40B4-BE49-F238E27FC236}">
                <a16:creationId xmlns:a16="http://schemas.microsoft.com/office/drawing/2014/main" id="{E04C6EB4-87F2-438B-9AAE-459E503F3586}"/>
              </a:ext>
            </a:extLst>
          </p:cNvPr>
          <p:cNvPicPr>
            <a:picLocks noChangeAspect="1"/>
          </p:cNvPicPr>
          <p:nvPr/>
        </p:nvPicPr>
        <p:blipFill>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4630400" cy="7664336"/>
          </a:xfrm>
          <a:prstGeom prst="rect">
            <a:avLst/>
          </a:prstGeom>
        </p:spPr>
      </p:pic>
      <p:sp>
        <p:nvSpPr>
          <p:cNvPr id="12" name="Title 1">
            <a:extLst>
              <a:ext uri="{FF2B5EF4-FFF2-40B4-BE49-F238E27FC236}">
                <a16:creationId xmlns:a16="http://schemas.microsoft.com/office/drawing/2014/main" id="{135B97A3-FD23-4F8C-A98E-00B81B0A89FD}"/>
              </a:ext>
            </a:extLst>
          </p:cNvPr>
          <p:cNvSpPr>
            <a:spLocks noGrp="1"/>
          </p:cNvSpPr>
          <p:nvPr>
            <p:ph type="title"/>
          </p:nvPr>
        </p:nvSpPr>
        <p:spPr>
          <a:xfrm>
            <a:off x="731520" y="548643"/>
            <a:ext cx="13167360" cy="769441"/>
          </a:xfrm>
        </p:spPr>
        <p:txBody>
          <a:bodyPr/>
          <a:lstStyle/>
          <a:p>
            <a:r>
              <a:rPr lang="en-US" dirty="0">
                <a:solidFill>
                  <a:schemeClr val="accent2">
                    <a:lumMod val="50000"/>
                  </a:schemeClr>
                </a:solidFill>
              </a:rPr>
              <a:t>Resources</a:t>
            </a:r>
          </a:p>
        </p:txBody>
      </p:sp>
      <p:graphicFrame>
        <p:nvGraphicFramePr>
          <p:cNvPr id="5" name="Content Placeholder 4">
            <a:extLst>
              <a:ext uri="{FF2B5EF4-FFF2-40B4-BE49-F238E27FC236}">
                <a16:creationId xmlns:a16="http://schemas.microsoft.com/office/drawing/2014/main" id="{A6B3F762-B27F-48A6-94DC-8475A5F477B4}"/>
              </a:ext>
            </a:extLst>
          </p:cNvPr>
          <p:cNvGraphicFramePr>
            <a:graphicFrameLocks noGrp="1"/>
          </p:cNvGraphicFramePr>
          <p:nvPr>
            <p:ph idx="1"/>
            <p:extLst>
              <p:ext uri="{D42A27DB-BD31-4B8C-83A1-F6EECF244321}">
                <p14:modId xmlns:p14="http://schemas.microsoft.com/office/powerpoint/2010/main" val="2193056246"/>
              </p:ext>
            </p:extLst>
          </p:nvPr>
        </p:nvGraphicFramePr>
        <p:xfrm>
          <a:off x="731838" y="1508125"/>
          <a:ext cx="13166725" cy="14255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Content Placeholder 4">
            <a:extLst>
              <a:ext uri="{FF2B5EF4-FFF2-40B4-BE49-F238E27FC236}">
                <a16:creationId xmlns:a16="http://schemas.microsoft.com/office/drawing/2014/main" id="{8CC2C515-F3C7-4997-BE1B-58E8DA64AB19}"/>
              </a:ext>
            </a:extLst>
          </p:cNvPr>
          <p:cNvGraphicFramePr>
            <a:graphicFrameLocks/>
          </p:cNvGraphicFramePr>
          <p:nvPr>
            <p:extLst>
              <p:ext uri="{D42A27DB-BD31-4B8C-83A1-F6EECF244321}">
                <p14:modId xmlns:p14="http://schemas.microsoft.com/office/powerpoint/2010/main" val="1487038384"/>
              </p:ext>
            </p:extLst>
          </p:nvPr>
        </p:nvGraphicFramePr>
        <p:xfrm>
          <a:off x="732155" y="3299026"/>
          <a:ext cx="6583045" cy="38606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8" descr="C:\Users\ASHLEY~1.HAL\AppData\Local\Temp\2\SNAGHTML65f88e9.PNG">
            <a:extLst>
              <a:ext uri="{FF2B5EF4-FFF2-40B4-BE49-F238E27FC236}">
                <a16:creationId xmlns:a16="http://schemas.microsoft.com/office/drawing/2014/main" id="{001852CA-5E38-47B5-AC06-5C64977447D7}"/>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18855" y="3123741"/>
            <a:ext cx="4316095" cy="4226441"/>
          </a:xfrm>
          <a:prstGeom prst="rect">
            <a:avLst/>
          </a:prstGeom>
          <a:noFill/>
        </p:spPr>
      </p:pic>
    </p:spTree>
    <p:extLst>
      <p:ext uri="{BB962C8B-B14F-4D97-AF65-F5344CB8AC3E}">
        <p14:creationId xmlns:p14="http://schemas.microsoft.com/office/powerpoint/2010/main" val="389199386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A34411-4D09-4967-B4CA-C793B1B9F6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grpSp>
        <p:nvGrpSpPr>
          <p:cNvPr id="31" name="Group 30">
            <a:extLst>
              <a:ext uri="{FF2B5EF4-FFF2-40B4-BE49-F238E27FC236}">
                <a16:creationId xmlns:a16="http://schemas.microsoft.com/office/drawing/2014/main" id="{4BEFA827-744B-4151-A6E9-6435976C17F1}"/>
              </a:ext>
            </a:extLst>
          </p:cNvPr>
          <p:cNvGrpSpPr/>
          <p:nvPr/>
        </p:nvGrpSpPr>
        <p:grpSpPr>
          <a:xfrm>
            <a:off x="0" y="238924"/>
            <a:ext cx="14630400" cy="1648870"/>
            <a:chOff x="-8320820" y="-1161921"/>
            <a:chExt cx="14630400" cy="1648870"/>
          </a:xfrm>
        </p:grpSpPr>
        <p:sp>
          <p:nvSpPr>
            <p:cNvPr id="32" name="Rectangle 31">
              <a:extLst>
                <a:ext uri="{FF2B5EF4-FFF2-40B4-BE49-F238E27FC236}">
                  <a16:creationId xmlns:a16="http://schemas.microsoft.com/office/drawing/2014/main" id="{73DDDD70-45EC-4AC8-9ABC-41578EDA71F4}"/>
                </a:ext>
              </a:extLst>
            </p:cNvPr>
            <p:cNvSpPr/>
            <p:nvPr/>
          </p:nvSpPr>
          <p:spPr>
            <a:xfrm>
              <a:off x="-8320820" y="-1143027"/>
              <a:ext cx="14630400" cy="1629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3" name="Picture 32">
              <a:extLst>
                <a:ext uri="{FF2B5EF4-FFF2-40B4-BE49-F238E27FC236}">
                  <a16:creationId xmlns:a16="http://schemas.microsoft.com/office/drawing/2014/main" id="{9A8BD71C-7933-4E8E-8A77-A590077F34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95330" y="-1102194"/>
              <a:ext cx="942711" cy="1054970"/>
            </a:xfrm>
            <a:prstGeom prst="rect">
              <a:avLst/>
            </a:prstGeom>
          </p:spPr>
        </p:pic>
        <p:pic>
          <p:nvPicPr>
            <p:cNvPr id="34" name="Picture 33">
              <a:extLst>
                <a:ext uri="{FF2B5EF4-FFF2-40B4-BE49-F238E27FC236}">
                  <a16:creationId xmlns:a16="http://schemas.microsoft.com/office/drawing/2014/main" id="{D08CAC0A-4D26-4A31-80B7-D937DABAF8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6552" y="-911534"/>
              <a:ext cx="828603" cy="673649"/>
            </a:xfrm>
            <a:prstGeom prst="rect">
              <a:avLst/>
            </a:prstGeom>
          </p:spPr>
        </p:pic>
        <p:pic>
          <p:nvPicPr>
            <p:cNvPr id="35" name="Picture 34" descr="facebook-logo.jpg">
              <a:extLst>
                <a:ext uri="{FF2B5EF4-FFF2-40B4-BE49-F238E27FC236}">
                  <a16:creationId xmlns:a16="http://schemas.microsoft.com/office/drawing/2014/main" id="{67A9FA1F-CA0D-4478-A74B-A3A771A86F3B}"/>
                </a:ext>
              </a:extLst>
            </p:cNvPr>
            <p:cNvPicPr>
              <a:picLocks noChangeAspect="1"/>
            </p:cNvPicPr>
            <p:nvPr/>
          </p:nvPicPr>
          <p:blipFill>
            <a:blip r:embed="rId5"/>
            <a:stretch>
              <a:fillRect/>
            </a:stretch>
          </p:blipFill>
          <p:spPr>
            <a:xfrm>
              <a:off x="234993" y="-881825"/>
              <a:ext cx="1403066" cy="556550"/>
            </a:xfrm>
            <a:prstGeom prst="rect">
              <a:avLst/>
            </a:prstGeom>
          </p:spPr>
        </p:pic>
        <p:pic>
          <p:nvPicPr>
            <p:cNvPr id="36" name="Picture 35">
              <a:extLst>
                <a:ext uri="{FF2B5EF4-FFF2-40B4-BE49-F238E27FC236}">
                  <a16:creationId xmlns:a16="http://schemas.microsoft.com/office/drawing/2014/main" id="{44DD12A0-ACC3-4000-BF3B-43DABD424802}"/>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80308" y="-1161921"/>
              <a:ext cx="1104419" cy="1263911"/>
            </a:xfrm>
            <a:prstGeom prst="rect">
              <a:avLst/>
            </a:prstGeom>
          </p:spPr>
        </p:pic>
        <p:pic>
          <p:nvPicPr>
            <p:cNvPr id="37" name="Picture 36">
              <a:extLst>
                <a:ext uri="{FF2B5EF4-FFF2-40B4-BE49-F238E27FC236}">
                  <a16:creationId xmlns:a16="http://schemas.microsoft.com/office/drawing/2014/main" id="{7536B639-AB7D-447A-8E7D-AD34C7664815}"/>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288270" y="-1118118"/>
              <a:ext cx="1104419" cy="1011902"/>
            </a:xfrm>
            <a:prstGeom prst="rect">
              <a:avLst/>
            </a:prstGeom>
          </p:spPr>
        </p:pic>
      </p:grpSp>
      <p:sp>
        <p:nvSpPr>
          <p:cNvPr id="38" name="Rectangle 37">
            <a:extLst>
              <a:ext uri="{FF2B5EF4-FFF2-40B4-BE49-F238E27FC236}">
                <a16:creationId xmlns:a16="http://schemas.microsoft.com/office/drawing/2014/main" id="{2E6DAB87-C0D2-4092-A628-CE71F5CBD5E6}"/>
              </a:ext>
            </a:extLst>
          </p:cNvPr>
          <p:cNvSpPr/>
          <p:nvPr/>
        </p:nvSpPr>
        <p:spPr>
          <a:xfrm>
            <a:off x="2749710" y="1299992"/>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sp>
        <p:nvSpPr>
          <p:cNvPr id="39" name="Oval 38">
            <a:extLst>
              <a:ext uri="{FF2B5EF4-FFF2-40B4-BE49-F238E27FC236}">
                <a16:creationId xmlns:a16="http://schemas.microsoft.com/office/drawing/2014/main" id="{EFC96C36-E9C0-47A2-91C0-921C843A8058}"/>
              </a:ext>
            </a:extLst>
          </p:cNvPr>
          <p:cNvSpPr/>
          <p:nvPr/>
        </p:nvSpPr>
        <p:spPr>
          <a:xfrm>
            <a:off x="3881472" y="1579244"/>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A73FBE28-6D4C-4D5E-BE7F-10C535C89B8F}"/>
              </a:ext>
            </a:extLst>
          </p:cNvPr>
          <p:cNvSpPr/>
          <p:nvPr/>
        </p:nvSpPr>
        <p:spPr>
          <a:xfrm>
            <a:off x="10806333" y="1614061"/>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1804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4614-DD41-4DB3-B6BE-F8D5771AA89C}"/>
              </a:ext>
            </a:extLst>
          </p:cNvPr>
          <p:cNvSpPr>
            <a:spLocks noGrp="1"/>
          </p:cNvSpPr>
          <p:nvPr>
            <p:ph type="title"/>
          </p:nvPr>
        </p:nvSpPr>
        <p:spPr>
          <a:xfrm>
            <a:off x="2377440" y="548641"/>
            <a:ext cx="9875520" cy="886397"/>
          </a:xfrm>
        </p:spPr>
        <p:txBody>
          <a:bodyPr/>
          <a:lstStyle/>
          <a:p>
            <a:r>
              <a:rPr lang="en-US" sz="5760" dirty="0">
                <a:solidFill>
                  <a:schemeClr val="accent2">
                    <a:lumMod val="50000"/>
                  </a:schemeClr>
                </a:solidFill>
              </a:rPr>
              <a:t>Topics</a:t>
            </a:r>
          </a:p>
        </p:txBody>
      </p:sp>
      <p:sp>
        <p:nvSpPr>
          <p:cNvPr id="4" name="Rectangle: Rounded Corners 3">
            <a:extLst>
              <a:ext uri="{FF2B5EF4-FFF2-40B4-BE49-F238E27FC236}">
                <a16:creationId xmlns:a16="http://schemas.microsoft.com/office/drawing/2014/main" id="{24F6C9F4-8991-4F5E-969E-90DD5D91DA5E}"/>
              </a:ext>
            </a:extLst>
          </p:cNvPr>
          <p:cNvSpPr/>
          <p:nvPr/>
        </p:nvSpPr>
        <p:spPr>
          <a:xfrm>
            <a:off x="1371592" y="1594454"/>
            <a:ext cx="11887200" cy="775597"/>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tx1"/>
                </a:solidFill>
                <a:latin typeface="Arial" panose="020B0604020202020204" pitchFamily="34" charset="0"/>
                <a:cs typeface="Arial" panose="020B0604020202020204" pitchFamily="34" charset="0"/>
              </a:rPr>
              <a:t>What are Special Education Ratings?</a:t>
            </a:r>
          </a:p>
        </p:txBody>
      </p:sp>
      <p:sp>
        <p:nvSpPr>
          <p:cNvPr id="5" name="Rectangle: Rounded Corners 4">
            <a:extLst>
              <a:ext uri="{FF2B5EF4-FFF2-40B4-BE49-F238E27FC236}">
                <a16:creationId xmlns:a16="http://schemas.microsoft.com/office/drawing/2014/main" id="{87141032-689F-4D86-A308-041545EC72B0}"/>
              </a:ext>
            </a:extLst>
          </p:cNvPr>
          <p:cNvSpPr/>
          <p:nvPr/>
        </p:nvSpPr>
        <p:spPr>
          <a:xfrm>
            <a:off x="1371594" y="6334883"/>
            <a:ext cx="11887200" cy="775597"/>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tx1"/>
                </a:solidFill>
                <a:latin typeface="Arial" panose="020B0604020202020204" pitchFamily="34" charset="0"/>
                <a:cs typeface="Arial" panose="020B0604020202020204" pitchFamily="34" charset="0"/>
              </a:rPr>
              <a:t>How do ratings differ from Special Education Profiles?</a:t>
            </a:r>
          </a:p>
        </p:txBody>
      </p:sp>
      <p:sp>
        <p:nvSpPr>
          <p:cNvPr id="6" name="Rectangle: Rounded Corners 5">
            <a:extLst>
              <a:ext uri="{FF2B5EF4-FFF2-40B4-BE49-F238E27FC236}">
                <a16:creationId xmlns:a16="http://schemas.microsoft.com/office/drawing/2014/main" id="{314D2440-1FEB-47C5-9050-1AAECB969D81}"/>
              </a:ext>
            </a:extLst>
          </p:cNvPr>
          <p:cNvSpPr/>
          <p:nvPr/>
        </p:nvSpPr>
        <p:spPr>
          <a:xfrm>
            <a:off x="1371594" y="2805524"/>
            <a:ext cx="11887200" cy="775597"/>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tx1"/>
                </a:solidFill>
                <a:latin typeface="Arial" panose="020B0604020202020204" pitchFamily="34" charset="0"/>
                <a:cs typeface="Arial" panose="020B0604020202020204" pitchFamily="34" charset="0"/>
              </a:rPr>
              <a:t>What do the ratings measure?</a:t>
            </a:r>
          </a:p>
        </p:txBody>
      </p:sp>
      <p:sp>
        <p:nvSpPr>
          <p:cNvPr id="8" name="Rectangle: Rounded Corners 7">
            <a:extLst>
              <a:ext uri="{FF2B5EF4-FFF2-40B4-BE49-F238E27FC236}">
                <a16:creationId xmlns:a16="http://schemas.microsoft.com/office/drawing/2014/main" id="{7BE2D2B5-6BA9-48D9-9CF4-008BDEB39B45}"/>
              </a:ext>
            </a:extLst>
          </p:cNvPr>
          <p:cNvSpPr/>
          <p:nvPr/>
        </p:nvSpPr>
        <p:spPr>
          <a:xfrm>
            <a:off x="1371592" y="4016594"/>
            <a:ext cx="11887200" cy="775597"/>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tx1"/>
                </a:solidFill>
                <a:latin typeface="Arial" panose="020B0604020202020204" pitchFamily="34" charset="0"/>
                <a:cs typeface="Arial" panose="020B0604020202020204" pitchFamily="34" charset="0"/>
              </a:rPr>
              <a:t>How are student results measures calculated?</a:t>
            </a:r>
          </a:p>
        </p:txBody>
      </p:sp>
      <p:sp>
        <p:nvSpPr>
          <p:cNvPr id="9" name="Rectangle: Rounded Corners 8">
            <a:extLst>
              <a:ext uri="{FF2B5EF4-FFF2-40B4-BE49-F238E27FC236}">
                <a16:creationId xmlns:a16="http://schemas.microsoft.com/office/drawing/2014/main" id="{606653F5-2293-43FC-855B-DA7A0ADFDFAF}"/>
              </a:ext>
            </a:extLst>
          </p:cNvPr>
          <p:cNvSpPr/>
          <p:nvPr/>
        </p:nvSpPr>
        <p:spPr>
          <a:xfrm>
            <a:off x="1371592" y="5158429"/>
            <a:ext cx="11887200" cy="775597"/>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tx1"/>
                </a:solidFill>
                <a:latin typeface="Arial" panose="020B0604020202020204" pitchFamily="34" charset="0"/>
                <a:cs typeface="Arial" panose="020B0604020202020204" pitchFamily="34" charset="0"/>
              </a:rPr>
              <a:t>How is the overall rating category determined?</a:t>
            </a:r>
          </a:p>
        </p:txBody>
      </p:sp>
    </p:spTree>
    <p:extLst>
      <p:ext uri="{BB962C8B-B14F-4D97-AF65-F5344CB8AC3E}">
        <p14:creationId xmlns:p14="http://schemas.microsoft.com/office/powerpoint/2010/main" val="292418467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FD1461-C3EB-4C48-8919-7A6BCF64C683}"/>
              </a:ext>
            </a:extLst>
          </p:cNvPr>
          <p:cNvSpPr>
            <a:spLocks noGrp="1"/>
          </p:cNvSpPr>
          <p:nvPr>
            <p:ph idx="1"/>
          </p:nvPr>
        </p:nvSpPr>
        <p:spPr>
          <a:xfrm>
            <a:off x="731520" y="676656"/>
            <a:ext cx="13167360" cy="6263084"/>
          </a:xfrm>
        </p:spPr>
        <p:txBody>
          <a:bodyPr anchor="ctr"/>
          <a:lstStyle/>
          <a:p>
            <a:pPr marL="0" indent="0" algn="ctr">
              <a:buNone/>
            </a:pPr>
            <a:r>
              <a:rPr lang="en-US" sz="7200" b="1" dirty="0">
                <a:solidFill>
                  <a:schemeClr val="accent2">
                    <a:lumMod val="50000"/>
                  </a:schemeClr>
                </a:solidFill>
              </a:rPr>
              <a:t>What are </a:t>
            </a:r>
          </a:p>
          <a:p>
            <a:pPr marL="0" indent="0" algn="ctr">
              <a:buNone/>
            </a:pPr>
            <a:r>
              <a:rPr lang="en-US" sz="7200" b="1" dirty="0">
                <a:solidFill>
                  <a:schemeClr val="accent2">
                    <a:lumMod val="50000"/>
                  </a:schemeClr>
                </a:solidFill>
              </a:rPr>
              <a:t>Special Education </a:t>
            </a:r>
          </a:p>
          <a:p>
            <a:pPr marL="0" indent="0" algn="ctr">
              <a:buNone/>
            </a:pPr>
            <a:r>
              <a:rPr lang="en-US" sz="7200" b="1" dirty="0">
                <a:solidFill>
                  <a:schemeClr val="accent2">
                    <a:lumMod val="50000"/>
                  </a:schemeClr>
                </a:solidFill>
              </a:rPr>
              <a:t>Ratings?</a:t>
            </a:r>
          </a:p>
        </p:txBody>
      </p:sp>
    </p:spTree>
    <p:extLst>
      <p:ext uri="{BB962C8B-B14F-4D97-AF65-F5344CB8AC3E}">
        <p14:creationId xmlns:p14="http://schemas.microsoft.com/office/powerpoint/2010/main" val="199178095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F5F5-EFDE-4D7E-A792-34B29B3F9A8A}"/>
              </a:ext>
            </a:extLst>
          </p:cNvPr>
          <p:cNvSpPr>
            <a:spLocks noGrp="1"/>
          </p:cNvSpPr>
          <p:nvPr>
            <p:ph type="title"/>
          </p:nvPr>
        </p:nvSpPr>
        <p:spPr/>
        <p:txBody>
          <a:bodyPr/>
          <a:lstStyle/>
          <a:p>
            <a:r>
              <a:rPr lang="en-US" dirty="0">
                <a:solidFill>
                  <a:schemeClr val="accent2">
                    <a:lumMod val="50000"/>
                  </a:schemeClr>
                </a:solidFill>
              </a:rPr>
              <a:t>Special Education Ratings</a:t>
            </a:r>
          </a:p>
        </p:txBody>
      </p:sp>
      <p:sp>
        <p:nvSpPr>
          <p:cNvPr id="6" name="Freeform: Shape 5">
            <a:extLst>
              <a:ext uri="{FF2B5EF4-FFF2-40B4-BE49-F238E27FC236}">
                <a16:creationId xmlns:a16="http://schemas.microsoft.com/office/drawing/2014/main" id="{260BBC06-E1B8-4EB6-A0F0-3C68BD354D46}"/>
              </a:ext>
            </a:extLst>
          </p:cNvPr>
          <p:cNvSpPr/>
          <p:nvPr/>
        </p:nvSpPr>
        <p:spPr>
          <a:xfrm>
            <a:off x="732155" y="1878141"/>
            <a:ext cx="13166725" cy="1814670"/>
          </a:xfrm>
          <a:custGeom>
            <a:avLst/>
            <a:gdLst>
              <a:gd name="connsiteX0" fmla="*/ 0 w 13166725"/>
              <a:gd name="connsiteY0" fmla="*/ 302451 h 1814670"/>
              <a:gd name="connsiteX1" fmla="*/ 302451 w 13166725"/>
              <a:gd name="connsiteY1" fmla="*/ 0 h 1814670"/>
              <a:gd name="connsiteX2" fmla="*/ 12864274 w 13166725"/>
              <a:gd name="connsiteY2" fmla="*/ 0 h 1814670"/>
              <a:gd name="connsiteX3" fmla="*/ 13166725 w 13166725"/>
              <a:gd name="connsiteY3" fmla="*/ 302451 h 1814670"/>
              <a:gd name="connsiteX4" fmla="*/ 13166725 w 13166725"/>
              <a:gd name="connsiteY4" fmla="*/ 1512219 h 1814670"/>
              <a:gd name="connsiteX5" fmla="*/ 12864274 w 13166725"/>
              <a:gd name="connsiteY5" fmla="*/ 1814670 h 1814670"/>
              <a:gd name="connsiteX6" fmla="*/ 302451 w 13166725"/>
              <a:gd name="connsiteY6" fmla="*/ 1814670 h 1814670"/>
              <a:gd name="connsiteX7" fmla="*/ 0 w 13166725"/>
              <a:gd name="connsiteY7" fmla="*/ 1512219 h 1814670"/>
              <a:gd name="connsiteX8" fmla="*/ 0 w 13166725"/>
              <a:gd name="connsiteY8" fmla="*/ 302451 h 18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814670">
                <a:moveTo>
                  <a:pt x="0" y="302451"/>
                </a:moveTo>
                <a:cubicBezTo>
                  <a:pt x="0" y="135412"/>
                  <a:pt x="135412" y="0"/>
                  <a:pt x="302451" y="0"/>
                </a:cubicBezTo>
                <a:lnTo>
                  <a:pt x="12864274" y="0"/>
                </a:lnTo>
                <a:cubicBezTo>
                  <a:pt x="13031313" y="0"/>
                  <a:pt x="13166725" y="135412"/>
                  <a:pt x="13166725" y="302451"/>
                </a:cubicBezTo>
                <a:lnTo>
                  <a:pt x="13166725" y="1512219"/>
                </a:lnTo>
                <a:cubicBezTo>
                  <a:pt x="13166725" y="1679258"/>
                  <a:pt x="13031313" y="1814670"/>
                  <a:pt x="12864274" y="1814670"/>
                </a:cubicBezTo>
                <a:lnTo>
                  <a:pt x="302451" y="1814670"/>
                </a:lnTo>
                <a:cubicBezTo>
                  <a:pt x="135412" y="1814670"/>
                  <a:pt x="0" y="1679258"/>
                  <a:pt x="0" y="1512219"/>
                </a:cubicBezTo>
                <a:lnTo>
                  <a:pt x="0" y="302451"/>
                </a:lnTo>
                <a:close/>
              </a:path>
            </a:pathLst>
          </a:custGeom>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7655" tIns="267655" rIns="267655" bIns="267655" numCol="1" spcCol="1270" anchor="ctr" anchorCtr="0">
            <a:noAutofit/>
          </a:bodyPr>
          <a:lstStyle/>
          <a:p>
            <a:pPr marL="0" lvl="0" indent="0" algn="l" defTabSz="2089150">
              <a:lnSpc>
                <a:spcPct val="90000"/>
              </a:lnSpc>
              <a:spcBef>
                <a:spcPct val="0"/>
              </a:spcBef>
              <a:spcAft>
                <a:spcPct val="35000"/>
              </a:spcAft>
              <a:buNone/>
            </a:pPr>
            <a:r>
              <a:rPr lang="en-US" sz="4700" kern="1200" dirty="0">
                <a:latin typeface="Arial" panose="020B0604020202020204" pitchFamily="34" charset="0"/>
                <a:cs typeface="Arial" panose="020B0604020202020204" pitchFamily="34" charset="0"/>
              </a:rPr>
              <a:t>IDEA 2004 requires each state to make annual ratings on the performance of each local district</a:t>
            </a:r>
          </a:p>
        </p:txBody>
      </p:sp>
      <p:sp>
        <p:nvSpPr>
          <p:cNvPr id="8" name="Freeform: Shape 7">
            <a:extLst>
              <a:ext uri="{FF2B5EF4-FFF2-40B4-BE49-F238E27FC236}">
                <a16:creationId xmlns:a16="http://schemas.microsoft.com/office/drawing/2014/main" id="{BE8B10FE-1546-45A4-9BD9-DECD800FB66D}"/>
              </a:ext>
            </a:extLst>
          </p:cNvPr>
          <p:cNvSpPr/>
          <p:nvPr/>
        </p:nvSpPr>
        <p:spPr>
          <a:xfrm>
            <a:off x="732155" y="4337244"/>
            <a:ext cx="13166725" cy="182882"/>
          </a:xfrm>
          <a:custGeom>
            <a:avLst/>
            <a:gdLst>
              <a:gd name="connsiteX0" fmla="*/ 0 w 13166725"/>
              <a:gd name="connsiteY0" fmla="*/ 30481 h 182882"/>
              <a:gd name="connsiteX1" fmla="*/ 30481 w 13166725"/>
              <a:gd name="connsiteY1" fmla="*/ 0 h 182882"/>
              <a:gd name="connsiteX2" fmla="*/ 13136244 w 13166725"/>
              <a:gd name="connsiteY2" fmla="*/ 0 h 182882"/>
              <a:gd name="connsiteX3" fmla="*/ 13166725 w 13166725"/>
              <a:gd name="connsiteY3" fmla="*/ 30481 h 182882"/>
              <a:gd name="connsiteX4" fmla="*/ 13166725 w 13166725"/>
              <a:gd name="connsiteY4" fmla="*/ 152401 h 182882"/>
              <a:gd name="connsiteX5" fmla="*/ 13136244 w 13166725"/>
              <a:gd name="connsiteY5" fmla="*/ 182882 h 182882"/>
              <a:gd name="connsiteX6" fmla="*/ 30481 w 13166725"/>
              <a:gd name="connsiteY6" fmla="*/ 182882 h 182882"/>
              <a:gd name="connsiteX7" fmla="*/ 0 w 13166725"/>
              <a:gd name="connsiteY7" fmla="*/ 152401 h 182882"/>
              <a:gd name="connsiteX8" fmla="*/ 0 w 13166725"/>
              <a:gd name="connsiteY8" fmla="*/ 30481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82882">
                <a:moveTo>
                  <a:pt x="0" y="30481"/>
                </a:moveTo>
                <a:cubicBezTo>
                  <a:pt x="0" y="13647"/>
                  <a:pt x="13647" y="0"/>
                  <a:pt x="30481" y="0"/>
                </a:cubicBezTo>
                <a:lnTo>
                  <a:pt x="13136244" y="0"/>
                </a:lnTo>
                <a:cubicBezTo>
                  <a:pt x="13153078" y="0"/>
                  <a:pt x="13166725" y="13647"/>
                  <a:pt x="13166725" y="30481"/>
                </a:cubicBezTo>
                <a:lnTo>
                  <a:pt x="13166725" y="152401"/>
                </a:lnTo>
                <a:cubicBezTo>
                  <a:pt x="13166725" y="169235"/>
                  <a:pt x="13153078" y="182882"/>
                  <a:pt x="13136244" y="182882"/>
                </a:cubicBezTo>
                <a:lnTo>
                  <a:pt x="30481" y="182882"/>
                </a:lnTo>
                <a:cubicBezTo>
                  <a:pt x="13647" y="182882"/>
                  <a:pt x="0" y="169235"/>
                  <a:pt x="0" y="152401"/>
                </a:cubicBezTo>
                <a:lnTo>
                  <a:pt x="0" y="30481"/>
                </a:lnTo>
                <a:close/>
              </a:path>
            </a:pathLst>
          </a:custGeom>
          <a:solidFill>
            <a:schemeClr val="accent2">
              <a:lumMod val="50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7998" tIns="187998" rIns="187998" bIns="187998" numCol="1" spcCol="1270" anchor="ctr" anchorCtr="0">
            <a:noAutofit/>
          </a:bodyPr>
          <a:lstStyle/>
          <a:p>
            <a:pPr marL="0" lvl="0" indent="0" algn="l" defTabSz="2089150">
              <a:lnSpc>
                <a:spcPct val="90000"/>
              </a:lnSpc>
              <a:spcBef>
                <a:spcPct val="0"/>
              </a:spcBef>
              <a:spcAft>
                <a:spcPct val="35000"/>
              </a:spcAft>
              <a:buNone/>
            </a:pPr>
            <a:endParaRPr lang="en-US" sz="4700" kern="1200" dirty="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A3C22BB5-578B-4132-A687-CE8E6E30834C}"/>
              </a:ext>
            </a:extLst>
          </p:cNvPr>
          <p:cNvSpPr/>
          <p:nvPr/>
        </p:nvSpPr>
        <p:spPr>
          <a:xfrm>
            <a:off x="732155" y="5156612"/>
            <a:ext cx="13166725" cy="1814670"/>
          </a:xfrm>
          <a:custGeom>
            <a:avLst/>
            <a:gdLst>
              <a:gd name="connsiteX0" fmla="*/ 0 w 13166725"/>
              <a:gd name="connsiteY0" fmla="*/ 302451 h 1814670"/>
              <a:gd name="connsiteX1" fmla="*/ 302451 w 13166725"/>
              <a:gd name="connsiteY1" fmla="*/ 0 h 1814670"/>
              <a:gd name="connsiteX2" fmla="*/ 12864274 w 13166725"/>
              <a:gd name="connsiteY2" fmla="*/ 0 h 1814670"/>
              <a:gd name="connsiteX3" fmla="*/ 13166725 w 13166725"/>
              <a:gd name="connsiteY3" fmla="*/ 302451 h 1814670"/>
              <a:gd name="connsiteX4" fmla="*/ 13166725 w 13166725"/>
              <a:gd name="connsiteY4" fmla="*/ 1512219 h 1814670"/>
              <a:gd name="connsiteX5" fmla="*/ 12864274 w 13166725"/>
              <a:gd name="connsiteY5" fmla="*/ 1814670 h 1814670"/>
              <a:gd name="connsiteX6" fmla="*/ 302451 w 13166725"/>
              <a:gd name="connsiteY6" fmla="*/ 1814670 h 1814670"/>
              <a:gd name="connsiteX7" fmla="*/ 0 w 13166725"/>
              <a:gd name="connsiteY7" fmla="*/ 1512219 h 1814670"/>
              <a:gd name="connsiteX8" fmla="*/ 0 w 13166725"/>
              <a:gd name="connsiteY8" fmla="*/ 302451 h 18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814670">
                <a:moveTo>
                  <a:pt x="0" y="302451"/>
                </a:moveTo>
                <a:cubicBezTo>
                  <a:pt x="0" y="135412"/>
                  <a:pt x="135412" y="0"/>
                  <a:pt x="302451" y="0"/>
                </a:cubicBezTo>
                <a:lnTo>
                  <a:pt x="12864274" y="0"/>
                </a:lnTo>
                <a:cubicBezTo>
                  <a:pt x="13031313" y="0"/>
                  <a:pt x="13166725" y="135412"/>
                  <a:pt x="13166725" y="302451"/>
                </a:cubicBezTo>
                <a:lnTo>
                  <a:pt x="13166725" y="1512219"/>
                </a:lnTo>
                <a:cubicBezTo>
                  <a:pt x="13166725" y="1679258"/>
                  <a:pt x="13031313" y="1814670"/>
                  <a:pt x="12864274" y="1814670"/>
                </a:cubicBezTo>
                <a:lnTo>
                  <a:pt x="302451" y="1814670"/>
                </a:lnTo>
                <a:cubicBezTo>
                  <a:pt x="135412" y="1814670"/>
                  <a:pt x="0" y="1679258"/>
                  <a:pt x="0" y="1512219"/>
                </a:cubicBezTo>
                <a:lnTo>
                  <a:pt x="0" y="302451"/>
                </a:lnTo>
                <a:close/>
              </a:path>
            </a:pathLst>
          </a:custGeom>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7655" tIns="267655" rIns="267655" bIns="267655" numCol="1" spcCol="1270" anchor="ctr" anchorCtr="0">
            <a:noAutofit/>
          </a:bodyPr>
          <a:lstStyle/>
          <a:p>
            <a:pPr marL="0" lvl="0" indent="0" algn="l" defTabSz="2089150">
              <a:lnSpc>
                <a:spcPct val="90000"/>
              </a:lnSpc>
              <a:spcBef>
                <a:spcPct val="0"/>
              </a:spcBef>
              <a:spcAft>
                <a:spcPct val="35000"/>
              </a:spcAft>
              <a:buNone/>
            </a:pPr>
            <a:r>
              <a:rPr lang="en-US" sz="4700" kern="1200" dirty="0">
                <a:latin typeface="Arial" panose="020B0604020202020204" pitchFamily="34" charset="0"/>
                <a:cs typeface="Arial" panose="020B0604020202020204" pitchFamily="34" charset="0"/>
              </a:rPr>
              <a:t>Ratings evaluate implementation of IDEA requirements</a:t>
            </a:r>
          </a:p>
        </p:txBody>
      </p:sp>
    </p:spTree>
    <p:extLst>
      <p:ext uri="{BB962C8B-B14F-4D97-AF65-F5344CB8AC3E}">
        <p14:creationId xmlns:p14="http://schemas.microsoft.com/office/powerpoint/2010/main" val="250030579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Special Education Ratings Categories</a:t>
            </a:r>
          </a:p>
        </p:txBody>
      </p:sp>
      <p:sp>
        <p:nvSpPr>
          <p:cNvPr id="3" name="Rounded Rectangle 2"/>
          <p:cNvSpPr/>
          <p:nvPr/>
        </p:nvSpPr>
        <p:spPr>
          <a:xfrm>
            <a:off x="837162" y="2469556"/>
            <a:ext cx="13075920" cy="636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68">
              <a:solidFill>
                <a:srgbClr val="FFFFFF"/>
              </a:solidFill>
            </a:endParaRPr>
          </a:p>
        </p:txBody>
      </p:sp>
      <p:sp>
        <p:nvSpPr>
          <p:cNvPr id="4" name="Oval 3"/>
          <p:cNvSpPr/>
          <p:nvPr/>
        </p:nvSpPr>
        <p:spPr>
          <a:xfrm>
            <a:off x="942804" y="2483101"/>
            <a:ext cx="623147" cy="6231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845" dirty="0">
                <a:solidFill>
                  <a:schemeClr val="tx1"/>
                </a:solidFill>
                <a:latin typeface="Arial" panose="020B0604020202020204" pitchFamily="34" charset="0"/>
                <a:cs typeface="Arial" panose="020B0604020202020204" pitchFamily="34" charset="0"/>
              </a:rPr>
              <a:t>1</a:t>
            </a:r>
          </a:p>
        </p:txBody>
      </p:sp>
      <p:sp>
        <p:nvSpPr>
          <p:cNvPr id="5" name="Rounded Rectangle 4"/>
          <p:cNvSpPr/>
          <p:nvPr/>
        </p:nvSpPr>
        <p:spPr>
          <a:xfrm>
            <a:off x="855445" y="3242845"/>
            <a:ext cx="13075920" cy="636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68">
              <a:solidFill>
                <a:srgbClr val="FFFFFF"/>
              </a:solidFill>
            </a:endParaRPr>
          </a:p>
        </p:txBody>
      </p:sp>
      <p:sp>
        <p:nvSpPr>
          <p:cNvPr id="6" name="Oval 5"/>
          <p:cNvSpPr/>
          <p:nvPr/>
        </p:nvSpPr>
        <p:spPr>
          <a:xfrm>
            <a:off x="942804" y="3256390"/>
            <a:ext cx="623147" cy="6231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845" dirty="0">
                <a:solidFill>
                  <a:schemeClr val="tx1"/>
                </a:solidFill>
                <a:latin typeface="Arial" panose="020B0604020202020204" pitchFamily="34" charset="0"/>
                <a:cs typeface="Arial" panose="020B0604020202020204" pitchFamily="34" charset="0"/>
              </a:rPr>
              <a:t>2</a:t>
            </a:r>
          </a:p>
        </p:txBody>
      </p:sp>
      <p:sp>
        <p:nvSpPr>
          <p:cNvPr id="7" name="Rounded Rectangle 6"/>
          <p:cNvSpPr/>
          <p:nvPr/>
        </p:nvSpPr>
        <p:spPr>
          <a:xfrm>
            <a:off x="837162" y="4016134"/>
            <a:ext cx="13075920" cy="636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68">
              <a:solidFill>
                <a:srgbClr val="FFFFFF"/>
              </a:solidFill>
            </a:endParaRPr>
          </a:p>
        </p:txBody>
      </p:sp>
      <p:sp>
        <p:nvSpPr>
          <p:cNvPr id="8" name="Oval 7"/>
          <p:cNvSpPr/>
          <p:nvPr/>
        </p:nvSpPr>
        <p:spPr>
          <a:xfrm>
            <a:off x="942804" y="4029678"/>
            <a:ext cx="623147" cy="6231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850" dirty="0">
                <a:solidFill>
                  <a:schemeClr val="tx1"/>
                </a:solidFill>
                <a:latin typeface="Arial" panose="020B0604020202020204" pitchFamily="34" charset="0"/>
                <a:cs typeface="Arial" panose="020B0604020202020204" pitchFamily="34" charset="0"/>
              </a:rPr>
              <a:t>3</a:t>
            </a:r>
          </a:p>
        </p:txBody>
      </p:sp>
      <p:sp>
        <p:nvSpPr>
          <p:cNvPr id="9" name="Rounded Rectangle 8"/>
          <p:cNvSpPr/>
          <p:nvPr/>
        </p:nvSpPr>
        <p:spPr>
          <a:xfrm>
            <a:off x="837162" y="4789421"/>
            <a:ext cx="13075920" cy="636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68" dirty="0">
              <a:solidFill>
                <a:srgbClr val="FFFFFF"/>
              </a:solidFill>
            </a:endParaRPr>
          </a:p>
        </p:txBody>
      </p:sp>
      <p:sp>
        <p:nvSpPr>
          <p:cNvPr id="10" name="Oval 9"/>
          <p:cNvSpPr/>
          <p:nvPr/>
        </p:nvSpPr>
        <p:spPr>
          <a:xfrm>
            <a:off x="942804" y="4802966"/>
            <a:ext cx="623147" cy="6231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850" dirty="0">
                <a:solidFill>
                  <a:schemeClr val="tx1"/>
                </a:solidFill>
                <a:latin typeface="Arial" panose="020B0604020202020204" pitchFamily="34" charset="0"/>
                <a:cs typeface="Arial" panose="020B0604020202020204" pitchFamily="34" charset="0"/>
              </a:rPr>
              <a:t>4</a:t>
            </a:r>
          </a:p>
        </p:txBody>
      </p:sp>
      <p:sp>
        <p:nvSpPr>
          <p:cNvPr id="11" name="Content Placeholder 2"/>
          <p:cNvSpPr>
            <a:spLocks noGrp="1"/>
          </p:cNvSpPr>
          <p:nvPr>
            <p:ph idx="1"/>
          </p:nvPr>
        </p:nvSpPr>
        <p:spPr>
          <a:xfrm>
            <a:off x="1812091" y="3290598"/>
            <a:ext cx="7040880" cy="636692"/>
          </a:xfrm>
          <a:noFill/>
        </p:spPr>
        <p:txBody>
          <a:bodyPr>
            <a:normAutofit/>
          </a:bodyPr>
          <a:lstStyle/>
          <a:p>
            <a:pPr marL="0" indent="0">
              <a:spcBef>
                <a:spcPts val="1440"/>
              </a:spcBef>
              <a:buNone/>
            </a:pPr>
            <a:r>
              <a:rPr lang="en-US" dirty="0"/>
              <a:t>Needs Assistance </a:t>
            </a:r>
          </a:p>
        </p:txBody>
      </p:sp>
      <p:sp>
        <p:nvSpPr>
          <p:cNvPr id="12" name="Content Placeholder 2"/>
          <p:cNvSpPr txBox="1">
            <a:spLocks/>
          </p:cNvSpPr>
          <p:nvPr/>
        </p:nvSpPr>
        <p:spPr>
          <a:xfrm>
            <a:off x="1790456" y="2495546"/>
            <a:ext cx="7040880" cy="544356"/>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440"/>
              </a:spcBef>
              <a:buNone/>
            </a:pPr>
            <a:r>
              <a:rPr lang="en-US" sz="3840" dirty="0"/>
              <a:t>Meets Requirements</a:t>
            </a:r>
          </a:p>
        </p:txBody>
      </p:sp>
      <p:sp>
        <p:nvSpPr>
          <p:cNvPr id="13" name="Content Placeholder 2"/>
          <p:cNvSpPr txBox="1">
            <a:spLocks/>
          </p:cNvSpPr>
          <p:nvPr/>
        </p:nvSpPr>
        <p:spPr>
          <a:xfrm>
            <a:off x="1708159" y="3995470"/>
            <a:ext cx="7582416" cy="636692"/>
          </a:xfrm>
          <a:prstGeom prst="rect">
            <a:avLst/>
          </a:prstGeom>
          <a:noFill/>
        </p:spPr>
        <p:txBody>
          <a:bodyPr vert="horz" lIns="109728" tIns="54864" rIns="109728" bIns="5486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440"/>
              </a:spcBef>
              <a:buNone/>
            </a:pPr>
            <a:r>
              <a:rPr lang="en-US" sz="3840" dirty="0">
                <a:latin typeface="Arial"/>
                <a:cs typeface="Arial"/>
              </a:rPr>
              <a:t>Needs Intervention </a:t>
            </a:r>
          </a:p>
        </p:txBody>
      </p:sp>
      <p:sp>
        <p:nvSpPr>
          <p:cNvPr id="14" name="Content Placeholder 2"/>
          <p:cNvSpPr txBox="1">
            <a:spLocks/>
          </p:cNvSpPr>
          <p:nvPr/>
        </p:nvSpPr>
        <p:spPr>
          <a:xfrm>
            <a:off x="1689876" y="4776328"/>
            <a:ext cx="7582416" cy="636692"/>
          </a:xfrm>
          <a:prstGeom prst="rect">
            <a:avLst/>
          </a:prstGeom>
          <a:noFill/>
        </p:spPr>
        <p:txBody>
          <a:bodyPr vert="horz" lIns="109728" tIns="54864" rIns="109728" bIns="5486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440"/>
              </a:spcBef>
              <a:buNone/>
            </a:pPr>
            <a:r>
              <a:rPr lang="en-US" sz="3840" dirty="0">
                <a:latin typeface="Arial"/>
                <a:cs typeface="Arial"/>
              </a:rPr>
              <a:t>Needs Substantial Intervention </a:t>
            </a:r>
          </a:p>
        </p:txBody>
      </p:sp>
    </p:spTree>
    <p:extLst>
      <p:ext uri="{BB962C8B-B14F-4D97-AF65-F5344CB8AC3E}">
        <p14:creationId xmlns:p14="http://schemas.microsoft.com/office/powerpoint/2010/main" val="176242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500"/>
                                        <p:tgtEl>
                                          <p:spTgt spid="1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build="p"/>
      <p:bldP spid="12" grpId="0" build="p"/>
      <p:bldP spid="13" grpId="0" build="p"/>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568F3B-2095-4F23-9B96-D46281D95F1B}"/>
              </a:ext>
            </a:extLst>
          </p:cNvPr>
          <p:cNvSpPr/>
          <p:nvPr/>
        </p:nvSpPr>
        <p:spPr>
          <a:xfrm>
            <a:off x="0" y="0"/>
            <a:ext cx="14630400" cy="1804086"/>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FCAAB-52A7-4A6F-BB08-BAE24AC6F021}"/>
              </a:ext>
            </a:extLst>
          </p:cNvPr>
          <p:cNvSpPr>
            <a:spLocks noGrp="1"/>
          </p:cNvSpPr>
          <p:nvPr>
            <p:ph type="title"/>
          </p:nvPr>
        </p:nvSpPr>
        <p:spPr/>
        <p:txBody>
          <a:bodyPr/>
          <a:lstStyle/>
          <a:p>
            <a:r>
              <a:rPr lang="en-US" dirty="0">
                <a:solidFill>
                  <a:schemeClr val="bg1"/>
                </a:solidFill>
              </a:rPr>
              <a:t>Ohio’s Special Education Ratings</a:t>
            </a:r>
          </a:p>
        </p:txBody>
      </p:sp>
      <p:pic>
        <p:nvPicPr>
          <p:cNvPr id="8" name="Content Placeholder 7">
            <a:extLst>
              <a:ext uri="{FF2B5EF4-FFF2-40B4-BE49-F238E27FC236}">
                <a16:creationId xmlns:a16="http://schemas.microsoft.com/office/drawing/2014/main" id="{29A33104-1D86-4EAE-A9CB-1CFF1D5D7AEE}"/>
              </a:ext>
            </a:extLst>
          </p:cNvPr>
          <p:cNvPicPr>
            <a:picLocks noGrp="1" noChangeAspect="1"/>
          </p:cNvPicPr>
          <p:nvPr>
            <p:ph idx="1"/>
          </p:nvPr>
        </p:nvPicPr>
        <p:blipFill rotWithShape="1">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8245761" y="1993907"/>
            <a:ext cx="5357994" cy="5619308"/>
          </a:xfrm>
          <a:prstGeom prst="rect">
            <a:avLst/>
          </a:prstGeom>
        </p:spPr>
      </p:pic>
      <p:sp>
        <p:nvSpPr>
          <p:cNvPr id="9" name="Title 1">
            <a:extLst>
              <a:ext uri="{FF2B5EF4-FFF2-40B4-BE49-F238E27FC236}">
                <a16:creationId xmlns:a16="http://schemas.microsoft.com/office/drawing/2014/main" id="{64556DDC-4959-4E40-985C-D8EFF401A9D9}"/>
              </a:ext>
            </a:extLst>
          </p:cNvPr>
          <p:cNvSpPr txBox="1">
            <a:spLocks/>
          </p:cNvSpPr>
          <p:nvPr/>
        </p:nvSpPr>
        <p:spPr>
          <a:xfrm>
            <a:off x="8162549" y="3178485"/>
            <a:ext cx="5441206" cy="2769989"/>
          </a:xfrm>
          <a:prstGeom prst="rect">
            <a:avLst/>
          </a:prstGeom>
        </p:spPr>
        <p:txBody>
          <a:bodyPr vert="horz" wrap="square" lIns="0" tIns="0" rIns="0" bIns="0" rtlCol="0" anchor="t" anchorCtr="0">
            <a:spAutoFit/>
          </a:bodyPr>
          <a:lstStyle>
            <a:lvl1pPr algn="ctr" defTabSz="548613" rtl="0" eaLnBrk="1" latinLnBrk="0" hangingPunct="1">
              <a:spcBef>
                <a:spcPct val="0"/>
              </a:spcBef>
              <a:buNone/>
              <a:defRPr sz="5000" b="1" kern="1200">
                <a:solidFill>
                  <a:srgbClr val="C00000"/>
                </a:solidFill>
                <a:latin typeface="Arial"/>
                <a:ea typeface="+mj-ea"/>
                <a:cs typeface="Arial"/>
              </a:defRPr>
            </a:lvl1pPr>
          </a:lstStyle>
          <a:p>
            <a:r>
              <a:rPr lang="en-US" sz="6000" dirty="0">
                <a:solidFill>
                  <a:schemeClr val="bg1"/>
                </a:solidFill>
              </a:rPr>
              <a:t>Ohio’s </a:t>
            </a:r>
            <a:br>
              <a:rPr lang="en-US" sz="6000" dirty="0">
                <a:solidFill>
                  <a:schemeClr val="bg1"/>
                </a:solidFill>
              </a:rPr>
            </a:br>
            <a:r>
              <a:rPr lang="en-US" sz="6000" dirty="0">
                <a:solidFill>
                  <a:schemeClr val="bg1"/>
                </a:solidFill>
              </a:rPr>
              <a:t>District</a:t>
            </a:r>
            <a:br>
              <a:rPr lang="en-US" sz="6000" dirty="0">
                <a:solidFill>
                  <a:schemeClr val="bg1"/>
                </a:solidFill>
              </a:rPr>
            </a:br>
            <a:r>
              <a:rPr lang="en-US" sz="6000" dirty="0">
                <a:solidFill>
                  <a:schemeClr val="bg1"/>
                </a:solidFill>
              </a:rPr>
              <a:t>Ratings</a:t>
            </a:r>
          </a:p>
        </p:txBody>
      </p:sp>
      <p:sp>
        <p:nvSpPr>
          <p:cNvPr id="7" name="Content Placeholder 2">
            <a:extLst>
              <a:ext uri="{FF2B5EF4-FFF2-40B4-BE49-F238E27FC236}">
                <a16:creationId xmlns:a16="http://schemas.microsoft.com/office/drawing/2014/main" id="{9B125D79-FCC2-4549-B06E-4B317DE1297A}"/>
              </a:ext>
            </a:extLst>
          </p:cNvPr>
          <p:cNvSpPr txBox="1">
            <a:spLocks/>
          </p:cNvSpPr>
          <p:nvPr/>
        </p:nvSpPr>
        <p:spPr>
          <a:xfrm>
            <a:off x="1026644" y="2527688"/>
            <a:ext cx="6288556" cy="2190616"/>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indent="0" algn="ctr">
              <a:spcBef>
                <a:spcPts val="1296"/>
              </a:spcBef>
              <a:spcAft>
                <a:spcPts val="1296"/>
              </a:spcAft>
              <a:buNone/>
            </a:pPr>
            <a:r>
              <a:rPr lang="en-US" sz="3024" dirty="0"/>
              <a:t>2021 district ratings based on procedural compliance data from the </a:t>
            </a:r>
            <a:r>
              <a:rPr lang="en-US" sz="3024" b="1" dirty="0"/>
              <a:t>19-20</a:t>
            </a:r>
            <a:r>
              <a:rPr lang="en-US" sz="3024" dirty="0"/>
              <a:t> school year</a:t>
            </a:r>
          </a:p>
        </p:txBody>
      </p:sp>
    </p:spTree>
    <p:extLst>
      <p:ext uri="{BB962C8B-B14F-4D97-AF65-F5344CB8AC3E}">
        <p14:creationId xmlns:p14="http://schemas.microsoft.com/office/powerpoint/2010/main" val="317213015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0" y="189739"/>
            <a:ext cx="9875520" cy="738664"/>
          </a:xfrm>
        </p:spPr>
        <p:txBody>
          <a:bodyPr/>
          <a:lstStyle/>
          <a:p>
            <a:r>
              <a:rPr lang="en-US" sz="4800" dirty="0">
                <a:solidFill>
                  <a:schemeClr val="accent2">
                    <a:lumMod val="50000"/>
                  </a:schemeClr>
                </a:solidFill>
              </a:rPr>
              <a:t>2021 Ratings Include:</a:t>
            </a:r>
          </a:p>
        </p:txBody>
      </p:sp>
      <p:sp>
        <p:nvSpPr>
          <p:cNvPr id="4" name="Rounded Rectangle 3"/>
          <p:cNvSpPr/>
          <p:nvPr/>
        </p:nvSpPr>
        <p:spPr>
          <a:xfrm>
            <a:off x="2231815" y="1188715"/>
            <a:ext cx="10166773" cy="932688"/>
          </a:xfrm>
          <a:prstGeom prst="roundRect">
            <a:avLst>
              <a:gd name="adj" fmla="val 50000"/>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840" b="1" dirty="0">
                <a:solidFill>
                  <a:schemeClr val="tx1"/>
                </a:solidFill>
                <a:latin typeface="Arial" panose="020B0604020202020204" pitchFamily="34" charset="0"/>
                <a:cs typeface="Arial" panose="020B0604020202020204" pitchFamily="34" charset="0"/>
              </a:rPr>
              <a:t>Performance on compliance indicators;</a:t>
            </a:r>
          </a:p>
        </p:txBody>
      </p:sp>
      <p:sp>
        <p:nvSpPr>
          <p:cNvPr id="9" name="Rounded Rectangle 8"/>
          <p:cNvSpPr/>
          <p:nvPr/>
        </p:nvSpPr>
        <p:spPr>
          <a:xfrm>
            <a:off x="2231815" y="2425346"/>
            <a:ext cx="10166773" cy="932688"/>
          </a:xfrm>
          <a:prstGeom prst="roundRect">
            <a:avLst>
              <a:gd name="adj" fmla="val 50000"/>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840" b="1" dirty="0">
                <a:solidFill>
                  <a:schemeClr val="tx1"/>
                </a:solidFill>
                <a:latin typeface="Arial" panose="020B0604020202020204" pitchFamily="34" charset="0"/>
                <a:cs typeface="Arial" panose="020B0604020202020204" pitchFamily="34" charset="0"/>
              </a:rPr>
              <a:t>Timely correction of noncompliance;</a:t>
            </a:r>
          </a:p>
        </p:txBody>
      </p:sp>
      <p:sp>
        <p:nvSpPr>
          <p:cNvPr id="10" name="Rounded Rectangle 9"/>
          <p:cNvSpPr/>
          <p:nvPr/>
        </p:nvSpPr>
        <p:spPr>
          <a:xfrm>
            <a:off x="2231815" y="3661979"/>
            <a:ext cx="10166773" cy="932688"/>
          </a:xfrm>
          <a:prstGeom prst="roundRect">
            <a:avLst>
              <a:gd name="adj" fmla="val 50000"/>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480" b="1" dirty="0">
                <a:solidFill>
                  <a:schemeClr val="tx1"/>
                </a:solidFill>
                <a:latin typeface="Arial" panose="020B0604020202020204" pitchFamily="34" charset="0"/>
                <a:cs typeface="Arial" panose="020B0604020202020204" pitchFamily="34" charset="0"/>
              </a:rPr>
              <a:t>Submission of valid, reliable and timely data;</a:t>
            </a:r>
          </a:p>
        </p:txBody>
      </p:sp>
      <p:sp>
        <p:nvSpPr>
          <p:cNvPr id="6" name="Rounded Rectangle 5"/>
          <p:cNvSpPr/>
          <p:nvPr/>
        </p:nvSpPr>
        <p:spPr>
          <a:xfrm>
            <a:off x="2231815" y="4898611"/>
            <a:ext cx="10166773" cy="932688"/>
          </a:xfrm>
          <a:prstGeom prst="roundRect">
            <a:avLst>
              <a:gd name="adj" fmla="val 50000"/>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840" b="1" dirty="0">
                <a:solidFill>
                  <a:schemeClr val="tx1"/>
                </a:solidFill>
                <a:latin typeface="Arial" panose="020B0604020202020204" pitchFamily="34" charset="0"/>
                <a:cs typeface="Arial" panose="020B0604020202020204" pitchFamily="34" charset="0"/>
              </a:rPr>
              <a:t>IDEA-specific audit findings; and</a:t>
            </a:r>
          </a:p>
        </p:txBody>
      </p:sp>
      <p:grpSp>
        <p:nvGrpSpPr>
          <p:cNvPr id="3" name="Group 2">
            <a:extLst>
              <a:ext uri="{FF2B5EF4-FFF2-40B4-BE49-F238E27FC236}">
                <a16:creationId xmlns:a16="http://schemas.microsoft.com/office/drawing/2014/main" id="{5E4AC042-7FB9-408F-9D0C-94DC0E8D392C}"/>
              </a:ext>
            </a:extLst>
          </p:cNvPr>
          <p:cNvGrpSpPr/>
          <p:nvPr/>
        </p:nvGrpSpPr>
        <p:grpSpPr>
          <a:xfrm>
            <a:off x="2231812" y="5666053"/>
            <a:ext cx="12075859" cy="1936376"/>
            <a:chOff x="2231812" y="5666053"/>
            <a:chExt cx="12075859" cy="1936376"/>
          </a:xfrm>
        </p:grpSpPr>
        <p:sp>
          <p:nvSpPr>
            <p:cNvPr id="7" name="Rounded Rectangle 6"/>
            <p:cNvSpPr/>
            <p:nvPr/>
          </p:nvSpPr>
          <p:spPr>
            <a:xfrm>
              <a:off x="2231812" y="6135243"/>
              <a:ext cx="10166773" cy="932688"/>
            </a:xfrm>
            <a:prstGeom prst="roundRect">
              <a:avLst>
                <a:gd name="adj" fmla="val 50000"/>
              </a:avLst>
            </a:prstGeom>
            <a:solidFill>
              <a:schemeClr val="accent4">
                <a:lumMod val="40000"/>
                <a:lumOff val="60000"/>
              </a:schemeClr>
            </a:solidFill>
            <a:ln>
              <a:solidFill>
                <a:schemeClr val="bg1"/>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720" b="1" strike="dblStrike" dirty="0">
                  <a:solidFill>
                    <a:schemeClr val="tx1"/>
                  </a:solidFill>
                  <a:latin typeface="Arial" panose="020B0604020202020204" pitchFamily="34" charset="0"/>
                  <a:cs typeface="Arial" panose="020B0604020202020204" pitchFamily="34" charset="0"/>
                </a:rPr>
                <a:t>Performance on results measures.</a:t>
              </a:r>
            </a:p>
          </p:txBody>
        </p:sp>
        <p:sp>
          <p:nvSpPr>
            <p:cNvPr id="5" name="Thought Bubble: Cloud 4">
              <a:extLst>
                <a:ext uri="{FF2B5EF4-FFF2-40B4-BE49-F238E27FC236}">
                  <a16:creationId xmlns:a16="http://schemas.microsoft.com/office/drawing/2014/main" id="{96D0F042-E06D-4400-BDE3-1F8F7439F967}"/>
                </a:ext>
              </a:extLst>
            </p:cNvPr>
            <p:cNvSpPr/>
            <p:nvPr/>
          </p:nvSpPr>
          <p:spPr>
            <a:xfrm>
              <a:off x="11833412" y="5666053"/>
              <a:ext cx="2474259" cy="1936376"/>
            </a:xfrm>
            <a:prstGeom prst="cloudCallout">
              <a:avLst>
                <a:gd name="adj1" fmla="val -70493"/>
                <a:gd name="adj2" fmla="val 1495"/>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2019-20 statewide testing data not available</a:t>
              </a:r>
            </a:p>
          </p:txBody>
        </p:sp>
      </p:grpSp>
    </p:spTree>
    <p:extLst>
      <p:ext uri="{BB962C8B-B14F-4D97-AF65-F5344CB8AC3E}">
        <p14:creationId xmlns:p14="http://schemas.microsoft.com/office/powerpoint/2010/main" val="155829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A609-0D37-436A-8570-93B502CE428D}"/>
              </a:ext>
            </a:extLst>
          </p:cNvPr>
          <p:cNvSpPr>
            <a:spLocks noGrp="1"/>
          </p:cNvSpPr>
          <p:nvPr>
            <p:ph type="title"/>
          </p:nvPr>
        </p:nvSpPr>
        <p:spPr/>
        <p:txBody>
          <a:bodyPr/>
          <a:lstStyle/>
          <a:p>
            <a:r>
              <a:rPr lang="en-US" dirty="0">
                <a:solidFill>
                  <a:schemeClr val="accent2">
                    <a:lumMod val="50000"/>
                  </a:schemeClr>
                </a:solidFill>
              </a:rPr>
              <a:t>2021 Compliance Indicators</a:t>
            </a:r>
          </a:p>
        </p:txBody>
      </p:sp>
      <p:sp>
        <p:nvSpPr>
          <p:cNvPr id="6" name="Freeform: Shape 5">
            <a:extLst>
              <a:ext uri="{FF2B5EF4-FFF2-40B4-BE49-F238E27FC236}">
                <a16:creationId xmlns:a16="http://schemas.microsoft.com/office/drawing/2014/main" id="{837EEAA0-B47A-4D9E-9321-B6757112BB39}"/>
              </a:ext>
            </a:extLst>
          </p:cNvPr>
          <p:cNvSpPr/>
          <p:nvPr/>
        </p:nvSpPr>
        <p:spPr>
          <a:xfrm>
            <a:off x="731520" y="2232966"/>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300" kern="1200" dirty="0"/>
              <a:t>Disproportionality in Identification for Special Education (Indicators 9 &amp; 10)</a:t>
            </a:r>
          </a:p>
        </p:txBody>
      </p:sp>
      <p:sp>
        <p:nvSpPr>
          <p:cNvPr id="7" name="Freeform: Shape 6">
            <a:extLst>
              <a:ext uri="{FF2B5EF4-FFF2-40B4-BE49-F238E27FC236}">
                <a16:creationId xmlns:a16="http://schemas.microsoft.com/office/drawing/2014/main" id="{8CC09A25-6611-4B2E-9153-C15DD2CF81C6}"/>
              </a:ext>
            </a:extLst>
          </p:cNvPr>
          <p:cNvSpPr/>
          <p:nvPr/>
        </p:nvSpPr>
        <p:spPr>
          <a:xfrm>
            <a:off x="731520" y="3119511"/>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300" kern="1200" dirty="0"/>
              <a:t>Timely Initial Evaluations (Indicator 11)</a:t>
            </a:r>
          </a:p>
        </p:txBody>
      </p:sp>
      <p:sp>
        <p:nvSpPr>
          <p:cNvPr id="8" name="Freeform: Shape 7">
            <a:extLst>
              <a:ext uri="{FF2B5EF4-FFF2-40B4-BE49-F238E27FC236}">
                <a16:creationId xmlns:a16="http://schemas.microsoft.com/office/drawing/2014/main" id="{0026D734-0B9E-45D5-B208-212449A706AC}"/>
              </a:ext>
            </a:extLst>
          </p:cNvPr>
          <p:cNvSpPr/>
          <p:nvPr/>
        </p:nvSpPr>
        <p:spPr>
          <a:xfrm>
            <a:off x="731520" y="4006057"/>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300" kern="1200" dirty="0"/>
              <a:t>IEP Developed &amp; Implemented by Third Birthday (Indicator 12)</a:t>
            </a:r>
          </a:p>
        </p:txBody>
      </p:sp>
      <p:sp>
        <p:nvSpPr>
          <p:cNvPr id="9" name="Freeform: Shape 8">
            <a:extLst>
              <a:ext uri="{FF2B5EF4-FFF2-40B4-BE49-F238E27FC236}">
                <a16:creationId xmlns:a16="http://schemas.microsoft.com/office/drawing/2014/main" id="{DC7D0746-E370-4006-8DA6-061351E68700}"/>
              </a:ext>
            </a:extLst>
          </p:cNvPr>
          <p:cNvSpPr/>
          <p:nvPr/>
        </p:nvSpPr>
        <p:spPr>
          <a:xfrm>
            <a:off x="731520" y="4892602"/>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300" kern="1200" dirty="0"/>
              <a:t>Secondary Transition Planning (Indicator 13)</a:t>
            </a:r>
          </a:p>
        </p:txBody>
      </p:sp>
      <p:sp>
        <p:nvSpPr>
          <p:cNvPr id="10" name="Freeform: Shape 9">
            <a:extLst>
              <a:ext uri="{FF2B5EF4-FFF2-40B4-BE49-F238E27FC236}">
                <a16:creationId xmlns:a16="http://schemas.microsoft.com/office/drawing/2014/main" id="{797DD0BC-733B-41FF-9D91-D94704AA363F}"/>
              </a:ext>
            </a:extLst>
          </p:cNvPr>
          <p:cNvSpPr/>
          <p:nvPr/>
        </p:nvSpPr>
        <p:spPr>
          <a:xfrm>
            <a:off x="731520" y="5779147"/>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300" kern="1200" dirty="0"/>
              <a:t>Timely Correction on Noncompliance (Indicator 15)</a:t>
            </a:r>
          </a:p>
        </p:txBody>
      </p:sp>
      <p:sp>
        <p:nvSpPr>
          <p:cNvPr id="11" name="Freeform: Shape 10">
            <a:extLst>
              <a:ext uri="{FF2B5EF4-FFF2-40B4-BE49-F238E27FC236}">
                <a16:creationId xmlns:a16="http://schemas.microsoft.com/office/drawing/2014/main" id="{F8101E22-9BC7-409D-91FD-8FA8757C578A}"/>
              </a:ext>
            </a:extLst>
          </p:cNvPr>
          <p:cNvSpPr/>
          <p:nvPr/>
        </p:nvSpPr>
        <p:spPr>
          <a:xfrm>
            <a:off x="731520" y="6665692"/>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300" kern="1200" dirty="0"/>
              <a:t>Timely &amp; Accurate Data (Indicator 20)</a:t>
            </a:r>
          </a:p>
        </p:txBody>
      </p:sp>
      <p:sp>
        <p:nvSpPr>
          <p:cNvPr id="12" name="Freeform: Shape 11">
            <a:extLst>
              <a:ext uri="{FF2B5EF4-FFF2-40B4-BE49-F238E27FC236}">
                <a16:creationId xmlns:a16="http://schemas.microsoft.com/office/drawing/2014/main" id="{617BB157-48AD-400E-BB96-86A57A5F25D2}"/>
              </a:ext>
            </a:extLst>
          </p:cNvPr>
          <p:cNvSpPr/>
          <p:nvPr/>
        </p:nvSpPr>
        <p:spPr>
          <a:xfrm>
            <a:off x="732155" y="1379772"/>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300" kern="1200" dirty="0"/>
              <a:t>Discipline Discrepancies (Indicator </a:t>
            </a:r>
            <a:r>
              <a:rPr lang="en-US" sz="3300" kern="1200" dirty="0" err="1"/>
              <a:t>4b</a:t>
            </a:r>
            <a:r>
              <a:rPr lang="en-US" sz="3300" kern="1200" dirty="0"/>
              <a:t>)</a:t>
            </a:r>
          </a:p>
        </p:txBody>
      </p:sp>
    </p:spTree>
    <p:extLst>
      <p:ext uri="{BB962C8B-B14F-4D97-AF65-F5344CB8AC3E}">
        <p14:creationId xmlns:p14="http://schemas.microsoft.com/office/powerpoint/2010/main" val="239247184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87FC-68C7-4B16-A7E0-136488040574}"/>
              </a:ext>
            </a:extLst>
          </p:cNvPr>
          <p:cNvSpPr>
            <a:spLocks noGrp="1"/>
          </p:cNvSpPr>
          <p:nvPr>
            <p:ph type="title"/>
          </p:nvPr>
        </p:nvSpPr>
        <p:spPr/>
        <p:txBody>
          <a:bodyPr/>
          <a:lstStyle/>
          <a:p>
            <a:r>
              <a:rPr lang="en-US" dirty="0">
                <a:solidFill>
                  <a:schemeClr val="accent2">
                    <a:lumMod val="50000"/>
                  </a:schemeClr>
                </a:solidFill>
              </a:rPr>
              <a:t>Informational Results Indicators</a:t>
            </a:r>
          </a:p>
        </p:txBody>
      </p:sp>
      <p:sp>
        <p:nvSpPr>
          <p:cNvPr id="6" name="Freeform: Shape 5">
            <a:extLst>
              <a:ext uri="{FF2B5EF4-FFF2-40B4-BE49-F238E27FC236}">
                <a16:creationId xmlns:a16="http://schemas.microsoft.com/office/drawing/2014/main" id="{18EA0BCB-C2B7-46CA-8385-C0EA1022536B}"/>
              </a:ext>
            </a:extLst>
          </p:cNvPr>
          <p:cNvSpPr/>
          <p:nvPr/>
        </p:nvSpPr>
        <p:spPr>
          <a:xfrm>
            <a:off x="731838" y="2057782"/>
            <a:ext cx="13166725" cy="1949220"/>
          </a:xfrm>
          <a:custGeom>
            <a:avLst/>
            <a:gdLst>
              <a:gd name="connsiteX0" fmla="*/ 0 w 13166725"/>
              <a:gd name="connsiteY0" fmla="*/ 324876 h 1949220"/>
              <a:gd name="connsiteX1" fmla="*/ 324876 w 13166725"/>
              <a:gd name="connsiteY1" fmla="*/ 0 h 1949220"/>
              <a:gd name="connsiteX2" fmla="*/ 12841849 w 13166725"/>
              <a:gd name="connsiteY2" fmla="*/ 0 h 1949220"/>
              <a:gd name="connsiteX3" fmla="*/ 13166725 w 13166725"/>
              <a:gd name="connsiteY3" fmla="*/ 324876 h 1949220"/>
              <a:gd name="connsiteX4" fmla="*/ 13166725 w 13166725"/>
              <a:gd name="connsiteY4" fmla="*/ 1624344 h 1949220"/>
              <a:gd name="connsiteX5" fmla="*/ 12841849 w 13166725"/>
              <a:gd name="connsiteY5" fmla="*/ 1949220 h 1949220"/>
              <a:gd name="connsiteX6" fmla="*/ 324876 w 13166725"/>
              <a:gd name="connsiteY6" fmla="*/ 1949220 h 1949220"/>
              <a:gd name="connsiteX7" fmla="*/ 0 w 13166725"/>
              <a:gd name="connsiteY7" fmla="*/ 1624344 h 1949220"/>
              <a:gd name="connsiteX8" fmla="*/ 0 w 13166725"/>
              <a:gd name="connsiteY8" fmla="*/ 324876 h 194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949220">
                <a:moveTo>
                  <a:pt x="0" y="324876"/>
                </a:moveTo>
                <a:cubicBezTo>
                  <a:pt x="0" y="145452"/>
                  <a:pt x="145452" y="0"/>
                  <a:pt x="324876" y="0"/>
                </a:cubicBezTo>
                <a:lnTo>
                  <a:pt x="12841849" y="0"/>
                </a:lnTo>
                <a:cubicBezTo>
                  <a:pt x="13021273" y="0"/>
                  <a:pt x="13166725" y="145452"/>
                  <a:pt x="13166725" y="324876"/>
                </a:cubicBezTo>
                <a:lnTo>
                  <a:pt x="13166725" y="1624344"/>
                </a:lnTo>
                <a:cubicBezTo>
                  <a:pt x="13166725" y="1803768"/>
                  <a:pt x="13021273" y="1949220"/>
                  <a:pt x="12841849" y="1949220"/>
                </a:cubicBezTo>
                <a:lnTo>
                  <a:pt x="324876" y="1949220"/>
                </a:lnTo>
                <a:cubicBezTo>
                  <a:pt x="145452" y="1949220"/>
                  <a:pt x="0" y="1803768"/>
                  <a:pt x="0" y="1624344"/>
                </a:cubicBezTo>
                <a:lnTo>
                  <a:pt x="0" y="324876"/>
                </a:lnTo>
                <a:close/>
              </a:path>
            </a:pathLst>
          </a:custGeom>
          <a:solidFill>
            <a:schemeClr val="accent4">
              <a:lumMod val="20000"/>
              <a:lumOff val="80000"/>
            </a:schemeClr>
          </a:solidFill>
        </p:spPr>
        <p:style>
          <a:lnRef idx="3">
            <a:schemeClr val="accent4">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81843" tIns="281843" rIns="281843" bIns="281843" numCol="1" spcCol="1270" anchor="ctr" anchorCtr="0">
            <a:noAutofit/>
          </a:bodyPr>
          <a:lstStyle/>
          <a:p>
            <a:pPr marL="0" lvl="0" indent="0" algn="l" defTabSz="2178050">
              <a:lnSpc>
                <a:spcPct val="90000"/>
              </a:lnSpc>
              <a:spcBef>
                <a:spcPct val="0"/>
              </a:spcBef>
              <a:spcAft>
                <a:spcPct val="35000"/>
              </a:spcAft>
              <a:buNone/>
            </a:pPr>
            <a:r>
              <a:rPr lang="en-US" sz="4900" kern="1200" dirty="0"/>
              <a:t>Percentage of SWD graduating by meeting standard requirements (federal graduation rate)</a:t>
            </a:r>
          </a:p>
        </p:txBody>
      </p:sp>
    </p:spTree>
    <p:extLst>
      <p:ext uri="{BB962C8B-B14F-4D97-AF65-F5344CB8AC3E}">
        <p14:creationId xmlns:p14="http://schemas.microsoft.com/office/powerpoint/2010/main" val="264269736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4DFAEBBA97C942BFFB60BBE68183E8" ma:contentTypeVersion="5" ma:contentTypeDescription="Create a new document." ma:contentTypeScope="" ma:versionID="598f72729b1fac4a95fefee8a0552e7c">
  <xsd:schema xmlns:xsd="http://www.w3.org/2001/XMLSchema" xmlns:xs="http://www.w3.org/2001/XMLSchema" xmlns:p="http://schemas.microsoft.com/office/2006/metadata/properties" xmlns:ns2="4a56c0b1-c466-4594-944a-8ebf586e9e44" xmlns:ns3="4df91513-fa67-4a9c-b3fc-8ff4cec04ea6" targetNamespace="http://schemas.microsoft.com/office/2006/metadata/properties" ma:root="true" ma:fieldsID="efc17de8d52e19786b4eeefadb3ab066" ns2:_="" ns3:_="">
    <xsd:import namespace="4a56c0b1-c466-4594-944a-8ebf586e9e44"/>
    <xsd:import namespace="4df91513-fa67-4a9c-b3fc-8ff4cec04e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56c0b1-c466-4594-944a-8ebf586e9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f91513-fa67-4a9c-b3fc-8ff4cec04e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5D5DF9-488E-40E3-B727-F62D80EF95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56c0b1-c466-4594-944a-8ebf586e9e44"/>
    <ds:schemaRef ds:uri="4df91513-fa67-4a9c-b3fc-8ff4cec04e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131C93-B35B-43E4-9330-16B9B4E4BFBD}">
  <ds:schemaRefs>
    <ds:schemaRef ds:uri="http://purl.org/dc/elements/1.1/"/>
    <ds:schemaRef ds:uri="4df91513-fa67-4a9c-b3fc-8ff4cec04ea6"/>
    <ds:schemaRef ds:uri="http://www.w3.org/XML/1998/namespace"/>
    <ds:schemaRef ds:uri="http://schemas.microsoft.com/office/2006/documentManagement/types"/>
    <ds:schemaRef ds:uri="http://purl.org/dc/dcmitype/"/>
    <ds:schemaRef ds:uri="http://schemas.openxmlformats.org/package/2006/metadata/core-properties"/>
    <ds:schemaRef ds:uri="4a56c0b1-c466-4594-944a-8ebf586e9e44"/>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21B4919-1167-414C-931E-447493EC2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1490</Words>
  <Application>Microsoft Office PowerPoint</Application>
  <PresentationFormat>Custom</PresentationFormat>
  <Paragraphs>185</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Ohio’s Special Education Ratings</vt:lpstr>
      <vt:lpstr>Topics</vt:lpstr>
      <vt:lpstr>PowerPoint Presentation</vt:lpstr>
      <vt:lpstr>Special Education Ratings</vt:lpstr>
      <vt:lpstr>Special Education Ratings Categories</vt:lpstr>
      <vt:lpstr>Ohio’s Special Education Ratings</vt:lpstr>
      <vt:lpstr>2021 Ratings Include:</vt:lpstr>
      <vt:lpstr>2021 Compliance Indicators</vt:lpstr>
      <vt:lpstr>Informational Results Indicators</vt:lpstr>
      <vt:lpstr>Calculating Ratings</vt:lpstr>
      <vt:lpstr>Calculating Compliance &amp; Results Scores</vt:lpstr>
      <vt:lpstr>PowerPoint Presentation</vt:lpstr>
      <vt:lpstr>Profiles vs. Ratings</vt:lpstr>
      <vt:lpstr>Percentage of Districts Receiving Ratings</vt:lpstr>
      <vt:lpstr>Number of Districts Receiving Ratings</vt:lpstr>
      <vt:lpstr>Accessing Special Education Ratings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2020-08-19T19:36:18Z</dcterms:created>
  <dcterms:modified xsi:type="dcterms:W3CDTF">2021-07-13T15:31:57Z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0x010100F74DFAEBBA97C942BFFB60BBE68183E8</vt:lpwstr>
  </property>
</Properties>
</file>