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3"/>
  </p:notesMasterIdLst>
  <p:sldIdLst>
    <p:sldId id="256" r:id="rId5"/>
    <p:sldId id="434" r:id="rId6"/>
    <p:sldId id="710" r:id="rId7"/>
    <p:sldId id="711" r:id="rId8"/>
    <p:sldId id="477" r:id="rId9"/>
    <p:sldId id="708" r:id="rId10"/>
    <p:sldId id="432" r:id="rId11"/>
    <p:sldId id="709" r:id="rId12"/>
    <p:sldId id="724" r:id="rId13"/>
    <p:sldId id="722" r:id="rId14"/>
    <p:sldId id="723" r:id="rId15"/>
    <p:sldId id="719" r:id="rId16"/>
    <p:sldId id="438" r:id="rId17"/>
    <p:sldId id="707" r:id="rId18"/>
    <p:sldId id="426" r:id="rId19"/>
    <p:sldId id="680" r:id="rId20"/>
    <p:sldId id="702" r:id="rId21"/>
    <p:sldId id="286" r:id="rId22"/>
  </p:sldIdLst>
  <p:sldSz cx="14630400" cy="8229600"/>
  <p:notesSz cx="6858000" cy="9144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0FCDF2-548A-4724-91E4-C4D1D1418346}">
          <p14:sldIdLst>
            <p14:sldId id="256"/>
            <p14:sldId id="434"/>
            <p14:sldId id="710"/>
            <p14:sldId id="711"/>
            <p14:sldId id="477"/>
            <p14:sldId id="708"/>
            <p14:sldId id="432"/>
            <p14:sldId id="709"/>
            <p14:sldId id="724"/>
            <p14:sldId id="722"/>
            <p14:sldId id="723"/>
            <p14:sldId id="719"/>
            <p14:sldId id="438"/>
            <p14:sldId id="707"/>
            <p14:sldId id="426"/>
            <p14:sldId id="680"/>
            <p14:sldId id="702"/>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0920"/>
    <a:srgbClr val="6CAEDF"/>
    <a:srgbClr val="83A2CA"/>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1" autoAdjust="0"/>
    <p:restoredTop sz="63043" autoAdjust="0"/>
  </p:normalViewPr>
  <p:slideViewPr>
    <p:cSldViewPr snapToGrid="0" snapToObjects="1">
      <p:cViewPr varScale="1">
        <p:scale>
          <a:sx n="59" d="100"/>
          <a:sy n="59" d="100"/>
        </p:scale>
        <p:origin x="1704" y="66"/>
      </p:cViewPr>
      <p:guideLst>
        <p:guide orient="horz" pos="2160"/>
        <p:guide pos="3840"/>
        <p:guide orient="horz" pos="2592"/>
        <p:guide pos="4656"/>
      </p:guideLst>
    </p:cSldViewPr>
  </p:slideViewPr>
  <p:notesTextViewPr>
    <p:cViewPr>
      <p:scale>
        <a:sx n="100" d="100"/>
        <a:sy n="100" d="100"/>
      </p:scale>
      <p:origin x="0" y="0"/>
    </p:cViewPr>
  </p:notesTextViewPr>
  <p:notesViewPr>
    <p:cSldViewPr snapToGrid="0" snapToObjects="1">
      <p:cViewPr varScale="1">
        <p:scale>
          <a:sx n="59" d="100"/>
          <a:sy n="59" d="100"/>
        </p:scale>
        <p:origin x="322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Sheet1!$F$1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Sheet1!$E$2:$E$5</c:f>
              <c:strCache>
                <c:ptCount val="4"/>
                <c:pt idx="0">
                  <c:v>Meets Requirements</c:v>
                </c:pt>
                <c:pt idx="1">
                  <c:v>Needs Assistance</c:v>
                </c:pt>
                <c:pt idx="2">
                  <c:v>Needs Intervention</c:v>
                </c:pt>
                <c:pt idx="3">
                  <c:v>Needs Substantial Intervention</c:v>
                </c:pt>
              </c:strCache>
            </c:strRef>
          </c:cat>
          <c:val>
            <c:numRef>
              <c:f>Sheet1!$F$2:$F$5</c:f>
              <c:numCache>
                <c:formatCode>0.0%</c:formatCode>
                <c:ptCount val="4"/>
                <c:pt idx="0">
                  <c:v>0.90040650406504064</c:v>
                </c:pt>
                <c:pt idx="1">
                  <c:v>9.959349593495935E-2</c:v>
                </c:pt>
                <c:pt idx="2">
                  <c:v>0</c:v>
                </c:pt>
                <c:pt idx="3">
                  <c:v>0</c:v>
                </c:pt>
              </c:numCache>
            </c:numRef>
          </c:val>
          <c:extLst>
            <c:ext xmlns:c16="http://schemas.microsoft.com/office/drawing/2014/chart" uri="{C3380CC4-5D6E-409C-BE32-E72D297353CC}">
              <c16:uniqueId val="{00000000-1CD0-4D17-9523-048A0C475FED}"/>
            </c:ext>
          </c:extLst>
        </c:ser>
        <c:ser>
          <c:idx val="1"/>
          <c:order val="1"/>
          <c:tx>
            <c:strRef>
              <c:f>Sheet1!$G$1</c:f>
              <c:strCache>
                <c:ptCount val="1"/>
                <c:pt idx="0">
                  <c:v>2022*</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Sheet1!$E$2:$E$5</c:f>
              <c:strCache>
                <c:ptCount val="4"/>
                <c:pt idx="0">
                  <c:v>Meets Requirements</c:v>
                </c:pt>
                <c:pt idx="1">
                  <c:v>Needs Assistance</c:v>
                </c:pt>
                <c:pt idx="2">
                  <c:v>Needs Intervention</c:v>
                </c:pt>
                <c:pt idx="3">
                  <c:v>Needs Substantial Intervention</c:v>
                </c:pt>
              </c:strCache>
            </c:strRef>
          </c:cat>
          <c:val>
            <c:numRef>
              <c:f>Sheet1!$G$2:$G$5</c:f>
              <c:numCache>
                <c:formatCode>0.0%</c:formatCode>
                <c:ptCount val="4"/>
                <c:pt idx="0">
                  <c:v>0.92057026476578407</c:v>
                </c:pt>
                <c:pt idx="1">
                  <c:v>7.8411405295315678E-2</c:v>
                </c:pt>
                <c:pt idx="2">
                  <c:v>1.0183299389002036E-3</c:v>
                </c:pt>
                <c:pt idx="3">
                  <c:v>0</c:v>
                </c:pt>
              </c:numCache>
            </c:numRef>
          </c:val>
          <c:extLst>
            <c:ext xmlns:c16="http://schemas.microsoft.com/office/drawing/2014/chart" uri="{C3380CC4-5D6E-409C-BE32-E72D297353CC}">
              <c16:uniqueId val="{00000001-1CD0-4D17-9523-048A0C475FED}"/>
            </c:ext>
          </c:extLst>
        </c:ser>
        <c:dLbls>
          <c:showLegendKey val="0"/>
          <c:showVal val="0"/>
          <c:showCatName val="0"/>
          <c:showSerName val="0"/>
          <c:showPercent val="0"/>
          <c:showBubbleSize val="0"/>
        </c:dLbls>
        <c:gapWidth val="219"/>
        <c:overlap val="-27"/>
        <c:axId val="1558325072"/>
        <c:axId val="1558335888"/>
      </c:barChart>
      <c:catAx>
        <c:axId val="155832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8335888"/>
        <c:crosses val="autoZero"/>
        <c:auto val="1"/>
        <c:lblAlgn val="ctr"/>
        <c:lblOffset val="100"/>
        <c:noMultiLvlLbl val="0"/>
      </c:catAx>
      <c:valAx>
        <c:axId val="1558335888"/>
        <c:scaling>
          <c:orientation val="minMax"/>
        </c:scaling>
        <c:delete val="1"/>
        <c:axPos val="l"/>
        <c:numFmt formatCode="0.0%" sourceLinked="1"/>
        <c:majorTickMark val="none"/>
        <c:minorTickMark val="none"/>
        <c:tickLblPos val="nextTo"/>
        <c:crossAx val="15583250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4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mailto:determinations@education.ohio.gov"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determinations@education.ohio.gov"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BA4A9-4092-4D41-94A9-E535D8F32D1B}" type="doc">
      <dgm:prSet loTypeId="urn:microsoft.com/office/officeart/2005/8/layout/equation1" loCatId="process" qsTypeId="urn:microsoft.com/office/officeart/2005/8/quickstyle/simple1" qsCatId="simple" csTypeId="urn:microsoft.com/office/officeart/2005/8/colors/accent3_1" csCatId="accent3" phldr="1"/>
      <dgm:spPr/>
    </dgm:pt>
    <dgm:pt modelId="{8E32082A-E760-4ADA-BC18-C32499AF48EC}">
      <dgm:prSet phldrT="[Text]"/>
      <dgm:spPr/>
      <dgm:t>
        <a:bodyPr/>
        <a:lstStyle/>
        <a:p>
          <a:r>
            <a:rPr lang="en-US" dirty="0">
              <a:latin typeface="Arial" panose="020B0604020202020204" pitchFamily="34" charset="0"/>
              <a:cs typeface="Arial" panose="020B0604020202020204" pitchFamily="34" charset="0"/>
            </a:rPr>
            <a:t>Total points across </a:t>
          </a:r>
          <a:r>
            <a:rPr lang="en-US" b="1" dirty="0">
              <a:solidFill>
                <a:schemeClr val="accent3">
                  <a:lumMod val="75000"/>
                </a:schemeClr>
              </a:solidFill>
              <a:latin typeface="Arial" panose="020B0604020202020204" pitchFamily="34" charset="0"/>
              <a:cs typeface="Arial" panose="020B0604020202020204" pitchFamily="34" charset="0"/>
            </a:rPr>
            <a:t>compliance</a:t>
          </a:r>
          <a:r>
            <a:rPr lang="en-US" dirty="0">
              <a:latin typeface="Arial" panose="020B0604020202020204" pitchFamily="34" charset="0"/>
              <a:cs typeface="Arial" panose="020B0604020202020204" pitchFamily="34" charset="0"/>
            </a:rPr>
            <a:t> measures</a:t>
          </a:r>
        </a:p>
      </dgm:t>
    </dgm:pt>
    <dgm:pt modelId="{ABBBBF48-684B-4A46-9913-FC7A892C19B6}" type="parTrans" cxnId="{C6B042F5-1792-4959-8B47-46EFE52548DE}">
      <dgm:prSet/>
      <dgm:spPr/>
      <dgm:t>
        <a:bodyPr/>
        <a:lstStyle/>
        <a:p>
          <a:endParaRPr lang="en-US">
            <a:latin typeface="Arial" panose="020B0604020202020204" pitchFamily="34" charset="0"/>
            <a:cs typeface="Arial" panose="020B0604020202020204" pitchFamily="34" charset="0"/>
          </a:endParaRPr>
        </a:p>
      </dgm:t>
    </dgm:pt>
    <dgm:pt modelId="{11725061-EF2A-4EB3-AC56-091E1D27D177}" type="sibTrans" cxnId="{C6B042F5-1792-4959-8B47-46EFE52548DE}">
      <dgm:prSet/>
      <dgm:spPr/>
      <dgm:t>
        <a:bodyPr/>
        <a:lstStyle/>
        <a:p>
          <a:endParaRPr lang="en-US" dirty="0">
            <a:latin typeface="Arial" panose="020B0604020202020204" pitchFamily="34" charset="0"/>
            <a:cs typeface="Arial" panose="020B0604020202020204" pitchFamily="34" charset="0"/>
          </a:endParaRPr>
        </a:p>
      </dgm:t>
    </dgm:pt>
    <dgm:pt modelId="{87411F34-33FE-4912-9130-06C64DE06398}">
      <dgm:prSet phldrT="[Text]"/>
      <dgm:spPr/>
      <dgm:t>
        <a:bodyPr/>
        <a:lstStyle/>
        <a:p>
          <a:r>
            <a:rPr lang="en-US" dirty="0">
              <a:latin typeface="Arial" panose="020B0604020202020204" pitchFamily="34" charset="0"/>
              <a:cs typeface="Arial" panose="020B0604020202020204" pitchFamily="34" charset="0"/>
            </a:rPr>
            <a:t>Number of measures with data N=8</a:t>
          </a:r>
        </a:p>
      </dgm:t>
    </dgm:pt>
    <dgm:pt modelId="{0A1342BD-D28F-4D69-B422-5D4CAAE8214F}" type="parTrans" cxnId="{40B066A5-0B4E-4C9F-8F8A-DF3C367681F2}">
      <dgm:prSet/>
      <dgm:spPr/>
      <dgm:t>
        <a:bodyPr/>
        <a:lstStyle/>
        <a:p>
          <a:endParaRPr lang="en-US">
            <a:latin typeface="Arial" panose="020B0604020202020204" pitchFamily="34" charset="0"/>
            <a:cs typeface="Arial" panose="020B0604020202020204" pitchFamily="34" charset="0"/>
          </a:endParaRPr>
        </a:p>
      </dgm:t>
    </dgm:pt>
    <dgm:pt modelId="{D9F4A511-65FE-4C4C-BFB9-1BB417FBDF07}" type="sibTrans" cxnId="{40B066A5-0B4E-4C9F-8F8A-DF3C367681F2}">
      <dgm:prSet/>
      <dgm:spPr/>
      <dgm:t>
        <a:bodyPr/>
        <a:lstStyle/>
        <a:p>
          <a:endParaRPr lang="en-US" dirty="0">
            <a:latin typeface="Arial" panose="020B0604020202020204" pitchFamily="34" charset="0"/>
            <a:cs typeface="Arial" panose="020B0604020202020204" pitchFamily="34" charset="0"/>
          </a:endParaRPr>
        </a:p>
      </dgm:t>
    </dgm:pt>
    <dgm:pt modelId="{AE74D474-C232-4658-9D23-7C0ECE40CAD7}">
      <dgm:prSet phldrT="[Text]"/>
      <dgm:spPr/>
      <dgm:t>
        <a:bodyPr/>
        <a:lstStyle/>
        <a:p>
          <a:r>
            <a:rPr lang="en-US" b="1" dirty="0">
              <a:solidFill>
                <a:schemeClr val="accent3">
                  <a:lumMod val="75000"/>
                </a:schemeClr>
              </a:solidFill>
              <a:latin typeface="Arial" panose="020B0604020202020204" pitchFamily="34" charset="0"/>
              <a:cs typeface="Arial" panose="020B0604020202020204" pitchFamily="34" charset="0"/>
            </a:rPr>
            <a:t>Compliance Score</a:t>
          </a:r>
        </a:p>
      </dgm:t>
    </dgm:pt>
    <dgm:pt modelId="{051309A6-B854-478E-BB3B-D54AF8D347B7}" type="parTrans" cxnId="{D3F92DE1-CCEC-47D3-B7A4-6014E35D9330}">
      <dgm:prSet/>
      <dgm:spPr/>
      <dgm:t>
        <a:bodyPr/>
        <a:lstStyle/>
        <a:p>
          <a:endParaRPr lang="en-US">
            <a:latin typeface="Arial" panose="020B0604020202020204" pitchFamily="34" charset="0"/>
            <a:cs typeface="Arial" panose="020B0604020202020204" pitchFamily="34" charset="0"/>
          </a:endParaRPr>
        </a:p>
      </dgm:t>
    </dgm:pt>
    <dgm:pt modelId="{F1A93A3E-73BD-4AC0-A1FB-2784AE773804}" type="sibTrans" cxnId="{D3F92DE1-CCEC-47D3-B7A4-6014E35D9330}">
      <dgm:prSet/>
      <dgm:spPr/>
      <dgm:t>
        <a:bodyPr/>
        <a:lstStyle/>
        <a:p>
          <a:endParaRPr lang="en-US">
            <a:latin typeface="Arial" panose="020B0604020202020204" pitchFamily="34" charset="0"/>
            <a:cs typeface="Arial" panose="020B0604020202020204" pitchFamily="34" charset="0"/>
          </a:endParaRPr>
        </a:p>
      </dgm:t>
    </dgm:pt>
    <dgm:pt modelId="{F5E5B455-2F4B-40F6-991B-7141E84BCEB8}" type="pres">
      <dgm:prSet presAssocID="{13BBA4A9-4092-4D41-94A9-E535D8F32D1B}" presName="linearFlow" presStyleCnt="0">
        <dgm:presLayoutVars>
          <dgm:dir/>
          <dgm:resizeHandles val="exact"/>
        </dgm:presLayoutVars>
      </dgm:prSet>
      <dgm:spPr/>
    </dgm:pt>
    <dgm:pt modelId="{6F559D6D-A676-475C-8406-71B98F173D50}" type="pres">
      <dgm:prSet presAssocID="{8E32082A-E760-4ADA-BC18-C32499AF48EC}" presName="node" presStyleLbl="node1" presStyleIdx="0" presStyleCnt="3">
        <dgm:presLayoutVars>
          <dgm:bulletEnabled val="1"/>
        </dgm:presLayoutVars>
      </dgm:prSet>
      <dgm:spPr/>
    </dgm:pt>
    <dgm:pt modelId="{944F44E8-2942-4129-B413-1961F25B164E}" type="pres">
      <dgm:prSet presAssocID="{11725061-EF2A-4EB3-AC56-091E1D27D177}" presName="spacerL" presStyleCnt="0"/>
      <dgm:spPr/>
    </dgm:pt>
    <dgm:pt modelId="{89B039F6-49E9-43C2-A265-F2AD48F820CD}" type="pres">
      <dgm:prSet presAssocID="{11725061-EF2A-4EB3-AC56-091E1D27D177}" presName="sibTrans" presStyleLbl="sibTrans2D1" presStyleIdx="0" presStyleCnt="2"/>
      <dgm:spPr>
        <a:prstGeom prst="mathDivide">
          <a:avLst/>
        </a:prstGeom>
      </dgm:spPr>
    </dgm:pt>
    <dgm:pt modelId="{1927A98B-C34F-47D4-8AAC-8A9AC695CC89}" type="pres">
      <dgm:prSet presAssocID="{11725061-EF2A-4EB3-AC56-091E1D27D177}" presName="spacerR" presStyleCnt="0"/>
      <dgm:spPr/>
    </dgm:pt>
    <dgm:pt modelId="{1EAD7CE8-1EF9-4A57-8B57-842B66B80AEB}" type="pres">
      <dgm:prSet presAssocID="{87411F34-33FE-4912-9130-06C64DE06398}" presName="node" presStyleLbl="node1" presStyleIdx="1" presStyleCnt="3">
        <dgm:presLayoutVars>
          <dgm:bulletEnabled val="1"/>
        </dgm:presLayoutVars>
      </dgm:prSet>
      <dgm:spPr/>
    </dgm:pt>
    <dgm:pt modelId="{32DFEC57-8BB2-43F2-8BDB-3B2180E129D0}" type="pres">
      <dgm:prSet presAssocID="{D9F4A511-65FE-4C4C-BFB9-1BB417FBDF07}" presName="spacerL" presStyleCnt="0"/>
      <dgm:spPr/>
    </dgm:pt>
    <dgm:pt modelId="{A2575524-1E56-4481-87AD-AA37FB1CE473}" type="pres">
      <dgm:prSet presAssocID="{D9F4A511-65FE-4C4C-BFB9-1BB417FBDF07}" presName="sibTrans" presStyleLbl="sibTrans2D1" presStyleIdx="1" presStyleCnt="2"/>
      <dgm:spPr/>
    </dgm:pt>
    <dgm:pt modelId="{972FC964-0B89-4E9D-A59E-48B7A0E2ABC6}" type="pres">
      <dgm:prSet presAssocID="{D9F4A511-65FE-4C4C-BFB9-1BB417FBDF07}" presName="spacerR" presStyleCnt="0"/>
      <dgm:spPr/>
    </dgm:pt>
    <dgm:pt modelId="{15BB95D1-C6D2-44DF-9686-81656DA9FA19}" type="pres">
      <dgm:prSet presAssocID="{AE74D474-C232-4658-9D23-7C0ECE40CAD7}" presName="node" presStyleLbl="node1" presStyleIdx="2" presStyleCnt="3">
        <dgm:presLayoutVars>
          <dgm:bulletEnabled val="1"/>
        </dgm:presLayoutVars>
      </dgm:prSet>
      <dgm:spPr/>
    </dgm:pt>
  </dgm:ptLst>
  <dgm:cxnLst>
    <dgm:cxn modelId="{0A452479-7033-4110-BAB4-91100931A445}" type="presOf" srcId="{13BBA4A9-4092-4D41-94A9-E535D8F32D1B}" destId="{F5E5B455-2F4B-40F6-991B-7141E84BCEB8}" srcOrd="0" destOrd="0" presId="urn:microsoft.com/office/officeart/2005/8/layout/equation1"/>
    <dgm:cxn modelId="{40B066A5-0B4E-4C9F-8F8A-DF3C367681F2}" srcId="{13BBA4A9-4092-4D41-94A9-E535D8F32D1B}" destId="{87411F34-33FE-4912-9130-06C64DE06398}" srcOrd="1" destOrd="0" parTransId="{0A1342BD-D28F-4D69-B422-5D4CAAE8214F}" sibTransId="{D9F4A511-65FE-4C4C-BFB9-1BB417FBDF07}"/>
    <dgm:cxn modelId="{E35675BF-E608-42D2-9162-49BA3585F5BF}" type="presOf" srcId="{11725061-EF2A-4EB3-AC56-091E1D27D177}" destId="{89B039F6-49E9-43C2-A265-F2AD48F820CD}" srcOrd="0" destOrd="0" presId="urn:microsoft.com/office/officeart/2005/8/layout/equation1"/>
    <dgm:cxn modelId="{D3FF8BC4-876C-4E32-A02E-387DCB3EAE8D}" type="presOf" srcId="{AE74D474-C232-4658-9D23-7C0ECE40CAD7}" destId="{15BB95D1-C6D2-44DF-9686-81656DA9FA19}" srcOrd="0" destOrd="0" presId="urn:microsoft.com/office/officeart/2005/8/layout/equation1"/>
    <dgm:cxn modelId="{26A1C8DC-B218-448F-A94A-6CAB66B9933C}" type="presOf" srcId="{87411F34-33FE-4912-9130-06C64DE06398}" destId="{1EAD7CE8-1EF9-4A57-8B57-842B66B80AEB}" srcOrd="0" destOrd="0" presId="urn:microsoft.com/office/officeart/2005/8/layout/equation1"/>
    <dgm:cxn modelId="{A29771DF-F7AD-4007-AB86-155C34D66BC1}" type="presOf" srcId="{8E32082A-E760-4ADA-BC18-C32499AF48EC}" destId="{6F559D6D-A676-475C-8406-71B98F173D50}" srcOrd="0" destOrd="0" presId="urn:microsoft.com/office/officeart/2005/8/layout/equation1"/>
    <dgm:cxn modelId="{D3F92DE1-CCEC-47D3-B7A4-6014E35D9330}" srcId="{13BBA4A9-4092-4D41-94A9-E535D8F32D1B}" destId="{AE74D474-C232-4658-9D23-7C0ECE40CAD7}" srcOrd="2" destOrd="0" parTransId="{051309A6-B854-478E-BB3B-D54AF8D347B7}" sibTransId="{F1A93A3E-73BD-4AC0-A1FB-2784AE773804}"/>
    <dgm:cxn modelId="{C6B042F5-1792-4959-8B47-46EFE52548DE}" srcId="{13BBA4A9-4092-4D41-94A9-E535D8F32D1B}" destId="{8E32082A-E760-4ADA-BC18-C32499AF48EC}" srcOrd="0" destOrd="0" parTransId="{ABBBBF48-684B-4A46-9913-FC7A892C19B6}" sibTransId="{11725061-EF2A-4EB3-AC56-091E1D27D177}"/>
    <dgm:cxn modelId="{EA6B96FE-9EA1-42E9-AB0E-0D8F6DD16831}" type="presOf" srcId="{D9F4A511-65FE-4C4C-BFB9-1BB417FBDF07}" destId="{A2575524-1E56-4481-87AD-AA37FB1CE473}" srcOrd="0" destOrd="0" presId="urn:microsoft.com/office/officeart/2005/8/layout/equation1"/>
    <dgm:cxn modelId="{A9C0AD25-A1FB-4F7D-8B24-8FE255E501A1}" type="presParOf" srcId="{F5E5B455-2F4B-40F6-991B-7141E84BCEB8}" destId="{6F559D6D-A676-475C-8406-71B98F173D50}" srcOrd="0" destOrd="0" presId="urn:microsoft.com/office/officeart/2005/8/layout/equation1"/>
    <dgm:cxn modelId="{895B4365-B983-4733-8993-F50501D6E414}" type="presParOf" srcId="{F5E5B455-2F4B-40F6-991B-7141E84BCEB8}" destId="{944F44E8-2942-4129-B413-1961F25B164E}" srcOrd="1" destOrd="0" presId="urn:microsoft.com/office/officeart/2005/8/layout/equation1"/>
    <dgm:cxn modelId="{1B3B1162-CD67-4886-9BBD-968401081996}" type="presParOf" srcId="{F5E5B455-2F4B-40F6-991B-7141E84BCEB8}" destId="{89B039F6-49E9-43C2-A265-F2AD48F820CD}" srcOrd="2" destOrd="0" presId="urn:microsoft.com/office/officeart/2005/8/layout/equation1"/>
    <dgm:cxn modelId="{E9CBD772-494D-4824-AD32-BC83599467D5}" type="presParOf" srcId="{F5E5B455-2F4B-40F6-991B-7141E84BCEB8}" destId="{1927A98B-C34F-47D4-8AAC-8A9AC695CC89}" srcOrd="3" destOrd="0" presId="urn:microsoft.com/office/officeart/2005/8/layout/equation1"/>
    <dgm:cxn modelId="{6C52F697-2A74-4A00-9274-AB3EE82C0844}" type="presParOf" srcId="{F5E5B455-2F4B-40F6-991B-7141E84BCEB8}" destId="{1EAD7CE8-1EF9-4A57-8B57-842B66B80AEB}" srcOrd="4" destOrd="0" presId="urn:microsoft.com/office/officeart/2005/8/layout/equation1"/>
    <dgm:cxn modelId="{89256F85-DF91-474E-9E83-6856C446636B}" type="presParOf" srcId="{F5E5B455-2F4B-40F6-991B-7141E84BCEB8}" destId="{32DFEC57-8BB2-43F2-8BDB-3B2180E129D0}" srcOrd="5" destOrd="0" presId="urn:microsoft.com/office/officeart/2005/8/layout/equation1"/>
    <dgm:cxn modelId="{E0CE129F-BAAD-43C6-9DAB-FEC4112C8164}" type="presParOf" srcId="{F5E5B455-2F4B-40F6-991B-7141E84BCEB8}" destId="{A2575524-1E56-4481-87AD-AA37FB1CE473}" srcOrd="6" destOrd="0" presId="urn:microsoft.com/office/officeart/2005/8/layout/equation1"/>
    <dgm:cxn modelId="{6CBC87AF-ABB7-4FD8-BA11-D0C0B9648AF1}" type="presParOf" srcId="{F5E5B455-2F4B-40F6-991B-7141E84BCEB8}" destId="{972FC964-0B89-4E9D-A59E-48B7A0E2ABC6}" srcOrd="7" destOrd="0" presId="urn:microsoft.com/office/officeart/2005/8/layout/equation1"/>
    <dgm:cxn modelId="{3CC20E32-4BB4-4E6D-A426-1818B7483B18}" type="presParOf" srcId="{F5E5B455-2F4B-40F6-991B-7141E84BCEB8}" destId="{15BB95D1-C6D2-44DF-9686-81656DA9FA19}"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F2C111-A6C3-4C2C-82A6-457DA25A86F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75BEDED-BEC0-414E-B84D-DEE6CAF51FF2}">
      <dgm:prSet phldrT="[Text]" custT="1"/>
      <dgm:spPr>
        <a:noFill/>
        <a:ln>
          <a:noFill/>
        </a:ln>
      </dgm:spPr>
      <dgm:t>
        <a:bodyPr/>
        <a:lstStyle/>
        <a:p>
          <a:r>
            <a:rPr lang="en-US" sz="4000" dirty="0">
              <a:latin typeface="Arial" panose="020B0604020202020204" pitchFamily="34" charset="0"/>
              <a:cs typeface="Arial" panose="020B0604020202020204" pitchFamily="34" charset="0"/>
            </a:rPr>
            <a:t>Send questions to </a:t>
          </a:r>
          <a:r>
            <a:rPr lang="en-US" sz="4000" dirty="0">
              <a:latin typeface="Arial" panose="020B0604020202020204" pitchFamily="34" charset="0"/>
              <a:cs typeface="Arial" panose="020B0604020202020204" pitchFamily="34" charset="0"/>
              <a:hlinkClick xmlns:r="http://schemas.openxmlformats.org/officeDocument/2006/relationships" r:id="rId1"/>
            </a:rPr>
            <a:t>determinations@education.ohio.gov</a:t>
          </a:r>
          <a:r>
            <a:rPr lang="en-US" sz="4000" dirty="0">
              <a:latin typeface="Arial" panose="020B0604020202020204" pitchFamily="34" charset="0"/>
              <a:cs typeface="Arial" panose="020B0604020202020204" pitchFamily="34" charset="0"/>
            </a:rPr>
            <a:t> </a:t>
          </a:r>
        </a:p>
      </dgm:t>
    </dgm:pt>
    <dgm:pt modelId="{D57C43E2-1216-483A-938C-D03E39625B9A}" type="par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6FD6DB86-9899-4938-82F9-E97276550B2D}" type="sib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2505615B-23C2-4E28-8ECC-DBFC7029915C}" type="pres">
      <dgm:prSet presAssocID="{00F2C111-A6C3-4C2C-82A6-457DA25A86FB}" presName="linear" presStyleCnt="0">
        <dgm:presLayoutVars>
          <dgm:animLvl val="lvl"/>
          <dgm:resizeHandles val="exact"/>
        </dgm:presLayoutVars>
      </dgm:prSet>
      <dgm:spPr/>
    </dgm:pt>
    <dgm:pt modelId="{1E941ADE-5B23-4A7D-AC96-12B00B16CE10}" type="pres">
      <dgm:prSet presAssocID="{975BEDED-BEC0-414E-B84D-DEE6CAF51FF2}" presName="parentText" presStyleLbl="node1" presStyleIdx="0" presStyleCnt="1">
        <dgm:presLayoutVars>
          <dgm:chMax val="0"/>
          <dgm:bulletEnabled val="1"/>
        </dgm:presLayoutVars>
      </dgm:prSet>
      <dgm:spPr/>
    </dgm:pt>
  </dgm:ptLst>
  <dgm:cxnLst>
    <dgm:cxn modelId="{BBAA9812-5540-43A8-A6E5-69ED0501D5EC}" type="presOf" srcId="{00F2C111-A6C3-4C2C-82A6-457DA25A86FB}" destId="{2505615B-23C2-4E28-8ECC-DBFC7029915C}" srcOrd="0" destOrd="0" presId="urn:microsoft.com/office/officeart/2005/8/layout/vList2"/>
    <dgm:cxn modelId="{B623DCB7-BC07-439F-BE9F-395D6E6BA780}" type="presOf" srcId="{975BEDED-BEC0-414E-B84D-DEE6CAF51FF2}" destId="{1E941ADE-5B23-4A7D-AC96-12B00B16CE10}" srcOrd="0" destOrd="0" presId="urn:microsoft.com/office/officeart/2005/8/layout/vList2"/>
    <dgm:cxn modelId="{C47EE7EE-E987-43CB-A28A-C01095D76C19}" srcId="{00F2C111-A6C3-4C2C-82A6-457DA25A86FB}" destId="{975BEDED-BEC0-414E-B84D-DEE6CAF51FF2}" srcOrd="0" destOrd="0" parTransId="{D57C43E2-1216-483A-938C-D03E39625B9A}" sibTransId="{6FD6DB86-9899-4938-82F9-E97276550B2D}"/>
    <dgm:cxn modelId="{0F5DE149-C4B4-439F-9BD7-51B8FA7A76EF}" type="presParOf" srcId="{2505615B-23C2-4E28-8ECC-DBFC7029915C}" destId="{1E941ADE-5B23-4A7D-AC96-12B00B16CE10}" srcOrd="0" destOrd="0" presId="urn:microsoft.com/office/officeart/2005/8/layout/vList2"/>
  </dgm:cxnLst>
  <dgm:bg>
    <a:solidFill>
      <a:srgbClr val="FFFFFF">
        <a:alpha val="80000"/>
      </a:srgb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F2C111-A6C3-4C2C-82A6-457DA25A86F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975BEDED-BEC0-414E-B84D-DEE6CAF51FF2}">
      <dgm:prSet phldrT="[Text]"/>
      <dgm:spPr>
        <a:noFill/>
        <a:ln>
          <a:noFill/>
        </a:ln>
      </dgm:spPr>
      <dgm:t>
        <a:bodyPr/>
        <a:lstStyle/>
        <a:p>
          <a:pPr algn="ctr"/>
          <a:r>
            <a:rPr lang="en-US" dirty="0">
              <a:latin typeface="Arial" panose="020B0604020202020204" pitchFamily="34" charset="0"/>
              <a:cs typeface="Arial" panose="020B0604020202020204" pitchFamily="34" charset="0"/>
            </a:rPr>
            <a:t>For assistance with improving your rating, contact your </a:t>
          </a:r>
          <a:br>
            <a:rPr lang="en-US" dirty="0">
              <a:latin typeface="Arial" panose="020B0604020202020204" pitchFamily="34" charset="0"/>
              <a:cs typeface="Arial" panose="020B0604020202020204" pitchFamily="34" charset="0"/>
            </a:rPr>
          </a:br>
          <a:r>
            <a:rPr lang="en-US" b="1" dirty="0">
              <a:solidFill>
                <a:schemeClr val="accent2">
                  <a:lumMod val="50000"/>
                </a:schemeClr>
              </a:solidFill>
              <a:latin typeface="Arial" panose="020B0604020202020204" pitchFamily="34" charset="0"/>
              <a:cs typeface="Arial" panose="020B0604020202020204" pitchFamily="34" charset="0"/>
            </a:rPr>
            <a:t>State Support Team</a:t>
          </a:r>
          <a:r>
            <a:rPr lang="en-US" dirty="0">
              <a:latin typeface="Arial" panose="020B0604020202020204" pitchFamily="34" charset="0"/>
              <a:cs typeface="Arial" panose="020B0604020202020204" pitchFamily="34" charset="0"/>
            </a:rPr>
            <a:t>.</a:t>
          </a:r>
        </a:p>
      </dgm:t>
    </dgm:pt>
    <dgm:pt modelId="{D57C43E2-1216-483A-938C-D03E39625B9A}" type="par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6FD6DB86-9899-4938-82F9-E97276550B2D}" type="sibTrans" cxnId="{C47EE7EE-E987-43CB-A28A-C01095D76C19}">
      <dgm:prSet/>
      <dgm:spPr/>
      <dgm:t>
        <a:bodyPr/>
        <a:lstStyle/>
        <a:p>
          <a:endParaRPr lang="en-US">
            <a:latin typeface="Arial" panose="020B0604020202020204" pitchFamily="34" charset="0"/>
            <a:cs typeface="Arial" panose="020B0604020202020204" pitchFamily="34" charset="0"/>
          </a:endParaRPr>
        </a:p>
      </dgm:t>
    </dgm:pt>
    <dgm:pt modelId="{2505615B-23C2-4E28-8ECC-DBFC7029915C}" type="pres">
      <dgm:prSet presAssocID="{00F2C111-A6C3-4C2C-82A6-457DA25A86FB}" presName="linear" presStyleCnt="0">
        <dgm:presLayoutVars>
          <dgm:animLvl val="lvl"/>
          <dgm:resizeHandles val="exact"/>
        </dgm:presLayoutVars>
      </dgm:prSet>
      <dgm:spPr/>
    </dgm:pt>
    <dgm:pt modelId="{1E941ADE-5B23-4A7D-AC96-12B00B16CE10}" type="pres">
      <dgm:prSet presAssocID="{975BEDED-BEC0-414E-B84D-DEE6CAF51FF2}" presName="parentText" presStyleLbl="node1" presStyleIdx="0" presStyleCnt="1">
        <dgm:presLayoutVars>
          <dgm:chMax val="0"/>
          <dgm:bulletEnabled val="1"/>
        </dgm:presLayoutVars>
      </dgm:prSet>
      <dgm:spPr/>
    </dgm:pt>
  </dgm:ptLst>
  <dgm:cxnLst>
    <dgm:cxn modelId="{BBAA9812-5540-43A8-A6E5-69ED0501D5EC}" type="presOf" srcId="{00F2C111-A6C3-4C2C-82A6-457DA25A86FB}" destId="{2505615B-23C2-4E28-8ECC-DBFC7029915C}" srcOrd="0" destOrd="0" presId="urn:microsoft.com/office/officeart/2005/8/layout/vList2"/>
    <dgm:cxn modelId="{B623DCB7-BC07-439F-BE9F-395D6E6BA780}" type="presOf" srcId="{975BEDED-BEC0-414E-B84D-DEE6CAF51FF2}" destId="{1E941ADE-5B23-4A7D-AC96-12B00B16CE10}" srcOrd="0" destOrd="0" presId="urn:microsoft.com/office/officeart/2005/8/layout/vList2"/>
    <dgm:cxn modelId="{C47EE7EE-E987-43CB-A28A-C01095D76C19}" srcId="{00F2C111-A6C3-4C2C-82A6-457DA25A86FB}" destId="{975BEDED-BEC0-414E-B84D-DEE6CAF51FF2}" srcOrd="0" destOrd="0" parTransId="{D57C43E2-1216-483A-938C-D03E39625B9A}" sibTransId="{6FD6DB86-9899-4938-82F9-E97276550B2D}"/>
    <dgm:cxn modelId="{0F5DE149-C4B4-439F-9BD7-51B8FA7A76EF}" type="presParOf" srcId="{2505615B-23C2-4E28-8ECC-DBFC7029915C}" destId="{1E941ADE-5B23-4A7D-AC96-12B00B16CE10}" srcOrd="0" destOrd="0" presId="urn:microsoft.com/office/officeart/2005/8/layout/vList2"/>
  </dgm:cxnLst>
  <dgm:bg>
    <a:solidFill>
      <a:srgbClr val="FFFFFF">
        <a:alpha val="80000"/>
      </a:srgbClr>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559D6D-A676-475C-8406-71B98F173D50}">
      <dsp:nvSpPr>
        <dsp:cNvPr id="0" name=""/>
        <dsp:cNvSpPr/>
      </dsp:nvSpPr>
      <dsp:spPr>
        <a:xfrm>
          <a:off x="1162745" y="543"/>
          <a:ext cx="2417328" cy="24173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Total points across </a:t>
          </a:r>
          <a:r>
            <a:rPr lang="en-US" sz="2200" b="1" kern="1200" dirty="0">
              <a:solidFill>
                <a:schemeClr val="accent3">
                  <a:lumMod val="75000"/>
                </a:schemeClr>
              </a:solidFill>
              <a:latin typeface="Arial" panose="020B0604020202020204" pitchFamily="34" charset="0"/>
              <a:cs typeface="Arial" panose="020B0604020202020204" pitchFamily="34" charset="0"/>
            </a:rPr>
            <a:t>compliance</a:t>
          </a:r>
          <a:r>
            <a:rPr lang="en-US" sz="2200" kern="1200" dirty="0">
              <a:latin typeface="Arial" panose="020B0604020202020204" pitchFamily="34" charset="0"/>
              <a:cs typeface="Arial" panose="020B0604020202020204" pitchFamily="34" charset="0"/>
            </a:rPr>
            <a:t> measures</a:t>
          </a:r>
        </a:p>
      </dsp:txBody>
      <dsp:txXfrm>
        <a:off x="1516754" y="354552"/>
        <a:ext cx="1709310" cy="1709310"/>
      </dsp:txXfrm>
    </dsp:sp>
    <dsp:sp modelId="{89B039F6-49E9-43C2-A265-F2AD48F820CD}">
      <dsp:nvSpPr>
        <dsp:cNvPr id="0" name=""/>
        <dsp:cNvSpPr/>
      </dsp:nvSpPr>
      <dsp:spPr>
        <a:xfrm>
          <a:off x="3776360" y="508182"/>
          <a:ext cx="1402050" cy="1402050"/>
        </a:xfrm>
        <a:prstGeom prst="mathDivide">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a:off x="3962202" y="1044326"/>
        <a:ext cx="1030366" cy="329762"/>
      </dsp:txXfrm>
    </dsp:sp>
    <dsp:sp modelId="{1EAD7CE8-1EF9-4A57-8B57-842B66B80AEB}">
      <dsp:nvSpPr>
        <dsp:cNvPr id="0" name=""/>
        <dsp:cNvSpPr/>
      </dsp:nvSpPr>
      <dsp:spPr>
        <a:xfrm>
          <a:off x="5374698" y="543"/>
          <a:ext cx="2417328" cy="24173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Number of measures with data N=8</a:t>
          </a:r>
        </a:p>
      </dsp:txBody>
      <dsp:txXfrm>
        <a:off x="5728707" y="354552"/>
        <a:ext cx="1709310" cy="1709310"/>
      </dsp:txXfrm>
    </dsp:sp>
    <dsp:sp modelId="{A2575524-1E56-4481-87AD-AA37FB1CE473}">
      <dsp:nvSpPr>
        <dsp:cNvPr id="0" name=""/>
        <dsp:cNvSpPr/>
      </dsp:nvSpPr>
      <dsp:spPr>
        <a:xfrm>
          <a:off x="7988313" y="508182"/>
          <a:ext cx="1402050" cy="1402050"/>
        </a:xfrm>
        <a:prstGeom prst="mathEqual">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panose="020B0604020202020204" pitchFamily="34" charset="0"/>
            <a:cs typeface="Arial" panose="020B0604020202020204" pitchFamily="34" charset="0"/>
          </a:endParaRPr>
        </a:p>
      </dsp:txBody>
      <dsp:txXfrm>
        <a:off x="8174155" y="797004"/>
        <a:ext cx="1030366" cy="824406"/>
      </dsp:txXfrm>
    </dsp:sp>
    <dsp:sp modelId="{15BB95D1-C6D2-44DF-9686-81656DA9FA19}">
      <dsp:nvSpPr>
        <dsp:cNvPr id="0" name=""/>
        <dsp:cNvSpPr/>
      </dsp:nvSpPr>
      <dsp:spPr>
        <a:xfrm>
          <a:off x="9586651" y="543"/>
          <a:ext cx="2417328" cy="2417328"/>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accent3">
                  <a:lumMod val="75000"/>
                </a:schemeClr>
              </a:solidFill>
              <a:latin typeface="Arial" panose="020B0604020202020204" pitchFamily="34" charset="0"/>
              <a:cs typeface="Arial" panose="020B0604020202020204" pitchFamily="34" charset="0"/>
            </a:rPr>
            <a:t>Compliance Score</a:t>
          </a:r>
        </a:p>
      </dsp:txBody>
      <dsp:txXfrm>
        <a:off x="9940660" y="354552"/>
        <a:ext cx="1709310" cy="170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41ADE-5B23-4A7D-AC96-12B00B16CE10}">
      <dsp:nvSpPr>
        <dsp:cNvPr id="0" name=""/>
        <dsp:cNvSpPr/>
      </dsp:nvSpPr>
      <dsp:spPr>
        <a:xfrm>
          <a:off x="0" y="104387"/>
          <a:ext cx="13166725" cy="121680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Send questions to </a:t>
          </a:r>
          <a:r>
            <a:rPr lang="en-US" sz="4000" kern="1200" dirty="0">
              <a:latin typeface="Arial" panose="020B0604020202020204" pitchFamily="34" charset="0"/>
              <a:cs typeface="Arial" panose="020B0604020202020204" pitchFamily="34" charset="0"/>
              <a:hlinkClick xmlns:r="http://schemas.openxmlformats.org/officeDocument/2006/relationships" r:id="rId1"/>
            </a:rPr>
            <a:t>determinations@education.ohio.gov</a:t>
          </a:r>
          <a:r>
            <a:rPr lang="en-US" sz="4000" kern="1200" dirty="0">
              <a:latin typeface="Arial" panose="020B0604020202020204" pitchFamily="34" charset="0"/>
              <a:cs typeface="Arial" panose="020B0604020202020204" pitchFamily="34" charset="0"/>
            </a:rPr>
            <a:t> </a:t>
          </a:r>
        </a:p>
      </dsp:txBody>
      <dsp:txXfrm>
        <a:off x="59399" y="163786"/>
        <a:ext cx="13047927"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41ADE-5B23-4A7D-AC96-12B00B16CE10}">
      <dsp:nvSpPr>
        <dsp:cNvPr id="0" name=""/>
        <dsp:cNvSpPr/>
      </dsp:nvSpPr>
      <dsp:spPr>
        <a:xfrm>
          <a:off x="0" y="335604"/>
          <a:ext cx="6583045" cy="3189420"/>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Arial" panose="020B0604020202020204" pitchFamily="34" charset="0"/>
              <a:cs typeface="Arial" panose="020B0604020202020204" pitchFamily="34" charset="0"/>
            </a:rPr>
            <a:t>For assistance with improving your rating, contact your </a:t>
          </a:r>
          <a:br>
            <a:rPr lang="en-US" sz="4700" kern="1200" dirty="0">
              <a:latin typeface="Arial" panose="020B0604020202020204" pitchFamily="34" charset="0"/>
              <a:cs typeface="Arial" panose="020B0604020202020204" pitchFamily="34" charset="0"/>
            </a:rPr>
          </a:br>
          <a:r>
            <a:rPr lang="en-US" sz="4700" b="1" kern="1200" dirty="0">
              <a:solidFill>
                <a:schemeClr val="accent2">
                  <a:lumMod val="50000"/>
                </a:schemeClr>
              </a:solidFill>
              <a:latin typeface="Arial" panose="020B0604020202020204" pitchFamily="34" charset="0"/>
              <a:cs typeface="Arial" panose="020B0604020202020204" pitchFamily="34" charset="0"/>
            </a:rPr>
            <a:t>State Support Team</a:t>
          </a:r>
          <a:r>
            <a:rPr lang="en-US" sz="4700" kern="1200" dirty="0">
              <a:latin typeface="Arial" panose="020B0604020202020204" pitchFamily="34" charset="0"/>
              <a:cs typeface="Arial" panose="020B0604020202020204" pitchFamily="34" charset="0"/>
            </a:rPr>
            <a:t>.</a:t>
          </a:r>
        </a:p>
      </dsp:txBody>
      <dsp:txXfrm>
        <a:off x="155695" y="491299"/>
        <a:ext cx="6271655" cy="287803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9/28/2022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dirty="0"/>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1pPr>
    <a:lvl2pPr marL="548613"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2pPr>
    <a:lvl3pPr marL="1097225"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3pPr>
    <a:lvl4pPr marL="1645838"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4pPr>
    <a:lvl5pPr marL="2194450" algn="l" defTabSz="1097225" rtl="0" eaLnBrk="1" latinLnBrk="0" hangingPunct="1">
      <a:defRPr sz="1400" kern="1200">
        <a:solidFill>
          <a:schemeClr val="tx1"/>
        </a:solidFill>
        <a:latin typeface="Arial" panose="020B0604020202020204" pitchFamily="34" charset="0"/>
        <a:ea typeface="+mn-ea"/>
        <a:cs typeface="Arial" panose="020B0604020202020204" pitchFamily="34" charset="0"/>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100" dirty="0">
              <a:latin typeface="+mn-lt"/>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146755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2022 ratings are only based on compliance indicators. </a:t>
            </a:r>
          </a:p>
          <a:p>
            <a:endParaRPr lang="en-US" dirty="0"/>
          </a:p>
          <a:p>
            <a:r>
              <a:rPr lang="en-US" dirty="0"/>
              <a:t>To determine each</a:t>
            </a:r>
            <a:r>
              <a:rPr lang="en-US" baseline="0" dirty="0"/>
              <a:t> district’s overall rating based on eight different measures, the Department:</a:t>
            </a:r>
          </a:p>
          <a:p>
            <a:endParaRPr lang="en-US" baseline="0" dirty="0"/>
          </a:p>
          <a:p>
            <a:pPr marL="171450" indent="-171450">
              <a:buFont typeface="Wingdings" panose="05000000000000000000" pitchFamily="2" charset="2"/>
              <a:buChar char="Ø"/>
            </a:pPr>
            <a:r>
              <a:rPr lang="en-US" baseline="0" dirty="0"/>
              <a:t>Calculates an average score by dividing the district’s total points across measures by the number of measures for which the district has data (this will be no more than eight, but not every district has data for every measure each year).</a:t>
            </a:r>
          </a:p>
          <a:p>
            <a:pPr marL="0" indent="0">
              <a:buFont typeface="Wingdings" panose="05000000000000000000" pitchFamily="2" charset="2"/>
              <a:buNone/>
            </a:pPr>
            <a:endParaRPr lang="en-US" baseline="0" dirty="0"/>
          </a:p>
          <a:p>
            <a:pPr marL="171450" indent="-171450">
              <a:buFont typeface="Wingdings" panose="05000000000000000000" pitchFamily="2" charset="2"/>
              <a:buChar char="Ø"/>
            </a:pPr>
            <a:r>
              <a:rPr lang="en-US" sz="1400" kern="1200" dirty="0">
                <a:solidFill>
                  <a:schemeClr val="tx1"/>
                </a:solidFill>
                <a:effectLst/>
                <a:latin typeface="Arial" panose="020B0604020202020204" pitchFamily="34" charset="0"/>
                <a:ea typeface="+mn-ea"/>
                <a:cs typeface="Arial" panose="020B0604020202020204" pitchFamily="34" charset="0"/>
              </a:rPr>
              <a:t>After calculating the average, ODE identifies</a:t>
            </a:r>
            <a:r>
              <a:rPr lang="en-US" baseline="0" dirty="0"/>
              <a:t> the district’s rating by linking the average to the corresponding rating category.</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10</a:t>
            </a:fld>
            <a:endParaRPr lang="en-US" dirty="0"/>
          </a:p>
        </p:txBody>
      </p:sp>
    </p:spTree>
    <p:extLst>
      <p:ext uri="{BB962C8B-B14F-4D97-AF65-F5344CB8AC3E}">
        <p14:creationId xmlns:p14="http://schemas.microsoft.com/office/powerpoint/2010/main" val="346026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endParaRPr lang="en-US" baseline="0" dirty="0"/>
          </a:p>
          <a:p>
            <a:pPr marL="232943" indent="-232943">
              <a:buAutoNum type="arabicParenR"/>
            </a:pPr>
            <a:r>
              <a:rPr lang="en-US" baseline="0" dirty="0"/>
              <a:t>We total the points across the compliance measures and divide that total by the number of measures for which the district has data.  That total can be up to eight, but many community schools do not have data for every measure. This is the compliance score.</a:t>
            </a:r>
          </a:p>
          <a:p>
            <a:pPr marL="232943" indent="-232943">
              <a:buAutoNum type="arabicParenR"/>
            </a:pPr>
            <a:r>
              <a:rPr lang="en-US" baseline="0" dirty="0"/>
              <a:t>The compliance score corresponds to an overall rating as displayed in this table.</a:t>
            </a:r>
          </a:p>
        </p:txBody>
      </p:sp>
      <p:sp>
        <p:nvSpPr>
          <p:cNvPr id="4" name="Slide Number Placeholder 3"/>
          <p:cNvSpPr>
            <a:spLocks noGrp="1"/>
          </p:cNvSpPr>
          <p:nvPr>
            <p:ph type="sldNum" sz="quarter" idx="5"/>
          </p:nvPr>
        </p:nvSpPr>
        <p:spPr/>
        <p:txBody>
          <a:bodyPr/>
          <a:lstStyle/>
          <a:p>
            <a:fld id="{A88EB8E9-7E05-4C60-A58D-798732DD5BFE}" type="slidenum">
              <a:rPr lang="en-US" smtClean="0"/>
              <a:t>11</a:t>
            </a:fld>
            <a:endParaRPr lang="en-US" dirty="0"/>
          </a:p>
        </p:txBody>
      </p:sp>
    </p:spTree>
    <p:extLst>
      <p:ext uri="{BB962C8B-B14F-4D97-AF65-F5344CB8AC3E}">
        <p14:creationId xmlns:p14="http://schemas.microsoft.com/office/powerpoint/2010/main" val="428775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12</a:t>
            </a:fld>
            <a:endParaRPr lang="en-US" dirty="0"/>
          </a:p>
        </p:txBody>
      </p:sp>
    </p:spTree>
    <p:extLst>
      <p:ext uri="{BB962C8B-B14F-4D97-AF65-F5344CB8AC3E}">
        <p14:creationId xmlns:p14="http://schemas.microsoft.com/office/powerpoint/2010/main" val="198709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a:t>
            </a:r>
            <a:r>
              <a:rPr lang="en-US" baseline="0" dirty="0"/>
              <a:t> Education Profiles and Special Education Ratings are Ohio’s two primary special education accountability initiatives.  These are issued to every district by ODE every year.</a:t>
            </a:r>
            <a:endParaRPr lang="en-US" dirty="0"/>
          </a:p>
          <a:p>
            <a:endParaRPr lang="en-US" dirty="0"/>
          </a:p>
          <a:p>
            <a:r>
              <a:rPr lang="en-US" dirty="0"/>
              <a:t>It is often helpful to examine the primary</a:t>
            </a:r>
            <a:r>
              <a:rPr lang="en-US" baseline="0" dirty="0"/>
              <a:t> differences between the two.</a:t>
            </a:r>
          </a:p>
          <a:p>
            <a:endParaRPr lang="en-US" baseline="0" dirty="0"/>
          </a:p>
          <a:p>
            <a:pPr marL="342900" indent="-342900">
              <a:buAutoNum type="arabicParenR"/>
            </a:pPr>
            <a:r>
              <a:rPr lang="en-US" baseline="0" dirty="0"/>
              <a:t>Special Education Profiles are sent in December and provide a preview for the rating. Special Education Ratings are sent the following summer and are based on a subset of data from the profile.</a:t>
            </a:r>
          </a:p>
          <a:p>
            <a:pPr marL="342900" indent="-342900">
              <a:buAutoNum type="arabicParenR"/>
            </a:pPr>
            <a:r>
              <a:rPr lang="en-US" baseline="0" dirty="0"/>
              <a:t>While both are web-based reports, Special Education Profiles display the district’s data trend data (where available), in table and graph format. Special Education Ratings display data only for the previous school year.  So, the 2022 ratings will be based on data from 2020-2021.</a:t>
            </a:r>
          </a:p>
          <a:p>
            <a:pPr marL="342900" indent="-342900">
              <a:buAutoNum type="arabicParenR"/>
            </a:pPr>
            <a:r>
              <a:rPr lang="en-US" baseline="0" dirty="0"/>
              <a:t>Special Education Profiles include compliance indicators and results indicators, while Special Education Ratings included only compliance indicators, until 2018, when results indicators were added. Now, both profiles &amp; ratings include both compliance &amp; results indicators, though the 2022 ratings are based solely on compliance indicators due to federal changes to indicators and the ongoing impact of the COVID-19 pandemic. And ratings also include audit findings. </a:t>
            </a:r>
          </a:p>
          <a:p>
            <a:pPr marL="342900" indent="-342900">
              <a:buAutoNum type="arabicParenR"/>
            </a:pPr>
            <a:r>
              <a:rPr lang="en-US" baseline="0" dirty="0"/>
              <a:t>Special Education Profiles are used to notify districts of any required actions for the school year, based on findings of noncompliance, data investigations, or selection for survey participation. By the time Special Education Ratings are issued, indicators with required actions have already been or are being addressed.</a:t>
            </a:r>
          </a:p>
          <a:p>
            <a:pPr marL="342900" indent="-342900">
              <a:buAutoNum type="arabicParenR"/>
            </a:pPr>
            <a:r>
              <a:rPr lang="en-US" baseline="0" dirty="0"/>
              <a:t>Special Education Profiles include required actions for compliance rates of less than 100%, while Special Education Ratings give full scores for “substantial compliance” rates of 95% or above.</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13</a:t>
            </a:fld>
            <a:endParaRPr lang="en-US" dirty="0"/>
          </a:p>
        </p:txBody>
      </p:sp>
    </p:spTree>
    <p:extLst>
      <p:ext uri="{BB962C8B-B14F-4D97-AF65-F5344CB8AC3E}">
        <p14:creationId xmlns:p14="http://schemas.microsoft.com/office/powerpoint/2010/main" val="248285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n-lt"/>
              </a:rPr>
              <a:t>This graph identifies the percentage of districts that will receive each of the four special education ratings in 2022 compared to last year.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Fortunately, there have been zero districts in the state that have needed substantial intervention over the last four years.</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According to the preliminary 2022 ratings, there is lower percentage of districts in needs assistance than in 2021, with a greater percentage of districts meeting requirements. Of note, both the 2021 and 2022 ratings are based entirely on compliance indicators.</a:t>
            </a:r>
          </a:p>
        </p:txBody>
      </p:sp>
      <p:sp>
        <p:nvSpPr>
          <p:cNvPr id="4" name="Slide Number Placeholder 3"/>
          <p:cNvSpPr>
            <a:spLocks noGrp="1"/>
          </p:cNvSpPr>
          <p:nvPr>
            <p:ph type="sldNum" sz="quarter" idx="5"/>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3236964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latin typeface="+mn-lt"/>
              </a:rPr>
              <a:t>Both 2021 and 2022 ratings are based entirely on compliance indicators.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There is an increase in the number of districts meeting requirements.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There are only 2 fewer districts receiving a rating this year than in 2021.</a:t>
            </a:r>
          </a:p>
          <a:p>
            <a:pPr marL="0" indent="0">
              <a:buFont typeface="Arial" panose="020B0604020202020204" pitchFamily="34" charset="0"/>
              <a:buNone/>
            </a:pPr>
            <a:endParaRPr lang="en-US" sz="1100" dirty="0">
              <a:latin typeface="+mn-lt"/>
            </a:endParaRPr>
          </a:p>
          <a:p>
            <a:pPr marL="0" indent="0">
              <a:buFont typeface="Arial" panose="020B0604020202020204" pitchFamily="34" charset="0"/>
              <a:buNone/>
            </a:pPr>
            <a:endParaRPr lang="en-US" sz="1100" dirty="0">
              <a:latin typeface="+mn-lt"/>
            </a:endParaRPr>
          </a:p>
          <a:p>
            <a:pPr marL="0" indent="0">
              <a:buFont typeface="Arial" panose="020B0604020202020204" pitchFamily="34" charset="0"/>
              <a:buNone/>
            </a:pPr>
            <a:r>
              <a:rPr lang="en-US" sz="1100" dirty="0">
                <a:latin typeface="+mn-lt"/>
              </a:rPr>
              <a:t>(total of 984 LEAs in 2021; total of 982 LEAs in 2022)</a:t>
            </a:r>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158661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Special Education Ratings are accessed through the OH | ID portal. Here a district can find both their Ratings and their Profiles.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At the time of the July release, districts will see new links to their 2022 Special Education Ratings. The rating report will be based on a subset of </a:t>
            </a:r>
            <a:r>
              <a:rPr lang="en-US" sz="1100">
                <a:latin typeface="+mn-lt"/>
              </a:rPr>
              <a:t>the 20-21 </a:t>
            </a:r>
            <a:r>
              <a:rPr lang="en-US" sz="1100" dirty="0">
                <a:latin typeface="+mn-lt"/>
              </a:rPr>
              <a:t>data from the profile.</a:t>
            </a:r>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dirty="0"/>
          </a:p>
        </p:txBody>
      </p:sp>
    </p:spTree>
    <p:extLst>
      <p:ext uri="{BB962C8B-B14F-4D97-AF65-F5344CB8AC3E}">
        <p14:creationId xmlns:p14="http://schemas.microsoft.com/office/powerpoint/2010/main" val="837826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mn-lt"/>
            </a:endParaRPr>
          </a:p>
        </p:txBody>
      </p:sp>
      <p:sp>
        <p:nvSpPr>
          <p:cNvPr id="4" name="Slide Number Placeholder 3"/>
          <p:cNvSpPr>
            <a:spLocks noGrp="1"/>
          </p:cNvSpPr>
          <p:nvPr>
            <p:ph type="sldNum" sz="quarter" idx="5"/>
          </p:nvPr>
        </p:nvSpPr>
        <p:spPr/>
        <p:txBody>
          <a:bodyPr/>
          <a:lstStyle/>
          <a:p>
            <a:fld id="{A88EB8E9-7E05-4C60-A58D-798732DD5BFE}" type="slidenum">
              <a:rPr lang="en-US" smtClean="0"/>
              <a:t>17</a:t>
            </a:fld>
            <a:endParaRPr lang="en-US" dirty="0"/>
          </a:p>
        </p:txBody>
      </p:sp>
    </p:spTree>
    <p:extLst>
      <p:ext uri="{BB962C8B-B14F-4D97-AF65-F5344CB8AC3E}">
        <p14:creationId xmlns:p14="http://schemas.microsoft.com/office/powerpoint/2010/main" val="393703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2</a:t>
            </a:fld>
            <a:endParaRPr lang="en-US" dirty="0"/>
          </a:p>
        </p:txBody>
      </p:sp>
    </p:spTree>
    <p:extLst>
      <p:ext uri="{BB962C8B-B14F-4D97-AF65-F5344CB8AC3E}">
        <p14:creationId xmlns:p14="http://schemas.microsoft.com/office/powerpoint/2010/main" val="32848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dirty="0"/>
              <a:t>Let’s start with</a:t>
            </a:r>
            <a:r>
              <a:rPr lang="en-US" baseline="0" dirty="0"/>
              <a:t> talking about what Special Education Ratings are.</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3</a:t>
            </a:fld>
            <a:endParaRPr lang="en-US" dirty="0"/>
          </a:p>
        </p:txBody>
      </p:sp>
    </p:spTree>
    <p:extLst>
      <p:ext uri="{BB962C8B-B14F-4D97-AF65-F5344CB8AC3E}">
        <p14:creationId xmlns:p14="http://schemas.microsoft.com/office/powerpoint/2010/main" val="173888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400" kern="1200" dirty="0">
                <a:solidFill>
                  <a:schemeClr val="tx1"/>
                </a:solidFill>
                <a:effectLst/>
                <a:latin typeface="Arial" panose="020B0604020202020204" pitchFamily="34" charset="0"/>
                <a:ea typeface="+mn-ea"/>
                <a:cs typeface="Arial" panose="020B0604020202020204" pitchFamily="34" charset="0"/>
              </a:rPr>
              <a:t>Every year, districts and community schools receive a rating on the performance of their special education programs,</a:t>
            </a:r>
            <a:r>
              <a:rPr lang="en-US" sz="1400" kern="1200" baseline="0" dirty="0">
                <a:solidFill>
                  <a:schemeClr val="tx1"/>
                </a:solidFill>
                <a:effectLst/>
                <a:latin typeface="Arial" panose="020B0604020202020204" pitchFamily="34" charset="0"/>
                <a:ea typeface="+mn-ea"/>
                <a:cs typeface="Arial" panose="020B0604020202020204" pitchFamily="34" charset="0"/>
              </a:rPr>
              <a:t> known as their </a:t>
            </a:r>
            <a:r>
              <a:rPr lang="en-US" sz="1400" kern="1200" dirty="0">
                <a:solidFill>
                  <a:schemeClr val="tx1"/>
                </a:solidFill>
                <a:effectLst/>
                <a:latin typeface="Arial" panose="020B0604020202020204" pitchFamily="34" charset="0"/>
                <a:ea typeface="+mn-ea"/>
                <a:cs typeface="Arial" panose="020B0604020202020204" pitchFamily="34" charset="0"/>
              </a:rPr>
              <a:t>Special Education Rating. </a:t>
            </a:r>
          </a:p>
          <a:p>
            <a:pPr eaLnBrk="1" hangingPunct="1"/>
            <a:endParaRPr lang="en-US" sz="1400" kern="1200" dirty="0">
              <a:solidFill>
                <a:schemeClr val="tx1"/>
              </a:solidFill>
              <a:effectLst/>
              <a:latin typeface="Arial" panose="020B0604020202020204" pitchFamily="34" charset="0"/>
              <a:ea typeface="+mn-ea"/>
              <a:cs typeface="Arial" panose="020B0604020202020204" pitchFamily="34" charset="0"/>
            </a:endParaRPr>
          </a:p>
          <a:p>
            <a:pPr eaLnBrk="1" hangingPunct="1"/>
            <a:r>
              <a:rPr lang="en-US" sz="1400" kern="1200" dirty="0">
                <a:solidFill>
                  <a:schemeClr val="tx1"/>
                </a:solidFill>
                <a:effectLst/>
                <a:latin typeface="Arial" panose="020B0604020202020204" pitchFamily="34" charset="0"/>
                <a:ea typeface="+mn-ea"/>
                <a:cs typeface="Arial" panose="020B0604020202020204" pitchFamily="34" charset="0"/>
              </a:rPr>
              <a:t>Annual special education ratings for states and local school</a:t>
            </a:r>
            <a:r>
              <a:rPr lang="en-US" sz="1400" kern="1200" baseline="0" dirty="0">
                <a:solidFill>
                  <a:schemeClr val="tx1"/>
                </a:solidFill>
                <a:effectLst/>
                <a:latin typeface="Arial" panose="020B0604020202020204" pitchFamily="34" charset="0"/>
                <a:ea typeface="+mn-ea"/>
                <a:cs typeface="Arial" panose="020B0604020202020204" pitchFamily="34" charset="0"/>
              </a:rPr>
              <a:t> districts are part of the Individuals with Disabilities Education Act of 2004, or IDEA.  These ratings evaluate implementation of IDEA requirements.</a:t>
            </a:r>
          </a:p>
          <a:p>
            <a:pPr eaLnBrk="1" hangingPunct="1"/>
            <a:endParaRPr lang="en-US" sz="1400" kern="1200" baseline="0" dirty="0">
              <a:solidFill>
                <a:schemeClr val="tx1"/>
              </a:solidFill>
              <a:effectLst/>
              <a:latin typeface="Arial" panose="020B0604020202020204" pitchFamily="34" charset="0"/>
              <a:ea typeface="+mn-ea"/>
              <a:cs typeface="Arial" panose="020B0604020202020204" pitchFamily="34" charset="0"/>
            </a:endParaRPr>
          </a:p>
          <a:p>
            <a:pPr eaLnBrk="1" hangingPunct="1"/>
            <a:r>
              <a:rPr lang="en-US" sz="1400" kern="1200" baseline="0" dirty="0">
                <a:solidFill>
                  <a:schemeClr val="tx1"/>
                </a:solidFill>
                <a:effectLst/>
                <a:latin typeface="Arial" panose="020B0604020202020204" pitchFamily="34" charset="0"/>
                <a:ea typeface="+mn-ea"/>
                <a:cs typeface="Arial" panose="020B0604020202020204" pitchFamily="34" charset="0"/>
              </a:rPr>
              <a:t>Ohio and every other state receives an annual Special Education Rating from the U.S. Department of Education. </a:t>
            </a:r>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38492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Arial" panose="020B0604020202020204" pitchFamily="34" charset="0"/>
                <a:ea typeface="+mn-ea"/>
                <a:cs typeface="Arial" panose="020B0604020202020204" pitchFamily="34" charset="0"/>
              </a:rPr>
              <a:t>To make annual Special Education Ratings for districts, the Ohio Department of Education uses final data that districts submit through the Education Management Information System,</a:t>
            </a:r>
            <a:r>
              <a:rPr lang="en-US" sz="1100" kern="1200" baseline="0" dirty="0">
                <a:solidFill>
                  <a:schemeClr val="tx1"/>
                </a:solidFill>
                <a:effectLst/>
                <a:latin typeface="Arial" panose="020B0604020202020204" pitchFamily="34" charset="0"/>
                <a:ea typeface="+mn-ea"/>
                <a:cs typeface="Arial" panose="020B0604020202020204" pitchFamily="34" charset="0"/>
              </a:rPr>
              <a:t> or </a:t>
            </a:r>
            <a:r>
              <a:rPr lang="en-US" sz="1100" kern="1200" dirty="0">
                <a:solidFill>
                  <a:schemeClr val="tx1"/>
                </a:solidFill>
                <a:effectLst/>
                <a:latin typeface="Arial" panose="020B0604020202020204" pitchFamily="34" charset="0"/>
                <a:ea typeface="+mn-ea"/>
                <a:cs typeface="Arial" panose="020B0604020202020204" pitchFamily="34" charset="0"/>
              </a:rPr>
              <a:t>EMIS. These data result in one of four ratings:</a:t>
            </a:r>
          </a:p>
          <a:p>
            <a:endParaRPr lang="en-US" sz="1100" i="1" kern="1200" dirty="0">
              <a:solidFill>
                <a:schemeClr val="tx1"/>
              </a:solidFill>
              <a:effectLst/>
              <a:latin typeface="Arial" panose="020B0604020202020204" pitchFamily="34" charset="0"/>
              <a:ea typeface="+mn-ea"/>
              <a:cs typeface="Arial" panose="020B0604020202020204" pitchFamily="34" charset="0"/>
            </a:endParaRPr>
          </a:p>
          <a:p>
            <a:r>
              <a:rPr lang="en-US" sz="1100" i="1" kern="1200" dirty="0">
                <a:solidFill>
                  <a:schemeClr val="tx1"/>
                </a:solidFill>
                <a:effectLst/>
                <a:latin typeface="Arial" panose="020B0604020202020204" pitchFamily="34" charset="0"/>
                <a:ea typeface="+mn-ea"/>
                <a:cs typeface="Arial" panose="020B0604020202020204" pitchFamily="34" charset="0"/>
              </a:rPr>
              <a:t>1) Meets Requirements;</a:t>
            </a:r>
          </a:p>
          <a:p>
            <a:r>
              <a:rPr lang="en-US" sz="1100" i="1" kern="1200" dirty="0">
                <a:solidFill>
                  <a:schemeClr val="tx1"/>
                </a:solidFill>
                <a:effectLst/>
                <a:latin typeface="Arial" panose="020B0604020202020204" pitchFamily="34" charset="0"/>
                <a:ea typeface="+mn-ea"/>
                <a:cs typeface="Arial" panose="020B0604020202020204" pitchFamily="34" charset="0"/>
              </a:rPr>
              <a:t>2) Needs Assistance;</a:t>
            </a:r>
          </a:p>
          <a:p>
            <a:r>
              <a:rPr lang="en-US" sz="1100" i="1" kern="1200" dirty="0">
                <a:solidFill>
                  <a:schemeClr val="tx1"/>
                </a:solidFill>
                <a:effectLst/>
                <a:latin typeface="Arial" panose="020B0604020202020204" pitchFamily="34" charset="0"/>
                <a:ea typeface="+mn-ea"/>
                <a:cs typeface="Arial" panose="020B0604020202020204" pitchFamily="34" charset="0"/>
              </a:rPr>
              <a:t>3) Needs Intervention; or </a:t>
            </a:r>
          </a:p>
          <a:p>
            <a:r>
              <a:rPr lang="en-US" sz="1100" i="1" kern="1200" dirty="0">
                <a:solidFill>
                  <a:schemeClr val="tx1"/>
                </a:solidFill>
                <a:effectLst/>
                <a:latin typeface="Arial" panose="020B0604020202020204" pitchFamily="34" charset="0"/>
                <a:ea typeface="+mn-ea"/>
                <a:cs typeface="Arial" panose="020B0604020202020204" pitchFamily="34" charset="0"/>
              </a:rPr>
              <a:t>4) Needs Substantial Intervention.</a:t>
            </a:r>
            <a:endParaRPr lang="en-US" sz="1100"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dirty="0"/>
          </a:p>
        </p:txBody>
      </p:sp>
    </p:spTree>
    <p:extLst>
      <p:ext uri="{BB962C8B-B14F-4D97-AF65-F5344CB8AC3E}">
        <p14:creationId xmlns:p14="http://schemas.microsoft.com/office/powerpoint/2010/main" val="476711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latin typeface="+mn-lt"/>
            </a:endParaRPr>
          </a:p>
          <a:p>
            <a:pPr marL="171450" marR="0" lvl="0" indent="-171450" algn="l" defTabSz="109722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mn-lt"/>
              </a:rPr>
              <a:t>Student results data have been included in the calculation of Special Education Ratings since 2018. However, due to federal changes to special education indicators and the ongoing impact of the COVID-19 pandemic, results indicators are not included in the 2022 ratings. </a:t>
            </a:r>
          </a:p>
          <a:p>
            <a:pPr marL="171450" indent="-171450">
              <a:buFont typeface="Arial" panose="020B0604020202020204" pitchFamily="34" charset="0"/>
              <a:buChar char="•"/>
            </a:pPr>
            <a:endParaRPr lang="en-US" sz="1100" dirty="0">
              <a:latin typeface="+mn-lt"/>
            </a:endParaRPr>
          </a:p>
          <a:p>
            <a:pPr marL="171450" indent="-171450">
              <a:buFont typeface="Arial" panose="020B0604020202020204" pitchFamily="34" charset="0"/>
              <a:buChar char="•"/>
            </a:pPr>
            <a:r>
              <a:rPr lang="en-US" sz="1100" dirty="0">
                <a:latin typeface="+mn-lt"/>
              </a:rPr>
              <a:t>2022 district ratings will be based entirely on </a:t>
            </a:r>
            <a:r>
              <a:rPr lang="en-US" sz="1100" dirty="0"/>
              <a:t>procedural compliance data from the </a:t>
            </a:r>
            <a:r>
              <a:rPr lang="en-US" sz="1100" b="1" dirty="0"/>
              <a:t>20-21</a:t>
            </a:r>
            <a:r>
              <a:rPr lang="en-US" sz="1100" dirty="0"/>
              <a:t> school year</a:t>
            </a: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6</a:t>
            </a:fld>
            <a:endParaRPr lang="en-US" dirty="0"/>
          </a:p>
        </p:txBody>
      </p:sp>
    </p:spTree>
    <p:extLst>
      <p:ext uri="{BB962C8B-B14F-4D97-AF65-F5344CB8AC3E}">
        <p14:creationId xmlns:p14="http://schemas.microsoft.com/office/powerpoint/2010/main" val="141275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defTabSz="931774">
              <a:buFont typeface="Arial" panose="020B0604020202020204" pitchFamily="34" charset="0"/>
              <a:buChar char="•"/>
              <a:defRPr/>
            </a:pPr>
            <a:r>
              <a:rPr lang="en-US" sz="1100" dirty="0">
                <a:latin typeface="+mn-lt"/>
              </a:rPr>
              <a:t>In 2019, the Department</a:t>
            </a:r>
            <a:r>
              <a:rPr lang="en-US" sz="1100" baseline="0" dirty="0">
                <a:latin typeface="+mn-lt"/>
              </a:rPr>
              <a:t> added student results measures to</a:t>
            </a:r>
            <a:r>
              <a:rPr lang="en-US" sz="1100" dirty="0">
                <a:latin typeface="+mn-lt"/>
              </a:rPr>
              <a:t> the Special Education Ratings process.</a:t>
            </a:r>
            <a:r>
              <a:rPr lang="en-US" sz="1100" baseline="0" dirty="0">
                <a:latin typeface="+mn-lt"/>
              </a:rPr>
              <a:t> </a:t>
            </a:r>
          </a:p>
          <a:p>
            <a:pPr marL="285750" indent="-285750" defTabSz="931774">
              <a:buFont typeface="Arial" panose="020B0604020202020204" pitchFamily="34" charset="0"/>
              <a:buChar char="•"/>
              <a:defRPr/>
            </a:pPr>
            <a:endParaRPr lang="en-US" sz="1100" baseline="0" dirty="0">
              <a:latin typeface="+mn-lt"/>
            </a:endParaRPr>
          </a:p>
          <a:p>
            <a:pPr marL="285750" indent="-285750" defTabSz="931774">
              <a:buFont typeface="Arial" panose="020B0604020202020204" pitchFamily="34" charset="0"/>
              <a:buChar char="•"/>
              <a:defRPr/>
            </a:pPr>
            <a:r>
              <a:rPr lang="en-US" sz="1100" baseline="0" dirty="0">
                <a:latin typeface="+mn-lt"/>
              </a:rPr>
              <a:t>The 2022 ratings are based on the same measures as 2021. Results indicators will be provided for continuous improvement planning, but will not be included in the calculation of the overall rating.</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dirty="0"/>
          </a:p>
        </p:txBody>
      </p:sp>
    </p:spTree>
    <p:extLst>
      <p:ext uri="{BB962C8B-B14F-4D97-AF65-F5344CB8AC3E}">
        <p14:creationId xmlns:p14="http://schemas.microsoft.com/office/powerpoint/2010/main" val="32080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8</a:t>
            </a:fld>
            <a:endParaRPr lang="en-US" dirty="0"/>
          </a:p>
        </p:txBody>
      </p:sp>
    </p:spTree>
    <p:extLst>
      <p:ext uri="{BB962C8B-B14F-4D97-AF65-F5344CB8AC3E}">
        <p14:creationId xmlns:p14="http://schemas.microsoft.com/office/powerpoint/2010/main" val="52661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1834"/>
              </a:spcBef>
              <a:spcAft>
                <a:spcPts val="0"/>
              </a:spcAft>
              <a:buClrTx/>
              <a:buSzTx/>
              <a:buFont typeface="Wingdings" panose="05000000000000000000" pitchFamily="2" charset="2"/>
              <a:buNone/>
              <a:tabLst/>
              <a:defRPr/>
            </a:pPr>
            <a:r>
              <a:rPr lang="en-US" sz="1100" baseline="0" dirty="0">
                <a:latin typeface="+mn-lt"/>
              </a:rPr>
              <a:t>Several additional results indicators are provided with the 2022 rating, but these results indicators are not included in the calculation of the overall rating.</a:t>
            </a:r>
          </a:p>
          <a:p>
            <a:pPr marL="0" marR="0" lvl="0" indent="0" algn="l" defTabSz="1097225" rtl="0" eaLnBrk="1" fontAlgn="auto" latinLnBrk="0" hangingPunct="1">
              <a:lnSpc>
                <a:spcPct val="100000"/>
              </a:lnSpc>
              <a:spcBef>
                <a:spcPts val="1834"/>
              </a:spcBef>
              <a:spcAft>
                <a:spcPts val="0"/>
              </a:spcAft>
              <a:buClrTx/>
              <a:buSzTx/>
              <a:buFont typeface="Wingdings" panose="05000000000000000000" pitchFamily="2" charset="2"/>
              <a:buNone/>
              <a:tabLst/>
              <a:defRPr/>
            </a:pPr>
            <a:endParaRPr lang="en-US" sz="1100" dirty="0">
              <a:latin typeface="+mn-lt"/>
            </a:endParaRPr>
          </a:p>
          <a:p>
            <a:pPr marL="171450" marR="0" lvl="0" indent="-171450" algn="l" defTabSz="1097225"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sz="1100" kern="1200" dirty="0">
                <a:latin typeface="Arial" panose="020B0604020202020204" pitchFamily="34" charset="0"/>
                <a:cs typeface="Arial" panose="020B0604020202020204" pitchFamily="34" charset="0"/>
              </a:rPr>
              <a:t>Percentage of students with disabilities participating in the Alternate Assessment for Significant Cognitive Disabilities in math and reading</a:t>
            </a:r>
          </a:p>
          <a:p>
            <a:pPr marL="171450" marR="0" lvl="0" indent="-171450" algn="l" defTabSz="1097225"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sz="1100" kern="1200" dirty="0">
                <a:latin typeface="Arial" panose="020B0604020202020204" pitchFamily="34" charset="0"/>
                <a:cs typeface="Arial" panose="020B0604020202020204" pitchFamily="34" charset="0"/>
              </a:rPr>
              <a:t>Percentage of students with disabilities scoring proficient </a:t>
            </a:r>
            <a:r>
              <a:rPr lang="en-US" sz="1100" dirty="0">
                <a:latin typeface="Arial" panose="020B0604020202020204" pitchFamily="34" charset="0"/>
                <a:cs typeface="Arial" panose="020B0604020202020204" pitchFamily="34" charset="0"/>
              </a:rPr>
              <a:t>or above o</a:t>
            </a:r>
            <a:r>
              <a:rPr lang="en-US" sz="1100" kern="1200" dirty="0">
                <a:latin typeface="Arial" panose="020B0604020202020204" pitchFamily="34" charset="0"/>
                <a:cs typeface="Arial" panose="020B0604020202020204" pitchFamily="34" charset="0"/>
              </a:rPr>
              <a:t>n standard state assessments, calculated separately for reading and math, within grades 4, 8, and high school (Indicator </a:t>
            </a:r>
            <a:r>
              <a:rPr lang="en-US" sz="1100" kern="1200" dirty="0" err="1">
                <a:latin typeface="Arial" panose="020B0604020202020204" pitchFamily="34" charset="0"/>
                <a:cs typeface="Arial" panose="020B0604020202020204" pitchFamily="34" charset="0"/>
              </a:rPr>
              <a:t>3b</a:t>
            </a:r>
            <a:r>
              <a:rPr lang="en-US" sz="1100" kern="1200" dirty="0">
                <a:latin typeface="Arial" panose="020B0604020202020204" pitchFamily="34" charset="0"/>
                <a:cs typeface="Arial" panose="020B0604020202020204" pitchFamily="34" charset="0"/>
              </a:rPr>
              <a:t>)</a:t>
            </a:r>
          </a:p>
          <a:p>
            <a:pPr marL="171450" marR="0" lvl="0" indent="-171450" algn="l" defTabSz="1097225"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sz="1100" kern="1200" dirty="0">
                <a:latin typeface="Arial" panose="020B0604020202020204" pitchFamily="34" charset="0"/>
                <a:cs typeface="Arial" panose="020B0604020202020204" pitchFamily="34" charset="0"/>
              </a:rPr>
              <a:t>Percentage of exiting students with disabilities ages 14-21 who graduate by meeting the same requirements as students without disabilities (Indicator 1)</a:t>
            </a:r>
          </a:p>
          <a:p>
            <a:pPr marL="171450" marR="0" lvl="0" indent="-171450" algn="l" defTabSz="1097225" rtl="0" eaLnBrk="1" fontAlgn="auto" latinLnBrk="0" hangingPunct="1">
              <a:lnSpc>
                <a:spcPct val="100000"/>
              </a:lnSpc>
              <a:spcBef>
                <a:spcPts val="1834"/>
              </a:spcBef>
              <a:spcAft>
                <a:spcPts val="0"/>
              </a:spcAft>
              <a:buClrTx/>
              <a:buSzTx/>
              <a:buFont typeface="Wingdings" panose="05000000000000000000" pitchFamily="2" charset="2"/>
              <a:buChar char="Ø"/>
              <a:tabLst/>
              <a:defRPr/>
            </a:pPr>
            <a:r>
              <a:rPr lang="en-US" sz="1100" kern="1200" dirty="0">
                <a:latin typeface="Arial" panose="020B0604020202020204" pitchFamily="34" charset="0"/>
                <a:cs typeface="Arial" panose="020B0604020202020204" pitchFamily="34" charset="0"/>
              </a:rPr>
              <a:t>Percentage of exiting students with disabilities ages 14-21 who drop out of high school (Indicator 2)</a:t>
            </a:r>
          </a:p>
          <a:p>
            <a:pPr marL="171450" marR="0" lvl="0" indent="-171450" algn="l" defTabSz="1097225" rtl="0" eaLnBrk="1" fontAlgn="auto" latinLnBrk="0" hangingPunct="1">
              <a:lnSpc>
                <a:spcPct val="100000"/>
              </a:lnSpc>
              <a:spcBef>
                <a:spcPts val="1834"/>
              </a:spcBef>
              <a:spcAft>
                <a:spcPts val="0"/>
              </a:spcAft>
              <a:buClrTx/>
              <a:buSzTx/>
              <a:buFont typeface="Wingdings" panose="05000000000000000000" pitchFamily="2" charset="2"/>
              <a:buChar char="Ø"/>
              <a:tabLst/>
              <a:defRPr/>
            </a:pPr>
            <a:endParaRPr lang="en-US" sz="1100" kern="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endParaRPr lang="en-US" sz="1100" baseline="0" dirty="0">
              <a:latin typeface="+mn-lt"/>
            </a:endParaRPr>
          </a:p>
          <a:p>
            <a:pPr marL="0" marR="0" lvl="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r>
              <a:rPr lang="en-US" sz="1100" baseline="0" dirty="0">
                <a:latin typeface="+mn-lt"/>
              </a:rPr>
              <a:t>This is intended to draw attention to areas of focus from our state determination. These indicators are currently provided for continuous improvement planning and are not included in the calculation of the 2022 rating.</a:t>
            </a:r>
          </a:p>
          <a:p>
            <a:pPr marL="171450" marR="0" indent="-171450" algn="l" defTabSz="914400" rtl="0" eaLnBrk="1" fontAlgn="auto" latinLnBrk="0" hangingPunct="1">
              <a:lnSpc>
                <a:spcPct val="100000"/>
              </a:lnSpc>
              <a:spcBef>
                <a:spcPts val="1834"/>
              </a:spcBef>
              <a:spcAft>
                <a:spcPts val="0"/>
              </a:spcAft>
              <a:buClrTx/>
              <a:buSzTx/>
              <a:buFont typeface="Wingdings" panose="05000000000000000000" pitchFamily="2" charset="2"/>
              <a:buChar char="Ø"/>
              <a:tabLst/>
              <a:defRPr/>
            </a:pPr>
            <a:endParaRPr lang="en-US" sz="1100" dirty="0">
              <a:latin typeface="+mn-lt"/>
            </a:endParaRPr>
          </a:p>
          <a:p>
            <a:pPr marL="0" marR="0" indent="0" algn="l" defTabSz="914400" rtl="0" eaLnBrk="1" fontAlgn="auto" latinLnBrk="0" hangingPunct="1">
              <a:lnSpc>
                <a:spcPct val="100000"/>
              </a:lnSpc>
              <a:spcBef>
                <a:spcPts val="1834"/>
              </a:spcBef>
              <a:spcAft>
                <a:spcPts val="0"/>
              </a:spcAft>
              <a:buClrTx/>
              <a:buSzTx/>
              <a:buFont typeface="Wingdings" panose="05000000000000000000" pitchFamily="2" charset="2"/>
              <a:buNone/>
              <a:tabLst/>
              <a:defRPr/>
            </a:pPr>
            <a:endParaRPr lang="en-US" sz="1100" baseline="0" dirty="0">
              <a:latin typeface="+mn-lt"/>
            </a:endParaRPr>
          </a:p>
          <a:p>
            <a:endParaRPr lang="en-US" dirty="0"/>
          </a:p>
        </p:txBody>
      </p:sp>
      <p:sp>
        <p:nvSpPr>
          <p:cNvPr id="4" name="Slide Number Placeholder 3"/>
          <p:cNvSpPr>
            <a:spLocks noGrp="1"/>
          </p:cNvSpPr>
          <p:nvPr>
            <p:ph type="sldNum" sz="quarter" idx="5"/>
          </p:nvPr>
        </p:nvSpPr>
        <p:spPr/>
        <p:txBody>
          <a:bodyPr/>
          <a:lstStyle/>
          <a:p>
            <a:fld id="{A88EB8E9-7E05-4C60-A58D-798732DD5BFE}" type="slidenum">
              <a:rPr lang="en-US" smtClean="0"/>
              <a:t>9</a:t>
            </a:fld>
            <a:endParaRPr lang="en-US" dirty="0"/>
          </a:p>
        </p:txBody>
      </p:sp>
    </p:spTree>
    <p:extLst>
      <p:ext uri="{BB962C8B-B14F-4D97-AF65-F5344CB8AC3E}">
        <p14:creationId xmlns:p14="http://schemas.microsoft.com/office/powerpoint/2010/main" val="32333021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8FB155-01D8-794A-A604-83588E7638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4630398" cy="8229599"/>
          </a:xfrm>
          <a:prstGeom prst="rect">
            <a:avLst/>
          </a:prstGeom>
        </p:spPr>
      </p:pic>
      <p:sp>
        <p:nvSpPr>
          <p:cNvPr id="2" name="Title 1"/>
          <p:cNvSpPr>
            <a:spLocks noGrp="1"/>
          </p:cNvSpPr>
          <p:nvPr>
            <p:ph type="ctrTitle"/>
          </p:nvPr>
        </p:nvSpPr>
        <p:spPr>
          <a:xfrm>
            <a:off x="247675" y="536195"/>
            <a:ext cx="12435840" cy="769441"/>
          </a:xfrm>
        </p:spPr>
        <p:txBody>
          <a:bodyPr lIns="0" tIns="0" rIns="0" bIns="0" anchor="b" anchorCtr="0">
            <a:sp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47675" y="6784963"/>
            <a:ext cx="10241280" cy="523220"/>
          </a:xfrm>
        </p:spPr>
        <p:txBody>
          <a:bodyPr lIns="0" tIns="0" rIns="0" bIns="0" anchor="t" anchorCtr="0">
            <a:spAutoFit/>
          </a:bodyPr>
          <a:lstStyle>
            <a:lvl1pPr marL="0" indent="0" algn="l">
              <a:buNone/>
              <a:defRPr sz="3400">
                <a:solidFill>
                  <a:srgbClr val="CD0920"/>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38958F0-E22B-4844-AC19-7C0D6F3750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372804"/>
            <a:ext cx="14630400" cy="861060"/>
          </a:xfrm>
          <a:prstGeom prst="rect">
            <a:avLst/>
          </a:prstGeom>
        </p:spPr>
      </p:pic>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731520" y="1508584"/>
            <a:ext cx="13167360" cy="543115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731520" y="1557346"/>
            <a:ext cx="13167360" cy="5431156"/>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7.jp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5" Type="http://schemas.openxmlformats.org/officeDocument/2006/relationships/image" Target="../media/image8.png"/><Relationship Id="rId10" Type="http://schemas.openxmlformats.org/officeDocument/2006/relationships/diagramData" Target="../diagrams/data3.xml"/><Relationship Id="rId4" Type="http://schemas.openxmlformats.org/officeDocument/2006/relationships/hyperlink" Target="https://runninginmyhead.com/2015/07/24/riddles-in-the-dark-redux/" TargetMode="External"/><Relationship Id="rId9" Type="http://schemas.microsoft.com/office/2007/relationships/diagramDrawing" Target="../diagrams/drawing2.xml"/><Relationship Id="rId14"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6254" y="591246"/>
            <a:ext cx="12732750" cy="677108"/>
          </a:xfrm>
        </p:spPr>
        <p:txBody>
          <a:bodyPr/>
          <a:lstStyle/>
          <a:p>
            <a:r>
              <a:rPr lang="en-US" sz="4400" dirty="0"/>
              <a:t>Ohio’s Special Education Ratings</a:t>
            </a:r>
          </a:p>
        </p:txBody>
      </p:sp>
      <p:sp>
        <p:nvSpPr>
          <p:cNvPr id="3" name="Subtitle 2"/>
          <p:cNvSpPr>
            <a:spLocks noGrp="1"/>
          </p:cNvSpPr>
          <p:nvPr>
            <p:ph type="subTitle" idx="1"/>
          </p:nvPr>
        </p:nvSpPr>
        <p:spPr>
          <a:xfrm>
            <a:off x="367024" y="6670423"/>
            <a:ext cx="7680960" cy="492443"/>
          </a:xfrm>
        </p:spPr>
        <p:txBody>
          <a:bodyPr/>
          <a:lstStyle/>
          <a:p>
            <a:r>
              <a:rPr lang="en-US" sz="3200" dirty="0">
                <a:solidFill>
                  <a:schemeClr val="tx1">
                    <a:tint val="75000"/>
                  </a:schemeClr>
                </a:solidFill>
              </a:rPr>
              <a:t>October 2022</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F5F5-EFDE-4D7E-A792-34B29B3F9A8A}"/>
              </a:ext>
            </a:extLst>
          </p:cNvPr>
          <p:cNvSpPr>
            <a:spLocks noGrp="1"/>
          </p:cNvSpPr>
          <p:nvPr>
            <p:ph type="title"/>
          </p:nvPr>
        </p:nvSpPr>
        <p:spPr/>
        <p:txBody>
          <a:bodyPr/>
          <a:lstStyle/>
          <a:p>
            <a:r>
              <a:rPr lang="en-US" dirty="0">
                <a:solidFill>
                  <a:schemeClr val="accent2">
                    <a:lumMod val="50000"/>
                  </a:schemeClr>
                </a:solidFill>
              </a:rPr>
              <a:t>Calculating Ratings</a:t>
            </a:r>
          </a:p>
        </p:txBody>
      </p:sp>
      <p:sp>
        <p:nvSpPr>
          <p:cNvPr id="6" name="Freeform: Shape 5">
            <a:extLst>
              <a:ext uri="{FF2B5EF4-FFF2-40B4-BE49-F238E27FC236}">
                <a16:creationId xmlns:a16="http://schemas.microsoft.com/office/drawing/2014/main" id="{260BBC06-E1B8-4EB6-A0F0-3C68BD354D46}"/>
              </a:ext>
            </a:extLst>
          </p:cNvPr>
          <p:cNvSpPr/>
          <p:nvPr/>
        </p:nvSpPr>
        <p:spPr>
          <a:xfrm>
            <a:off x="732155" y="2463736"/>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Calculates an average compliance score</a:t>
            </a:r>
          </a:p>
        </p:txBody>
      </p:sp>
      <p:sp>
        <p:nvSpPr>
          <p:cNvPr id="8" name="Freeform: Shape 7">
            <a:extLst>
              <a:ext uri="{FF2B5EF4-FFF2-40B4-BE49-F238E27FC236}">
                <a16:creationId xmlns:a16="http://schemas.microsoft.com/office/drawing/2014/main" id="{BE8B10FE-1546-45A4-9BD9-DECD800FB66D}"/>
              </a:ext>
            </a:extLst>
          </p:cNvPr>
          <p:cNvSpPr/>
          <p:nvPr/>
        </p:nvSpPr>
        <p:spPr>
          <a:xfrm>
            <a:off x="732155" y="4437295"/>
            <a:ext cx="13166725" cy="182882"/>
          </a:xfrm>
          <a:custGeom>
            <a:avLst/>
            <a:gdLst>
              <a:gd name="connsiteX0" fmla="*/ 0 w 13166725"/>
              <a:gd name="connsiteY0" fmla="*/ 30481 h 182882"/>
              <a:gd name="connsiteX1" fmla="*/ 30481 w 13166725"/>
              <a:gd name="connsiteY1" fmla="*/ 0 h 182882"/>
              <a:gd name="connsiteX2" fmla="*/ 13136244 w 13166725"/>
              <a:gd name="connsiteY2" fmla="*/ 0 h 182882"/>
              <a:gd name="connsiteX3" fmla="*/ 13166725 w 13166725"/>
              <a:gd name="connsiteY3" fmla="*/ 30481 h 182882"/>
              <a:gd name="connsiteX4" fmla="*/ 13166725 w 13166725"/>
              <a:gd name="connsiteY4" fmla="*/ 152401 h 182882"/>
              <a:gd name="connsiteX5" fmla="*/ 13136244 w 13166725"/>
              <a:gd name="connsiteY5" fmla="*/ 182882 h 182882"/>
              <a:gd name="connsiteX6" fmla="*/ 30481 w 13166725"/>
              <a:gd name="connsiteY6" fmla="*/ 182882 h 182882"/>
              <a:gd name="connsiteX7" fmla="*/ 0 w 13166725"/>
              <a:gd name="connsiteY7" fmla="*/ 152401 h 182882"/>
              <a:gd name="connsiteX8" fmla="*/ 0 w 13166725"/>
              <a:gd name="connsiteY8" fmla="*/ 30481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2882">
                <a:moveTo>
                  <a:pt x="0" y="30481"/>
                </a:moveTo>
                <a:cubicBezTo>
                  <a:pt x="0" y="13647"/>
                  <a:pt x="13647" y="0"/>
                  <a:pt x="30481" y="0"/>
                </a:cubicBezTo>
                <a:lnTo>
                  <a:pt x="13136244" y="0"/>
                </a:lnTo>
                <a:cubicBezTo>
                  <a:pt x="13153078" y="0"/>
                  <a:pt x="13166725" y="13647"/>
                  <a:pt x="13166725" y="30481"/>
                </a:cubicBezTo>
                <a:lnTo>
                  <a:pt x="13166725" y="152401"/>
                </a:lnTo>
                <a:cubicBezTo>
                  <a:pt x="13166725" y="169235"/>
                  <a:pt x="13153078" y="182882"/>
                  <a:pt x="13136244" y="182882"/>
                </a:cubicBezTo>
                <a:lnTo>
                  <a:pt x="30481" y="182882"/>
                </a:lnTo>
                <a:cubicBezTo>
                  <a:pt x="13647" y="182882"/>
                  <a:pt x="0" y="169235"/>
                  <a:pt x="0" y="152401"/>
                </a:cubicBezTo>
                <a:lnTo>
                  <a:pt x="0" y="30481"/>
                </a:lnTo>
                <a:close/>
              </a:path>
            </a:pathLst>
          </a:custGeom>
          <a:solidFill>
            <a:schemeClr val="accent2">
              <a:lumMod val="50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7998" tIns="187998" rIns="187998" bIns="187998" numCol="1" spcCol="1270" anchor="ctr" anchorCtr="0">
            <a:noAutofit/>
          </a:bodyPr>
          <a:lstStyle/>
          <a:p>
            <a:pPr marL="0" lvl="0" indent="0" algn="l" defTabSz="2089150">
              <a:lnSpc>
                <a:spcPct val="90000"/>
              </a:lnSpc>
              <a:spcBef>
                <a:spcPct val="0"/>
              </a:spcBef>
              <a:spcAft>
                <a:spcPct val="35000"/>
              </a:spcAft>
              <a:buNone/>
            </a:pPr>
            <a:endParaRPr lang="en-US" sz="47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A3C22BB5-578B-4132-A687-CE8E6E30834C}"/>
              </a:ext>
            </a:extLst>
          </p:cNvPr>
          <p:cNvSpPr/>
          <p:nvPr/>
        </p:nvSpPr>
        <p:spPr>
          <a:xfrm>
            <a:off x="732155" y="4774908"/>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Identifies the district rating by linking the average to the corresponding rating category</a:t>
            </a:r>
          </a:p>
        </p:txBody>
      </p:sp>
      <p:sp>
        <p:nvSpPr>
          <p:cNvPr id="3" name="TextBox 2">
            <a:extLst>
              <a:ext uri="{FF2B5EF4-FFF2-40B4-BE49-F238E27FC236}">
                <a16:creationId xmlns:a16="http://schemas.microsoft.com/office/drawing/2014/main" id="{3AD713C4-164F-433A-8504-EAEF1D7D5317}"/>
              </a:ext>
            </a:extLst>
          </p:cNvPr>
          <p:cNvSpPr txBox="1"/>
          <p:nvPr/>
        </p:nvSpPr>
        <p:spPr>
          <a:xfrm>
            <a:off x="732155" y="1749952"/>
            <a:ext cx="1316736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The Office for Exceptional Children:</a:t>
            </a:r>
          </a:p>
        </p:txBody>
      </p:sp>
    </p:spTree>
    <p:extLst>
      <p:ext uri="{BB962C8B-B14F-4D97-AF65-F5344CB8AC3E}">
        <p14:creationId xmlns:p14="http://schemas.microsoft.com/office/powerpoint/2010/main" val="193148944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CD37-2B86-4BFD-A0C4-F1288CE22A23}"/>
              </a:ext>
            </a:extLst>
          </p:cNvPr>
          <p:cNvSpPr>
            <a:spLocks noGrp="1"/>
          </p:cNvSpPr>
          <p:nvPr>
            <p:ph type="title"/>
          </p:nvPr>
        </p:nvSpPr>
        <p:spPr/>
        <p:txBody>
          <a:bodyPr/>
          <a:lstStyle/>
          <a:p>
            <a:r>
              <a:rPr lang="en-US" dirty="0">
                <a:solidFill>
                  <a:schemeClr val="accent2">
                    <a:lumMod val="50000"/>
                  </a:schemeClr>
                </a:solidFill>
              </a:rPr>
              <a:t>Calculating Compliance &amp; Results Scores</a:t>
            </a:r>
          </a:p>
        </p:txBody>
      </p:sp>
      <p:graphicFrame>
        <p:nvGraphicFramePr>
          <p:cNvPr id="4" name="Content Placeholder 3">
            <a:extLst>
              <a:ext uri="{FF2B5EF4-FFF2-40B4-BE49-F238E27FC236}">
                <a16:creationId xmlns:a16="http://schemas.microsoft.com/office/drawing/2014/main" id="{C03DE614-8760-47BF-9FAE-15BC2E5B8BA1}"/>
              </a:ext>
            </a:extLst>
          </p:cNvPr>
          <p:cNvGraphicFramePr>
            <a:graphicFrameLocks noGrp="1"/>
          </p:cNvGraphicFramePr>
          <p:nvPr>
            <p:ph idx="1"/>
            <p:extLst>
              <p:ext uri="{D42A27DB-BD31-4B8C-83A1-F6EECF244321}">
                <p14:modId xmlns:p14="http://schemas.microsoft.com/office/powerpoint/2010/main" val="430272674"/>
              </p:ext>
            </p:extLst>
          </p:nvPr>
        </p:nvGraphicFramePr>
        <p:xfrm>
          <a:off x="731838" y="1508126"/>
          <a:ext cx="13166725" cy="2418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e 7">
            <a:extLst>
              <a:ext uri="{FF2B5EF4-FFF2-40B4-BE49-F238E27FC236}">
                <a16:creationId xmlns:a16="http://schemas.microsoft.com/office/drawing/2014/main" id="{2D439E5F-70B7-42FC-934B-75C48F2AC2CC}"/>
              </a:ext>
            </a:extLst>
          </p:cNvPr>
          <p:cNvGraphicFramePr>
            <a:graphicFrameLocks noGrp="1"/>
          </p:cNvGraphicFramePr>
          <p:nvPr>
            <p:extLst>
              <p:ext uri="{D42A27DB-BD31-4B8C-83A1-F6EECF244321}">
                <p14:modId xmlns:p14="http://schemas.microsoft.com/office/powerpoint/2010/main" val="1893387885"/>
              </p:ext>
            </p:extLst>
          </p:nvPr>
        </p:nvGraphicFramePr>
        <p:xfrm>
          <a:off x="246888" y="4276165"/>
          <a:ext cx="14136624" cy="3108960"/>
        </p:xfrm>
        <a:graphic>
          <a:graphicData uri="http://schemas.openxmlformats.org/drawingml/2006/table">
            <a:tbl>
              <a:tblPr firstRow="1" bandRow="1">
                <a:tableStyleId>{073A0DAA-6AF3-43AB-8588-CEC1D06C72B9}</a:tableStyleId>
              </a:tblPr>
              <a:tblGrid>
                <a:gridCol w="7068312">
                  <a:extLst>
                    <a:ext uri="{9D8B030D-6E8A-4147-A177-3AD203B41FA5}">
                      <a16:colId xmlns:a16="http://schemas.microsoft.com/office/drawing/2014/main" val="1327560584"/>
                    </a:ext>
                  </a:extLst>
                </a:gridCol>
                <a:gridCol w="7068312">
                  <a:extLst>
                    <a:ext uri="{9D8B030D-6E8A-4147-A177-3AD203B41FA5}">
                      <a16:colId xmlns:a16="http://schemas.microsoft.com/office/drawing/2014/main" val="1752219271"/>
                    </a:ext>
                  </a:extLst>
                </a:gridCol>
              </a:tblGrid>
              <a:tr h="370840">
                <a:tc gridSpan="2">
                  <a:txBody>
                    <a:bodyPr/>
                    <a:lstStyle/>
                    <a:p>
                      <a:pPr algn="ctr"/>
                      <a:r>
                        <a:rPr lang="en-US" sz="2800" dirty="0">
                          <a:latin typeface="Arial" panose="020B0604020202020204" pitchFamily="34" charset="0"/>
                          <a:cs typeface="Arial" panose="020B0604020202020204" pitchFamily="34" charset="0"/>
                        </a:rPr>
                        <a:t>Overall Score</a:t>
                      </a:r>
                    </a:p>
                  </a:txBody>
                  <a:tcPr>
                    <a:solidFill>
                      <a:schemeClr val="tx1">
                        <a:lumMod val="65000"/>
                        <a:lumOff val="35000"/>
                      </a:schemeClr>
                    </a:solidFill>
                  </a:tcPr>
                </a:tc>
                <a:tc hMerge="1">
                  <a:txBody>
                    <a:bodyPr/>
                    <a:lstStyle/>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70143025"/>
                  </a:ext>
                </a:extLst>
              </a:tr>
              <a:tr h="370840">
                <a:tc>
                  <a:txBody>
                    <a:bodyPr/>
                    <a:lstStyle/>
                    <a:p>
                      <a:pPr algn="ctr"/>
                      <a:r>
                        <a:rPr lang="en-US" sz="2800" b="1" dirty="0">
                          <a:latin typeface="Arial" panose="020B0604020202020204" pitchFamily="34" charset="0"/>
                          <a:cs typeface="Arial" panose="020B0604020202020204" pitchFamily="34" charset="0"/>
                        </a:rPr>
                        <a:t>Rating</a:t>
                      </a:r>
                    </a:p>
                  </a:txBody>
                  <a:tcPr>
                    <a:solidFill>
                      <a:schemeClr val="bg1">
                        <a:lumMod val="65000"/>
                      </a:schemeClr>
                    </a:solidFill>
                  </a:tcPr>
                </a:tc>
                <a:tc>
                  <a:txBody>
                    <a:bodyPr/>
                    <a:lstStyle/>
                    <a:p>
                      <a:pPr algn="ctr"/>
                      <a:r>
                        <a:rPr lang="en-US" sz="2800" b="1" dirty="0">
                          <a:latin typeface="Arial" panose="020B0604020202020204" pitchFamily="34" charset="0"/>
                          <a:cs typeface="Arial" panose="020B0604020202020204" pitchFamily="34" charset="0"/>
                        </a:rPr>
                        <a:t>Criteria</a:t>
                      </a:r>
                    </a:p>
                  </a:txBody>
                  <a:tcPr>
                    <a:solidFill>
                      <a:schemeClr val="bg1">
                        <a:lumMod val="65000"/>
                      </a:schemeClr>
                    </a:solidFill>
                  </a:tcPr>
                </a:tc>
                <a:extLst>
                  <a:ext uri="{0D108BD9-81ED-4DB2-BD59-A6C34878D82A}">
                    <a16:rowId xmlns:a16="http://schemas.microsoft.com/office/drawing/2014/main" val="1054835959"/>
                  </a:ext>
                </a:extLst>
              </a:tr>
              <a:tr h="370840">
                <a:tc>
                  <a:txBody>
                    <a:bodyPr/>
                    <a:lstStyle/>
                    <a:p>
                      <a:r>
                        <a:rPr lang="en-US" sz="2800" dirty="0">
                          <a:latin typeface="Arial" panose="020B0604020202020204" pitchFamily="34" charset="0"/>
                          <a:cs typeface="Arial" panose="020B0604020202020204" pitchFamily="34" charset="0"/>
                        </a:rPr>
                        <a:t>Meets Requirements</a:t>
                      </a:r>
                    </a:p>
                  </a:txBody>
                  <a:tcPr/>
                </a:tc>
                <a:tc>
                  <a:txBody>
                    <a:bodyPr/>
                    <a:lstStyle/>
                    <a:p>
                      <a:pPr algn="ctr"/>
                      <a:r>
                        <a:rPr lang="en-US" sz="2800" dirty="0">
                          <a:latin typeface="Arial" panose="020B0604020202020204" pitchFamily="34" charset="0"/>
                          <a:cs typeface="Arial" panose="020B0604020202020204" pitchFamily="34" charset="0"/>
                        </a:rPr>
                        <a:t>3.75 – 4.00 points</a:t>
                      </a:r>
                    </a:p>
                  </a:txBody>
                  <a:tcPr/>
                </a:tc>
                <a:extLst>
                  <a:ext uri="{0D108BD9-81ED-4DB2-BD59-A6C34878D82A}">
                    <a16:rowId xmlns:a16="http://schemas.microsoft.com/office/drawing/2014/main" val="424102376"/>
                  </a:ext>
                </a:extLst>
              </a:tr>
              <a:tr h="370840">
                <a:tc>
                  <a:txBody>
                    <a:bodyPr/>
                    <a:lstStyle/>
                    <a:p>
                      <a:r>
                        <a:rPr lang="en-US" sz="2800" dirty="0">
                          <a:latin typeface="Arial" panose="020B0604020202020204" pitchFamily="34" charset="0"/>
                          <a:cs typeface="Arial" panose="020B0604020202020204" pitchFamily="34" charset="0"/>
                        </a:rPr>
                        <a:t>Needs Assistance</a:t>
                      </a:r>
                    </a:p>
                  </a:txBody>
                  <a:tcPr/>
                </a:tc>
                <a:tc>
                  <a:txBody>
                    <a:bodyPr/>
                    <a:lstStyle/>
                    <a:p>
                      <a:pPr algn="ctr"/>
                      <a:r>
                        <a:rPr lang="en-US" sz="2800" dirty="0">
                          <a:latin typeface="Arial" panose="020B0604020202020204" pitchFamily="34" charset="0"/>
                          <a:cs typeface="Arial" panose="020B0604020202020204" pitchFamily="34" charset="0"/>
                        </a:rPr>
                        <a:t>3.00 – 3.74 points</a:t>
                      </a:r>
                    </a:p>
                  </a:txBody>
                  <a:tcPr/>
                </a:tc>
                <a:extLst>
                  <a:ext uri="{0D108BD9-81ED-4DB2-BD59-A6C34878D82A}">
                    <a16:rowId xmlns:a16="http://schemas.microsoft.com/office/drawing/2014/main" val="1135898320"/>
                  </a:ext>
                </a:extLst>
              </a:tr>
              <a:tr h="370840">
                <a:tc>
                  <a:txBody>
                    <a:bodyPr/>
                    <a:lstStyle/>
                    <a:p>
                      <a:r>
                        <a:rPr lang="en-US" sz="2800" dirty="0">
                          <a:latin typeface="Arial" panose="020B0604020202020204" pitchFamily="34" charset="0"/>
                          <a:cs typeface="Arial" panose="020B0604020202020204" pitchFamily="34" charset="0"/>
                        </a:rPr>
                        <a:t>Needs Intervention</a:t>
                      </a:r>
                    </a:p>
                  </a:txBody>
                  <a:tcPr/>
                </a:tc>
                <a:tc>
                  <a:txBody>
                    <a:bodyPr/>
                    <a:lstStyle/>
                    <a:p>
                      <a:pPr algn="ctr"/>
                      <a:r>
                        <a:rPr lang="en-US" sz="2800" dirty="0">
                          <a:latin typeface="Arial" panose="020B0604020202020204" pitchFamily="34" charset="0"/>
                          <a:cs typeface="Arial" panose="020B0604020202020204" pitchFamily="34" charset="0"/>
                        </a:rPr>
                        <a:t>1.25 – 2.99 points</a:t>
                      </a:r>
                    </a:p>
                  </a:txBody>
                  <a:tcPr/>
                </a:tc>
                <a:extLst>
                  <a:ext uri="{0D108BD9-81ED-4DB2-BD59-A6C34878D82A}">
                    <a16:rowId xmlns:a16="http://schemas.microsoft.com/office/drawing/2014/main" val="3826926970"/>
                  </a:ext>
                </a:extLst>
              </a:tr>
              <a:tr h="370840">
                <a:tc>
                  <a:txBody>
                    <a:bodyPr/>
                    <a:lstStyle/>
                    <a:p>
                      <a:r>
                        <a:rPr lang="en-US" sz="2800" dirty="0">
                          <a:latin typeface="Arial" panose="020B0604020202020204" pitchFamily="34" charset="0"/>
                          <a:cs typeface="Arial" panose="020B0604020202020204" pitchFamily="34" charset="0"/>
                        </a:rPr>
                        <a:t>Needs Substantial Intervention</a:t>
                      </a:r>
                    </a:p>
                  </a:txBody>
                  <a:tcPr/>
                </a:tc>
                <a:tc>
                  <a:txBody>
                    <a:bodyPr/>
                    <a:lstStyle/>
                    <a:p>
                      <a:pPr algn="ctr"/>
                      <a:r>
                        <a:rPr lang="en-US" sz="2800" dirty="0">
                          <a:latin typeface="Arial" panose="020B0604020202020204" pitchFamily="34" charset="0"/>
                          <a:cs typeface="Arial" panose="020B0604020202020204" pitchFamily="34" charset="0"/>
                        </a:rPr>
                        <a:t>&lt;1.25 points</a:t>
                      </a:r>
                    </a:p>
                  </a:txBody>
                  <a:tcPr/>
                </a:tc>
                <a:extLst>
                  <a:ext uri="{0D108BD9-81ED-4DB2-BD59-A6C34878D82A}">
                    <a16:rowId xmlns:a16="http://schemas.microsoft.com/office/drawing/2014/main" val="2897043920"/>
                  </a:ext>
                </a:extLst>
              </a:tr>
            </a:tbl>
          </a:graphicData>
        </a:graphic>
      </p:graphicFrame>
    </p:spTree>
    <p:extLst>
      <p:ext uri="{BB962C8B-B14F-4D97-AF65-F5344CB8AC3E}">
        <p14:creationId xmlns:p14="http://schemas.microsoft.com/office/powerpoint/2010/main" val="124822885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D1461-C3EB-4C48-8919-7A6BCF64C683}"/>
              </a:ext>
            </a:extLst>
          </p:cNvPr>
          <p:cNvSpPr>
            <a:spLocks noGrp="1"/>
          </p:cNvSpPr>
          <p:nvPr>
            <p:ph idx="1"/>
          </p:nvPr>
        </p:nvSpPr>
        <p:spPr>
          <a:xfrm>
            <a:off x="731520" y="676656"/>
            <a:ext cx="13167360" cy="6263084"/>
          </a:xfrm>
        </p:spPr>
        <p:txBody>
          <a:bodyPr anchor="ctr"/>
          <a:lstStyle/>
          <a:p>
            <a:pPr marL="0" indent="0" algn="ctr">
              <a:buNone/>
            </a:pPr>
            <a:r>
              <a:rPr lang="en-US" sz="7200" b="1" dirty="0">
                <a:solidFill>
                  <a:schemeClr val="accent2">
                    <a:lumMod val="50000"/>
                  </a:schemeClr>
                </a:solidFill>
              </a:rPr>
              <a:t>How are </a:t>
            </a:r>
          </a:p>
          <a:p>
            <a:pPr marL="0" indent="0" algn="ctr">
              <a:buNone/>
            </a:pPr>
            <a:r>
              <a:rPr lang="en-US" sz="7200" b="1" dirty="0">
                <a:solidFill>
                  <a:schemeClr val="accent2">
                    <a:lumMod val="50000"/>
                  </a:schemeClr>
                </a:solidFill>
              </a:rPr>
              <a:t>Special Education Ratings</a:t>
            </a:r>
          </a:p>
          <a:p>
            <a:pPr marL="0" indent="0" algn="ctr">
              <a:buNone/>
            </a:pPr>
            <a:r>
              <a:rPr lang="en-US" sz="7200" b="1" dirty="0">
                <a:solidFill>
                  <a:schemeClr val="accent2">
                    <a:lumMod val="50000"/>
                  </a:schemeClr>
                </a:solidFill>
              </a:rPr>
              <a:t> different from </a:t>
            </a:r>
          </a:p>
          <a:p>
            <a:pPr marL="0" indent="0" algn="ctr">
              <a:buNone/>
            </a:pPr>
            <a:r>
              <a:rPr lang="en-US" sz="7200" b="1" dirty="0">
                <a:solidFill>
                  <a:schemeClr val="accent2">
                    <a:lumMod val="50000"/>
                  </a:schemeClr>
                </a:solidFill>
              </a:rPr>
              <a:t>Special Education Profiles?</a:t>
            </a:r>
          </a:p>
        </p:txBody>
      </p:sp>
    </p:spTree>
    <p:extLst>
      <p:ext uri="{BB962C8B-B14F-4D97-AF65-F5344CB8AC3E}">
        <p14:creationId xmlns:p14="http://schemas.microsoft.com/office/powerpoint/2010/main" val="327996477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AAB8-DE05-4CD5-8860-073A67D4A446}"/>
              </a:ext>
            </a:extLst>
          </p:cNvPr>
          <p:cNvSpPr>
            <a:spLocks noGrp="1"/>
          </p:cNvSpPr>
          <p:nvPr>
            <p:ph type="title"/>
          </p:nvPr>
        </p:nvSpPr>
        <p:spPr>
          <a:xfrm>
            <a:off x="2377440" y="200613"/>
            <a:ext cx="9875520" cy="775597"/>
          </a:xfrm>
        </p:spPr>
        <p:txBody>
          <a:bodyPr/>
          <a:lstStyle/>
          <a:p>
            <a:r>
              <a:rPr lang="en-US" dirty="0">
                <a:solidFill>
                  <a:schemeClr val="accent2">
                    <a:lumMod val="50000"/>
                  </a:schemeClr>
                </a:solidFill>
              </a:rPr>
              <a:t>Profiles vs. Ratings</a:t>
            </a:r>
          </a:p>
        </p:txBody>
      </p:sp>
      <p:sp>
        <p:nvSpPr>
          <p:cNvPr id="7" name="Rectangle 6">
            <a:extLst>
              <a:ext uri="{FF2B5EF4-FFF2-40B4-BE49-F238E27FC236}">
                <a16:creationId xmlns:a16="http://schemas.microsoft.com/office/drawing/2014/main" id="{1186F1C4-AC71-4FE4-86EC-91562A3729F3}"/>
              </a:ext>
            </a:extLst>
          </p:cNvPr>
          <p:cNvSpPr/>
          <p:nvPr/>
        </p:nvSpPr>
        <p:spPr>
          <a:xfrm>
            <a:off x="450551" y="1379302"/>
            <a:ext cx="6675120" cy="970075"/>
          </a:xfrm>
          <a:prstGeom prst="rect">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880" b="1" dirty="0">
                <a:latin typeface="Arial" panose="020B0604020202020204" pitchFamily="34" charset="0"/>
                <a:cs typeface="Arial" panose="020B0604020202020204" pitchFamily="34" charset="0"/>
              </a:rPr>
              <a:t>Special Education Profiles</a:t>
            </a:r>
          </a:p>
        </p:txBody>
      </p:sp>
      <p:sp>
        <p:nvSpPr>
          <p:cNvPr id="8" name="Rectangle 7">
            <a:extLst>
              <a:ext uri="{FF2B5EF4-FFF2-40B4-BE49-F238E27FC236}">
                <a16:creationId xmlns:a16="http://schemas.microsoft.com/office/drawing/2014/main" id="{FDAA45CD-4AA9-4F17-A8E9-8409325B1AF0}"/>
              </a:ext>
            </a:extLst>
          </p:cNvPr>
          <p:cNvSpPr/>
          <p:nvPr/>
        </p:nvSpPr>
        <p:spPr>
          <a:xfrm>
            <a:off x="450551" y="2404442"/>
            <a:ext cx="6675120" cy="970075"/>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Sent in late fall</a:t>
            </a:r>
          </a:p>
        </p:txBody>
      </p:sp>
      <p:sp>
        <p:nvSpPr>
          <p:cNvPr id="9" name="Rectangle 8">
            <a:extLst>
              <a:ext uri="{FF2B5EF4-FFF2-40B4-BE49-F238E27FC236}">
                <a16:creationId xmlns:a16="http://schemas.microsoft.com/office/drawing/2014/main" id="{FCBDB200-8951-485F-A232-88ED270F3596}"/>
              </a:ext>
            </a:extLst>
          </p:cNvPr>
          <p:cNvSpPr/>
          <p:nvPr/>
        </p:nvSpPr>
        <p:spPr>
          <a:xfrm>
            <a:off x="450551" y="3429582"/>
            <a:ext cx="6675120" cy="970075"/>
          </a:xfrm>
          <a:prstGeom prst="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Display longitudinal data in graphical format</a:t>
            </a:r>
          </a:p>
        </p:txBody>
      </p:sp>
      <p:sp>
        <p:nvSpPr>
          <p:cNvPr id="10" name="Rectangle 9">
            <a:extLst>
              <a:ext uri="{FF2B5EF4-FFF2-40B4-BE49-F238E27FC236}">
                <a16:creationId xmlns:a16="http://schemas.microsoft.com/office/drawing/2014/main" id="{9A28033B-634A-4755-8A3B-F4DC442D0365}"/>
              </a:ext>
            </a:extLst>
          </p:cNvPr>
          <p:cNvSpPr/>
          <p:nvPr/>
        </p:nvSpPr>
        <p:spPr>
          <a:xfrm>
            <a:off x="450551" y="4454721"/>
            <a:ext cx="6675120" cy="970075"/>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Include results &amp; compliance indicators</a:t>
            </a:r>
          </a:p>
        </p:txBody>
      </p:sp>
      <p:sp>
        <p:nvSpPr>
          <p:cNvPr id="11" name="Rectangle 10">
            <a:extLst>
              <a:ext uri="{FF2B5EF4-FFF2-40B4-BE49-F238E27FC236}">
                <a16:creationId xmlns:a16="http://schemas.microsoft.com/office/drawing/2014/main" id="{45E89274-0DF3-4C6F-B750-5C8C54154271}"/>
              </a:ext>
            </a:extLst>
          </p:cNvPr>
          <p:cNvSpPr/>
          <p:nvPr/>
        </p:nvSpPr>
        <p:spPr>
          <a:xfrm>
            <a:off x="450551" y="5479861"/>
            <a:ext cx="6675120" cy="970075"/>
          </a:xfrm>
          <a:prstGeom prst="rect">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Notify districts of any required actions for the year</a:t>
            </a:r>
          </a:p>
        </p:txBody>
      </p:sp>
      <p:sp>
        <p:nvSpPr>
          <p:cNvPr id="12" name="Rectangle 11">
            <a:extLst>
              <a:ext uri="{FF2B5EF4-FFF2-40B4-BE49-F238E27FC236}">
                <a16:creationId xmlns:a16="http://schemas.microsoft.com/office/drawing/2014/main" id="{04ABDA7A-4559-4E36-A4D5-77ECF26D1A15}"/>
              </a:ext>
            </a:extLst>
          </p:cNvPr>
          <p:cNvSpPr/>
          <p:nvPr/>
        </p:nvSpPr>
        <p:spPr>
          <a:xfrm>
            <a:off x="450551" y="6505000"/>
            <a:ext cx="6675120" cy="970075"/>
          </a:xfrm>
          <a:prstGeom prst="rect">
            <a:avLst/>
          </a:prstGeom>
          <a:solidFill>
            <a:schemeClr val="accent3">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Compliance rates &lt;100% have required actions</a:t>
            </a:r>
          </a:p>
        </p:txBody>
      </p:sp>
      <p:sp>
        <p:nvSpPr>
          <p:cNvPr id="13" name="Rectangle 12">
            <a:extLst>
              <a:ext uri="{FF2B5EF4-FFF2-40B4-BE49-F238E27FC236}">
                <a16:creationId xmlns:a16="http://schemas.microsoft.com/office/drawing/2014/main" id="{7F81C811-806F-4FAA-B4A9-EFABC60D7A2F}"/>
              </a:ext>
            </a:extLst>
          </p:cNvPr>
          <p:cNvSpPr/>
          <p:nvPr/>
        </p:nvSpPr>
        <p:spPr>
          <a:xfrm>
            <a:off x="7504729" y="1377860"/>
            <a:ext cx="6675120" cy="970075"/>
          </a:xfrm>
          <a:prstGeom prst="rect">
            <a:avLst/>
          </a:prstGeom>
          <a:solidFill>
            <a:schemeClr val="accent4"/>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880" b="1" dirty="0">
                <a:latin typeface="Arial" panose="020B0604020202020204" pitchFamily="34" charset="0"/>
                <a:cs typeface="Arial" panose="020B0604020202020204" pitchFamily="34" charset="0"/>
              </a:rPr>
              <a:t>Special Education Ratings</a:t>
            </a:r>
          </a:p>
        </p:txBody>
      </p:sp>
      <p:sp>
        <p:nvSpPr>
          <p:cNvPr id="14" name="Rectangle 13">
            <a:extLst>
              <a:ext uri="{FF2B5EF4-FFF2-40B4-BE49-F238E27FC236}">
                <a16:creationId xmlns:a16="http://schemas.microsoft.com/office/drawing/2014/main" id="{AE83960F-0CFE-4CF5-9504-833553B6B577}"/>
              </a:ext>
            </a:extLst>
          </p:cNvPr>
          <p:cNvSpPr/>
          <p:nvPr/>
        </p:nvSpPr>
        <p:spPr>
          <a:xfrm>
            <a:off x="7504729" y="2402279"/>
            <a:ext cx="6675120" cy="9700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Sent the following summer</a:t>
            </a:r>
          </a:p>
        </p:txBody>
      </p:sp>
      <p:sp>
        <p:nvSpPr>
          <p:cNvPr id="15" name="Rectangle 14">
            <a:extLst>
              <a:ext uri="{FF2B5EF4-FFF2-40B4-BE49-F238E27FC236}">
                <a16:creationId xmlns:a16="http://schemas.microsoft.com/office/drawing/2014/main" id="{8B6CB100-DA90-4605-BB1C-03672F41B20B}"/>
              </a:ext>
            </a:extLst>
          </p:cNvPr>
          <p:cNvSpPr/>
          <p:nvPr/>
        </p:nvSpPr>
        <p:spPr>
          <a:xfrm>
            <a:off x="7504729" y="3426697"/>
            <a:ext cx="6675120" cy="970075"/>
          </a:xfrm>
          <a:prstGeom prst="rect">
            <a:avLst/>
          </a:prstGeom>
          <a:solidFill>
            <a:schemeClr val="accent4">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Based on data from the previous school year</a:t>
            </a:r>
          </a:p>
        </p:txBody>
      </p:sp>
      <p:sp>
        <p:nvSpPr>
          <p:cNvPr id="16" name="Rectangle 15">
            <a:extLst>
              <a:ext uri="{FF2B5EF4-FFF2-40B4-BE49-F238E27FC236}">
                <a16:creationId xmlns:a16="http://schemas.microsoft.com/office/drawing/2014/main" id="{2793DBDE-D668-434A-AA97-8D9C2621079C}"/>
              </a:ext>
            </a:extLst>
          </p:cNvPr>
          <p:cNvSpPr/>
          <p:nvPr/>
        </p:nvSpPr>
        <p:spPr>
          <a:xfrm>
            <a:off x="7504729" y="4451115"/>
            <a:ext cx="6675120" cy="9700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Include results and compliance indicators, as well as audit findings</a:t>
            </a:r>
          </a:p>
        </p:txBody>
      </p:sp>
      <p:sp>
        <p:nvSpPr>
          <p:cNvPr id="17" name="Rectangle 16">
            <a:extLst>
              <a:ext uri="{FF2B5EF4-FFF2-40B4-BE49-F238E27FC236}">
                <a16:creationId xmlns:a16="http://schemas.microsoft.com/office/drawing/2014/main" id="{E21EAE40-186D-4D23-97FB-D8019EE580A5}"/>
              </a:ext>
            </a:extLst>
          </p:cNvPr>
          <p:cNvSpPr/>
          <p:nvPr/>
        </p:nvSpPr>
        <p:spPr>
          <a:xfrm>
            <a:off x="7504729" y="5475534"/>
            <a:ext cx="6675120" cy="970075"/>
          </a:xfrm>
          <a:prstGeom prst="rect">
            <a:avLst/>
          </a:prstGeom>
          <a:solidFill>
            <a:schemeClr val="accent4">
              <a:lumMod val="40000"/>
              <a:lumOff val="6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Indicators with lower scores already have been/are being addressed</a:t>
            </a:r>
          </a:p>
        </p:txBody>
      </p:sp>
      <p:sp>
        <p:nvSpPr>
          <p:cNvPr id="18" name="Rectangle 17">
            <a:extLst>
              <a:ext uri="{FF2B5EF4-FFF2-40B4-BE49-F238E27FC236}">
                <a16:creationId xmlns:a16="http://schemas.microsoft.com/office/drawing/2014/main" id="{DC525D4A-0F4B-4F9A-9C5C-F334AC959991}"/>
              </a:ext>
            </a:extLst>
          </p:cNvPr>
          <p:cNvSpPr/>
          <p:nvPr/>
        </p:nvSpPr>
        <p:spPr>
          <a:xfrm>
            <a:off x="7504729" y="6504279"/>
            <a:ext cx="6675120" cy="970075"/>
          </a:xfrm>
          <a:prstGeom prst="rect">
            <a:avLst/>
          </a:prstGeom>
          <a:solidFill>
            <a:schemeClr val="accent4">
              <a:lumMod val="20000"/>
              <a:lumOff val="8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520" dirty="0">
                <a:solidFill>
                  <a:schemeClr val="tx1"/>
                </a:solidFill>
                <a:latin typeface="Arial" panose="020B0604020202020204" pitchFamily="34" charset="0"/>
                <a:cs typeface="Arial" panose="020B0604020202020204" pitchFamily="34" charset="0"/>
              </a:rPr>
              <a:t>Credit given for substantial compliance (≥95%)</a:t>
            </a:r>
          </a:p>
        </p:txBody>
      </p:sp>
      <p:grpSp>
        <p:nvGrpSpPr>
          <p:cNvPr id="22" name="Group 21">
            <a:extLst>
              <a:ext uri="{FF2B5EF4-FFF2-40B4-BE49-F238E27FC236}">
                <a16:creationId xmlns:a16="http://schemas.microsoft.com/office/drawing/2014/main" id="{27D84A01-E887-DDBB-CD3F-FCF30907A288}"/>
              </a:ext>
            </a:extLst>
          </p:cNvPr>
          <p:cNvGrpSpPr/>
          <p:nvPr/>
        </p:nvGrpSpPr>
        <p:grpSpPr>
          <a:xfrm>
            <a:off x="-205230" y="755150"/>
            <a:ext cx="1856363" cy="1834591"/>
            <a:chOff x="-126009" y="755152"/>
            <a:chExt cx="1856363" cy="1834591"/>
          </a:xfrm>
        </p:grpSpPr>
        <p:pic>
          <p:nvPicPr>
            <p:cNvPr id="4" name="Graphic 3" descr="Flip calendar with solid fill">
              <a:extLst>
                <a:ext uri="{FF2B5EF4-FFF2-40B4-BE49-F238E27FC236}">
                  <a16:creationId xmlns:a16="http://schemas.microsoft.com/office/drawing/2014/main" id="{B72764B7-5FD5-BADA-D4CA-8351C8608E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60021">
              <a:off x="-126009" y="755152"/>
              <a:ext cx="1856363" cy="1834591"/>
            </a:xfrm>
            <a:prstGeom prst="rect">
              <a:avLst/>
            </a:prstGeom>
          </p:spPr>
        </p:pic>
        <p:sp>
          <p:nvSpPr>
            <p:cNvPr id="5" name="TextBox 4">
              <a:extLst>
                <a:ext uri="{FF2B5EF4-FFF2-40B4-BE49-F238E27FC236}">
                  <a16:creationId xmlns:a16="http://schemas.microsoft.com/office/drawing/2014/main" id="{52149114-4053-B933-EB23-BD424C516054}"/>
                </a:ext>
              </a:extLst>
            </p:cNvPr>
            <p:cNvSpPr txBox="1"/>
            <p:nvPr/>
          </p:nvSpPr>
          <p:spPr>
            <a:xfrm rot="20660021">
              <a:off x="332794" y="1570976"/>
              <a:ext cx="1112531" cy="640080"/>
            </a:xfrm>
            <a:prstGeom prst="rect">
              <a:avLst/>
            </a:prstGeom>
            <a:solidFill>
              <a:schemeClr val="bg1"/>
            </a:solidFill>
          </p:spPr>
          <p:txBody>
            <a:bodyPr wrap="square" rtlCol="0">
              <a:spAutoFit/>
            </a:bodyPr>
            <a:lstStyle/>
            <a:p>
              <a:pPr algn="ctr"/>
              <a:r>
                <a:rPr lang="en-US" sz="1500" b="1" dirty="0">
                  <a:latin typeface="Arial" panose="020B0604020202020204" pitchFamily="34" charset="0"/>
                  <a:cs typeface="Arial" panose="020B0604020202020204" pitchFamily="34" charset="0"/>
                </a:rPr>
                <a:t>December 2021</a:t>
              </a:r>
            </a:p>
          </p:txBody>
        </p:sp>
      </p:grpSp>
      <p:grpSp>
        <p:nvGrpSpPr>
          <p:cNvPr id="23" name="Group 22">
            <a:extLst>
              <a:ext uri="{FF2B5EF4-FFF2-40B4-BE49-F238E27FC236}">
                <a16:creationId xmlns:a16="http://schemas.microsoft.com/office/drawing/2014/main" id="{94B6B098-4B70-2676-2EFA-6D5FFD314839}"/>
              </a:ext>
            </a:extLst>
          </p:cNvPr>
          <p:cNvGrpSpPr/>
          <p:nvPr/>
        </p:nvGrpSpPr>
        <p:grpSpPr>
          <a:xfrm rot="2116125">
            <a:off x="13036849" y="755151"/>
            <a:ext cx="1856363" cy="1834591"/>
            <a:chOff x="-126009" y="755152"/>
            <a:chExt cx="1856363" cy="1834591"/>
          </a:xfrm>
        </p:grpSpPr>
        <p:pic>
          <p:nvPicPr>
            <p:cNvPr id="24" name="Graphic 23" descr="Flip calendar with solid fill">
              <a:extLst>
                <a:ext uri="{FF2B5EF4-FFF2-40B4-BE49-F238E27FC236}">
                  <a16:creationId xmlns:a16="http://schemas.microsoft.com/office/drawing/2014/main" id="{6981DDF9-4923-CF13-76D6-B2A056F83C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660021">
              <a:off x="-126009" y="755152"/>
              <a:ext cx="1856363" cy="1834591"/>
            </a:xfrm>
            <a:prstGeom prst="rect">
              <a:avLst/>
            </a:prstGeom>
          </p:spPr>
        </p:pic>
        <p:sp>
          <p:nvSpPr>
            <p:cNvPr id="25" name="TextBox 24">
              <a:extLst>
                <a:ext uri="{FF2B5EF4-FFF2-40B4-BE49-F238E27FC236}">
                  <a16:creationId xmlns:a16="http://schemas.microsoft.com/office/drawing/2014/main" id="{DD2B7DD8-BF8E-F939-7584-D97FA0D35717}"/>
                </a:ext>
              </a:extLst>
            </p:cNvPr>
            <p:cNvSpPr txBox="1"/>
            <p:nvPr/>
          </p:nvSpPr>
          <p:spPr>
            <a:xfrm rot="20660021">
              <a:off x="294033" y="1578501"/>
              <a:ext cx="1112531" cy="640080"/>
            </a:xfrm>
            <a:prstGeom prst="rect">
              <a:avLst/>
            </a:prstGeom>
            <a:solidFill>
              <a:schemeClr val="bg1"/>
            </a:solidFill>
          </p:spPr>
          <p:txBody>
            <a:bodyPr wrap="square" rtlCol="0">
              <a:spAutoFit/>
            </a:bodyPr>
            <a:lstStyle/>
            <a:p>
              <a:pPr algn="ctr"/>
              <a:r>
                <a:rPr lang="en-US" sz="1500" b="1" dirty="0">
                  <a:latin typeface="Arial" panose="020B0604020202020204" pitchFamily="34" charset="0"/>
                  <a:cs typeface="Arial" panose="020B0604020202020204" pitchFamily="34" charset="0"/>
                </a:rPr>
                <a:t>July </a:t>
              </a:r>
            </a:p>
            <a:p>
              <a:pPr algn="ctr"/>
              <a:r>
                <a:rPr lang="en-US" sz="1500" b="1" dirty="0">
                  <a:latin typeface="Arial" panose="020B0604020202020204" pitchFamily="34" charset="0"/>
                  <a:cs typeface="Arial" panose="020B0604020202020204" pitchFamily="34" charset="0"/>
                </a:rPr>
                <a:t>2022</a:t>
              </a:r>
            </a:p>
          </p:txBody>
        </p:sp>
      </p:grpSp>
    </p:spTree>
    <p:extLst>
      <p:ext uri="{BB962C8B-B14F-4D97-AF65-F5344CB8AC3E}">
        <p14:creationId xmlns:p14="http://schemas.microsoft.com/office/powerpoint/2010/main" val="3341464073"/>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2658B56B-625A-F87E-6BFC-18C69C056CC3}"/>
              </a:ext>
            </a:extLst>
          </p:cNvPr>
          <p:cNvGraphicFramePr>
            <a:graphicFrameLocks noGrp="1"/>
          </p:cNvGraphicFramePr>
          <p:nvPr>
            <p:ph idx="1"/>
            <p:extLst>
              <p:ext uri="{D42A27DB-BD31-4B8C-83A1-F6EECF244321}">
                <p14:modId xmlns:p14="http://schemas.microsoft.com/office/powerpoint/2010/main" val="3550986135"/>
              </p:ext>
            </p:extLst>
          </p:nvPr>
        </p:nvGraphicFramePr>
        <p:xfrm>
          <a:off x="732155" y="1866727"/>
          <a:ext cx="13166725" cy="543083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A646B0E-F754-407C-913A-1334123A1FF6}"/>
              </a:ext>
            </a:extLst>
          </p:cNvPr>
          <p:cNvSpPr/>
          <p:nvPr/>
        </p:nvSpPr>
        <p:spPr>
          <a:xfrm>
            <a:off x="0" y="0"/>
            <a:ext cx="14630400" cy="1804086"/>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28375-F502-42B2-8633-638E0B455E73}"/>
              </a:ext>
            </a:extLst>
          </p:cNvPr>
          <p:cNvSpPr>
            <a:spLocks noGrp="1"/>
          </p:cNvSpPr>
          <p:nvPr>
            <p:ph type="title"/>
          </p:nvPr>
        </p:nvSpPr>
        <p:spPr/>
        <p:txBody>
          <a:bodyPr/>
          <a:lstStyle/>
          <a:p>
            <a:r>
              <a:rPr lang="en-US" dirty="0">
                <a:solidFill>
                  <a:schemeClr val="bg1"/>
                </a:solidFill>
              </a:rPr>
              <a:t>Percentage of Districts Receiving Ratings</a:t>
            </a:r>
          </a:p>
        </p:txBody>
      </p:sp>
      <p:sp>
        <p:nvSpPr>
          <p:cNvPr id="6" name="TextBox 5">
            <a:extLst>
              <a:ext uri="{FF2B5EF4-FFF2-40B4-BE49-F238E27FC236}">
                <a16:creationId xmlns:a16="http://schemas.microsoft.com/office/drawing/2014/main" id="{FBFAF487-DBC0-492E-963B-351D045C3F6A}"/>
              </a:ext>
            </a:extLst>
          </p:cNvPr>
          <p:cNvSpPr txBox="1"/>
          <p:nvPr/>
        </p:nvSpPr>
        <p:spPr>
          <a:xfrm>
            <a:off x="3736428" y="2290088"/>
            <a:ext cx="7549194" cy="424732"/>
          </a:xfrm>
          <a:prstGeom prst="rect">
            <a:avLst/>
          </a:prstGeom>
          <a:noFill/>
        </p:spPr>
        <p:txBody>
          <a:bodyPr wrap="square" rtlCol="0">
            <a:spAutoFit/>
          </a:bodyPr>
          <a:lstStyle/>
          <a:p>
            <a:r>
              <a:rPr lang="en-US" sz="2160" dirty="0">
                <a:latin typeface="Arial" panose="020B0604020202020204" pitchFamily="34" charset="0"/>
                <a:cs typeface="Arial" panose="020B0604020202020204" pitchFamily="34" charset="0"/>
              </a:rPr>
              <a:t>*Preliminary counts; subject to change after appeals period</a:t>
            </a:r>
          </a:p>
        </p:txBody>
      </p:sp>
    </p:spTree>
    <p:extLst>
      <p:ext uri="{BB962C8B-B14F-4D97-AF65-F5344CB8AC3E}">
        <p14:creationId xmlns:p14="http://schemas.microsoft.com/office/powerpoint/2010/main" val="674443471"/>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368"/>
            <a:ext cx="12817366" cy="731290"/>
          </a:xfrm>
        </p:spPr>
        <p:txBody>
          <a:bodyPr/>
          <a:lstStyle/>
          <a:p>
            <a:r>
              <a:rPr lang="en-US" sz="4752" dirty="0">
                <a:solidFill>
                  <a:schemeClr val="accent2">
                    <a:lumMod val="50000"/>
                  </a:schemeClr>
                </a:solidFill>
              </a:rPr>
              <a:t>Number of Districts Receiving Ratings</a:t>
            </a:r>
          </a:p>
        </p:txBody>
      </p:sp>
      <p:graphicFrame>
        <p:nvGraphicFramePr>
          <p:cNvPr id="3" name="Table 2"/>
          <p:cNvGraphicFramePr>
            <a:graphicFrameLocks noGrp="1"/>
          </p:cNvGraphicFramePr>
          <p:nvPr>
            <p:extLst>
              <p:ext uri="{D42A27DB-BD31-4B8C-83A1-F6EECF244321}">
                <p14:modId xmlns:p14="http://schemas.microsoft.com/office/powerpoint/2010/main" val="347383954"/>
              </p:ext>
            </p:extLst>
          </p:nvPr>
        </p:nvGraphicFramePr>
        <p:xfrm>
          <a:off x="2215055" y="1616115"/>
          <a:ext cx="10200289" cy="5496017"/>
        </p:xfrm>
        <a:graphic>
          <a:graphicData uri="http://schemas.openxmlformats.org/drawingml/2006/table">
            <a:tbl>
              <a:tblPr firstRow="1" bandRow="1">
                <a:tableStyleId>{5C22544A-7EE6-4342-B048-85BDC9FD1C3A}</a:tableStyleId>
              </a:tblPr>
              <a:tblGrid>
                <a:gridCol w="6132787">
                  <a:extLst>
                    <a:ext uri="{9D8B030D-6E8A-4147-A177-3AD203B41FA5}">
                      <a16:colId xmlns:a16="http://schemas.microsoft.com/office/drawing/2014/main" val="20000"/>
                    </a:ext>
                  </a:extLst>
                </a:gridCol>
                <a:gridCol w="2033751">
                  <a:extLst>
                    <a:ext uri="{9D8B030D-6E8A-4147-A177-3AD203B41FA5}">
                      <a16:colId xmlns:a16="http://schemas.microsoft.com/office/drawing/2014/main" val="4234999985"/>
                    </a:ext>
                  </a:extLst>
                </a:gridCol>
                <a:gridCol w="2033751">
                  <a:extLst>
                    <a:ext uri="{9D8B030D-6E8A-4147-A177-3AD203B41FA5}">
                      <a16:colId xmlns:a16="http://schemas.microsoft.com/office/drawing/2014/main" val="1109305189"/>
                    </a:ext>
                  </a:extLst>
                </a:gridCol>
              </a:tblGrid>
              <a:tr h="1621088">
                <a:tc rowSpan="2">
                  <a:txBody>
                    <a:bodyPr/>
                    <a:lstStyle/>
                    <a:p>
                      <a:pPr marL="0" marR="0" algn="ctr">
                        <a:spcBef>
                          <a:spcPts val="200"/>
                        </a:spcBef>
                        <a:spcAft>
                          <a:spcPts val="200"/>
                        </a:spcAft>
                      </a:pPr>
                      <a:r>
                        <a:rPr lang="en-US" sz="3500" b="1" dirty="0">
                          <a:effectLst/>
                          <a:latin typeface="Arial" panose="020B0604020202020204" pitchFamily="34" charset="0"/>
                          <a:ea typeface="Calibri" panose="020F0502020204030204" pitchFamily="34" charset="0"/>
                          <a:cs typeface="Times New Roman" panose="02020603050405020304" pitchFamily="18" charset="0"/>
                        </a:rPr>
                        <a:t>Rating</a:t>
                      </a:r>
                      <a:endParaRPr lang="en-US" sz="35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gridSpan="2">
                  <a:txBody>
                    <a:bodyPr/>
                    <a:lstStyle/>
                    <a:p>
                      <a:pPr marL="0" marR="0" algn="ctr">
                        <a:spcBef>
                          <a:spcPts val="200"/>
                        </a:spcBef>
                        <a:spcAft>
                          <a:spcPts val="600"/>
                        </a:spcAft>
                      </a:pPr>
                      <a:r>
                        <a:rPr lang="en-US" sz="3500" dirty="0">
                          <a:solidFill>
                            <a:schemeClr val="bg1"/>
                          </a:solidFill>
                          <a:effectLst/>
                          <a:latin typeface="Arial" panose="020B0604020202020204" pitchFamily="34" charset="0"/>
                          <a:ea typeface="Calibri" panose="020F0502020204030204" pitchFamily="34" charset="0"/>
                          <a:cs typeface="Arial" panose="020B0604020202020204" pitchFamily="34" charset="0"/>
                        </a:rPr>
                        <a:t>Number of Districts </a:t>
                      </a:r>
                    </a:p>
                    <a:p>
                      <a:pPr marL="0" marR="0" algn="ctr">
                        <a:spcBef>
                          <a:spcPts val="200"/>
                        </a:spcBef>
                        <a:spcAft>
                          <a:spcPts val="600"/>
                        </a:spcAft>
                      </a:pPr>
                      <a:r>
                        <a:rPr lang="en-US" sz="3500" dirty="0">
                          <a:solidFill>
                            <a:schemeClr val="bg1"/>
                          </a:solidFill>
                          <a:effectLst/>
                          <a:latin typeface="Arial" panose="020B0604020202020204" pitchFamily="34" charset="0"/>
                          <a:ea typeface="Calibri" panose="020F0502020204030204" pitchFamily="34" charset="0"/>
                          <a:cs typeface="Arial" panose="020B0604020202020204" pitchFamily="34" charset="0"/>
                        </a:rPr>
                        <a:t>Overall Rating</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algn="ctr">
                        <a:spcBef>
                          <a:spcPts val="200"/>
                        </a:spcBef>
                        <a:spcAft>
                          <a:spcPts val="600"/>
                        </a:spcAft>
                      </a:pPr>
                      <a:endParaRPr lang="en-US" sz="3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783929">
                <a:tc vMerge="1">
                  <a:txBody>
                    <a:bodyPr/>
                    <a:lstStyle/>
                    <a:p>
                      <a:pPr marL="0" marR="0" algn="ctr">
                        <a:spcBef>
                          <a:spcPts val="200"/>
                        </a:spcBef>
                        <a:spcAft>
                          <a:spcPts val="200"/>
                        </a:spcAft>
                      </a:pPr>
                      <a:endParaRPr lang="en-US" sz="3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0" marR="76200" marT="0" marB="0" anchor="ctr"/>
                </a:tc>
                <a:tc>
                  <a:txBody>
                    <a:bodyPr/>
                    <a:lstStyle/>
                    <a:p>
                      <a:pPr marL="0" marR="0" algn="ctr">
                        <a:spcBef>
                          <a:spcPts val="200"/>
                        </a:spcBef>
                        <a:spcAft>
                          <a:spcPts val="600"/>
                        </a:spcAft>
                      </a:pPr>
                      <a:r>
                        <a:rPr lang="en-US" sz="3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2021</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a:txBody>
                    <a:bodyPr/>
                    <a:lstStyle/>
                    <a:p>
                      <a:pPr marL="0" marR="0" algn="ctr">
                        <a:spcBef>
                          <a:spcPts val="200"/>
                        </a:spcBef>
                        <a:spcAft>
                          <a:spcPts val="600"/>
                        </a:spcAft>
                      </a:pPr>
                      <a:r>
                        <a:rPr lang="en-US" sz="35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2022*</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073306918"/>
                  </a:ext>
                </a:extLst>
              </a:tr>
              <a:tr h="752572">
                <a:tc>
                  <a:txBody>
                    <a:bodyPr/>
                    <a:lstStyle/>
                    <a:p>
                      <a:pPr marL="0" marR="0" algn="l">
                        <a:spcBef>
                          <a:spcPts val="1200"/>
                        </a:spcBef>
                        <a:spcAft>
                          <a:spcPts val="120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Meets Requirements</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886</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904</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752572">
                <a:tc>
                  <a:txBody>
                    <a:bodyPr/>
                    <a:lstStyle/>
                    <a:p>
                      <a:pPr marL="0" marR="0" algn="l">
                        <a:spcBef>
                          <a:spcPts val="0"/>
                        </a:spcBef>
                        <a:spcAft>
                          <a:spcPts val="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Needs Assistance</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98</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77</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52572">
                <a:tc>
                  <a:txBody>
                    <a:bodyPr/>
                    <a:lstStyle/>
                    <a:p>
                      <a:pPr marL="0" marR="0" algn="l">
                        <a:spcBef>
                          <a:spcPts val="1200"/>
                        </a:spcBef>
                        <a:spcAft>
                          <a:spcPts val="120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Needs Intervention</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0</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algn="ctr" defTabSz="457200" rtl="0" eaLnBrk="1" latinLnBrk="0" hangingPunct="1"/>
                      <a:r>
                        <a:rPr lang="en-US" sz="3200" b="0" kern="1200" dirty="0">
                          <a:solidFill>
                            <a:schemeClr val="dk1"/>
                          </a:solidFill>
                          <a:latin typeface="Arial" panose="020B0604020202020204" pitchFamily="34" charset="0"/>
                          <a:ea typeface="+mn-ea"/>
                          <a:cs typeface="Arial" panose="020B0604020202020204" pitchFamily="34" charset="0"/>
                        </a:rPr>
                        <a:t>1</a:t>
                      </a:r>
                    </a:p>
                  </a:txBody>
                  <a:tcPr marL="74066" marR="7406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752572">
                <a:tc>
                  <a:txBody>
                    <a:bodyPr/>
                    <a:lstStyle/>
                    <a:p>
                      <a:pPr marL="0" marR="0" algn="l">
                        <a:spcBef>
                          <a:spcPts val="1200"/>
                        </a:spcBef>
                        <a:spcAft>
                          <a:spcPts val="1200"/>
                        </a:spcAft>
                      </a:pPr>
                      <a:r>
                        <a:rPr lang="en-US" sz="3300" dirty="0">
                          <a:effectLst/>
                          <a:latin typeface="Arial" panose="020B0604020202020204" pitchFamily="34" charset="0"/>
                          <a:ea typeface="Calibri" panose="020F0502020204030204" pitchFamily="34" charset="0"/>
                          <a:cs typeface="Times New Roman" panose="02020603050405020304" pitchFamily="18" charset="0"/>
                        </a:rPr>
                        <a:t>Needs Substantial Intervention</a:t>
                      </a:r>
                      <a:endParaRPr lang="en-US" sz="3300" dirty="0">
                        <a:effectLst/>
                        <a:latin typeface="Calibri" panose="020F0502020204030204" pitchFamily="34" charset="0"/>
                        <a:ea typeface="Calibri" panose="020F0502020204030204" pitchFamily="34" charset="0"/>
                        <a:cs typeface="Times New Roman" panose="02020603050405020304" pitchFamily="18" charset="0"/>
                      </a:endParaRP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3200" b="0" dirty="0">
                          <a:latin typeface="Arial" panose="020B0604020202020204" pitchFamily="34" charset="0"/>
                          <a:cs typeface="Arial" panose="020B0604020202020204" pitchFamily="34" charset="0"/>
                        </a:rPr>
                        <a:t>0</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sz="3200" b="0" dirty="0">
                          <a:latin typeface="Arial" panose="020B0604020202020204" pitchFamily="34" charset="0"/>
                          <a:cs typeface="Arial" panose="020B0604020202020204" pitchFamily="34" charset="0"/>
                        </a:rPr>
                        <a:t>0</a:t>
                      </a:r>
                    </a:p>
                  </a:txBody>
                  <a:tcPr marL="82296" marR="82296"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sp>
        <p:nvSpPr>
          <p:cNvPr id="4" name="TextBox 3">
            <a:extLst>
              <a:ext uri="{FF2B5EF4-FFF2-40B4-BE49-F238E27FC236}">
                <a16:creationId xmlns:a16="http://schemas.microsoft.com/office/drawing/2014/main" id="{9DB63EC0-D1B5-4C59-B61A-A699976162A0}"/>
              </a:ext>
            </a:extLst>
          </p:cNvPr>
          <p:cNvSpPr txBox="1"/>
          <p:nvPr/>
        </p:nvSpPr>
        <p:spPr>
          <a:xfrm>
            <a:off x="2215055" y="7151766"/>
            <a:ext cx="9957817" cy="424732"/>
          </a:xfrm>
          <a:prstGeom prst="rect">
            <a:avLst/>
          </a:prstGeom>
          <a:noFill/>
        </p:spPr>
        <p:txBody>
          <a:bodyPr wrap="square" rtlCol="0">
            <a:spAutoFit/>
          </a:bodyPr>
          <a:lstStyle/>
          <a:p>
            <a:r>
              <a:rPr lang="en-US" sz="2160" dirty="0">
                <a:latin typeface="Arial" panose="020B0604020202020204" pitchFamily="34" charset="0"/>
                <a:cs typeface="Arial" panose="020B0604020202020204" pitchFamily="34" charset="0"/>
              </a:rPr>
              <a:t>*Preliminary counts; subject to change after appeals period</a:t>
            </a:r>
          </a:p>
        </p:txBody>
      </p:sp>
    </p:spTree>
    <p:extLst>
      <p:ext uri="{BB962C8B-B14F-4D97-AF65-F5344CB8AC3E}">
        <p14:creationId xmlns:p14="http://schemas.microsoft.com/office/powerpoint/2010/main" val="388896786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39" y="305976"/>
            <a:ext cx="9875520" cy="664797"/>
          </a:xfrm>
        </p:spPr>
        <p:txBody>
          <a:bodyPr/>
          <a:lstStyle/>
          <a:p>
            <a:r>
              <a:rPr lang="en-US" sz="4320" dirty="0">
                <a:solidFill>
                  <a:schemeClr val="accent2">
                    <a:lumMod val="50000"/>
                  </a:schemeClr>
                </a:solidFill>
              </a:rPr>
              <a:t>Accessing Special Education Ratings</a:t>
            </a:r>
          </a:p>
        </p:txBody>
      </p:sp>
      <p:sp>
        <p:nvSpPr>
          <p:cNvPr id="3" name="Content Placeholder 2"/>
          <p:cNvSpPr>
            <a:spLocks noGrp="1"/>
          </p:cNvSpPr>
          <p:nvPr>
            <p:ph idx="1"/>
          </p:nvPr>
        </p:nvSpPr>
        <p:spPr>
          <a:xfrm>
            <a:off x="1835096" y="1110553"/>
            <a:ext cx="10417863" cy="453072"/>
          </a:xfrm>
        </p:spPr>
        <p:txBody>
          <a:bodyPr/>
          <a:lstStyle/>
          <a:p>
            <a:pPr marL="0" indent="0" algn="ctr">
              <a:buNone/>
            </a:pPr>
            <a:r>
              <a:rPr lang="en-US" sz="2400" b="1" dirty="0"/>
              <a:t>Districts access their Ratings &amp; Profiles through the OH│ID Portal </a:t>
            </a:r>
          </a:p>
        </p:txBody>
      </p:sp>
      <p:pic>
        <p:nvPicPr>
          <p:cNvPr id="8" name="Picture 7">
            <a:extLst>
              <a:ext uri="{FF2B5EF4-FFF2-40B4-BE49-F238E27FC236}">
                <a16:creationId xmlns:a16="http://schemas.microsoft.com/office/drawing/2014/main" id="{F2B3B460-BF49-4DAC-A23A-3D3FBF837ACB}"/>
              </a:ext>
            </a:extLst>
          </p:cNvPr>
          <p:cNvPicPr>
            <a:picLocks noChangeAspect="1"/>
          </p:cNvPicPr>
          <p:nvPr/>
        </p:nvPicPr>
        <p:blipFill>
          <a:blip r:embed="rId3"/>
          <a:stretch>
            <a:fillRect/>
          </a:stretch>
        </p:blipFill>
        <p:spPr>
          <a:xfrm>
            <a:off x="196151" y="1563625"/>
            <a:ext cx="14238095" cy="5971429"/>
          </a:xfrm>
          <a:prstGeom prst="rect">
            <a:avLst/>
          </a:prstGeom>
        </p:spPr>
      </p:pic>
    </p:spTree>
    <p:extLst>
      <p:ext uri="{BB962C8B-B14F-4D97-AF65-F5344CB8AC3E}">
        <p14:creationId xmlns:p14="http://schemas.microsoft.com/office/powerpoint/2010/main" val="101715341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rain&#10;&#10;Description automatically generated">
            <a:extLst>
              <a:ext uri="{FF2B5EF4-FFF2-40B4-BE49-F238E27FC236}">
                <a16:creationId xmlns:a16="http://schemas.microsoft.com/office/drawing/2014/main" id="{E04C6EB4-87F2-438B-9AAE-459E503F3586}"/>
              </a:ext>
            </a:extLst>
          </p:cNvPr>
          <p:cNvPicPr>
            <a:picLocks noChangeAspect="1"/>
          </p:cNvPicPr>
          <p:nvPr/>
        </p:nvPicPr>
        <p:blipFill>
          <a:blip r:embed="rId3">
            <a:alphaModFix amt="25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4630400" cy="7664336"/>
          </a:xfrm>
          <a:prstGeom prst="rect">
            <a:avLst/>
          </a:prstGeom>
        </p:spPr>
      </p:pic>
      <p:sp>
        <p:nvSpPr>
          <p:cNvPr id="12" name="Title 1">
            <a:extLst>
              <a:ext uri="{FF2B5EF4-FFF2-40B4-BE49-F238E27FC236}">
                <a16:creationId xmlns:a16="http://schemas.microsoft.com/office/drawing/2014/main" id="{135B97A3-FD23-4F8C-A98E-00B81B0A89FD}"/>
              </a:ext>
            </a:extLst>
          </p:cNvPr>
          <p:cNvSpPr>
            <a:spLocks noGrp="1"/>
          </p:cNvSpPr>
          <p:nvPr>
            <p:ph type="title"/>
          </p:nvPr>
        </p:nvSpPr>
        <p:spPr>
          <a:xfrm>
            <a:off x="731520" y="548643"/>
            <a:ext cx="13167360" cy="769441"/>
          </a:xfrm>
        </p:spPr>
        <p:txBody>
          <a:bodyPr/>
          <a:lstStyle/>
          <a:p>
            <a:r>
              <a:rPr lang="en-US" dirty="0">
                <a:solidFill>
                  <a:schemeClr val="accent2">
                    <a:lumMod val="50000"/>
                  </a:schemeClr>
                </a:solidFill>
              </a:rPr>
              <a:t>Resources</a:t>
            </a:r>
          </a:p>
        </p:txBody>
      </p:sp>
      <p:graphicFrame>
        <p:nvGraphicFramePr>
          <p:cNvPr id="5" name="Content Placeholder 4">
            <a:extLst>
              <a:ext uri="{FF2B5EF4-FFF2-40B4-BE49-F238E27FC236}">
                <a16:creationId xmlns:a16="http://schemas.microsoft.com/office/drawing/2014/main" id="{A6B3F762-B27F-48A6-94DC-8475A5F477B4}"/>
              </a:ext>
            </a:extLst>
          </p:cNvPr>
          <p:cNvGraphicFramePr>
            <a:graphicFrameLocks noGrp="1"/>
          </p:cNvGraphicFramePr>
          <p:nvPr>
            <p:ph idx="1"/>
            <p:extLst>
              <p:ext uri="{D42A27DB-BD31-4B8C-83A1-F6EECF244321}">
                <p14:modId xmlns:p14="http://schemas.microsoft.com/office/powerpoint/2010/main" val="2193056246"/>
              </p:ext>
            </p:extLst>
          </p:nvPr>
        </p:nvGraphicFramePr>
        <p:xfrm>
          <a:off x="731838" y="1508125"/>
          <a:ext cx="13166725" cy="14255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8" name="Content Placeholder 4">
            <a:extLst>
              <a:ext uri="{FF2B5EF4-FFF2-40B4-BE49-F238E27FC236}">
                <a16:creationId xmlns:a16="http://schemas.microsoft.com/office/drawing/2014/main" id="{8CC2C515-F3C7-4997-BE1B-58E8DA64AB19}"/>
              </a:ext>
            </a:extLst>
          </p:cNvPr>
          <p:cNvGraphicFramePr>
            <a:graphicFrameLocks/>
          </p:cNvGraphicFramePr>
          <p:nvPr>
            <p:extLst>
              <p:ext uri="{D42A27DB-BD31-4B8C-83A1-F6EECF244321}">
                <p14:modId xmlns:p14="http://schemas.microsoft.com/office/powerpoint/2010/main" val="1487038384"/>
              </p:ext>
            </p:extLst>
          </p:nvPr>
        </p:nvGraphicFramePr>
        <p:xfrm>
          <a:off x="732155" y="3299026"/>
          <a:ext cx="6583045" cy="386062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9" name="Picture 8" descr="C:\Users\ASHLEY~1.HAL\AppData\Local\Temp\2\SNAGHTML65f88e9.PNG">
            <a:extLst>
              <a:ext uri="{FF2B5EF4-FFF2-40B4-BE49-F238E27FC236}">
                <a16:creationId xmlns:a16="http://schemas.microsoft.com/office/drawing/2014/main" id="{001852CA-5E38-47B5-AC06-5C64977447D7}"/>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18855" y="3123741"/>
            <a:ext cx="4316095" cy="4226441"/>
          </a:xfrm>
          <a:prstGeom prst="rect">
            <a:avLst/>
          </a:prstGeom>
          <a:noFill/>
        </p:spPr>
      </p:pic>
    </p:spTree>
    <p:extLst>
      <p:ext uri="{BB962C8B-B14F-4D97-AF65-F5344CB8AC3E}">
        <p14:creationId xmlns:p14="http://schemas.microsoft.com/office/powerpoint/2010/main" val="389199386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5A34411-4D09-4967-B4CA-C793B1B9F6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4630400" cy="8229600"/>
          </a:xfrm>
          <a:prstGeom prst="rect">
            <a:avLst/>
          </a:prstGeom>
        </p:spPr>
      </p:pic>
      <p:grpSp>
        <p:nvGrpSpPr>
          <p:cNvPr id="31" name="Group 30">
            <a:extLst>
              <a:ext uri="{FF2B5EF4-FFF2-40B4-BE49-F238E27FC236}">
                <a16:creationId xmlns:a16="http://schemas.microsoft.com/office/drawing/2014/main" id="{4BEFA827-744B-4151-A6E9-6435976C17F1}"/>
              </a:ext>
            </a:extLst>
          </p:cNvPr>
          <p:cNvGrpSpPr/>
          <p:nvPr/>
        </p:nvGrpSpPr>
        <p:grpSpPr>
          <a:xfrm>
            <a:off x="0" y="238924"/>
            <a:ext cx="14630400" cy="1648870"/>
            <a:chOff x="-8320820" y="-1161921"/>
            <a:chExt cx="14630400" cy="1648870"/>
          </a:xfrm>
        </p:grpSpPr>
        <p:sp>
          <p:nvSpPr>
            <p:cNvPr id="32" name="Rectangle 31">
              <a:extLst>
                <a:ext uri="{FF2B5EF4-FFF2-40B4-BE49-F238E27FC236}">
                  <a16:creationId xmlns:a16="http://schemas.microsoft.com/office/drawing/2014/main" id="{73DDDD70-45EC-4AC8-9ABC-41578EDA71F4}"/>
                </a:ext>
              </a:extLst>
            </p:cNvPr>
            <p:cNvSpPr/>
            <p:nvPr/>
          </p:nvSpPr>
          <p:spPr>
            <a:xfrm>
              <a:off x="-8320820" y="-1143027"/>
              <a:ext cx="14630400" cy="16299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id="{9A8BD71C-7933-4E8E-8A77-A590077F34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95330" y="-1102194"/>
              <a:ext cx="942711" cy="1054970"/>
            </a:xfrm>
            <a:prstGeom prst="rect">
              <a:avLst/>
            </a:prstGeom>
          </p:spPr>
        </p:pic>
        <p:pic>
          <p:nvPicPr>
            <p:cNvPr id="34" name="Picture 33">
              <a:extLst>
                <a:ext uri="{FF2B5EF4-FFF2-40B4-BE49-F238E27FC236}">
                  <a16:creationId xmlns:a16="http://schemas.microsoft.com/office/drawing/2014/main" id="{D08CAC0A-4D26-4A31-80B7-D937DABAF8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6552" y="-911534"/>
              <a:ext cx="828603" cy="673649"/>
            </a:xfrm>
            <a:prstGeom prst="rect">
              <a:avLst/>
            </a:prstGeom>
          </p:spPr>
        </p:pic>
        <p:pic>
          <p:nvPicPr>
            <p:cNvPr id="35" name="Picture 34" descr="facebook-logo.jpg">
              <a:extLst>
                <a:ext uri="{FF2B5EF4-FFF2-40B4-BE49-F238E27FC236}">
                  <a16:creationId xmlns:a16="http://schemas.microsoft.com/office/drawing/2014/main" id="{67A9FA1F-CA0D-4478-A74B-A3A771A86F3B}"/>
                </a:ext>
              </a:extLst>
            </p:cNvPr>
            <p:cNvPicPr>
              <a:picLocks noChangeAspect="1"/>
            </p:cNvPicPr>
            <p:nvPr/>
          </p:nvPicPr>
          <p:blipFill>
            <a:blip r:embed="rId5"/>
            <a:stretch>
              <a:fillRect/>
            </a:stretch>
          </p:blipFill>
          <p:spPr>
            <a:xfrm>
              <a:off x="234993" y="-881825"/>
              <a:ext cx="1403066" cy="556550"/>
            </a:xfrm>
            <a:prstGeom prst="rect">
              <a:avLst/>
            </a:prstGeom>
          </p:spPr>
        </p:pic>
        <p:pic>
          <p:nvPicPr>
            <p:cNvPr id="36" name="Picture 35">
              <a:extLst>
                <a:ext uri="{FF2B5EF4-FFF2-40B4-BE49-F238E27FC236}">
                  <a16:creationId xmlns:a16="http://schemas.microsoft.com/office/drawing/2014/main" id="{44DD12A0-ACC3-4000-BF3B-43DABD42480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480308" y="-1161921"/>
              <a:ext cx="1104419" cy="1263911"/>
            </a:xfrm>
            <a:prstGeom prst="rect">
              <a:avLst/>
            </a:prstGeom>
          </p:spPr>
        </p:pic>
        <p:pic>
          <p:nvPicPr>
            <p:cNvPr id="37" name="Picture 36">
              <a:extLst>
                <a:ext uri="{FF2B5EF4-FFF2-40B4-BE49-F238E27FC236}">
                  <a16:creationId xmlns:a16="http://schemas.microsoft.com/office/drawing/2014/main" id="{7536B639-AB7D-447A-8E7D-AD34C7664815}"/>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288270" y="-1118118"/>
              <a:ext cx="1104419" cy="1011902"/>
            </a:xfrm>
            <a:prstGeom prst="rect">
              <a:avLst/>
            </a:prstGeom>
          </p:spPr>
        </p:pic>
      </p:grpSp>
      <p:sp>
        <p:nvSpPr>
          <p:cNvPr id="38" name="Rectangle 37">
            <a:extLst>
              <a:ext uri="{FF2B5EF4-FFF2-40B4-BE49-F238E27FC236}">
                <a16:creationId xmlns:a16="http://schemas.microsoft.com/office/drawing/2014/main" id="{2E6DAB87-C0D2-4092-A628-CE71F5CBD5E6}"/>
              </a:ext>
            </a:extLst>
          </p:cNvPr>
          <p:cNvSpPr/>
          <p:nvPr/>
        </p:nvSpPr>
        <p:spPr>
          <a:xfrm>
            <a:off x="2749710" y="1299992"/>
            <a:ext cx="9130979" cy="923330"/>
          </a:xfrm>
          <a:prstGeom prst="rect">
            <a:avLst/>
          </a:prstGeom>
          <a:noFill/>
        </p:spPr>
        <p:txBody>
          <a:bodyPr wrap="square">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a:ln>
                  <a:noFill/>
                </a:ln>
                <a:solidFill>
                  <a:srgbClr val="525051"/>
                </a:solidFill>
                <a:effectLst>
                  <a:outerShdw blurRad="38100" dist="38100" dir="2700000" algn="tl">
                    <a:srgbClr val="000000">
                      <a:alpha val="43137"/>
                    </a:srgbClr>
                  </a:outerShdw>
                </a:effectLst>
                <a:uLnTx/>
                <a:uFillTx/>
                <a:latin typeface="Arial"/>
                <a:ea typeface="+mn-ea"/>
                <a:cs typeface="Arial"/>
              </a:rPr>
              <a:t>@OHEducation</a:t>
            </a:r>
          </a:p>
        </p:txBody>
      </p:sp>
      <p:sp>
        <p:nvSpPr>
          <p:cNvPr id="39" name="Oval 38">
            <a:extLst>
              <a:ext uri="{FF2B5EF4-FFF2-40B4-BE49-F238E27FC236}">
                <a16:creationId xmlns:a16="http://schemas.microsoft.com/office/drawing/2014/main" id="{EFC96C36-E9C0-47A2-91C0-921C843A8058}"/>
              </a:ext>
            </a:extLst>
          </p:cNvPr>
          <p:cNvSpPr/>
          <p:nvPr/>
        </p:nvSpPr>
        <p:spPr>
          <a:xfrm>
            <a:off x="3881472" y="1579244"/>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0" name="Oval 39">
            <a:extLst>
              <a:ext uri="{FF2B5EF4-FFF2-40B4-BE49-F238E27FC236}">
                <a16:creationId xmlns:a16="http://schemas.microsoft.com/office/drawing/2014/main" id="{A73FBE28-6D4C-4D5E-BE7F-10C535C89B8F}"/>
              </a:ext>
            </a:extLst>
          </p:cNvPr>
          <p:cNvSpPr/>
          <p:nvPr/>
        </p:nvSpPr>
        <p:spPr>
          <a:xfrm>
            <a:off x="10806333" y="1614061"/>
            <a:ext cx="483954" cy="43771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8046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C4614-DD41-4DB3-B6BE-F8D5771AA89C}"/>
              </a:ext>
            </a:extLst>
          </p:cNvPr>
          <p:cNvSpPr>
            <a:spLocks noGrp="1"/>
          </p:cNvSpPr>
          <p:nvPr>
            <p:ph type="title"/>
          </p:nvPr>
        </p:nvSpPr>
        <p:spPr>
          <a:xfrm>
            <a:off x="2377440" y="548641"/>
            <a:ext cx="9875520" cy="886397"/>
          </a:xfrm>
        </p:spPr>
        <p:txBody>
          <a:bodyPr/>
          <a:lstStyle/>
          <a:p>
            <a:r>
              <a:rPr lang="en-US" sz="5760" dirty="0">
                <a:solidFill>
                  <a:schemeClr val="accent2">
                    <a:lumMod val="50000"/>
                  </a:schemeClr>
                </a:solidFill>
              </a:rPr>
              <a:t>Topics</a:t>
            </a:r>
          </a:p>
        </p:txBody>
      </p:sp>
      <p:sp>
        <p:nvSpPr>
          <p:cNvPr id="4" name="Rectangle: Rounded Corners 3">
            <a:extLst>
              <a:ext uri="{FF2B5EF4-FFF2-40B4-BE49-F238E27FC236}">
                <a16:creationId xmlns:a16="http://schemas.microsoft.com/office/drawing/2014/main" id="{24F6C9F4-8991-4F5E-969E-90DD5D91DA5E}"/>
              </a:ext>
            </a:extLst>
          </p:cNvPr>
          <p:cNvSpPr/>
          <p:nvPr/>
        </p:nvSpPr>
        <p:spPr>
          <a:xfrm>
            <a:off x="1371592" y="1594454"/>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What are Special Education Ratings?</a:t>
            </a:r>
          </a:p>
        </p:txBody>
      </p:sp>
      <p:sp>
        <p:nvSpPr>
          <p:cNvPr id="5" name="Rectangle: Rounded Corners 4">
            <a:extLst>
              <a:ext uri="{FF2B5EF4-FFF2-40B4-BE49-F238E27FC236}">
                <a16:creationId xmlns:a16="http://schemas.microsoft.com/office/drawing/2014/main" id="{87141032-689F-4D86-A308-041545EC72B0}"/>
              </a:ext>
            </a:extLst>
          </p:cNvPr>
          <p:cNvSpPr/>
          <p:nvPr/>
        </p:nvSpPr>
        <p:spPr>
          <a:xfrm>
            <a:off x="1371594" y="6334883"/>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How do ratings differ from Special Education Profiles?</a:t>
            </a:r>
          </a:p>
        </p:txBody>
      </p:sp>
      <p:sp>
        <p:nvSpPr>
          <p:cNvPr id="6" name="Rectangle: Rounded Corners 5">
            <a:extLst>
              <a:ext uri="{FF2B5EF4-FFF2-40B4-BE49-F238E27FC236}">
                <a16:creationId xmlns:a16="http://schemas.microsoft.com/office/drawing/2014/main" id="{314D2440-1FEB-47C5-9050-1AAECB969D81}"/>
              </a:ext>
            </a:extLst>
          </p:cNvPr>
          <p:cNvSpPr/>
          <p:nvPr/>
        </p:nvSpPr>
        <p:spPr>
          <a:xfrm>
            <a:off x="1371594" y="2805524"/>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What do the ratings measure?</a:t>
            </a:r>
          </a:p>
        </p:txBody>
      </p:sp>
      <p:sp>
        <p:nvSpPr>
          <p:cNvPr id="8" name="Rectangle: Rounded Corners 7">
            <a:extLst>
              <a:ext uri="{FF2B5EF4-FFF2-40B4-BE49-F238E27FC236}">
                <a16:creationId xmlns:a16="http://schemas.microsoft.com/office/drawing/2014/main" id="{7BE2D2B5-6BA9-48D9-9CF4-008BDEB39B45}"/>
              </a:ext>
            </a:extLst>
          </p:cNvPr>
          <p:cNvSpPr/>
          <p:nvPr/>
        </p:nvSpPr>
        <p:spPr>
          <a:xfrm>
            <a:off x="1371592" y="4016594"/>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How are student results measures calculated?</a:t>
            </a:r>
          </a:p>
        </p:txBody>
      </p:sp>
      <p:sp>
        <p:nvSpPr>
          <p:cNvPr id="9" name="Rectangle: Rounded Corners 8">
            <a:extLst>
              <a:ext uri="{FF2B5EF4-FFF2-40B4-BE49-F238E27FC236}">
                <a16:creationId xmlns:a16="http://schemas.microsoft.com/office/drawing/2014/main" id="{606653F5-2293-43FC-855B-DA7A0ADFDFAF}"/>
              </a:ext>
            </a:extLst>
          </p:cNvPr>
          <p:cNvSpPr/>
          <p:nvPr/>
        </p:nvSpPr>
        <p:spPr>
          <a:xfrm>
            <a:off x="1371592" y="5158429"/>
            <a:ext cx="11887200" cy="775597"/>
          </a:xfrm>
          <a:prstGeom prst="roundRect">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3600" dirty="0">
                <a:solidFill>
                  <a:schemeClr val="tx1"/>
                </a:solidFill>
                <a:latin typeface="Arial" panose="020B0604020202020204" pitchFamily="34" charset="0"/>
                <a:cs typeface="Arial" panose="020B0604020202020204" pitchFamily="34" charset="0"/>
              </a:rPr>
              <a:t>How is the overall rating category determined?</a:t>
            </a:r>
          </a:p>
        </p:txBody>
      </p:sp>
    </p:spTree>
    <p:extLst>
      <p:ext uri="{BB962C8B-B14F-4D97-AF65-F5344CB8AC3E}">
        <p14:creationId xmlns:p14="http://schemas.microsoft.com/office/powerpoint/2010/main" val="292418467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FD1461-C3EB-4C48-8919-7A6BCF64C683}"/>
              </a:ext>
            </a:extLst>
          </p:cNvPr>
          <p:cNvSpPr>
            <a:spLocks noGrp="1"/>
          </p:cNvSpPr>
          <p:nvPr>
            <p:ph idx="1"/>
          </p:nvPr>
        </p:nvSpPr>
        <p:spPr>
          <a:xfrm>
            <a:off x="731520" y="676656"/>
            <a:ext cx="13167360" cy="6263084"/>
          </a:xfrm>
        </p:spPr>
        <p:txBody>
          <a:bodyPr anchor="ctr"/>
          <a:lstStyle/>
          <a:p>
            <a:pPr marL="0" indent="0" algn="ctr">
              <a:buNone/>
            </a:pPr>
            <a:r>
              <a:rPr lang="en-US" sz="7200" b="1" dirty="0">
                <a:solidFill>
                  <a:schemeClr val="accent2">
                    <a:lumMod val="50000"/>
                  </a:schemeClr>
                </a:solidFill>
              </a:rPr>
              <a:t>What are </a:t>
            </a:r>
          </a:p>
          <a:p>
            <a:pPr marL="0" indent="0" algn="ctr">
              <a:buNone/>
            </a:pPr>
            <a:r>
              <a:rPr lang="en-US" sz="7200" b="1" dirty="0">
                <a:solidFill>
                  <a:schemeClr val="accent2">
                    <a:lumMod val="50000"/>
                  </a:schemeClr>
                </a:solidFill>
              </a:rPr>
              <a:t>Special Education </a:t>
            </a:r>
          </a:p>
          <a:p>
            <a:pPr marL="0" indent="0" algn="ctr">
              <a:buNone/>
            </a:pPr>
            <a:r>
              <a:rPr lang="en-US" sz="7200" b="1" dirty="0">
                <a:solidFill>
                  <a:schemeClr val="accent2">
                    <a:lumMod val="50000"/>
                  </a:schemeClr>
                </a:solidFill>
              </a:rPr>
              <a:t>Ratings?</a:t>
            </a:r>
          </a:p>
        </p:txBody>
      </p:sp>
    </p:spTree>
    <p:extLst>
      <p:ext uri="{BB962C8B-B14F-4D97-AF65-F5344CB8AC3E}">
        <p14:creationId xmlns:p14="http://schemas.microsoft.com/office/powerpoint/2010/main" val="199178095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0F5F5-EFDE-4D7E-A792-34B29B3F9A8A}"/>
              </a:ext>
            </a:extLst>
          </p:cNvPr>
          <p:cNvSpPr>
            <a:spLocks noGrp="1"/>
          </p:cNvSpPr>
          <p:nvPr>
            <p:ph type="title"/>
          </p:nvPr>
        </p:nvSpPr>
        <p:spPr/>
        <p:txBody>
          <a:bodyPr/>
          <a:lstStyle/>
          <a:p>
            <a:r>
              <a:rPr lang="en-US" dirty="0">
                <a:solidFill>
                  <a:schemeClr val="accent2">
                    <a:lumMod val="50000"/>
                  </a:schemeClr>
                </a:solidFill>
              </a:rPr>
              <a:t>Special Education Ratings</a:t>
            </a:r>
          </a:p>
        </p:txBody>
      </p:sp>
      <p:sp>
        <p:nvSpPr>
          <p:cNvPr id="6" name="Freeform: Shape 5">
            <a:extLst>
              <a:ext uri="{FF2B5EF4-FFF2-40B4-BE49-F238E27FC236}">
                <a16:creationId xmlns:a16="http://schemas.microsoft.com/office/drawing/2014/main" id="{260BBC06-E1B8-4EB6-A0F0-3C68BD354D46}"/>
              </a:ext>
            </a:extLst>
          </p:cNvPr>
          <p:cNvSpPr/>
          <p:nvPr/>
        </p:nvSpPr>
        <p:spPr>
          <a:xfrm>
            <a:off x="732155" y="1878141"/>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Arial" panose="020B0604020202020204" pitchFamily="34" charset="0"/>
                <a:cs typeface="Arial" panose="020B0604020202020204" pitchFamily="34" charset="0"/>
              </a:rPr>
              <a:t>IDEA 2004 requires each state to make annual ratings on the performance of each local district</a:t>
            </a:r>
          </a:p>
        </p:txBody>
      </p:sp>
      <p:sp>
        <p:nvSpPr>
          <p:cNvPr id="8" name="Freeform: Shape 7">
            <a:extLst>
              <a:ext uri="{FF2B5EF4-FFF2-40B4-BE49-F238E27FC236}">
                <a16:creationId xmlns:a16="http://schemas.microsoft.com/office/drawing/2014/main" id="{BE8B10FE-1546-45A4-9BD9-DECD800FB66D}"/>
              </a:ext>
            </a:extLst>
          </p:cNvPr>
          <p:cNvSpPr/>
          <p:nvPr/>
        </p:nvSpPr>
        <p:spPr>
          <a:xfrm>
            <a:off x="732155" y="4337244"/>
            <a:ext cx="13166725" cy="182882"/>
          </a:xfrm>
          <a:custGeom>
            <a:avLst/>
            <a:gdLst>
              <a:gd name="connsiteX0" fmla="*/ 0 w 13166725"/>
              <a:gd name="connsiteY0" fmla="*/ 30481 h 182882"/>
              <a:gd name="connsiteX1" fmla="*/ 30481 w 13166725"/>
              <a:gd name="connsiteY1" fmla="*/ 0 h 182882"/>
              <a:gd name="connsiteX2" fmla="*/ 13136244 w 13166725"/>
              <a:gd name="connsiteY2" fmla="*/ 0 h 182882"/>
              <a:gd name="connsiteX3" fmla="*/ 13166725 w 13166725"/>
              <a:gd name="connsiteY3" fmla="*/ 30481 h 182882"/>
              <a:gd name="connsiteX4" fmla="*/ 13166725 w 13166725"/>
              <a:gd name="connsiteY4" fmla="*/ 152401 h 182882"/>
              <a:gd name="connsiteX5" fmla="*/ 13136244 w 13166725"/>
              <a:gd name="connsiteY5" fmla="*/ 182882 h 182882"/>
              <a:gd name="connsiteX6" fmla="*/ 30481 w 13166725"/>
              <a:gd name="connsiteY6" fmla="*/ 182882 h 182882"/>
              <a:gd name="connsiteX7" fmla="*/ 0 w 13166725"/>
              <a:gd name="connsiteY7" fmla="*/ 152401 h 182882"/>
              <a:gd name="connsiteX8" fmla="*/ 0 w 13166725"/>
              <a:gd name="connsiteY8" fmla="*/ 30481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2882">
                <a:moveTo>
                  <a:pt x="0" y="30481"/>
                </a:moveTo>
                <a:cubicBezTo>
                  <a:pt x="0" y="13647"/>
                  <a:pt x="13647" y="0"/>
                  <a:pt x="30481" y="0"/>
                </a:cubicBezTo>
                <a:lnTo>
                  <a:pt x="13136244" y="0"/>
                </a:lnTo>
                <a:cubicBezTo>
                  <a:pt x="13153078" y="0"/>
                  <a:pt x="13166725" y="13647"/>
                  <a:pt x="13166725" y="30481"/>
                </a:cubicBezTo>
                <a:lnTo>
                  <a:pt x="13166725" y="152401"/>
                </a:lnTo>
                <a:cubicBezTo>
                  <a:pt x="13166725" y="169235"/>
                  <a:pt x="13153078" y="182882"/>
                  <a:pt x="13136244" y="182882"/>
                </a:cubicBezTo>
                <a:lnTo>
                  <a:pt x="30481" y="182882"/>
                </a:lnTo>
                <a:cubicBezTo>
                  <a:pt x="13647" y="182882"/>
                  <a:pt x="0" y="169235"/>
                  <a:pt x="0" y="152401"/>
                </a:cubicBezTo>
                <a:lnTo>
                  <a:pt x="0" y="30481"/>
                </a:lnTo>
                <a:close/>
              </a:path>
            </a:pathLst>
          </a:custGeom>
          <a:solidFill>
            <a:schemeClr val="accent2">
              <a:lumMod val="50000"/>
            </a:schemeClr>
          </a:solidFill>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7998" tIns="187998" rIns="187998" bIns="187998" numCol="1" spcCol="1270" anchor="ctr" anchorCtr="0">
            <a:noAutofit/>
          </a:bodyPr>
          <a:lstStyle/>
          <a:p>
            <a:pPr marL="0" lvl="0" indent="0" algn="l" defTabSz="2089150">
              <a:lnSpc>
                <a:spcPct val="90000"/>
              </a:lnSpc>
              <a:spcBef>
                <a:spcPct val="0"/>
              </a:spcBef>
              <a:spcAft>
                <a:spcPct val="35000"/>
              </a:spcAft>
              <a:buNone/>
            </a:pPr>
            <a:endParaRPr lang="en-US" sz="4700" kern="1200" dirty="0">
              <a:latin typeface="Arial" panose="020B0604020202020204" pitchFamily="34" charset="0"/>
              <a:cs typeface="Arial" panose="020B0604020202020204" pitchFamily="34" charset="0"/>
            </a:endParaRPr>
          </a:p>
        </p:txBody>
      </p:sp>
      <p:sp>
        <p:nvSpPr>
          <p:cNvPr id="10" name="Freeform: Shape 9">
            <a:extLst>
              <a:ext uri="{FF2B5EF4-FFF2-40B4-BE49-F238E27FC236}">
                <a16:creationId xmlns:a16="http://schemas.microsoft.com/office/drawing/2014/main" id="{A3C22BB5-578B-4132-A687-CE8E6E30834C}"/>
              </a:ext>
            </a:extLst>
          </p:cNvPr>
          <p:cNvSpPr/>
          <p:nvPr/>
        </p:nvSpPr>
        <p:spPr>
          <a:xfrm>
            <a:off x="732155" y="5156612"/>
            <a:ext cx="13166725" cy="1814670"/>
          </a:xfrm>
          <a:custGeom>
            <a:avLst/>
            <a:gdLst>
              <a:gd name="connsiteX0" fmla="*/ 0 w 13166725"/>
              <a:gd name="connsiteY0" fmla="*/ 302451 h 1814670"/>
              <a:gd name="connsiteX1" fmla="*/ 302451 w 13166725"/>
              <a:gd name="connsiteY1" fmla="*/ 0 h 1814670"/>
              <a:gd name="connsiteX2" fmla="*/ 12864274 w 13166725"/>
              <a:gd name="connsiteY2" fmla="*/ 0 h 1814670"/>
              <a:gd name="connsiteX3" fmla="*/ 13166725 w 13166725"/>
              <a:gd name="connsiteY3" fmla="*/ 302451 h 1814670"/>
              <a:gd name="connsiteX4" fmla="*/ 13166725 w 13166725"/>
              <a:gd name="connsiteY4" fmla="*/ 1512219 h 1814670"/>
              <a:gd name="connsiteX5" fmla="*/ 12864274 w 13166725"/>
              <a:gd name="connsiteY5" fmla="*/ 1814670 h 1814670"/>
              <a:gd name="connsiteX6" fmla="*/ 302451 w 13166725"/>
              <a:gd name="connsiteY6" fmla="*/ 1814670 h 1814670"/>
              <a:gd name="connsiteX7" fmla="*/ 0 w 13166725"/>
              <a:gd name="connsiteY7" fmla="*/ 1512219 h 1814670"/>
              <a:gd name="connsiteX8" fmla="*/ 0 w 13166725"/>
              <a:gd name="connsiteY8" fmla="*/ 302451 h 181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814670">
                <a:moveTo>
                  <a:pt x="0" y="302451"/>
                </a:moveTo>
                <a:cubicBezTo>
                  <a:pt x="0" y="135412"/>
                  <a:pt x="135412" y="0"/>
                  <a:pt x="302451" y="0"/>
                </a:cubicBezTo>
                <a:lnTo>
                  <a:pt x="12864274" y="0"/>
                </a:lnTo>
                <a:cubicBezTo>
                  <a:pt x="13031313" y="0"/>
                  <a:pt x="13166725" y="135412"/>
                  <a:pt x="13166725" y="302451"/>
                </a:cubicBezTo>
                <a:lnTo>
                  <a:pt x="13166725" y="1512219"/>
                </a:lnTo>
                <a:cubicBezTo>
                  <a:pt x="13166725" y="1679258"/>
                  <a:pt x="13031313" y="1814670"/>
                  <a:pt x="12864274" y="1814670"/>
                </a:cubicBezTo>
                <a:lnTo>
                  <a:pt x="302451" y="1814670"/>
                </a:lnTo>
                <a:cubicBezTo>
                  <a:pt x="135412" y="1814670"/>
                  <a:pt x="0" y="1679258"/>
                  <a:pt x="0" y="1512219"/>
                </a:cubicBezTo>
                <a:lnTo>
                  <a:pt x="0" y="302451"/>
                </a:lnTo>
                <a:close/>
              </a:path>
            </a:pathLst>
          </a:custGeom>
          <a:ln>
            <a:no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67655" tIns="267655" rIns="267655" bIns="267655" numCol="1" spcCol="1270" anchor="ctr" anchorCtr="0">
            <a:noAutofit/>
          </a:bodyPr>
          <a:lstStyle/>
          <a:p>
            <a:pPr marL="0" lvl="0" indent="0" algn="l" defTabSz="2089150">
              <a:lnSpc>
                <a:spcPct val="90000"/>
              </a:lnSpc>
              <a:spcBef>
                <a:spcPct val="0"/>
              </a:spcBef>
              <a:spcAft>
                <a:spcPct val="35000"/>
              </a:spcAft>
              <a:buNone/>
            </a:pPr>
            <a:r>
              <a:rPr lang="en-US" sz="4700" kern="1200" dirty="0">
                <a:latin typeface="Arial" panose="020B0604020202020204" pitchFamily="34" charset="0"/>
                <a:cs typeface="Arial" panose="020B0604020202020204" pitchFamily="34" charset="0"/>
              </a:rPr>
              <a:t>Ratings evaluate implementation of IDEA requirements</a:t>
            </a:r>
          </a:p>
        </p:txBody>
      </p:sp>
    </p:spTree>
    <p:extLst>
      <p:ext uri="{BB962C8B-B14F-4D97-AF65-F5344CB8AC3E}">
        <p14:creationId xmlns:p14="http://schemas.microsoft.com/office/powerpoint/2010/main" val="2500305797"/>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2">
                    <a:lumMod val="50000"/>
                  </a:schemeClr>
                </a:solidFill>
              </a:rPr>
              <a:t>Special Education Ratings Categories</a:t>
            </a:r>
          </a:p>
        </p:txBody>
      </p:sp>
      <p:sp>
        <p:nvSpPr>
          <p:cNvPr id="3" name="Rounded Rectangle 2"/>
          <p:cNvSpPr/>
          <p:nvPr/>
        </p:nvSpPr>
        <p:spPr>
          <a:xfrm>
            <a:off x="837162" y="2469556"/>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dirty="0">
              <a:solidFill>
                <a:srgbClr val="FFFFFF"/>
              </a:solidFill>
            </a:endParaRPr>
          </a:p>
        </p:txBody>
      </p:sp>
      <p:sp>
        <p:nvSpPr>
          <p:cNvPr id="4" name="Oval 3"/>
          <p:cNvSpPr/>
          <p:nvPr/>
        </p:nvSpPr>
        <p:spPr>
          <a:xfrm>
            <a:off x="942804" y="2483101"/>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45" dirty="0">
                <a:solidFill>
                  <a:schemeClr val="tx1"/>
                </a:solidFill>
                <a:latin typeface="Arial" panose="020B0604020202020204" pitchFamily="34" charset="0"/>
                <a:cs typeface="Arial" panose="020B0604020202020204" pitchFamily="34" charset="0"/>
              </a:rPr>
              <a:t>1</a:t>
            </a:r>
          </a:p>
        </p:txBody>
      </p:sp>
      <p:sp>
        <p:nvSpPr>
          <p:cNvPr id="5" name="Rounded Rectangle 4"/>
          <p:cNvSpPr/>
          <p:nvPr/>
        </p:nvSpPr>
        <p:spPr>
          <a:xfrm>
            <a:off x="855445" y="3242845"/>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dirty="0">
              <a:solidFill>
                <a:srgbClr val="FFFFFF"/>
              </a:solidFill>
            </a:endParaRPr>
          </a:p>
        </p:txBody>
      </p:sp>
      <p:sp>
        <p:nvSpPr>
          <p:cNvPr id="6" name="Oval 5"/>
          <p:cNvSpPr/>
          <p:nvPr/>
        </p:nvSpPr>
        <p:spPr>
          <a:xfrm>
            <a:off x="942804" y="3256390"/>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45" dirty="0">
                <a:solidFill>
                  <a:schemeClr val="tx1"/>
                </a:solidFill>
                <a:latin typeface="Arial" panose="020B0604020202020204" pitchFamily="34" charset="0"/>
                <a:cs typeface="Arial" panose="020B0604020202020204" pitchFamily="34" charset="0"/>
              </a:rPr>
              <a:t>2</a:t>
            </a:r>
          </a:p>
        </p:txBody>
      </p:sp>
      <p:sp>
        <p:nvSpPr>
          <p:cNvPr id="7" name="Rounded Rectangle 6"/>
          <p:cNvSpPr/>
          <p:nvPr/>
        </p:nvSpPr>
        <p:spPr>
          <a:xfrm>
            <a:off x="837162" y="4016134"/>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dirty="0">
              <a:solidFill>
                <a:srgbClr val="FFFFFF"/>
              </a:solidFill>
            </a:endParaRPr>
          </a:p>
        </p:txBody>
      </p:sp>
      <p:sp>
        <p:nvSpPr>
          <p:cNvPr id="8" name="Oval 7"/>
          <p:cNvSpPr/>
          <p:nvPr/>
        </p:nvSpPr>
        <p:spPr>
          <a:xfrm>
            <a:off x="942804" y="4029678"/>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50" dirty="0">
                <a:solidFill>
                  <a:schemeClr val="tx1"/>
                </a:solidFill>
                <a:latin typeface="Arial" panose="020B0604020202020204" pitchFamily="34" charset="0"/>
                <a:cs typeface="Arial" panose="020B0604020202020204" pitchFamily="34" charset="0"/>
              </a:rPr>
              <a:t>3</a:t>
            </a:r>
          </a:p>
        </p:txBody>
      </p:sp>
      <p:sp>
        <p:nvSpPr>
          <p:cNvPr id="9" name="Rounded Rectangle 8"/>
          <p:cNvSpPr/>
          <p:nvPr/>
        </p:nvSpPr>
        <p:spPr>
          <a:xfrm>
            <a:off x="837162" y="4789421"/>
            <a:ext cx="13075920" cy="63669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268" dirty="0">
              <a:solidFill>
                <a:srgbClr val="FFFFFF"/>
              </a:solidFill>
            </a:endParaRPr>
          </a:p>
        </p:txBody>
      </p:sp>
      <p:sp>
        <p:nvSpPr>
          <p:cNvPr id="10" name="Oval 9"/>
          <p:cNvSpPr/>
          <p:nvPr/>
        </p:nvSpPr>
        <p:spPr>
          <a:xfrm>
            <a:off x="942804" y="4802966"/>
            <a:ext cx="623147" cy="6231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3850" dirty="0">
                <a:solidFill>
                  <a:schemeClr val="tx1"/>
                </a:solidFill>
                <a:latin typeface="Arial" panose="020B0604020202020204" pitchFamily="34" charset="0"/>
                <a:cs typeface="Arial" panose="020B0604020202020204" pitchFamily="34" charset="0"/>
              </a:rPr>
              <a:t>4</a:t>
            </a:r>
          </a:p>
        </p:txBody>
      </p:sp>
      <p:sp>
        <p:nvSpPr>
          <p:cNvPr id="11" name="Content Placeholder 2"/>
          <p:cNvSpPr>
            <a:spLocks noGrp="1"/>
          </p:cNvSpPr>
          <p:nvPr>
            <p:ph idx="1"/>
          </p:nvPr>
        </p:nvSpPr>
        <p:spPr>
          <a:xfrm>
            <a:off x="1812091" y="3290598"/>
            <a:ext cx="7040880" cy="636692"/>
          </a:xfrm>
          <a:noFill/>
        </p:spPr>
        <p:txBody>
          <a:bodyPr>
            <a:normAutofit/>
          </a:bodyPr>
          <a:lstStyle/>
          <a:p>
            <a:pPr marL="0" indent="0">
              <a:spcBef>
                <a:spcPts val="1440"/>
              </a:spcBef>
              <a:buNone/>
            </a:pPr>
            <a:r>
              <a:rPr lang="en-US" dirty="0"/>
              <a:t>Needs Assistance </a:t>
            </a:r>
          </a:p>
        </p:txBody>
      </p:sp>
      <p:sp>
        <p:nvSpPr>
          <p:cNvPr id="12" name="Content Placeholder 2"/>
          <p:cNvSpPr txBox="1">
            <a:spLocks/>
          </p:cNvSpPr>
          <p:nvPr/>
        </p:nvSpPr>
        <p:spPr>
          <a:xfrm>
            <a:off x="1790456" y="2495546"/>
            <a:ext cx="7040880" cy="544356"/>
          </a:xfrm>
          <a:prstGeom prst="rect">
            <a:avLst/>
          </a:prstGeom>
          <a:noFill/>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440"/>
              </a:spcBef>
              <a:buNone/>
            </a:pPr>
            <a:r>
              <a:rPr lang="en-US" sz="3840" dirty="0"/>
              <a:t>Meets Requirements</a:t>
            </a:r>
          </a:p>
        </p:txBody>
      </p:sp>
      <p:sp>
        <p:nvSpPr>
          <p:cNvPr id="13" name="Content Placeholder 2"/>
          <p:cNvSpPr txBox="1">
            <a:spLocks/>
          </p:cNvSpPr>
          <p:nvPr/>
        </p:nvSpPr>
        <p:spPr>
          <a:xfrm>
            <a:off x="1708159" y="3995470"/>
            <a:ext cx="7582416" cy="636692"/>
          </a:xfrm>
          <a:prstGeom prst="rect">
            <a:avLst/>
          </a:prstGeom>
          <a:noFill/>
        </p:spPr>
        <p:txBody>
          <a:bodyPr vert="horz" lIns="109728" tIns="54864" rIns="109728" bIns="5486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440"/>
              </a:spcBef>
              <a:buNone/>
            </a:pPr>
            <a:r>
              <a:rPr lang="en-US" sz="3840" dirty="0">
                <a:latin typeface="Arial"/>
                <a:cs typeface="Arial"/>
              </a:rPr>
              <a:t>Needs Intervention </a:t>
            </a:r>
          </a:p>
        </p:txBody>
      </p:sp>
      <p:sp>
        <p:nvSpPr>
          <p:cNvPr id="14" name="Content Placeholder 2"/>
          <p:cNvSpPr txBox="1">
            <a:spLocks/>
          </p:cNvSpPr>
          <p:nvPr/>
        </p:nvSpPr>
        <p:spPr>
          <a:xfrm>
            <a:off x="1689876" y="4776328"/>
            <a:ext cx="7582416" cy="636692"/>
          </a:xfrm>
          <a:prstGeom prst="rect">
            <a:avLst/>
          </a:prstGeom>
          <a:noFill/>
        </p:spPr>
        <p:txBody>
          <a:bodyPr vert="horz" lIns="109728" tIns="54864" rIns="109728" bIns="54864"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440"/>
              </a:spcBef>
              <a:buNone/>
            </a:pPr>
            <a:r>
              <a:rPr lang="en-US" sz="3840" dirty="0">
                <a:latin typeface="Arial"/>
                <a:cs typeface="Arial"/>
              </a:rPr>
              <a:t>Needs Substantial Intervention </a:t>
            </a:r>
          </a:p>
        </p:txBody>
      </p:sp>
    </p:spTree>
    <p:extLst>
      <p:ext uri="{BB962C8B-B14F-4D97-AF65-F5344CB8AC3E}">
        <p14:creationId xmlns:p14="http://schemas.microsoft.com/office/powerpoint/2010/main" val="1762423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fade">
                                      <p:cBhvr>
                                        <p:cTn id="28" dur="5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left)">
                                      <p:cBhvr>
                                        <p:cTn id="49" dur="500"/>
                                        <p:tgtEl>
                                          <p:spTgt spid="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fade">
                                      <p:cBhvr>
                                        <p:cTn id="5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build="p"/>
      <p:bldP spid="12" grpId="0" build="p"/>
      <p:bldP spid="13" grpId="0" build="p"/>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5568F3B-2095-4F23-9B96-D46281D95F1B}"/>
              </a:ext>
            </a:extLst>
          </p:cNvPr>
          <p:cNvSpPr/>
          <p:nvPr/>
        </p:nvSpPr>
        <p:spPr>
          <a:xfrm>
            <a:off x="0" y="0"/>
            <a:ext cx="14630400" cy="1804086"/>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4FCAAB-52A7-4A6F-BB08-BAE24AC6F021}"/>
              </a:ext>
            </a:extLst>
          </p:cNvPr>
          <p:cNvSpPr>
            <a:spLocks noGrp="1"/>
          </p:cNvSpPr>
          <p:nvPr>
            <p:ph type="title"/>
          </p:nvPr>
        </p:nvSpPr>
        <p:spPr/>
        <p:txBody>
          <a:bodyPr/>
          <a:lstStyle/>
          <a:p>
            <a:r>
              <a:rPr lang="en-US" dirty="0">
                <a:solidFill>
                  <a:schemeClr val="bg1"/>
                </a:solidFill>
              </a:rPr>
              <a:t>Ohio’s Special Education Ratings</a:t>
            </a:r>
          </a:p>
        </p:txBody>
      </p:sp>
      <p:pic>
        <p:nvPicPr>
          <p:cNvPr id="8" name="Content Placeholder 7">
            <a:extLst>
              <a:ext uri="{FF2B5EF4-FFF2-40B4-BE49-F238E27FC236}">
                <a16:creationId xmlns:a16="http://schemas.microsoft.com/office/drawing/2014/main" id="{29A33104-1D86-4EAE-A9CB-1CFF1D5D7AEE}"/>
              </a:ext>
            </a:extLst>
          </p:cNvPr>
          <p:cNvPicPr>
            <a:picLocks noGrp="1" noChangeAspect="1"/>
          </p:cNvPicPr>
          <p:nvPr>
            <p:ph idx="1"/>
          </p:nvPr>
        </p:nvPicPr>
        <p:blipFill rotWithShape="1">
          <a:blip r:embed="rId3"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p:blipFill>
        <p:spPr>
          <a:xfrm>
            <a:off x="8245761" y="1993907"/>
            <a:ext cx="5357994" cy="5619308"/>
          </a:xfrm>
          <a:prstGeom prst="rect">
            <a:avLst/>
          </a:prstGeom>
        </p:spPr>
      </p:pic>
      <p:sp>
        <p:nvSpPr>
          <p:cNvPr id="9" name="Title 1">
            <a:extLst>
              <a:ext uri="{FF2B5EF4-FFF2-40B4-BE49-F238E27FC236}">
                <a16:creationId xmlns:a16="http://schemas.microsoft.com/office/drawing/2014/main" id="{64556DDC-4959-4E40-985C-D8EFF401A9D9}"/>
              </a:ext>
            </a:extLst>
          </p:cNvPr>
          <p:cNvSpPr txBox="1">
            <a:spLocks/>
          </p:cNvSpPr>
          <p:nvPr/>
        </p:nvSpPr>
        <p:spPr>
          <a:xfrm>
            <a:off x="8162549" y="3178485"/>
            <a:ext cx="5441206" cy="2769989"/>
          </a:xfrm>
          <a:prstGeom prst="rect">
            <a:avLst/>
          </a:prstGeom>
        </p:spPr>
        <p:txBody>
          <a:bodyPr vert="horz" wrap="square" lIns="0" tIns="0" rIns="0" bIns="0" rtlCol="0" anchor="t" anchorCtr="0">
            <a:spAutoFit/>
          </a:bodyPr>
          <a:lstStyle>
            <a:lvl1pPr algn="ctr" defTabSz="548613" rtl="0" eaLnBrk="1" latinLnBrk="0" hangingPunct="1">
              <a:spcBef>
                <a:spcPct val="0"/>
              </a:spcBef>
              <a:buNone/>
              <a:defRPr sz="5000" b="1" kern="1200">
                <a:solidFill>
                  <a:srgbClr val="C00000"/>
                </a:solidFill>
                <a:latin typeface="Arial"/>
                <a:ea typeface="+mj-ea"/>
                <a:cs typeface="Arial"/>
              </a:defRPr>
            </a:lvl1pPr>
          </a:lstStyle>
          <a:p>
            <a:r>
              <a:rPr lang="en-US" sz="6000" dirty="0">
                <a:solidFill>
                  <a:schemeClr val="bg1"/>
                </a:solidFill>
              </a:rPr>
              <a:t>Ohio’s </a:t>
            </a:r>
            <a:br>
              <a:rPr lang="en-US" sz="6000" dirty="0">
                <a:solidFill>
                  <a:schemeClr val="bg1"/>
                </a:solidFill>
              </a:rPr>
            </a:br>
            <a:r>
              <a:rPr lang="en-US" sz="6000" dirty="0">
                <a:solidFill>
                  <a:schemeClr val="bg1"/>
                </a:solidFill>
              </a:rPr>
              <a:t>District</a:t>
            </a:r>
            <a:br>
              <a:rPr lang="en-US" sz="6000" dirty="0">
                <a:solidFill>
                  <a:schemeClr val="bg1"/>
                </a:solidFill>
              </a:rPr>
            </a:br>
            <a:r>
              <a:rPr lang="en-US" sz="6000" dirty="0">
                <a:solidFill>
                  <a:schemeClr val="bg1"/>
                </a:solidFill>
              </a:rPr>
              <a:t>Ratings</a:t>
            </a:r>
          </a:p>
        </p:txBody>
      </p:sp>
      <p:sp>
        <p:nvSpPr>
          <p:cNvPr id="7" name="Content Placeholder 2">
            <a:extLst>
              <a:ext uri="{FF2B5EF4-FFF2-40B4-BE49-F238E27FC236}">
                <a16:creationId xmlns:a16="http://schemas.microsoft.com/office/drawing/2014/main" id="{9B125D79-FCC2-4549-B06E-4B317DE1297A}"/>
              </a:ext>
            </a:extLst>
          </p:cNvPr>
          <p:cNvSpPr txBox="1">
            <a:spLocks/>
          </p:cNvSpPr>
          <p:nvPr/>
        </p:nvSpPr>
        <p:spPr>
          <a:xfrm>
            <a:off x="1026644" y="2527688"/>
            <a:ext cx="6288556" cy="2190616"/>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lgn="ctr">
              <a:spcBef>
                <a:spcPts val="1296"/>
              </a:spcBef>
              <a:spcAft>
                <a:spcPts val="1296"/>
              </a:spcAft>
              <a:buNone/>
            </a:pPr>
            <a:r>
              <a:rPr lang="en-US" sz="3024" dirty="0"/>
              <a:t>2022 district ratings are based on procedural compliance data from the </a:t>
            </a:r>
            <a:r>
              <a:rPr lang="en-US" sz="3024" b="1" dirty="0"/>
              <a:t>20-21</a:t>
            </a:r>
            <a:r>
              <a:rPr lang="en-US" sz="3024" dirty="0"/>
              <a:t> school year</a:t>
            </a:r>
          </a:p>
        </p:txBody>
      </p:sp>
    </p:spTree>
    <p:extLst>
      <p:ext uri="{BB962C8B-B14F-4D97-AF65-F5344CB8AC3E}">
        <p14:creationId xmlns:p14="http://schemas.microsoft.com/office/powerpoint/2010/main" val="317213015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0" y="189739"/>
            <a:ext cx="9875520" cy="738664"/>
          </a:xfrm>
        </p:spPr>
        <p:txBody>
          <a:bodyPr/>
          <a:lstStyle/>
          <a:p>
            <a:r>
              <a:rPr lang="en-US" sz="4800" dirty="0">
                <a:solidFill>
                  <a:schemeClr val="accent2">
                    <a:lumMod val="50000"/>
                  </a:schemeClr>
                </a:solidFill>
              </a:rPr>
              <a:t>2022 Ratings Include:</a:t>
            </a:r>
          </a:p>
        </p:txBody>
      </p:sp>
      <p:sp>
        <p:nvSpPr>
          <p:cNvPr id="4" name="Rounded Rectangle 3"/>
          <p:cNvSpPr/>
          <p:nvPr/>
        </p:nvSpPr>
        <p:spPr>
          <a:xfrm>
            <a:off x="2231815" y="1188715"/>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40" b="1" dirty="0">
                <a:solidFill>
                  <a:schemeClr val="tx1"/>
                </a:solidFill>
                <a:latin typeface="Arial" panose="020B0604020202020204" pitchFamily="34" charset="0"/>
                <a:cs typeface="Arial" panose="020B0604020202020204" pitchFamily="34" charset="0"/>
              </a:rPr>
              <a:t>Performance on compliance indicators;</a:t>
            </a:r>
          </a:p>
        </p:txBody>
      </p:sp>
      <p:sp>
        <p:nvSpPr>
          <p:cNvPr id="9" name="Rounded Rectangle 8"/>
          <p:cNvSpPr/>
          <p:nvPr/>
        </p:nvSpPr>
        <p:spPr>
          <a:xfrm>
            <a:off x="2231815" y="2425346"/>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40" b="1" dirty="0">
                <a:solidFill>
                  <a:schemeClr val="tx1"/>
                </a:solidFill>
                <a:latin typeface="Arial" panose="020B0604020202020204" pitchFamily="34" charset="0"/>
                <a:cs typeface="Arial" panose="020B0604020202020204" pitchFamily="34" charset="0"/>
              </a:rPr>
              <a:t>Timely correction of noncompliance;</a:t>
            </a:r>
          </a:p>
        </p:txBody>
      </p:sp>
      <p:sp>
        <p:nvSpPr>
          <p:cNvPr id="10" name="Rounded Rectangle 9"/>
          <p:cNvSpPr/>
          <p:nvPr/>
        </p:nvSpPr>
        <p:spPr>
          <a:xfrm>
            <a:off x="2231815" y="3661979"/>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480" b="1" dirty="0">
                <a:solidFill>
                  <a:schemeClr val="tx1"/>
                </a:solidFill>
                <a:latin typeface="Arial" panose="020B0604020202020204" pitchFamily="34" charset="0"/>
                <a:cs typeface="Arial" panose="020B0604020202020204" pitchFamily="34" charset="0"/>
              </a:rPr>
              <a:t>Submission of valid, reliable and timely data;</a:t>
            </a:r>
          </a:p>
        </p:txBody>
      </p:sp>
      <p:sp>
        <p:nvSpPr>
          <p:cNvPr id="6" name="Rounded Rectangle 5"/>
          <p:cNvSpPr/>
          <p:nvPr/>
        </p:nvSpPr>
        <p:spPr>
          <a:xfrm>
            <a:off x="2231815" y="4898611"/>
            <a:ext cx="10166773" cy="932688"/>
          </a:xfrm>
          <a:prstGeom prst="roundRect">
            <a:avLst>
              <a:gd name="adj" fmla="val 50000"/>
            </a:avLst>
          </a:prstGeom>
          <a:solidFill>
            <a:schemeClr val="accent3">
              <a:lumMod val="40000"/>
              <a:lumOff val="60000"/>
            </a:schemeClr>
          </a:solidFill>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840" b="1" dirty="0">
                <a:solidFill>
                  <a:schemeClr val="tx1"/>
                </a:solidFill>
                <a:latin typeface="Arial" panose="020B0604020202020204" pitchFamily="34" charset="0"/>
                <a:cs typeface="Arial" panose="020B0604020202020204" pitchFamily="34" charset="0"/>
              </a:rPr>
              <a:t>IDEA-specific audit findings; and</a:t>
            </a:r>
          </a:p>
        </p:txBody>
      </p:sp>
      <p:sp>
        <p:nvSpPr>
          <p:cNvPr id="7" name="Rounded Rectangle 6"/>
          <p:cNvSpPr/>
          <p:nvPr/>
        </p:nvSpPr>
        <p:spPr>
          <a:xfrm>
            <a:off x="2231812" y="6135243"/>
            <a:ext cx="10166773" cy="932688"/>
          </a:xfrm>
          <a:prstGeom prst="roundRect">
            <a:avLst>
              <a:gd name="adj" fmla="val 50000"/>
            </a:avLst>
          </a:prstGeom>
          <a:solidFill>
            <a:schemeClr val="accent4">
              <a:lumMod val="40000"/>
              <a:lumOff val="60000"/>
            </a:schemeClr>
          </a:solidFill>
          <a:ln>
            <a:solidFill>
              <a:schemeClr val="bg1"/>
            </a:solidFill>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r>
              <a:rPr lang="en-US" sz="3720" b="1" strike="dblStrike" dirty="0">
                <a:solidFill>
                  <a:schemeClr val="tx1"/>
                </a:solidFill>
                <a:latin typeface="Arial" panose="020B0604020202020204" pitchFamily="34" charset="0"/>
                <a:cs typeface="Arial" panose="020B0604020202020204" pitchFamily="34" charset="0"/>
              </a:rPr>
              <a:t>Performance on results measures.</a:t>
            </a:r>
          </a:p>
        </p:txBody>
      </p:sp>
      <p:sp>
        <p:nvSpPr>
          <p:cNvPr id="5" name="Thought Bubble: Cloud 4">
            <a:extLst>
              <a:ext uri="{FF2B5EF4-FFF2-40B4-BE49-F238E27FC236}">
                <a16:creationId xmlns:a16="http://schemas.microsoft.com/office/drawing/2014/main" id="{96D0F042-E06D-4400-BDE3-1F8F7439F967}"/>
              </a:ext>
            </a:extLst>
          </p:cNvPr>
          <p:cNvSpPr/>
          <p:nvPr/>
        </p:nvSpPr>
        <p:spPr>
          <a:xfrm>
            <a:off x="11679382" y="5403273"/>
            <a:ext cx="2784763" cy="2199156"/>
          </a:xfrm>
          <a:prstGeom prst="cloudCallout">
            <a:avLst>
              <a:gd name="adj1" fmla="val -70493"/>
              <a:gd name="adj2" fmla="val 1495"/>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Future ratings will include results indicators</a:t>
            </a:r>
          </a:p>
        </p:txBody>
      </p:sp>
    </p:spTree>
    <p:extLst>
      <p:ext uri="{BB962C8B-B14F-4D97-AF65-F5344CB8AC3E}">
        <p14:creationId xmlns:p14="http://schemas.microsoft.com/office/powerpoint/2010/main" val="155829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9A609-0D37-436A-8570-93B502CE428D}"/>
              </a:ext>
            </a:extLst>
          </p:cNvPr>
          <p:cNvSpPr>
            <a:spLocks noGrp="1"/>
          </p:cNvSpPr>
          <p:nvPr>
            <p:ph type="title"/>
          </p:nvPr>
        </p:nvSpPr>
        <p:spPr/>
        <p:txBody>
          <a:bodyPr/>
          <a:lstStyle/>
          <a:p>
            <a:r>
              <a:rPr lang="en-US" dirty="0">
                <a:solidFill>
                  <a:schemeClr val="accent2">
                    <a:lumMod val="50000"/>
                  </a:schemeClr>
                </a:solidFill>
              </a:rPr>
              <a:t>2022 Compliance Indicators</a:t>
            </a:r>
          </a:p>
        </p:txBody>
      </p:sp>
      <p:sp>
        <p:nvSpPr>
          <p:cNvPr id="6" name="Freeform: Shape 5">
            <a:extLst>
              <a:ext uri="{FF2B5EF4-FFF2-40B4-BE49-F238E27FC236}">
                <a16:creationId xmlns:a16="http://schemas.microsoft.com/office/drawing/2014/main" id="{837EEAA0-B47A-4D9E-9321-B6757112BB39}"/>
              </a:ext>
            </a:extLst>
          </p:cNvPr>
          <p:cNvSpPr/>
          <p:nvPr/>
        </p:nvSpPr>
        <p:spPr>
          <a:xfrm>
            <a:off x="731520" y="2232966"/>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Disproportionality in Identification for Special Education (Indicators 9 &amp; 10)</a:t>
            </a:r>
          </a:p>
        </p:txBody>
      </p:sp>
      <p:sp>
        <p:nvSpPr>
          <p:cNvPr id="7" name="Freeform: Shape 6">
            <a:extLst>
              <a:ext uri="{FF2B5EF4-FFF2-40B4-BE49-F238E27FC236}">
                <a16:creationId xmlns:a16="http://schemas.microsoft.com/office/drawing/2014/main" id="{8CC09A25-6611-4B2E-9153-C15DD2CF81C6}"/>
              </a:ext>
            </a:extLst>
          </p:cNvPr>
          <p:cNvSpPr/>
          <p:nvPr/>
        </p:nvSpPr>
        <p:spPr>
          <a:xfrm>
            <a:off x="731520" y="3119511"/>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Timely Initial Evaluations (Indicator 11)</a:t>
            </a:r>
          </a:p>
        </p:txBody>
      </p:sp>
      <p:sp>
        <p:nvSpPr>
          <p:cNvPr id="8" name="Freeform: Shape 7">
            <a:extLst>
              <a:ext uri="{FF2B5EF4-FFF2-40B4-BE49-F238E27FC236}">
                <a16:creationId xmlns:a16="http://schemas.microsoft.com/office/drawing/2014/main" id="{0026D734-0B9E-45D5-B208-212449A706AC}"/>
              </a:ext>
            </a:extLst>
          </p:cNvPr>
          <p:cNvSpPr/>
          <p:nvPr/>
        </p:nvSpPr>
        <p:spPr>
          <a:xfrm>
            <a:off x="731520" y="4006057"/>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IEP Developed &amp; Implemented by Third Birthday (Indicator 12)</a:t>
            </a:r>
          </a:p>
        </p:txBody>
      </p:sp>
      <p:sp>
        <p:nvSpPr>
          <p:cNvPr id="9" name="Freeform: Shape 8">
            <a:extLst>
              <a:ext uri="{FF2B5EF4-FFF2-40B4-BE49-F238E27FC236}">
                <a16:creationId xmlns:a16="http://schemas.microsoft.com/office/drawing/2014/main" id="{DC7D0746-E370-4006-8DA6-061351E68700}"/>
              </a:ext>
            </a:extLst>
          </p:cNvPr>
          <p:cNvSpPr/>
          <p:nvPr/>
        </p:nvSpPr>
        <p:spPr>
          <a:xfrm>
            <a:off x="731520" y="4892602"/>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Secondary Transition Planning (Indicator 13)</a:t>
            </a:r>
          </a:p>
        </p:txBody>
      </p:sp>
      <p:sp>
        <p:nvSpPr>
          <p:cNvPr id="10" name="Freeform: Shape 9">
            <a:extLst>
              <a:ext uri="{FF2B5EF4-FFF2-40B4-BE49-F238E27FC236}">
                <a16:creationId xmlns:a16="http://schemas.microsoft.com/office/drawing/2014/main" id="{797DD0BC-733B-41FF-9D91-D94704AA363F}"/>
              </a:ext>
            </a:extLst>
          </p:cNvPr>
          <p:cNvSpPr/>
          <p:nvPr/>
        </p:nvSpPr>
        <p:spPr>
          <a:xfrm>
            <a:off x="731520" y="5779147"/>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Timely Correction on Noncompliance (Indicator 15)</a:t>
            </a:r>
          </a:p>
        </p:txBody>
      </p:sp>
      <p:sp>
        <p:nvSpPr>
          <p:cNvPr id="11" name="Freeform: Shape 10">
            <a:extLst>
              <a:ext uri="{FF2B5EF4-FFF2-40B4-BE49-F238E27FC236}">
                <a16:creationId xmlns:a16="http://schemas.microsoft.com/office/drawing/2014/main" id="{F8101E22-9BC7-409D-91FD-8FA8757C578A}"/>
              </a:ext>
            </a:extLst>
          </p:cNvPr>
          <p:cNvSpPr/>
          <p:nvPr/>
        </p:nvSpPr>
        <p:spPr>
          <a:xfrm>
            <a:off x="731520" y="6665692"/>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Timely &amp; Accurate Data (Indicator 20)</a:t>
            </a:r>
          </a:p>
        </p:txBody>
      </p:sp>
      <p:sp>
        <p:nvSpPr>
          <p:cNvPr id="12" name="Freeform: Shape 11">
            <a:extLst>
              <a:ext uri="{FF2B5EF4-FFF2-40B4-BE49-F238E27FC236}">
                <a16:creationId xmlns:a16="http://schemas.microsoft.com/office/drawing/2014/main" id="{617BB157-48AD-400E-BB96-86A57A5F25D2}"/>
              </a:ext>
            </a:extLst>
          </p:cNvPr>
          <p:cNvSpPr/>
          <p:nvPr/>
        </p:nvSpPr>
        <p:spPr>
          <a:xfrm>
            <a:off x="732155" y="1379772"/>
            <a:ext cx="13166725" cy="791505"/>
          </a:xfrm>
          <a:custGeom>
            <a:avLst/>
            <a:gdLst>
              <a:gd name="connsiteX0" fmla="*/ 0 w 13166725"/>
              <a:gd name="connsiteY0" fmla="*/ 131920 h 791505"/>
              <a:gd name="connsiteX1" fmla="*/ 131920 w 13166725"/>
              <a:gd name="connsiteY1" fmla="*/ 0 h 791505"/>
              <a:gd name="connsiteX2" fmla="*/ 13034805 w 13166725"/>
              <a:gd name="connsiteY2" fmla="*/ 0 h 791505"/>
              <a:gd name="connsiteX3" fmla="*/ 13166725 w 13166725"/>
              <a:gd name="connsiteY3" fmla="*/ 131920 h 791505"/>
              <a:gd name="connsiteX4" fmla="*/ 13166725 w 13166725"/>
              <a:gd name="connsiteY4" fmla="*/ 659585 h 791505"/>
              <a:gd name="connsiteX5" fmla="*/ 13034805 w 13166725"/>
              <a:gd name="connsiteY5" fmla="*/ 791505 h 791505"/>
              <a:gd name="connsiteX6" fmla="*/ 131920 w 13166725"/>
              <a:gd name="connsiteY6" fmla="*/ 791505 h 791505"/>
              <a:gd name="connsiteX7" fmla="*/ 0 w 13166725"/>
              <a:gd name="connsiteY7" fmla="*/ 659585 h 791505"/>
              <a:gd name="connsiteX8" fmla="*/ 0 w 13166725"/>
              <a:gd name="connsiteY8" fmla="*/ 131920 h 79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791505">
                <a:moveTo>
                  <a:pt x="0" y="131920"/>
                </a:moveTo>
                <a:cubicBezTo>
                  <a:pt x="0" y="59063"/>
                  <a:pt x="59063" y="0"/>
                  <a:pt x="131920" y="0"/>
                </a:cubicBezTo>
                <a:lnTo>
                  <a:pt x="13034805" y="0"/>
                </a:lnTo>
                <a:cubicBezTo>
                  <a:pt x="13107662" y="0"/>
                  <a:pt x="13166725" y="59063"/>
                  <a:pt x="13166725" y="131920"/>
                </a:cubicBezTo>
                <a:lnTo>
                  <a:pt x="13166725" y="659585"/>
                </a:lnTo>
                <a:cubicBezTo>
                  <a:pt x="13166725" y="732442"/>
                  <a:pt x="13107662" y="791505"/>
                  <a:pt x="13034805" y="791505"/>
                </a:cubicBezTo>
                <a:lnTo>
                  <a:pt x="131920" y="791505"/>
                </a:lnTo>
                <a:cubicBezTo>
                  <a:pt x="59063" y="791505"/>
                  <a:pt x="0" y="732442"/>
                  <a:pt x="0" y="659585"/>
                </a:cubicBezTo>
                <a:lnTo>
                  <a:pt x="0" y="131920"/>
                </a:lnTo>
                <a:close/>
              </a:path>
            </a:pathLst>
          </a:custGeom>
          <a:solidFill>
            <a:schemeClr val="accent3">
              <a:lumMod val="40000"/>
              <a:lumOff val="60000"/>
            </a:schemeClr>
          </a:solidFill>
          <a:ln>
            <a:solidFill>
              <a:schemeClr val="accent3"/>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4368" tIns="164368" rIns="164368" bIns="164368" numCol="1" spcCol="1270" anchor="ctr" anchorCtr="0">
            <a:noAutofit/>
          </a:bodyPr>
          <a:lstStyle/>
          <a:p>
            <a:pPr marL="0" lvl="0" indent="0" algn="l" defTabSz="14668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Discipline Discrepancies (Indicator 4b)</a:t>
            </a:r>
          </a:p>
        </p:txBody>
      </p:sp>
    </p:spTree>
    <p:extLst>
      <p:ext uri="{BB962C8B-B14F-4D97-AF65-F5344CB8AC3E}">
        <p14:creationId xmlns:p14="http://schemas.microsoft.com/office/powerpoint/2010/main" val="2392471845"/>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87FC-68C7-4B16-A7E0-136488040574}"/>
              </a:ext>
            </a:extLst>
          </p:cNvPr>
          <p:cNvSpPr>
            <a:spLocks noGrp="1"/>
          </p:cNvSpPr>
          <p:nvPr>
            <p:ph type="title"/>
          </p:nvPr>
        </p:nvSpPr>
        <p:spPr/>
        <p:txBody>
          <a:bodyPr/>
          <a:lstStyle/>
          <a:p>
            <a:r>
              <a:rPr lang="en-US" dirty="0">
                <a:solidFill>
                  <a:schemeClr val="accent2">
                    <a:lumMod val="50000"/>
                  </a:schemeClr>
                </a:solidFill>
              </a:rPr>
              <a:t>Results Indicators</a:t>
            </a:r>
          </a:p>
        </p:txBody>
      </p:sp>
      <p:sp>
        <p:nvSpPr>
          <p:cNvPr id="6" name="Freeform: Shape 5">
            <a:extLst>
              <a:ext uri="{FF2B5EF4-FFF2-40B4-BE49-F238E27FC236}">
                <a16:creationId xmlns:a16="http://schemas.microsoft.com/office/drawing/2014/main" id="{18EA0BCB-C2B7-46CA-8385-C0EA1022536B}"/>
              </a:ext>
            </a:extLst>
          </p:cNvPr>
          <p:cNvSpPr/>
          <p:nvPr/>
        </p:nvSpPr>
        <p:spPr>
          <a:xfrm>
            <a:off x="732474" y="1476082"/>
            <a:ext cx="13166725" cy="1163400"/>
          </a:xfrm>
          <a:custGeom>
            <a:avLst/>
            <a:gdLst>
              <a:gd name="connsiteX0" fmla="*/ 0 w 13166725"/>
              <a:gd name="connsiteY0" fmla="*/ 324876 h 1949220"/>
              <a:gd name="connsiteX1" fmla="*/ 324876 w 13166725"/>
              <a:gd name="connsiteY1" fmla="*/ 0 h 1949220"/>
              <a:gd name="connsiteX2" fmla="*/ 12841849 w 13166725"/>
              <a:gd name="connsiteY2" fmla="*/ 0 h 1949220"/>
              <a:gd name="connsiteX3" fmla="*/ 13166725 w 13166725"/>
              <a:gd name="connsiteY3" fmla="*/ 324876 h 1949220"/>
              <a:gd name="connsiteX4" fmla="*/ 13166725 w 13166725"/>
              <a:gd name="connsiteY4" fmla="*/ 1624344 h 1949220"/>
              <a:gd name="connsiteX5" fmla="*/ 12841849 w 13166725"/>
              <a:gd name="connsiteY5" fmla="*/ 1949220 h 1949220"/>
              <a:gd name="connsiteX6" fmla="*/ 324876 w 13166725"/>
              <a:gd name="connsiteY6" fmla="*/ 1949220 h 1949220"/>
              <a:gd name="connsiteX7" fmla="*/ 0 w 13166725"/>
              <a:gd name="connsiteY7" fmla="*/ 1624344 h 1949220"/>
              <a:gd name="connsiteX8" fmla="*/ 0 w 13166725"/>
              <a:gd name="connsiteY8" fmla="*/ 324876 h 19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949220">
                <a:moveTo>
                  <a:pt x="0" y="324876"/>
                </a:moveTo>
                <a:cubicBezTo>
                  <a:pt x="0" y="145452"/>
                  <a:pt x="145452" y="0"/>
                  <a:pt x="324876" y="0"/>
                </a:cubicBezTo>
                <a:lnTo>
                  <a:pt x="12841849" y="0"/>
                </a:lnTo>
                <a:cubicBezTo>
                  <a:pt x="13021273" y="0"/>
                  <a:pt x="13166725" y="145452"/>
                  <a:pt x="13166725" y="324876"/>
                </a:cubicBezTo>
                <a:lnTo>
                  <a:pt x="13166725" y="1624344"/>
                </a:lnTo>
                <a:cubicBezTo>
                  <a:pt x="13166725" y="1803768"/>
                  <a:pt x="13021273" y="1949220"/>
                  <a:pt x="12841849" y="1949220"/>
                </a:cubicBezTo>
                <a:lnTo>
                  <a:pt x="324876" y="1949220"/>
                </a:lnTo>
                <a:cubicBezTo>
                  <a:pt x="145452" y="1949220"/>
                  <a:pt x="0" y="1803768"/>
                  <a:pt x="0" y="1624344"/>
                </a:cubicBezTo>
                <a:lnTo>
                  <a:pt x="0" y="324876"/>
                </a:lnTo>
                <a:close/>
              </a:path>
            </a:pathLst>
          </a:custGeom>
          <a:solidFill>
            <a:schemeClr val="accent4">
              <a:lumMod val="20000"/>
              <a:lumOff val="80000"/>
            </a:schemeClr>
          </a:solidFill>
        </p:spPr>
        <p:style>
          <a:lnRef idx="3">
            <a:schemeClr val="accent4">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81843" tIns="281843" rIns="281843" bIns="281843" numCol="1" spcCol="1270" anchor="ctr" anchorCtr="0">
            <a:noAutofit/>
          </a:bodyPr>
          <a:lstStyle/>
          <a:p>
            <a:pPr marL="0" lvl="0" indent="0" algn="l" defTabSz="21780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Percentage of students with disabilities participating in the Alternate Assessment for Significant Cognitive Disabilities in math and reading</a:t>
            </a:r>
          </a:p>
        </p:txBody>
      </p:sp>
      <p:sp>
        <p:nvSpPr>
          <p:cNvPr id="4" name="Freeform: Shape 3">
            <a:extLst>
              <a:ext uri="{FF2B5EF4-FFF2-40B4-BE49-F238E27FC236}">
                <a16:creationId xmlns:a16="http://schemas.microsoft.com/office/drawing/2014/main" id="{D5AAB7C2-0C3A-8A94-E37A-0007A4A1D2DD}"/>
              </a:ext>
            </a:extLst>
          </p:cNvPr>
          <p:cNvSpPr/>
          <p:nvPr/>
        </p:nvSpPr>
        <p:spPr>
          <a:xfrm>
            <a:off x="732156" y="2778027"/>
            <a:ext cx="13166725" cy="1378527"/>
          </a:xfrm>
          <a:custGeom>
            <a:avLst/>
            <a:gdLst>
              <a:gd name="connsiteX0" fmla="*/ 0 w 13166725"/>
              <a:gd name="connsiteY0" fmla="*/ 324876 h 1949220"/>
              <a:gd name="connsiteX1" fmla="*/ 324876 w 13166725"/>
              <a:gd name="connsiteY1" fmla="*/ 0 h 1949220"/>
              <a:gd name="connsiteX2" fmla="*/ 12841849 w 13166725"/>
              <a:gd name="connsiteY2" fmla="*/ 0 h 1949220"/>
              <a:gd name="connsiteX3" fmla="*/ 13166725 w 13166725"/>
              <a:gd name="connsiteY3" fmla="*/ 324876 h 1949220"/>
              <a:gd name="connsiteX4" fmla="*/ 13166725 w 13166725"/>
              <a:gd name="connsiteY4" fmla="*/ 1624344 h 1949220"/>
              <a:gd name="connsiteX5" fmla="*/ 12841849 w 13166725"/>
              <a:gd name="connsiteY5" fmla="*/ 1949220 h 1949220"/>
              <a:gd name="connsiteX6" fmla="*/ 324876 w 13166725"/>
              <a:gd name="connsiteY6" fmla="*/ 1949220 h 1949220"/>
              <a:gd name="connsiteX7" fmla="*/ 0 w 13166725"/>
              <a:gd name="connsiteY7" fmla="*/ 1624344 h 1949220"/>
              <a:gd name="connsiteX8" fmla="*/ 0 w 13166725"/>
              <a:gd name="connsiteY8" fmla="*/ 324876 h 19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949220">
                <a:moveTo>
                  <a:pt x="0" y="324876"/>
                </a:moveTo>
                <a:cubicBezTo>
                  <a:pt x="0" y="145452"/>
                  <a:pt x="145452" y="0"/>
                  <a:pt x="324876" y="0"/>
                </a:cubicBezTo>
                <a:lnTo>
                  <a:pt x="12841849" y="0"/>
                </a:lnTo>
                <a:cubicBezTo>
                  <a:pt x="13021273" y="0"/>
                  <a:pt x="13166725" y="145452"/>
                  <a:pt x="13166725" y="324876"/>
                </a:cubicBezTo>
                <a:lnTo>
                  <a:pt x="13166725" y="1624344"/>
                </a:lnTo>
                <a:cubicBezTo>
                  <a:pt x="13166725" y="1803768"/>
                  <a:pt x="13021273" y="1949220"/>
                  <a:pt x="12841849" y="1949220"/>
                </a:cubicBezTo>
                <a:lnTo>
                  <a:pt x="324876" y="1949220"/>
                </a:lnTo>
                <a:cubicBezTo>
                  <a:pt x="145452" y="1949220"/>
                  <a:pt x="0" y="1803768"/>
                  <a:pt x="0" y="1624344"/>
                </a:cubicBezTo>
                <a:lnTo>
                  <a:pt x="0" y="324876"/>
                </a:lnTo>
                <a:close/>
              </a:path>
            </a:pathLst>
          </a:custGeom>
          <a:solidFill>
            <a:schemeClr val="accent4">
              <a:lumMod val="20000"/>
              <a:lumOff val="80000"/>
            </a:schemeClr>
          </a:solidFill>
        </p:spPr>
        <p:style>
          <a:lnRef idx="3">
            <a:schemeClr val="accent4">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81843" tIns="281843" rIns="281843" bIns="281843" numCol="1" spcCol="1270" anchor="ctr" anchorCtr="0">
            <a:noAutofit/>
          </a:bodyPr>
          <a:lstStyle/>
          <a:p>
            <a:pPr marL="0" lvl="0" indent="0" algn="l" defTabSz="21780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Percentage of students with disabilities scoring proficient </a:t>
            </a:r>
            <a:r>
              <a:rPr lang="en-US" sz="3000" dirty="0">
                <a:latin typeface="Arial" panose="020B0604020202020204" pitchFamily="34" charset="0"/>
                <a:cs typeface="Arial" panose="020B0604020202020204" pitchFamily="34" charset="0"/>
              </a:rPr>
              <a:t>or above o</a:t>
            </a:r>
            <a:r>
              <a:rPr lang="en-US" sz="3000" kern="1200" dirty="0">
                <a:latin typeface="Arial" panose="020B0604020202020204" pitchFamily="34" charset="0"/>
                <a:cs typeface="Arial" panose="020B0604020202020204" pitchFamily="34" charset="0"/>
              </a:rPr>
              <a:t>n standard state assessments, calculated separately for reading and math, within grades 4, 8, and high school (Indicator </a:t>
            </a:r>
            <a:r>
              <a:rPr lang="en-US" sz="3000" kern="1200" dirty="0" err="1">
                <a:latin typeface="Arial" panose="020B0604020202020204" pitchFamily="34" charset="0"/>
                <a:cs typeface="Arial" panose="020B0604020202020204" pitchFamily="34" charset="0"/>
              </a:rPr>
              <a:t>3b</a:t>
            </a:r>
            <a:r>
              <a:rPr lang="en-US" sz="3000" kern="1200" dirty="0">
                <a:latin typeface="Arial" panose="020B0604020202020204" pitchFamily="34" charset="0"/>
                <a:cs typeface="Arial" panose="020B0604020202020204" pitchFamily="34" charset="0"/>
              </a:rPr>
              <a:t>)</a:t>
            </a:r>
          </a:p>
        </p:txBody>
      </p:sp>
      <p:sp>
        <p:nvSpPr>
          <p:cNvPr id="5" name="Freeform: Shape 4">
            <a:extLst>
              <a:ext uri="{FF2B5EF4-FFF2-40B4-BE49-F238E27FC236}">
                <a16:creationId xmlns:a16="http://schemas.microsoft.com/office/drawing/2014/main" id="{96897363-8F7F-D281-8E3A-55FAE4E5A9C3}"/>
              </a:ext>
            </a:extLst>
          </p:cNvPr>
          <p:cNvSpPr/>
          <p:nvPr/>
        </p:nvSpPr>
        <p:spPr>
          <a:xfrm>
            <a:off x="732155" y="4295099"/>
            <a:ext cx="13166725" cy="1380744"/>
          </a:xfrm>
          <a:custGeom>
            <a:avLst/>
            <a:gdLst>
              <a:gd name="connsiteX0" fmla="*/ 0 w 13166725"/>
              <a:gd name="connsiteY0" fmla="*/ 324876 h 1949220"/>
              <a:gd name="connsiteX1" fmla="*/ 324876 w 13166725"/>
              <a:gd name="connsiteY1" fmla="*/ 0 h 1949220"/>
              <a:gd name="connsiteX2" fmla="*/ 12841849 w 13166725"/>
              <a:gd name="connsiteY2" fmla="*/ 0 h 1949220"/>
              <a:gd name="connsiteX3" fmla="*/ 13166725 w 13166725"/>
              <a:gd name="connsiteY3" fmla="*/ 324876 h 1949220"/>
              <a:gd name="connsiteX4" fmla="*/ 13166725 w 13166725"/>
              <a:gd name="connsiteY4" fmla="*/ 1624344 h 1949220"/>
              <a:gd name="connsiteX5" fmla="*/ 12841849 w 13166725"/>
              <a:gd name="connsiteY5" fmla="*/ 1949220 h 1949220"/>
              <a:gd name="connsiteX6" fmla="*/ 324876 w 13166725"/>
              <a:gd name="connsiteY6" fmla="*/ 1949220 h 1949220"/>
              <a:gd name="connsiteX7" fmla="*/ 0 w 13166725"/>
              <a:gd name="connsiteY7" fmla="*/ 1624344 h 1949220"/>
              <a:gd name="connsiteX8" fmla="*/ 0 w 13166725"/>
              <a:gd name="connsiteY8" fmla="*/ 324876 h 19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949220">
                <a:moveTo>
                  <a:pt x="0" y="324876"/>
                </a:moveTo>
                <a:cubicBezTo>
                  <a:pt x="0" y="145452"/>
                  <a:pt x="145452" y="0"/>
                  <a:pt x="324876" y="0"/>
                </a:cubicBezTo>
                <a:lnTo>
                  <a:pt x="12841849" y="0"/>
                </a:lnTo>
                <a:cubicBezTo>
                  <a:pt x="13021273" y="0"/>
                  <a:pt x="13166725" y="145452"/>
                  <a:pt x="13166725" y="324876"/>
                </a:cubicBezTo>
                <a:lnTo>
                  <a:pt x="13166725" y="1624344"/>
                </a:lnTo>
                <a:cubicBezTo>
                  <a:pt x="13166725" y="1803768"/>
                  <a:pt x="13021273" y="1949220"/>
                  <a:pt x="12841849" y="1949220"/>
                </a:cubicBezTo>
                <a:lnTo>
                  <a:pt x="324876" y="1949220"/>
                </a:lnTo>
                <a:cubicBezTo>
                  <a:pt x="145452" y="1949220"/>
                  <a:pt x="0" y="1803768"/>
                  <a:pt x="0" y="1624344"/>
                </a:cubicBezTo>
                <a:lnTo>
                  <a:pt x="0" y="324876"/>
                </a:lnTo>
                <a:close/>
              </a:path>
            </a:pathLst>
          </a:custGeom>
          <a:solidFill>
            <a:schemeClr val="accent4">
              <a:lumMod val="20000"/>
              <a:lumOff val="80000"/>
            </a:schemeClr>
          </a:solidFill>
        </p:spPr>
        <p:style>
          <a:lnRef idx="3">
            <a:schemeClr val="accent4">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81843" tIns="281843" rIns="281843" bIns="281843" numCol="1" spcCol="1270" anchor="ctr" anchorCtr="0">
            <a:noAutofit/>
          </a:bodyPr>
          <a:lstStyle/>
          <a:p>
            <a:pPr marL="0" lvl="0" indent="0" algn="l" defTabSz="21780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Percentage of exiting students with disabilities ages 14-21 who graduate by meeting the same requirements as students without disabilities (Indicator 1)</a:t>
            </a:r>
          </a:p>
        </p:txBody>
      </p:sp>
      <p:sp>
        <p:nvSpPr>
          <p:cNvPr id="7" name="Freeform: Shape 6">
            <a:extLst>
              <a:ext uri="{FF2B5EF4-FFF2-40B4-BE49-F238E27FC236}">
                <a16:creationId xmlns:a16="http://schemas.microsoft.com/office/drawing/2014/main" id="{92721F0C-6CDD-9AB3-4641-F1813B2A5C4A}"/>
              </a:ext>
            </a:extLst>
          </p:cNvPr>
          <p:cNvSpPr/>
          <p:nvPr/>
        </p:nvSpPr>
        <p:spPr>
          <a:xfrm>
            <a:off x="732791" y="5812171"/>
            <a:ext cx="13166725" cy="1380744"/>
          </a:xfrm>
          <a:custGeom>
            <a:avLst/>
            <a:gdLst>
              <a:gd name="connsiteX0" fmla="*/ 0 w 13166725"/>
              <a:gd name="connsiteY0" fmla="*/ 324876 h 1949220"/>
              <a:gd name="connsiteX1" fmla="*/ 324876 w 13166725"/>
              <a:gd name="connsiteY1" fmla="*/ 0 h 1949220"/>
              <a:gd name="connsiteX2" fmla="*/ 12841849 w 13166725"/>
              <a:gd name="connsiteY2" fmla="*/ 0 h 1949220"/>
              <a:gd name="connsiteX3" fmla="*/ 13166725 w 13166725"/>
              <a:gd name="connsiteY3" fmla="*/ 324876 h 1949220"/>
              <a:gd name="connsiteX4" fmla="*/ 13166725 w 13166725"/>
              <a:gd name="connsiteY4" fmla="*/ 1624344 h 1949220"/>
              <a:gd name="connsiteX5" fmla="*/ 12841849 w 13166725"/>
              <a:gd name="connsiteY5" fmla="*/ 1949220 h 1949220"/>
              <a:gd name="connsiteX6" fmla="*/ 324876 w 13166725"/>
              <a:gd name="connsiteY6" fmla="*/ 1949220 h 1949220"/>
              <a:gd name="connsiteX7" fmla="*/ 0 w 13166725"/>
              <a:gd name="connsiteY7" fmla="*/ 1624344 h 1949220"/>
              <a:gd name="connsiteX8" fmla="*/ 0 w 13166725"/>
              <a:gd name="connsiteY8" fmla="*/ 324876 h 194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66725" h="1949220">
                <a:moveTo>
                  <a:pt x="0" y="324876"/>
                </a:moveTo>
                <a:cubicBezTo>
                  <a:pt x="0" y="145452"/>
                  <a:pt x="145452" y="0"/>
                  <a:pt x="324876" y="0"/>
                </a:cubicBezTo>
                <a:lnTo>
                  <a:pt x="12841849" y="0"/>
                </a:lnTo>
                <a:cubicBezTo>
                  <a:pt x="13021273" y="0"/>
                  <a:pt x="13166725" y="145452"/>
                  <a:pt x="13166725" y="324876"/>
                </a:cubicBezTo>
                <a:lnTo>
                  <a:pt x="13166725" y="1624344"/>
                </a:lnTo>
                <a:cubicBezTo>
                  <a:pt x="13166725" y="1803768"/>
                  <a:pt x="13021273" y="1949220"/>
                  <a:pt x="12841849" y="1949220"/>
                </a:cubicBezTo>
                <a:lnTo>
                  <a:pt x="324876" y="1949220"/>
                </a:lnTo>
                <a:cubicBezTo>
                  <a:pt x="145452" y="1949220"/>
                  <a:pt x="0" y="1803768"/>
                  <a:pt x="0" y="1624344"/>
                </a:cubicBezTo>
                <a:lnTo>
                  <a:pt x="0" y="324876"/>
                </a:lnTo>
                <a:close/>
              </a:path>
            </a:pathLst>
          </a:custGeom>
          <a:solidFill>
            <a:schemeClr val="accent4">
              <a:lumMod val="20000"/>
              <a:lumOff val="80000"/>
            </a:schemeClr>
          </a:solidFill>
        </p:spPr>
        <p:style>
          <a:lnRef idx="3">
            <a:schemeClr val="accent4">
              <a:shade val="80000"/>
              <a:hueOff val="0"/>
              <a:satOff val="0"/>
              <a:lumOff val="0"/>
              <a:alphaOff val="0"/>
            </a:schemeClr>
          </a:lnRef>
          <a:fillRef idx="1">
            <a:scrgbClr r="0" g="0" b="0"/>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281843" tIns="281843" rIns="281843" bIns="281843" numCol="1" spcCol="1270" anchor="ctr" anchorCtr="0">
            <a:noAutofit/>
          </a:bodyPr>
          <a:lstStyle/>
          <a:p>
            <a:pPr marL="0" lvl="0" indent="0" algn="l" defTabSz="217805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Percentage of exiting students with disabilities ages 14-21 who drop out of high school (Indicator 2)</a:t>
            </a:r>
          </a:p>
        </p:txBody>
      </p:sp>
    </p:spTree>
    <p:extLst>
      <p:ext uri="{BB962C8B-B14F-4D97-AF65-F5344CB8AC3E}">
        <p14:creationId xmlns:p14="http://schemas.microsoft.com/office/powerpoint/2010/main" val="115513952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4DFAEBBA97C942BFFB60BBE68183E8" ma:contentTypeVersion="6" ma:contentTypeDescription="Create a new document." ma:contentTypeScope="" ma:versionID="0a0d2beaff7a8772787d7f553707beaf">
  <xsd:schema xmlns:xsd="http://www.w3.org/2001/XMLSchema" xmlns:xs="http://www.w3.org/2001/XMLSchema" xmlns:p="http://schemas.microsoft.com/office/2006/metadata/properties" xmlns:ns2="4a56c0b1-c466-4594-944a-8ebf586e9e44" xmlns:ns3="4df91513-fa67-4a9c-b3fc-8ff4cec04ea6" targetNamespace="http://schemas.microsoft.com/office/2006/metadata/properties" ma:root="true" ma:fieldsID="979a43a9d131ec7d4741ccc230d66205" ns2:_="" ns3:_="">
    <xsd:import namespace="4a56c0b1-c466-4594-944a-8ebf586e9e44"/>
    <xsd:import namespace="4df91513-fa67-4a9c-b3fc-8ff4cec04ea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6c0b1-c466-4594-944a-8ebf586e9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df91513-fa67-4a9c-b3fc-8ff4cec04e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131C93-B35B-43E4-9330-16B9B4E4BFBD}">
  <ds:schemaRefs>
    <ds:schemaRef ds:uri="http://purl.org/dc/dcmitype/"/>
    <ds:schemaRef ds:uri="http://www.w3.org/XML/1998/namespace"/>
    <ds:schemaRef ds:uri="4df91513-fa67-4a9c-b3fc-8ff4cec04ea6"/>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a56c0b1-c466-4594-944a-8ebf586e9e44"/>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D21B4919-1167-414C-931E-447493EC2404}">
  <ds:schemaRefs>
    <ds:schemaRef ds:uri="http://schemas.microsoft.com/sharepoint/v3/contenttype/forms"/>
  </ds:schemaRefs>
</ds:datastoreItem>
</file>

<file path=customXml/itemProps3.xml><?xml version="1.0" encoding="utf-8"?>
<ds:datastoreItem xmlns:ds="http://schemas.openxmlformats.org/officeDocument/2006/customXml" ds:itemID="{9EE45475-8C11-4003-9096-F1C2E400A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56c0b1-c466-4594-944a-8ebf586e9e44"/>
    <ds:schemaRef ds:uri="4df91513-fa67-4a9c-b3fc-8ff4cec04e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1662</Words>
  <Application>Microsoft Office PowerPoint</Application>
  <PresentationFormat>Custom</PresentationFormat>
  <Paragraphs>193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Ohio’s Special Education Ratings</vt:lpstr>
      <vt:lpstr>Topics</vt:lpstr>
      <vt:lpstr>PowerPoint Presentation</vt:lpstr>
      <vt:lpstr>Special Education Ratings</vt:lpstr>
      <vt:lpstr>Special Education Ratings Categories</vt:lpstr>
      <vt:lpstr>Ohio’s Special Education Ratings</vt:lpstr>
      <vt:lpstr>2022 Ratings Include:</vt:lpstr>
      <vt:lpstr>2022 Compliance Indicators</vt:lpstr>
      <vt:lpstr>Results Indicators</vt:lpstr>
      <vt:lpstr>Calculating Ratings</vt:lpstr>
      <vt:lpstr>Calculating Compliance &amp; Results Scores</vt:lpstr>
      <vt:lpstr>PowerPoint Presentation</vt:lpstr>
      <vt:lpstr>Profiles vs. Ratings</vt:lpstr>
      <vt:lpstr>Percentage of Districts Receiving Ratings</vt:lpstr>
      <vt:lpstr>Number of Districts Receiving Ratings</vt:lpstr>
      <vt:lpstr>Accessing Special Education Ratings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2020-08-19T19:36:18Z</dcterms:created>
  <dcterms:modified xsi:type="dcterms:W3CDTF">2022-09-28T14:19:20Z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0x010100F74DFAEBBA97C942BFFB60BBE68183E8</vt:lpwstr>
  </property>
</Properties>
</file>