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4"/>
    <p:sldMasterId id="2147483795" r:id="rId5"/>
  </p:sldMasterIdLst>
  <p:notesMasterIdLst>
    <p:notesMasterId r:id="rId19"/>
  </p:notesMasterIdLst>
  <p:sldIdLst>
    <p:sldId id="268" r:id="rId6"/>
    <p:sldId id="262" r:id="rId7"/>
    <p:sldId id="293" r:id="rId8"/>
    <p:sldId id="2147373964" r:id="rId9"/>
    <p:sldId id="272" r:id="rId10"/>
    <p:sldId id="2147373961" r:id="rId11"/>
    <p:sldId id="2147373960" r:id="rId12"/>
    <p:sldId id="2147373956" r:id="rId13"/>
    <p:sldId id="2147373963" r:id="rId14"/>
    <p:sldId id="2147373939" r:id="rId15"/>
    <p:sldId id="2147373965" r:id="rId16"/>
    <p:sldId id="2147373966" r:id="rId17"/>
    <p:sldId id="265" r:id="rId18"/>
  </p:sldIdLst>
  <p:sldSz cx="12192000" cy="6858000"/>
  <p:notesSz cx="7010400" cy="92964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SemiBold" panose="020B06030304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37DB12-015C-D6DE-7C4F-69C4015D66FF}" name="Ruff, Jennifer" initials="RJ" userId="S::10207139@id.ohio.gov::4b2c6fc8-cc13-4150-81ce-bf27d51658b6" providerId="AD"/>
  <p188:author id="{1BEA0051-1FBD-BB9C-B021-8D5C6D30C1B5}" name="Hickman, Patrick" initials="HP" userId="S::10199225@id.ohio.gov::cae002ed-cfb2-4978-86c9-b2f32e7646be" providerId="AD"/>
  <p188:author id="{E96B02D4-94C5-E957-38C2-F49432121ABB}" name="Valerie Kunze" initials="VK" userId="S::10107775@id.ohio.gov::2b0164b7-82b4-4d2d-be26-06a96cf5e1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Harvey" initials="RH" lastIdx="8" clrIdx="0">
    <p:extLst>
      <p:ext uri="{19B8F6BF-5375-455C-9EA6-DF929625EA0E}">
        <p15:presenceInfo xmlns:p15="http://schemas.microsoft.com/office/powerpoint/2012/main" userId="S::rharvey@clevelandbrowns.com::c1d14a93-53c7-475f-9a08-b8590b267c03" providerId="AD"/>
      </p:ext>
    </p:extLst>
  </p:cmAuthor>
  <p:cmAuthor id="2" name="Heidenreich, Lizzie" initials="HL" lastIdx="6" clrIdx="1">
    <p:extLst>
      <p:ext uri="{19B8F6BF-5375-455C-9EA6-DF929625EA0E}">
        <p15:presenceInfo xmlns:p15="http://schemas.microsoft.com/office/powerpoint/2012/main" userId="S::LHeidenreich@clevelandbrowns.com::794e0d72-25e6-4658-8328-e847c71140b0" providerId="AD"/>
      </p:ext>
    </p:extLst>
  </p:cmAuthor>
  <p:cmAuthor id="3" name="Kathryn Burke" initials="KB" lastIdx="11" clrIdx="2">
    <p:extLst>
      <p:ext uri="{19B8F6BF-5375-455C-9EA6-DF929625EA0E}">
        <p15:presenceInfo xmlns:p15="http://schemas.microsoft.com/office/powerpoint/2012/main" userId="S::kburke@wearerally.com::d6d3fa33-9752-4dda-ad48-77afa73397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C12637"/>
    <a:srgbClr val="BBD36F"/>
    <a:srgbClr val="729364"/>
    <a:srgbClr val="69C2C6"/>
    <a:srgbClr val="F3DF89"/>
    <a:srgbClr val="FFFFFF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0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ckman, Patrick" userId="cae002ed-cfb2-4978-86c9-b2f32e7646be" providerId="ADAL" clId="{17775DD6-1F35-4AC7-820A-48330BF78990}"/>
    <pc:docChg chg="modSld">
      <pc:chgData name="Hickman, Patrick" userId="cae002ed-cfb2-4978-86c9-b2f32e7646be" providerId="ADAL" clId="{17775DD6-1F35-4AC7-820A-48330BF78990}" dt="2024-10-29T13:20:04.091" v="2" actId="20577"/>
      <pc:docMkLst>
        <pc:docMk/>
      </pc:docMkLst>
      <pc:sldChg chg="modNotesTx">
        <pc:chgData name="Hickman, Patrick" userId="cae002ed-cfb2-4978-86c9-b2f32e7646be" providerId="ADAL" clId="{17775DD6-1F35-4AC7-820A-48330BF78990}" dt="2024-10-29T13:19:57.289" v="0" actId="20577"/>
        <pc:sldMkLst>
          <pc:docMk/>
          <pc:sldMk cId="3924088321" sldId="272"/>
        </pc:sldMkLst>
      </pc:sldChg>
      <pc:sldChg chg="modNotesTx">
        <pc:chgData name="Hickman, Patrick" userId="cae002ed-cfb2-4978-86c9-b2f32e7646be" providerId="ADAL" clId="{17775DD6-1F35-4AC7-820A-48330BF78990}" dt="2024-10-29T13:20:04.091" v="2" actId="20577"/>
        <pc:sldMkLst>
          <pc:docMk/>
          <pc:sldMk cId="3237224067" sldId="2147373960"/>
        </pc:sldMkLst>
      </pc:sldChg>
      <pc:sldChg chg="modNotesTx">
        <pc:chgData name="Hickman, Patrick" userId="cae002ed-cfb2-4978-86c9-b2f32e7646be" providerId="ADAL" clId="{17775DD6-1F35-4AC7-820A-48330BF78990}" dt="2024-10-29T13:20:00.567" v="1" actId="20577"/>
        <pc:sldMkLst>
          <pc:docMk/>
          <pc:sldMk cId="3825104150" sldId="21473739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4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3BF8-8156-9E7B-4BD0-C9B84C44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F13ED-CFA9-6DC1-6998-910559629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3C79D-DFCD-2C01-9C4E-6D780B6A5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Recent Ohio-based work done by Innovate K12 – gathering information and stories from schools and districts over past several months.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ource Sans Pro" panose="020B0503030403020204" pitchFamily="34" charset="0"/>
              <a:cs typeface="Gill Sans"/>
              <a:sym typeface="Gill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4F1F8-23E7-B6E6-0488-DEBC8FD2C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Point – place to build and stretch our muscles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1477-32B1-119F-5383-093F5612E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1953B-1450-07C8-1247-A67AFB0C0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77429-6E98-7361-7945-92E574652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Note: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ource Sans Pro" panose="020B0503030403020204" pitchFamily="34" charset="0"/>
              <a:cs typeface="Gill Sans"/>
              <a:sym typeface="Gill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188F9-3F9D-D59A-AAFF-2750DB4AA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34C0A-091E-3204-D9F0-2285A1C9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B36BC-D4B2-F737-2705-43023AA7A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4A579-1693-49EB-5798-ECA818920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E653-5EAB-9B83-271F-AA871BC5F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84A2-2DAB-1A8B-47AB-A9A5EA07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DFC34-FDB2-B7F2-7793-62932F274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9A166-6670-01B4-E019-DDB5D6956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31E8-B7C4-45FA-5D32-BF557968E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FBCDB-0824-F53D-7C63-9EACCD586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C3718-38E0-BBB0-6877-DF1E008F1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F9F0E-B89F-4960-306D-E4F538ADA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Recent Ohio-based work done by Innovate K12 – gathering information and stories from schools and districts over past several months.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ource Sans Pro" panose="020B0503030403020204" pitchFamily="34" charset="0"/>
              <a:cs typeface="Gill Sans"/>
              <a:sym typeface="Gill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5E3E3-2E4C-2D5E-F896-AE40E59B9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anyone willing to share an example of a partnership they have experienced? Whether it’s still budding or long-lasting or somewhere in between?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0938F-2040-0128-6434-106E1822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E645E-10EA-3AF2-ACC1-8457A5E5B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B8B5F-145B-09FB-C299-C0E1949A4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Note: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ource Sans Pro" panose="020B0503030403020204" pitchFamily="34" charset="0"/>
              <a:cs typeface="Gill Sans"/>
              <a:sym typeface="Gill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D311-D267-88C4-6873-9B90EE609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582" y="5592341"/>
            <a:ext cx="2974109" cy="815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4" y="5592194"/>
            <a:ext cx="2739695" cy="7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592280"/>
            <a:ext cx="2621426" cy="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" type="title">
  <p:cSld name="4_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717117"/>
            <a:ext cx="12192000" cy="330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"/>
            <a:ext cx="12192000" cy="706967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66754"/>
            <a:ext cx="12192000" cy="5099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992287"/>
            <a:ext cx="12192000" cy="156633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6112935"/>
            <a:ext cx="12192000" cy="745067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468569"/>
            <a:ext cx="7747200" cy="15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21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7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D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W-w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E3F75"/>
                </a:solidFill>
                <a:latin typeface="Source Sans Pro" panose="020B0503030403020204" pitchFamily="34" charset="0"/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2B658-2D5A-774F-A585-ED75BF68BE55}"/>
              </a:ext>
            </a:extLst>
          </p:cNvPr>
          <p:cNvSpPr txBox="1"/>
          <p:nvPr userDrawn="1"/>
        </p:nvSpPr>
        <p:spPr>
          <a:xfrm>
            <a:off x="3879487" y="6104321"/>
            <a:ext cx="44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</p:spTree>
    <p:extLst>
      <p:ext uri="{BB962C8B-B14F-4D97-AF65-F5344CB8AC3E}">
        <p14:creationId xmlns:p14="http://schemas.microsoft.com/office/powerpoint/2010/main" val="28394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6288">
          <p15:clr>
            <a:srgbClr val="FBAE40"/>
          </p15:clr>
        </p15:guide>
        <p15:guide id="4" pos="1392">
          <p15:clr>
            <a:srgbClr val="FBAE40"/>
          </p15:clr>
        </p15:guide>
        <p15:guide id="5" pos="168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7" r:id="rId2"/>
    <p:sldLayoutId id="2147483784" r:id="rId3"/>
    <p:sldLayoutId id="2147483774" r:id="rId4"/>
    <p:sldLayoutId id="2147483770" r:id="rId5"/>
    <p:sldLayoutId id="2147483792" r:id="rId6"/>
    <p:sldLayoutId id="2147483769" r:id="rId7"/>
    <p:sldLayoutId id="2147483771" r:id="rId8"/>
    <p:sldLayoutId id="2147483772" r:id="rId9"/>
    <p:sldLayoutId id="2147483796" r:id="rId10"/>
    <p:sldLayoutId id="2147483773" r:id="rId11"/>
    <p:sldLayoutId id="2147483775" r:id="rId12"/>
    <p:sldLayoutId id="2147483776" r:id="rId13"/>
    <p:sldLayoutId id="2147483783" r:id="rId14"/>
    <p:sldLayoutId id="2147483788" r:id="rId15"/>
    <p:sldLayoutId id="2147483778" r:id="rId16"/>
    <p:sldLayoutId id="2147483787" r:id="rId17"/>
    <p:sldLayoutId id="2147483780" r:id="rId18"/>
    <p:sldLayoutId id="2147483779" r:id="rId19"/>
    <p:sldLayoutId id="2147483777" r:id="rId20"/>
    <p:sldLayoutId id="2147483781" r:id="rId21"/>
    <p:sldLayoutId id="2147483785" r:id="rId22"/>
    <p:sldLayoutId id="2147483793" r:id="rId23"/>
    <p:sldLayoutId id="2147483791" r:id="rId24"/>
    <p:sldLayoutId id="2147483794" r:id="rId25"/>
    <p:sldLayoutId id="2147483829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C0FF6-0872-B98B-BC37-6F17E855EC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570" y="865528"/>
            <a:ext cx="3937708" cy="4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xPz4UNiUB0-E6zbtV8fIou0C4Mqyz3hJhsmy8y52Rr5UM0s2VzQ5SUxLVzRPN0dVM0NOM0lIWDgxOC4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tendanceworks.org/take-action/community-and-agency-partn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eattleschools.org/departments/community-partnerships/partnership-playbook/" TargetMode="External"/><Relationship Id="rId5" Type="http://schemas.openxmlformats.org/officeDocument/2006/relationships/hyperlink" Target="https://dcps.dc.gov/sites/default/files/dc/sites/dcps/page_content/attachments/DCPS-School-Partnership-Toolkit.pdf" TargetMode="External"/><Relationship Id="rId4" Type="http://schemas.openxmlformats.org/officeDocument/2006/relationships/hyperlink" Target="https://stayinthegame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Hickman@education.ohio.gov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Student-Supports/Attendance-Support/Attendance-School-and-District-Supports/Attendance-Webinar-Se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ucation.ohio.gov/Topics/Student-Supports/Family-and-Community-Engagement/Getting-Parents-Involved/Framework-for-Building-Partnerships-Among-Schoo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oco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8DC4-403B-3DCB-4D87-42E9755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4010"/>
              </a:lnSpc>
            </a:pPr>
            <a:r>
              <a:rPr lang="en-US" cap="none" dirty="0"/>
              <a:t>Where Can You Start?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9CA63-1C6E-DD29-A1D7-85EBA3229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48A1-EC13-F0D8-3138-8FF4B325E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1438-640E-03BC-4755-5A786E1F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Webinar Feedback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E2FE-25C7-2C81-1193-605E0B292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DE2F2-D510-C020-E1D9-F150ADFCD35B}"/>
              </a:ext>
            </a:extLst>
          </p:cNvPr>
          <p:cNvSpPr txBox="1"/>
          <p:nvPr/>
        </p:nvSpPr>
        <p:spPr>
          <a:xfrm>
            <a:off x="710184" y="2532888"/>
            <a:ext cx="4885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What do you want to see?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D4B4F-56A8-8C59-0EBF-F1EEC9E6F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36" y="2386584"/>
            <a:ext cx="4636585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0487-85FC-0589-FC3D-C59C40FC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9DA8-3FAB-E829-4D19-C3D3B9F1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Additional Resources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CEBD-BA9E-75D6-6249-B18DEED33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96EF5-BE9E-95EA-5D26-EB9FD47033E0}"/>
              </a:ext>
            </a:extLst>
          </p:cNvPr>
          <p:cNvSpPr txBox="1"/>
          <p:nvPr/>
        </p:nvSpPr>
        <p:spPr>
          <a:xfrm>
            <a:off x="380999" y="2606040"/>
            <a:ext cx="9960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Community and Agency Partners </a:t>
            </a:r>
            <a:r>
              <a:rPr lang="en-US" sz="2800" dirty="0"/>
              <a:t>– Attendance Works</a:t>
            </a:r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Stay in the Game! Attendance Network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5"/>
              </a:rPr>
              <a:t>DC Public Schools Partnership Toolkit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6"/>
              </a:rPr>
              <a:t>Seattle Public Schools Partnership Playbook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1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946F3D-9CF1-5786-5DA9-E13C5076831F}"/>
              </a:ext>
            </a:extLst>
          </p:cNvPr>
          <p:cNvSpPr txBox="1">
            <a:spLocks/>
          </p:cNvSpPr>
          <p:nvPr/>
        </p:nvSpPr>
        <p:spPr>
          <a:xfrm>
            <a:off x="2599361" y="3637051"/>
            <a:ext cx="6683929" cy="1880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latin typeface="+mj-lt"/>
              </a:rPr>
              <a:t>Patrick Hickman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Ohio’s Attendance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</a:t>
            </a:r>
            <a:r>
              <a:rPr lang="en-US">
                <a:latin typeface="+mj-lt"/>
                <a:hlinkClick r:id="rId2"/>
              </a:rPr>
              <a:t>Patrick.Hickman@education.ohio.gov</a:t>
            </a:r>
            <a:endParaRPr lang="en-US"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F543-EBE6-9024-9463-3D4BFA783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669" y="4911737"/>
            <a:ext cx="5235550" cy="13302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October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C7815-2CCB-7A66-6FFF-8E6FAC93F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9956" y="3601832"/>
            <a:ext cx="5240310" cy="9897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Ohio’s Attendance Advisor</a:t>
            </a:r>
          </a:p>
          <a:p>
            <a:r>
              <a:rPr lang="en-US" dirty="0"/>
              <a:t>Office of Whole Child Supports</a:t>
            </a:r>
          </a:p>
          <a:p>
            <a:r>
              <a:rPr lang="en-US" dirty="0"/>
              <a:t>Department of Education and Workforce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93753-52E0-CB2D-74CC-BBFEB9D8B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9386" y="3044498"/>
            <a:ext cx="5240310" cy="479092"/>
          </a:xfrm>
        </p:spPr>
        <p:txBody>
          <a:bodyPr/>
          <a:lstStyle/>
          <a:p>
            <a:r>
              <a:rPr lang="en-US" dirty="0"/>
              <a:t>Patrick Hickman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FB5A0-422F-1B9C-4D49-D4648A3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17" y="709861"/>
            <a:ext cx="11533047" cy="569913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Source Sans Pro SemiBold"/>
                <a:ea typeface="Source Sans Pro SemiBold"/>
              </a:rPr>
              <a:t>Community Partnerships</a:t>
            </a:r>
            <a:endParaRPr lang="en-US" sz="5400" cap="none" dirty="0">
              <a:ea typeface="Source Sans Pro SemiBold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C6EB7A-6338-7290-459A-5EB257B7CE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463AFC-F395-854C-3F66-D45F892C6A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96BA-1E0A-43D2-09C8-E732AC92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20E0-CC71-8350-64EC-D289ADB7E5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Attendance Webinar Housekeeping</a:t>
            </a:r>
          </a:p>
          <a:p>
            <a:r>
              <a:rPr lang="en-US" sz="2800" dirty="0"/>
              <a:t>Community Partnerships Overview</a:t>
            </a:r>
          </a:p>
          <a:p>
            <a:r>
              <a:rPr lang="en-US" sz="2800" dirty="0"/>
              <a:t>Partnership Categories</a:t>
            </a:r>
          </a:p>
          <a:p>
            <a:r>
              <a:rPr lang="en-US" sz="2800" dirty="0"/>
              <a:t>Peer Examples </a:t>
            </a:r>
          </a:p>
          <a:p>
            <a:r>
              <a:rPr lang="en-US" sz="2800" dirty="0"/>
              <a:t>Your Stories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974F-B252-A171-2706-A77EFC419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B6810-5412-BD5E-B20B-3FB1FF44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FBB1-AB40-8B4A-470A-BCDB535A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Family Engagement Critical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ADC25-326F-58CB-01F2-05CE2E6B4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D4DFA-790E-1B2F-7616-4AECB1B1BF23}"/>
              </a:ext>
            </a:extLst>
          </p:cNvPr>
          <p:cNvSpPr txBox="1"/>
          <p:nvPr/>
        </p:nvSpPr>
        <p:spPr>
          <a:xfrm>
            <a:off x="554736" y="2587752"/>
            <a:ext cx="8513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Upcoming Webinar Topics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Family Engagement </a:t>
            </a:r>
            <a:r>
              <a:rPr lang="en-US" sz="3200" dirty="0"/>
              <a:t>and School Climate – January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Mental Health – February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Participant Choice – March and April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Feedback link at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57AB-4598-42B4-997A-713902A3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Community Partnerships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87C6C-67A5-1A0A-0C91-E682ABF73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C590C-3026-0CF5-6CF8-81CD7C8303D8}"/>
              </a:ext>
            </a:extLst>
          </p:cNvPr>
          <p:cNvSpPr/>
          <p:nvPr/>
        </p:nvSpPr>
        <p:spPr>
          <a:xfrm>
            <a:off x="3125276" y="2452262"/>
            <a:ext cx="2743200" cy="1773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Collaborative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B8476-986D-78BF-193B-8BBD4CD6C4D8}"/>
              </a:ext>
            </a:extLst>
          </p:cNvPr>
          <p:cNvSpPr/>
          <p:nvPr/>
        </p:nvSpPr>
        <p:spPr>
          <a:xfrm>
            <a:off x="3125276" y="4483608"/>
            <a:ext cx="2743200" cy="1773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Responsive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24647-05EE-B550-47F3-3A8E626EACE7}"/>
              </a:ext>
            </a:extLst>
          </p:cNvPr>
          <p:cNvSpPr/>
          <p:nvPr/>
        </p:nvSpPr>
        <p:spPr>
          <a:xfrm>
            <a:off x="6324600" y="4483608"/>
            <a:ext cx="2743200" cy="1773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Mutually Beneficial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E8635-1FB1-D861-8146-5EA8E74E6BDE}"/>
              </a:ext>
            </a:extLst>
          </p:cNvPr>
          <p:cNvSpPr/>
          <p:nvPr/>
        </p:nvSpPr>
        <p:spPr>
          <a:xfrm>
            <a:off x="6324600" y="2444788"/>
            <a:ext cx="2743200" cy="1773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Sustainable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8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1E7B-CE5D-9327-7861-D193B0C7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0793-411A-157B-6044-6E2861D9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How To Begin?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1FC6D-7202-B5A2-F8A7-87E43093A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DCB45-AE70-E175-6928-C7B528C045FC}"/>
              </a:ext>
            </a:extLst>
          </p:cNvPr>
          <p:cNvSpPr txBox="1"/>
          <p:nvPr/>
        </p:nvSpPr>
        <p:spPr>
          <a:xfrm>
            <a:off x="532623" y="2850315"/>
            <a:ext cx="6656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Clearly define needs and goals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Map existing assets and resources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Reach out to collaborate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Maintain open communication channels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Focus on the long-term</a:t>
            </a:r>
          </a:p>
        </p:txBody>
      </p:sp>
      <p:pic>
        <p:nvPicPr>
          <p:cNvPr id="10" name="Picture 9" descr="A group of people sitting at a table looking at a map">
            <a:extLst>
              <a:ext uri="{FF2B5EF4-FFF2-40B4-BE49-F238E27FC236}">
                <a16:creationId xmlns:a16="http://schemas.microsoft.com/office/drawing/2014/main" id="{0A408313-38A3-DF4B-92BB-E380EFB4F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69" y="3600825"/>
            <a:ext cx="418338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480DA-2A49-EC98-8C4C-F7CE2027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FBA0-11BD-AF18-8E2B-1F53428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Who Does This Include?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54AF9-EF38-3ECD-B1E2-79A1A4050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819CB5A8-FEA6-0DFC-147D-EFC071DC52DA}"/>
              </a:ext>
            </a:extLst>
          </p:cNvPr>
          <p:cNvSpPr/>
          <p:nvPr/>
        </p:nvSpPr>
        <p:spPr>
          <a:xfrm rot="5400000" flipV="1">
            <a:off x="5953312" y="3512839"/>
            <a:ext cx="2874653" cy="184251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5BDFA83F-93B5-2206-2297-DBF9E242151C}"/>
              </a:ext>
            </a:extLst>
          </p:cNvPr>
          <p:cNvSpPr/>
          <p:nvPr/>
        </p:nvSpPr>
        <p:spPr>
          <a:xfrm rot="16392733">
            <a:off x="2281868" y="3379836"/>
            <a:ext cx="2774046" cy="187316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Graphic 21" descr="Schoolhouse with solid fill">
            <a:extLst>
              <a:ext uri="{FF2B5EF4-FFF2-40B4-BE49-F238E27FC236}">
                <a16:creationId xmlns:a16="http://schemas.microsoft.com/office/drawing/2014/main" id="{B1B7384C-AF49-5AF7-93AD-F0A718E1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7423" y="2075512"/>
            <a:ext cx="1842519" cy="1842519"/>
          </a:xfrm>
          <a:prstGeom prst="rect">
            <a:avLst/>
          </a:prstGeom>
        </p:spPr>
      </p:pic>
      <p:pic>
        <p:nvPicPr>
          <p:cNvPr id="24" name="Graphic 23" descr="Neighborhood outline">
            <a:extLst>
              <a:ext uri="{FF2B5EF4-FFF2-40B4-BE49-F238E27FC236}">
                <a16:creationId xmlns:a16="http://schemas.microsoft.com/office/drawing/2014/main" id="{51DD5046-A992-75CF-8F79-46FB8F18F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678" y="4816341"/>
            <a:ext cx="1540009" cy="15400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2C97E4-D649-688D-CE64-CE218BDB5A53}"/>
              </a:ext>
            </a:extLst>
          </p:cNvPr>
          <p:cNvSpPr txBox="1"/>
          <p:nvPr/>
        </p:nvSpPr>
        <p:spPr>
          <a:xfrm>
            <a:off x="2455133" y="2389056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Medical Community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F79D1-320B-1606-9E7C-6348BDEC2CE1}"/>
              </a:ext>
            </a:extLst>
          </p:cNvPr>
          <p:cNvSpPr txBox="1"/>
          <p:nvPr/>
        </p:nvSpPr>
        <p:spPr>
          <a:xfrm>
            <a:off x="1059148" y="3560357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Business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C4027-70B2-1852-F9BC-2227337E1835}"/>
              </a:ext>
            </a:extLst>
          </p:cNvPr>
          <p:cNvSpPr txBox="1"/>
          <p:nvPr/>
        </p:nvSpPr>
        <p:spPr>
          <a:xfrm>
            <a:off x="797859" y="4296854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Education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75B51-A23D-B7C2-848E-256D0EA995F4}"/>
              </a:ext>
            </a:extLst>
          </p:cNvPr>
          <p:cNvSpPr txBox="1"/>
          <p:nvPr/>
        </p:nvSpPr>
        <p:spPr>
          <a:xfrm>
            <a:off x="6469379" y="2350440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Nonprofits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A315D5-2AF7-6C2B-8121-0D0A5E50B50C}"/>
              </a:ext>
            </a:extLst>
          </p:cNvPr>
          <p:cNvSpPr txBox="1"/>
          <p:nvPr/>
        </p:nvSpPr>
        <p:spPr>
          <a:xfrm flipH="1">
            <a:off x="57748" y="5107119"/>
            <a:ext cx="309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Libraries/Cultural Institutions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A375B3-E8E6-060C-98A9-D2F153186BE5}"/>
              </a:ext>
            </a:extLst>
          </p:cNvPr>
          <p:cNvSpPr txBox="1"/>
          <p:nvPr/>
        </p:nvSpPr>
        <p:spPr>
          <a:xfrm>
            <a:off x="825319" y="5843909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Civic and Government Agencies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AA16F-727D-5126-110F-B4F1867FA4C5}"/>
              </a:ext>
            </a:extLst>
          </p:cNvPr>
          <p:cNvSpPr txBox="1"/>
          <p:nvPr/>
        </p:nvSpPr>
        <p:spPr>
          <a:xfrm>
            <a:off x="8208823" y="3454227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Agricultural and Food Organizations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2947B-856D-7A8E-A1E3-3AB8EF868E2E}"/>
              </a:ext>
            </a:extLst>
          </p:cNvPr>
          <p:cNvSpPr txBox="1"/>
          <p:nvPr/>
        </p:nvSpPr>
        <p:spPr>
          <a:xfrm>
            <a:off x="8371335" y="4287480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Faith-based Organizations</a:t>
            </a:r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400158-B9C1-7076-FA94-6964C1C75406}"/>
              </a:ext>
            </a:extLst>
          </p:cNvPr>
          <p:cNvSpPr txBox="1"/>
          <p:nvPr/>
        </p:nvSpPr>
        <p:spPr>
          <a:xfrm>
            <a:off x="8046344" y="5107411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and Communications Outlets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AE910D-9D4B-C71D-9DC5-3AB116E24377}"/>
              </a:ext>
            </a:extLst>
          </p:cNvPr>
          <p:cNvSpPr txBox="1"/>
          <p:nvPr/>
        </p:nvSpPr>
        <p:spPr>
          <a:xfrm>
            <a:off x="7673892" y="2746427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Sports and Recreation Organizations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301C6B-645F-CAAF-147F-F4FE68872332}"/>
              </a:ext>
            </a:extLst>
          </p:cNvPr>
          <p:cNvSpPr txBox="1"/>
          <p:nvPr/>
        </p:nvSpPr>
        <p:spPr>
          <a:xfrm>
            <a:off x="3972715" y="6393960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Senior and Veteran Organizations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57531A-5A8C-A484-66F4-FD3AB736562C}"/>
              </a:ext>
            </a:extLst>
          </p:cNvPr>
          <p:cNvSpPr txBox="1"/>
          <p:nvPr/>
        </p:nvSpPr>
        <p:spPr>
          <a:xfrm>
            <a:off x="7113638" y="5857153"/>
            <a:ext cx="348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and Advocacy Organizations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98271-0A0C-7EE8-C8C4-935757DC9BFB}"/>
              </a:ext>
            </a:extLst>
          </p:cNvPr>
          <p:cNvSpPr txBox="1"/>
          <p:nvPr/>
        </p:nvSpPr>
        <p:spPr>
          <a:xfrm>
            <a:off x="420632" y="2879092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 and STEM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37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8DC4-403B-3DCB-4D87-42E9755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4010"/>
              </a:lnSpc>
            </a:pPr>
            <a:r>
              <a:rPr lang="en-US" cap="none" dirty="0"/>
              <a:t>Recent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9CA63-1C6E-DD29-A1D7-85EBA3229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117F8-2BD6-2363-E583-60167C4D5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A6B7-5A23-AC42-55BB-E98FCB65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Example from Southwest Ohio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79243-E1B1-F50B-FBAE-405ADCECA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3EECD-A1F2-D1FB-1714-6A12E35DBB22}"/>
              </a:ext>
            </a:extLst>
          </p:cNvPr>
          <p:cNvSpPr txBox="1"/>
          <p:nvPr/>
        </p:nvSpPr>
        <p:spPr>
          <a:xfrm>
            <a:off x="380999" y="2606040"/>
            <a:ext cx="99608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hlinkClick r:id="rId3"/>
              </a:rPr>
              <a:t>Southwest Ohio Council of Governments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brought together districts such as Middletown City Schools and Hamilton City Schools to collaborate on family engagement strategies.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Developed a comprehensive family outreach model, where they share resources and collaborate on creating consistent messaging around the importance of attendance.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Programs coordinate support for families: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offering workshops that focus on improving attendance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addressing barriers like 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helping families understand the importance of regular school attendance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Pooling resources, providing more to families than they could on their own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5025542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92C137-8BA8-439C-8065-E67771FCED01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6143A5-1BDA-41EA-9974-A4FA9E28A4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ea3d7-a9df-45f1-a5fa-6d55deb8e082">
      <UserInfo>
        <DisplayName>Kunze, Valerie</DisplayName>
        <AccountId>81</AccountId>
        <AccountType/>
      </UserInfo>
      <UserInfo>
        <DisplayName>Stoll, Hilary</DisplayName>
        <AccountId>305</AccountId>
        <AccountType/>
      </UserInfo>
      <UserInfo>
        <DisplayName>Coston, Caroline</DisplayName>
        <AccountId>1300</AccountId>
        <AccountType/>
      </UserInfo>
      <UserInfo>
        <DisplayName>Szymanski, Amy</DisplayName>
        <AccountId>1301</AccountId>
        <AccountType/>
      </UserInfo>
    </SharedWithUsers>
    <lcf76f155ced4ddcb4097134ff3c332f xmlns="9e78b027-b3d7-4b98-ab45-603a36e2a9eb">
      <Terms xmlns="http://schemas.microsoft.com/office/infopath/2007/PartnerControls"/>
    </lcf76f155ced4ddcb4097134ff3c332f>
    <TaxCatchAll xmlns="890ea3d7-a9df-45f1-a5fa-6d55deb8e0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663863A7B1B499CCD133E0B630EEE" ma:contentTypeVersion="16" ma:contentTypeDescription="Create a new document." ma:contentTypeScope="" ma:versionID="ead0a5c74143e5a169c1976e8c7dd84b">
  <xsd:schema xmlns:xsd="http://www.w3.org/2001/XMLSchema" xmlns:xs="http://www.w3.org/2001/XMLSchema" xmlns:p="http://schemas.microsoft.com/office/2006/metadata/properties" xmlns:ns2="9e78b027-b3d7-4b98-ab45-603a36e2a9eb" xmlns:ns3="890ea3d7-a9df-45f1-a5fa-6d55deb8e082" targetNamespace="http://schemas.microsoft.com/office/2006/metadata/properties" ma:root="true" ma:fieldsID="09468b7129dc7d0547a8fb4dbaad779a" ns2:_="" ns3:_="">
    <xsd:import namespace="9e78b027-b3d7-4b98-ab45-603a36e2a9eb"/>
    <xsd:import namespace="890ea3d7-a9df-45f1-a5fa-6d55deb8e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8b027-b3d7-4b98-ab45-603a36e2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ea3d7-a9df-45f1-a5fa-6d55deb8e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fb2479e-906a-4956-a0b7-5e8ac4900b88}" ma:internalName="TaxCatchAll" ma:showField="CatchAllData" ma:web="890ea3d7-a9df-45f1-a5fa-6d55deb8e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D5D5D-3292-48A5-83BF-27D57C567AF9}">
  <ds:schemaRefs>
    <ds:schemaRef ds:uri="890ea3d7-a9df-45f1-a5fa-6d55deb8e082"/>
    <ds:schemaRef ds:uri="9e78b027-b3d7-4b98-ab45-603a36e2a9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89CDED-4857-4743-970D-2524D6DE0D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AAF81-DB95-4C13-AD16-2292824DA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8b027-b3d7-4b98-ab45-603a36e2a9eb"/>
    <ds:schemaRef ds:uri="890ea3d7-a9df-45f1-a5fa-6d55deb8e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10737</TotalTime>
  <Words>392</Words>
  <Application>Microsoft Office PowerPoint</Application>
  <PresentationFormat>Widescreen</PresentationFormat>
  <Paragraphs>98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Source Sans Pro</vt:lpstr>
      <vt:lpstr>Source Sans Pro SemiBold</vt:lpstr>
      <vt:lpstr>Wingdings</vt:lpstr>
      <vt:lpstr>Arial</vt:lpstr>
      <vt:lpstr>Open Sans</vt:lpstr>
      <vt:lpstr>Calibri</vt:lpstr>
      <vt:lpstr>Rockwell</vt:lpstr>
      <vt:lpstr>Heart of it All Deck</vt:lpstr>
      <vt:lpstr>Opening and Closing Slides</vt:lpstr>
      <vt:lpstr>PowerPoint Presentation</vt:lpstr>
      <vt:lpstr>Community Partnerships</vt:lpstr>
      <vt:lpstr>Topics</vt:lpstr>
      <vt:lpstr>Family Engagement Critical</vt:lpstr>
      <vt:lpstr>Community Partnerships</vt:lpstr>
      <vt:lpstr>How To Begin?</vt:lpstr>
      <vt:lpstr>Who Does This Include?</vt:lpstr>
      <vt:lpstr>Recent Data</vt:lpstr>
      <vt:lpstr>Example from Southwest Ohio</vt:lpstr>
      <vt:lpstr>Where Can You Start?</vt:lpstr>
      <vt:lpstr>Webinar Feedback</vt:lpstr>
      <vt:lpstr>Additional 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Ohio Department of Education and Workforce</dc:creator>
  <cp:keywords/>
  <dc:description/>
  <cp:lastModifiedBy>Hickman, Patrick</cp:lastModifiedBy>
  <cp:revision>9</cp:revision>
  <cp:lastPrinted>2023-06-01T12:39:21Z</cp:lastPrinted>
  <dcterms:created xsi:type="dcterms:W3CDTF">2019-10-25T18:01:05Z</dcterms:created>
  <dcterms:modified xsi:type="dcterms:W3CDTF">2024-10-29T13:20:06Z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0x010100E5C663863A7B1B499CCD133E0B630EEE</vt:lpwstr>
  </property>
</Properties>
</file>