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67" r:id="rId4"/>
    <p:sldMasterId id="2147483795" r:id="rId5"/>
  </p:sldMasterIdLst>
  <p:notesMasterIdLst>
    <p:notesMasterId r:id="rId24"/>
  </p:notesMasterIdLst>
  <p:sldIdLst>
    <p:sldId id="268" r:id="rId6"/>
    <p:sldId id="262" r:id="rId7"/>
    <p:sldId id="293" r:id="rId8"/>
    <p:sldId id="272" r:id="rId9"/>
    <p:sldId id="2147373949" r:id="rId10"/>
    <p:sldId id="2147373950" r:id="rId11"/>
    <p:sldId id="2147373951" r:id="rId12"/>
    <p:sldId id="2147373952" r:id="rId13"/>
    <p:sldId id="2147373953" r:id="rId14"/>
    <p:sldId id="2147373948" r:id="rId15"/>
    <p:sldId id="317" r:id="rId16"/>
    <p:sldId id="2147373957" r:id="rId17"/>
    <p:sldId id="2147373956" r:id="rId18"/>
    <p:sldId id="2147373954" r:id="rId19"/>
    <p:sldId id="2147373939" r:id="rId20"/>
    <p:sldId id="273" r:id="rId21"/>
    <p:sldId id="2147373958" r:id="rId22"/>
    <p:sldId id="265" r:id="rId23"/>
  </p:sldIdLst>
  <p:sldSz cx="12192000" cy="6858000"/>
  <p:notesSz cx="7010400" cy="9296400"/>
  <p:embeddedFontLs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Rockwell" panose="02060603020205020403" pitchFamily="18" charset="0"/>
      <p:regular r:id="rId29"/>
      <p:bold r:id="rId30"/>
      <p:italic r:id="rId31"/>
      <p:boldItalic r:id="rId32"/>
    </p:embeddedFont>
    <p:embeddedFont>
      <p:font typeface="Source Sans Pro" panose="020B0503030403020204" pitchFamily="34" charset="0"/>
      <p:regular r:id="rId33"/>
      <p:bold r:id="rId34"/>
      <p:italic r:id="rId35"/>
      <p:boldItalic r:id="rId36"/>
    </p:embeddedFont>
    <p:embeddedFont>
      <p:font typeface="Source Sans Pro SemiBold" panose="020B060303040302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37DB12-015C-D6DE-7C4F-69C4015D66FF}" name="Ruff, Jennifer" initials="RJ" userId="S::10207139@id.ohio.gov::4b2c6fc8-cc13-4150-81ce-bf27d51658b6" providerId="AD"/>
  <p188:author id="{1BEA0051-1FBD-BB9C-B021-8D5C6D30C1B5}" name="Hickman, Patrick" initials="HP" userId="S::10199225@id.ohio.gov::cae002ed-cfb2-4978-86c9-b2f32e7646be" providerId="AD"/>
  <p188:author id="{E96B02D4-94C5-E957-38C2-F49432121ABB}" name="Valerie Kunze" initials="VK" userId="S::10107775@id.ohio.gov::2b0164b7-82b4-4d2d-be26-06a96cf5e12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ee Harvey" initials="RH" lastIdx="8" clrIdx="0">
    <p:extLst>
      <p:ext uri="{19B8F6BF-5375-455C-9EA6-DF929625EA0E}">
        <p15:presenceInfo xmlns:p15="http://schemas.microsoft.com/office/powerpoint/2012/main" userId="S::rharvey@clevelandbrowns.com::c1d14a93-53c7-475f-9a08-b8590b267c03" providerId="AD"/>
      </p:ext>
    </p:extLst>
  </p:cmAuthor>
  <p:cmAuthor id="2" name="Heidenreich, Lizzie" initials="HL" lastIdx="6" clrIdx="1">
    <p:extLst>
      <p:ext uri="{19B8F6BF-5375-455C-9EA6-DF929625EA0E}">
        <p15:presenceInfo xmlns:p15="http://schemas.microsoft.com/office/powerpoint/2012/main" userId="S::LHeidenreich@clevelandbrowns.com::794e0d72-25e6-4658-8328-e847c71140b0" providerId="AD"/>
      </p:ext>
    </p:extLst>
  </p:cmAuthor>
  <p:cmAuthor id="3" name="Kathryn Burke" initials="KB" lastIdx="11" clrIdx="2">
    <p:extLst>
      <p:ext uri="{19B8F6BF-5375-455C-9EA6-DF929625EA0E}">
        <p15:presenceInfo xmlns:p15="http://schemas.microsoft.com/office/powerpoint/2012/main" userId="S::kburke@wearerally.com::d6d3fa33-9752-4dda-ad48-77afa73397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F75"/>
    <a:srgbClr val="C12637"/>
    <a:srgbClr val="BBD36F"/>
    <a:srgbClr val="729364"/>
    <a:srgbClr val="69C2C6"/>
    <a:srgbClr val="F3DF89"/>
    <a:srgbClr val="FFFFFF"/>
    <a:srgbClr val="008E51"/>
    <a:srgbClr val="007A46"/>
    <a:srgbClr val="F383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02"/>
      </p:cViewPr>
      <p:guideLst>
        <p:guide orient="horz" pos="2160"/>
        <p:guide pos="3840"/>
        <p:guide orient="horz" pos="1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6B4-48D8-B8A4-E6284CBC79E5}"/>
              </c:ext>
            </c:extLst>
          </c:dPt>
          <c:dLbls>
            <c:dLbl>
              <c:idx val="2"/>
              <c:layout>
                <c:manualLayout>
                  <c:x val="-8.0422639477757581E-3"/>
                  <c:y val="-3.1620529932817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B4-48D8-B8A4-E6284CBC79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Export!$B$2:$H$2</c:f>
              <c:strCache>
                <c:ptCount val="7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  <c:pt idx="5">
                  <c:v>2022-2023</c:v>
                </c:pt>
                <c:pt idx="6">
                  <c:v>2023-2024</c:v>
                </c:pt>
              </c:strCache>
            </c:strRef>
          </c:cat>
          <c:val>
            <c:numRef>
              <c:f>Export!$B$15:$H$15</c:f>
              <c:numCache>
                <c:formatCode>_(* #,##0_);_(* \(#,##0\);_(* "-"??_);_(@_)</c:formatCode>
                <c:ptCount val="7"/>
                <c:pt idx="0">
                  <c:v>259603.82624899998</c:v>
                </c:pt>
                <c:pt idx="1">
                  <c:v>268634.32978800003</c:v>
                </c:pt>
                <c:pt idx="2">
                  <c:v>179651.678002</c:v>
                </c:pt>
                <c:pt idx="3">
                  <c:v>377438.86829300004</c:v>
                </c:pt>
                <c:pt idx="4">
                  <c:v>473222.69297799998</c:v>
                </c:pt>
                <c:pt idx="5">
                  <c:v>418382.16147599998</c:v>
                </c:pt>
                <c:pt idx="6">
                  <c:v>396218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6B4-48D8-B8A4-E6284CBC79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467692000"/>
        <c:axId val="467691520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3.3023315821815773E-2"/>
                  <c:y val="7.71111357073870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B4-48D8-B8A4-E6284CBC79E5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5DA979FC-8ADF-4608-B92D-54BE59028175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86B4-48D8-B8A4-E6284CBC79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Export!$B$16:$H$16</c:f>
              <c:numCache>
                <c:formatCode>0.0%</c:formatCode>
                <c:ptCount val="7"/>
                <c:pt idx="0">
                  <c:v>0.16019122164122149</c:v>
                </c:pt>
                <c:pt idx="1">
                  <c:v>0.16661379891620284</c:v>
                </c:pt>
                <c:pt idx="2">
                  <c:v>0.11193628814517798</c:v>
                </c:pt>
                <c:pt idx="3">
                  <c:v>0.240120274755348</c:v>
                </c:pt>
                <c:pt idx="4">
                  <c:v>0.30199961286170585</c:v>
                </c:pt>
                <c:pt idx="5">
                  <c:v>0.26816030061596191</c:v>
                </c:pt>
                <c:pt idx="6">
                  <c:v>0.25580384893564823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6B4-48D8-B8A4-E6284CBC79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0957328"/>
        <c:axId val="22209680"/>
      </c:lineChart>
      <c:catAx>
        <c:axId val="46769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7691520"/>
        <c:crosses val="autoZero"/>
        <c:auto val="1"/>
        <c:lblAlgn val="ctr"/>
        <c:lblOffset val="100"/>
        <c:noMultiLvlLbl val="0"/>
      </c:catAx>
      <c:valAx>
        <c:axId val="46769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7692000"/>
        <c:crosses val="autoZero"/>
        <c:crossBetween val="between"/>
      </c:valAx>
      <c:valAx>
        <c:axId val="22209680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0957328"/>
        <c:crosses val="max"/>
        <c:crossBetween val="between"/>
      </c:valAx>
      <c:catAx>
        <c:axId val="540957328"/>
        <c:scaling>
          <c:orientation val="minMax"/>
        </c:scaling>
        <c:delete val="1"/>
        <c:axPos val="b"/>
        <c:majorTickMark val="out"/>
        <c:minorTickMark val="none"/>
        <c:tickLblPos val="nextTo"/>
        <c:crossAx val="222096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CA_by_grade_24!$M$4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CA_by_grade_24!$L$5:$L$17</c:f>
              <c:strCache>
                <c:ptCount val="13"/>
                <c:pt idx="0">
                  <c:v>KG</c:v>
                </c:pt>
                <c:pt idx="1">
                  <c:v>01</c:v>
                </c:pt>
                <c:pt idx="2">
                  <c:v>02</c:v>
                </c:pt>
                <c:pt idx="3">
                  <c:v>03</c:v>
                </c:pt>
                <c:pt idx="4">
                  <c:v>04</c:v>
                </c:pt>
                <c:pt idx="5">
                  <c:v>05</c:v>
                </c:pt>
                <c:pt idx="6">
                  <c:v>06</c:v>
                </c:pt>
                <c:pt idx="7">
                  <c:v>07</c:v>
                </c:pt>
                <c:pt idx="8">
                  <c:v>08</c:v>
                </c:pt>
                <c:pt idx="9">
                  <c:v>09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</c:strCache>
            </c:strRef>
          </c:cat>
          <c:val>
            <c:numRef>
              <c:f>CA_by_grade_24!$M$5:$M$17</c:f>
              <c:numCache>
                <c:formatCode>0.0</c:formatCode>
                <c:ptCount val="13"/>
                <c:pt idx="0">
                  <c:v>21.894602261085101</c:v>
                </c:pt>
                <c:pt idx="1">
                  <c:v>20.214961417942</c:v>
                </c:pt>
                <c:pt idx="2">
                  <c:v>19.3601336297221</c:v>
                </c:pt>
                <c:pt idx="3">
                  <c:v>18.878289189363699</c:v>
                </c:pt>
                <c:pt idx="4">
                  <c:v>19.988129300459001</c:v>
                </c:pt>
                <c:pt idx="5">
                  <c:v>20.545037703208902</c:v>
                </c:pt>
                <c:pt idx="6">
                  <c:v>22.566201752320602</c:v>
                </c:pt>
                <c:pt idx="7">
                  <c:v>25.059809219904999</c:v>
                </c:pt>
                <c:pt idx="8">
                  <c:v>26.122674244628001</c:v>
                </c:pt>
                <c:pt idx="9">
                  <c:v>29.0164396301526</c:v>
                </c:pt>
                <c:pt idx="10">
                  <c:v>28.137194674078501</c:v>
                </c:pt>
                <c:pt idx="11">
                  <c:v>28.926670941285899</c:v>
                </c:pt>
                <c:pt idx="12">
                  <c:v>29.001886693733098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F3-4BD0-B176-82654B9D1521}"/>
            </c:ext>
          </c:extLst>
        </c:ser>
        <c:ser>
          <c:idx val="1"/>
          <c:order val="1"/>
          <c:tx>
            <c:strRef>
              <c:f>CA_by_grade_24!$N$4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CA_by_grade_24!$L$5:$L$17</c:f>
              <c:strCache>
                <c:ptCount val="13"/>
                <c:pt idx="0">
                  <c:v>KG</c:v>
                </c:pt>
                <c:pt idx="1">
                  <c:v>01</c:v>
                </c:pt>
                <c:pt idx="2">
                  <c:v>02</c:v>
                </c:pt>
                <c:pt idx="3">
                  <c:v>03</c:v>
                </c:pt>
                <c:pt idx="4">
                  <c:v>04</c:v>
                </c:pt>
                <c:pt idx="5">
                  <c:v>05</c:v>
                </c:pt>
                <c:pt idx="6">
                  <c:v>06</c:v>
                </c:pt>
                <c:pt idx="7">
                  <c:v>07</c:v>
                </c:pt>
                <c:pt idx="8">
                  <c:v>08</c:v>
                </c:pt>
                <c:pt idx="9">
                  <c:v>09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</c:strCache>
            </c:strRef>
          </c:cat>
          <c:val>
            <c:numRef>
              <c:f>CA_by_grade_24!$N$5:$N$17</c:f>
              <c:numCache>
                <c:formatCode>0.0</c:formatCode>
                <c:ptCount val="13"/>
                <c:pt idx="0">
                  <c:v>31.3232587887913</c:v>
                </c:pt>
                <c:pt idx="1">
                  <c:v>25.811912819183</c:v>
                </c:pt>
                <c:pt idx="2">
                  <c:v>24.377715003048401</c:v>
                </c:pt>
                <c:pt idx="3">
                  <c:v>23.333748995872199</c:v>
                </c:pt>
                <c:pt idx="4">
                  <c:v>23.624569693228999</c:v>
                </c:pt>
                <c:pt idx="5">
                  <c:v>25.123826035760398</c:v>
                </c:pt>
                <c:pt idx="6">
                  <c:v>28.000466010503999</c:v>
                </c:pt>
                <c:pt idx="7">
                  <c:v>30.216412390960599</c:v>
                </c:pt>
                <c:pt idx="8">
                  <c:v>31.629951691708001</c:v>
                </c:pt>
                <c:pt idx="9">
                  <c:v>35.698955742046202</c:v>
                </c:pt>
                <c:pt idx="10">
                  <c:v>35.175856838743201</c:v>
                </c:pt>
                <c:pt idx="11">
                  <c:v>36.059769944386503</c:v>
                </c:pt>
                <c:pt idx="12">
                  <c:v>39.309775115660003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F3-4BD0-B176-82654B9D1521}"/>
            </c:ext>
          </c:extLst>
        </c:ser>
        <c:ser>
          <c:idx val="2"/>
          <c:order val="2"/>
          <c:tx>
            <c:strRef>
              <c:f>CA_by_grade_24!$O$4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CA_by_grade_24!$L$5:$L$17</c:f>
              <c:strCache>
                <c:ptCount val="13"/>
                <c:pt idx="0">
                  <c:v>KG</c:v>
                </c:pt>
                <c:pt idx="1">
                  <c:v>01</c:v>
                </c:pt>
                <c:pt idx="2">
                  <c:v>02</c:v>
                </c:pt>
                <c:pt idx="3">
                  <c:v>03</c:v>
                </c:pt>
                <c:pt idx="4">
                  <c:v>04</c:v>
                </c:pt>
                <c:pt idx="5">
                  <c:v>05</c:v>
                </c:pt>
                <c:pt idx="6">
                  <c:v>06</c:v>
                </c:pt>
                <c:pt idx="7">
                  <c:v>07</c:v>
                </c:pt>
                <c:pt idx="8">
                  <c:v>08</c:v>
                </c:pt>
                <c:pt idx="9">
                  <c:v>09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</c:strCache>
            </c:strRef>
          </c:cat>
          <c:val>
            <c:numRef>
              <c:f>CA_by_grade_24!$O$5:$O$17</c:f>
              <c:numCache>
                <c:formatCode>0.0</c:formatCode>
                <c:ptCount val="13"/>
                <c:pt idx="0">
                  <c:v>29.0779565631934</c:v>
                </c:pt>
                <c:pt idx="1">
                  <c:v>24.1423365990074</c:v>
                </c:pt>
                <c:pt idx="2">
                  <c:v>20.676284386981798</c:v>
                </c:pt>
                <c:pt idx="3">
                  <c:v>19.583242091493101</c:v>
                </c:pt>
                <c:pt idx="4">
                  <c:v>20.064640061732501</c:v>
                </c:pt>
                <c:pt idx="5">
                  <c:v>20.6436350870013</c:v>
                </c:pt>
                <c:pt idx="6">
                  <c:v>23.7746171140023</c:v>
                </c:pt>
                <c:pt idx="7">
                  <c:v>26.2496721018024</c:v>
                </c:pt>
                <c:pt idx="8">
                  <c:v>28.370771049239998</c:v>
                </c:pt>
                <c:pt idx="9">
                  <c:v>31.564412213504799</c:v>
                </c:pt>
                <c:pt idx="10">
                  <c:v>32.045505787569603</c:v>
                </c:pt>
                <c:pt idx="11">
                  <c:v>33.4930580300814</c:v>
                </c:pt>
                <c:pt idx="12">
                  <c:v>36.779752867941198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F3-4BD0-B176-82654B9D1521}"/>
            </c:ext>
          </c:extLst>
        </c:ser>
        <c:ser>
          <c:idx val="3"/>
          <c:order val="3"/>
          <c:tx>
            <c:strRef>
              <c:f>CA_by_grade_24!$P$4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BF3-4BD0-B176-82654B9D1521}"/>
              </c:ext>
            </c:extLst>
          </c:dPt>
          <c:dLbls>
            <c:dLbl>
              <c:idx val="0"/>
              <c:layout>
                <c:manualLayout>
                  <c:x val="7.684918347742555E-3"/>
                  <c:y val="1.79291772088816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F3-4BD0-B176-82654B9D1521}"/>
                </c:ext>
              </c:extLst>
            </c:dLbl>
            <c:dLbl>
              <c:idx val="1"/>
              <c:layout>
                <c:manualLayout>
                  <c:x val="1.1527377521613832E-2"/>
                  <c:y val="2.15150126506580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BF3-4BD0-B176-82654B9D1521}"/>
                </c:ext>
              </c:extLst>
            </c:dLbl>
            <c:dLbl>
              <c:idx val="2"/>
              <c:layout>
                <c:manualLayout>
                  <c:x val="7.684918347742555E-3"/>
                  <c:y val="2.15150126506580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BF3-4BD0-B176-82654B9D1521}"/>
                </c:ext>
              </c:extLst>
            </c:dLbl>
            <c:dLbl>
              <c:idx val="3"/>
              <c:layout>
                <c:manualLayout>
                  <c:x val="9.6061479346781584E-3"/>
                  <c:y val="2.51008480924343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BF3-4BD0-B176-82654B9D1521}"/>
                </c:ext>
              </c:extLst>
            </c:dLbl>
            <c:dLbl>
              <c:idx val="4"/>
              <c:layout>
                <c:manualLayout>
                  <c:x val="5.763688760806916E-3"/>
                  <c:y val="1.79291772088816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BF3-4BD0-B176-82654B9D1521}"/>
                </c:ext>
              </c:extLst>
            </c:dLbl>
            <c:dLbl>
              <c:idx val="5"/>
              <c:layout>
                <c:manualLayout>
                  <c:x val="5.763688760806916E-3"/>
                  <c:y val="2.15150126506579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BF3-4BD0-B176-82654B9D1521}"/>
                </c:ext>
              </c:extLst>
            </c:dLbl>
            <c:dLbl>
              <c:idx val="6"/>
              <c:layout>
                <c:manualLayout>
                  <c:x val="5.7636887608068458E-3"/>
                  <c:y val="1.43433417671053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BF3-4BD0-B176-82654B9D1521}"/>
                </c:ext>
              </c:extLst>
            </c:dLbl>
            <c:dLbl>
              <c:idx val="7"/>
              <c:layout>
                <c:manualLayout>
                  <c:x val="9.6061479346782642E-3"/>
                  <c:y val="2.15150126506580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BF3-4BD0-B176-82654B9D1521}"/>
                </c:ext>
              </c:extLst>
            </c:dLbl>
            <c:dLbl>
              <c:idx val="8"/>
              <c:layout>
                <c:manualLayout>
                  <c:x val="5.7636887608067755E-3"/>
                  <c:y val="2.15150126506580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BF3-4BD0-B176-82654B9D1521}"/>
                </c:ext>
              </c:extLst>
            </c:dLbl>
            <c:dLbl>
              <c:idx val="9"/>
              <c:layout>
                <c:manualLayout>
                  <c:x val="7.684918347742555E-3"/>
                  <c:y val="2.15150126506580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BF3-4BD0-B176-82654B9D1521}"/>
                </c:ext>
              </c:extLst>
            </c:dLbl>
            <c:dLbl>
              <c:idx val="10"/>
              <c:layout>
                <c:manualLayout>
                  <c:x val="9.6061479346780526E-3"/>
                  <c:y val="2.51008480924343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BF3-4BD0-B176-82654B9D1521}"/>
                </c:ext>
              </c:extLst>
            </c:dLbl>
            <c:dLbl>
              <c:idx val="11"/>
              <c:layout>
                <c:manualLayout>
                  <c:x val="7.684918347742555E-3"/>
                  <c:y val="2.51008480924343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BF3-4BD0-B176-82654B9D1521}"/>
                </c:ext>
              </c:extLst>
            </c:dLbl>
            <c:dLbl>
              <c:idx val="12"/>
              <c:layout>
                <c:manualLayout>
                  <c:x val="9.6061479346781949E-3"/>
                  <c:y val="2.5100848092434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BF3-4BD0-B176-82654B9D15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27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CA_by_grade_24!$L$5:$L$17</c:f>
              <c:strCache>
                <c:ptCount val="13"/>
                <c:pt idx="0">
                  <c:v>KG</c:v>
                </c:pt>
                <c:pt idx="1">
                  <c:v>01</c:v>
                </c:pt>
                <c:pt idx="2">
                  <c:v>02</c:v>
                </c:pt>
                <c:pt idx="3">
                  <c:v>03</c:v>
                </c:pt>
                <c:pt idx="4">
                  <c:v>04</c:v>
                </c:pt>
                <c:pt idx="5">
                  <c:v>05</c:v>
                </c:pt>
                <c:pt idx="6">
                  <c:v>06</c:v>
                </c:pt>
                <c:pt idx="7">
                  <c:v>07</c:v>
                </c:pt>
                <c:pt idx="8">
                  <c:v>08</c:v>
                </c:pt>
                <c:pt idx="9">
                  <c:v>09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</c:strCache>
            </c:strRef>
          </c:cat>
          <c:val>
            <c:numRef>
              <c:f>CA_by_grade_24!$P$5:$P$17</c:f>
              <c:numCache>
                <c:formatCode>0.0</c:formatCode>
                <c:ptCount val="13"/>
                <c:pt idx="0">
                  <c:v>25.618481678830399</c:v>
                </c:pt>
                <c:pt idx="1">
                  <c:v>21.201190196961001</c:v>
                </c:pt>
                <c:pt idx="2">
                  <c:v>19.720142182021299</c:v>
                </c:pt>
                <c:pt idx="3">
                  <c:v>17.749240328371599</c:v>
                </c:pt>
                <c:pt idx="4">
                  <c:v>18.898017233466302</c:v>
                </c:pt>
                <c:pt idx="5">
                  <c:v>19.742020374443399</c:v>
                </c:pt>
                <c:pt idx="6">
                  <c:v>22.336870312340199</c:v>
                </c:pt>
                <c:pt idx="7">
                  <c:v>25.463017028050899</c:v>
                </c:pt>
                <c:pt idx="8">
                  <c:v>27.348613293538801</c:v>
                </c:pt>
                <c:pt idx="9">
                  <c:v>31.115487600347802</c:v>
                </c:pt>
                <c:pt idx="10">
                  <c:v>31.573999054021499</c:v>
                </c:pt>
                <c:pt idx="11">
                  <c:v>33.952615818376003</c:v>
                </c:pt>
                <c:pt idx="12">
                  <c:v>36.111455276399802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BF3-4BD0-B176-82654B9D15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47723216"/>
        <c:axId val="1147728496"/>
      </c:barChart>
      <c:catAx>
        <c:axId val="114772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7728496"/>
        <c:crosses val="autoZero"/>
        <c:auto val="1"/>
        <c:lblAlgn val="ctr"/>
        <c:lblOffset val="100"/>
        <c:noMultiLvlLbl val="0"/>
      </c:catAx>
      <c:valAx>
        <c:axId val="1147728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772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[Statewide_ca_typology.xlsx]Sheet1!PivotTable143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#,##0.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tx2">
              <a:lumMod val="50000"/>
              <a:lumOff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pattFill prst="pct70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tx2">
              <a:lumMod val="25000"/>
              <a:lumOff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tx2">
              <a:lumMod val="25000"/>
              <a:lumOff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tx2">
              <a:lumMod val="50000"/>
              <a:lumOff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pattFill prst="pct70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tx2">
              <a:lumMod val="25000"/>
              <a:lumOff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tx2">
              <a:lumMod val="50000"/>
              <a:lumOff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pattFill prst="pct70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Sheet1!$G$1:$G$2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Sheet1!$F$3:$F$9</c:f>
              <c:strCache>
                <c:ptCount val="6"/>
                <c:pt idx="0">
                  <c:v>Major Urban</c:v>
                </c:pt>
                <c:pt idx="1">
                  <c:v>Urban</c:v>
                </c:pt>
                <c:pt idx="2">
                  <c:v>Suburban</c:v>
                </c:pt>
                <c:pt idx="3">
                  <c:v>Small Town</c:v>
                </c:pt>
                <c:pt idx="4">
                  <c:v>Rural</c:v>
                </c:pt>
                <c:pt idx="5">
                  <c:v>Community School</c:v>
                </c:pt>
              </c:strCache>
            </c:strRef>
          </c:cat>
          <c:val>
            <c:numRef>
              <c:f>Sheet1!$G$3:$G$9</c:f>
              <c:numCache>
                <c:formatCode>0.0%</c:formatCode>
                <c:ptCount val="6"/>
                <c:pt idx="0">
                  <c:v>0.53100000000000003</c:v>
                </c:pt>
                <c:pt idx="1">
                  <c:v>0.371</c:v>
                </c:pt>
                <c:pt idx="2">
                  <c:v>0.127</c:v>
                </c:pt>
                <c:pt idx="3">
                  <c:v>0.187</c:v>
                </c:pt>
                <c:pt idx="4">
                  <c:v>0.16300000000000001</c:v>
                </c:pt>
                <c:pt idx="5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F7-44F2-8A97-5D68E876BB52}"/>
            </c:ext>
          </c:extLst>
        </c:ser>
        <c:ser>
          <c:idx val="1"/>
          <c:order val="1"/>
          <c:tx>
            <c:strRef>
              <c:f>Sheet1!$H$1:$H$2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tx2">
                <a:lumMod val="25000"/>
                <a:lumOff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Sheet1!$F$3:$F$9</c:f>
              <c:strCache>
                <c:ptCount val="6"/>
                <c:pt idx="0">
                  <c:v>Major Urban</c:v>
                </c:pt>
                <c:pt idx="1">
                  <c:v>Urban</c:v>
                </c:pt>
                <c:pt idx="2">
                  <c:v>Suburban</c:v>
                </c:pt>
                <c:pt idx="3">
                  <c:v>Small Town</c:v>
                </c:pt>
                <c:pt idx="4">
                  <c:v>Rural</c:v>
                </c:pt>
                <c:pt idx="5">
                  <c:v>Community School</c:v>
                </c:pt>
              </c:strCache>
            </c:strRef>
          </c:cat>
          <c:val>
            <c:numRef>
              <c:f>Sheet1!$H$3:$H$9</c:f>
              <c:numCache>
                <c:formatCode>0.0%</c:formatCode>
                <c:ptCount val="6"/>
                <c:pt idx="0">
                  <c:v>0.57399999999999995</c:v>
                </c:pt>
                <c:pt idx="1">
                  <c:v>0.41499999999999998</c:v>
                </c:pt>
                <c:pt idx="2">
                  <c:v>0.18899999999999997</c:v>
                </c:pt>
                <c:pt idx="3">
                  <c:v>0.26400000000000001</c:v>
                </c:pt>
                <c:pt idx="4">
                  <c:v>0.23399999999999999</c:v>
                </c:pt>
                <c:pt idx="5">
                  <c:v>0.40200000000000002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F7-44F2-8A97-5D68E876BB52}"/>
            </c:ext>
          </c:extLst>
        </c:ser>
        <c:ser>
          <c:idx val="2"/>
          <c:order val="2"/>
          <c:tx>
            <c:strRef>
              <c:f>Sheet1!$I$1:$I$2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Sheet1!$F$3:$F$9</c:f>
              <c:strCache>
                <c:ptCount val="6"/>
                <c:pt idx="0">
                  <c:v>Major Urban</c:v>
                </c:pt>
                <c:pt idx="1">
                  <c:v>Urban</c:v>
                </c:pt>
                <c:pt idx="2">
                  <c:v>Suburban</c:v>
                </c:pt>
                <c:pt idx="3">
                  <c:v>Small Town</c:v>
                </c:pt>
                <c:pt idx="4">
                  <c:v>Rural</c:v>
                </c:pt>
                <c:pt idx="5">
                  <c:v>Community School</c:v>
                </c:pt>
              </c:strCache>
            </c:strRef>
          </c:cat>
          <c:val>
            <c:numRef>
              <c:f>Sheet1!$I$3:$I$9</c:f>
              <c:numCache>
                <c:formatCode>0.0%</c:formatCode>
                <c:ptCount val="6"/>
                <c:pt idx="0">
                  <c:v>0.50670000000000004</c:v>
                </c:pt>
                <c:pt idx="1">
                  <c:v>0.3589</c:v>
                </c:pt>
                <c:pt idx="2">
                  <c:v>0.1777</c:v>
                </c:pt>
                <c:pt idx="3">
                  <c:v>0.222</c:v>
                </c:pt>
                <c:pt idx="4">
                  <c:v>0.2034</c:v>
                </c:pt>
                <c:pt idx="5">
                  <c:v>0.35700000000000004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F7-44F2-8A97-5D68E876BB52}"/>
            </c:ext>
          </c:extLst>
        </c:ser>
        <c:ser>
          <c:idx val="3"/>
          <c:order val="3"/>
          <c:tx>
            <c:strRef>
              <c:f>Sheet1!$J$1:$J$2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Sheet1!$F$3:$F$9</c:f>
              <c:strCache>
                <c:ptCount val="6"/>
                <c:pt idx="0">
                  <c:v>Major Urban</c:v>
                </c:pt>
                <c:pt idx="1">
                  <c:v>Urban</c:v>
                </c:pt>
                <c:pt idx="2">
                  <c:v>Suburban</c:v>
                </c:pt>
                <c:pt idx="3">
                  <c:v>Small Town</c:v>
                </c:pt>
                <c:pt idx="4">
                  <c:v>Rural</c:v>
                </c:pt>
                <c:pt idx="5">
                  <c:v>Community School</c:v>
                </c:pt>
              </c:strCache>
            </c:strRef>
          </c:cat>
          <c:val>
            <c:numRef>
              <c:f>Sheet1!$J$3:$J$9</c:f>
              <c:numCache>
                <c:formatCode>0.0%</c:formatCode>
                <c:ptCount val="6"/>
                <c:pt idx="0">
                  <c:v>0.47740000000000005</c:v>
                </c:pt>
                <c:pt idx="1">
                  <c:v>0.34570000000000001</c:v>
                </c:pt>
                <c:pt idx="2">
                  <c:v>0.16500000000000001</c:v>
                </c:pt>
                <c:pt idx="3">
                  <c:v>0.21030000000000001</c:v>
                </c:pt>
                <c:pt idx="4">
                  <c:v>0.19640000000000002</c:v>
                </c:pt>
                <c:pt idx="5">
                  <c:v>0.35369999999999996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1F7-44F2-8A97-5D68E876BB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71197952"/>
        <c:axId val="271198432"/>
      </c:barChart>
      <c:catAx>
        <c:axId val="27119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1198432"/>
        <c:crosses val="autoZero"/>
        <c:auto val="1"/>
        <c:lblAlgn val="ctr"/>
        <c:lblOffset val="100"/>
        <c:noMultiLvlLbl val="0"/>
      </c:catAx>
      <c:valAx>
        <c:axId val="271198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1197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[Chronic Absenteeism Rate for Economic Disadvantaged (3).xlsx]Sheet1!PivotTable13</c:name>
    <c:fmtId val="3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horzOverflow="clip" vert="horz" wrap="square" lIns="38100" tIns="19050" rIns="38100" bIns="19050" anchor="t" anchorCtr="0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2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rgbClr val="C0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horzOverflow="clip" vert="horz" wrap="square" lIns="38100" tIns="19050" rIns="38100" bIns="19050" anchor="t" anchorCtr="0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6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C0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horzOverflow="clip" vert="horz" wrap="square" lIns="38100" tIns="19050" rIns="38100" bIns="19050" anchor="t" anchorCtr="0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rec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0"/>
        <c:spPr>
          <a:solidFill>
            <a:schemeClr val="bg1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rgbClr val="C0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-5400000" spcFirstLastPara="1" vertOverflow="ellipsis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Sheet1!$F$4:$F$5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horzOverflow="clip" vert="horz" wrap="square" lIns="38100" tIns="19050" rIns="38100" bIns="19050" anchor="t" anchorCtr="0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Sheet1!$E$6:$E$11</c:f>
              <c:strCache>
                <c:ptCount val="5"/>
                <c:pt idx="0">
                  <c:v>Students with Disabilities</c:v>
                </c:pt>
                <c:pt idx="1">
                  <c:v>Economic Disadvantaged</c:v>
                </c:pt>
                <c:pt idx="2">
                  <c:v>English Learner</c:v>
                </c:pt>
                <c:pt idx="3">
                  <c:v>Experiencing Homelessness</c:v>
                </c:pt>
                <c:pt idx="4">
                  <c:v>In Foster Care</c:v>
                </c:pt>
              </c:strCache>
            </c:strRef>
          </c:cat>
          <c:val>
            <c:numRef>
              <c:f>Sheet1!$F$6:$F$11</c:f>
              <c:numCache>
                <c:formatCode>0.0%</c:formatCode>
                <c:ptCount val="5"/>
                <c:pt idx="0">
                  <c:v>0.32817401944831398</c:v>
                </c:pt>
                <c:pt idx="1">
                  <c:v>0.375291827527165</c:v>
                </c:pt>
                <c:pt idx="2">
                  <c:v>0.32022214655567199</c:v>
                </c:pt>
                <c:pt idx="3">
                  <c:v>0.59299999999999997</c:v>
                </c:pt>
                <c:pt idx="4">
                  <c:v>0.32200000000000001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D5-4B89-88EA-A4ACDB5836B8}"/>
            </c:ext>
          </c:extLst>
        </c:ser>
        <c:ser>
          <c:idx val="1"/>
          <c:order val="1"/>
          <c:tx>
            <c:strRef>
              <c:f>Sheet1!$G$4:$G$5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Sheet1!$E$6:$E$11</c:f>
              <c:strCache>
                <c:ptCount val="5"/>
                <c:pt idx="0">
                  <c:v>Students with Disabilities</c:v>
                </c:pt>
                <c:pt idx="1">
                  <c:v>Economic Disadvantaged</c:v>
                </c:pt>
                <c:pt idx="2">
                  <c:v>English Learner</c:v>
                </c:pt>
                <c:pt idx="3">
                  <c:v>Experiencing Homelessness</c:v>
                </c:pt>
                <c:pt idx="4">
                  <c:v>In Foster Care</c:v>
                </c:pt>
              </c:strCache>
            </c:strRef>
          </c:cat>
          <c:val>
            <c:numRef>
              <c:f>Sheet1!$G$6:$G$11</c:f>
              <c:numCache>
                <c:formatCode>0.0%</c:formatCode>
                <c:ptCount val="5"/>
                <c:pt idx="0">
                  <c:v>0.39926785837770601</c:v>
                </c:pt>
                <c:pt idx="1">
                  <c:v>0.44382319780953</c:v>
                </c:pt>
                <c:pt idx="2">
                  <c:v>0.316092023138071</c:v>
                </c:pt>
                <c:pt idx="3">
                  <c:v>0.65100000000000002</c:v>
                </c:pt>
                <c:pt idx="4">
                  <c:v>0.375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D5-4B89-88EA-A4ACDB5836B8}"/>
            </c:ext>
          </c:extLst>
        </c:ser>
        <c:ser>
          <c:idx val="2"/>
          <c:order val="2"/>
          <c:tx>
            <c:strRef>
              <c:f>Sheet1!$H$4:$H$5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Sheet1!$E$6:$E$11</c:f>
              <c:strCache>
                <c:ptCount val="5"/>
                <c:pt idx="0">
                  <c:v>Students with Disabilities</c:v>
                </c:pt>
                <c:pt idx="1">
                  <c:v>Economic Disadvantaged</c:v>
                </c:pt>
                <c:pt idx="2">
                  <c:v>English Learner</c:v>
                </c:pt>
                <c:pt idx="3">
                  <c:v>Experiencing Homelessness</c:v>
                </c:pt>
                <c:pt idx="4">
                  <c:v>In Foster Care</c:v>
                </c:pt>
              </c:strCache>
            </c:strRef>
          </c:cat>
          <c:val>
            <c:numRef>
              <c:f>Sheet1!$H$6:$H$11</c:f>
              <c:numCache>
                <c:formatCode>0.0%</c:formatCode>
                <c:ptCount val="5"/>
                <c:pt idx="0">
                  <c:v>0.35744186242387999</c:v>
                </c:pt>
                <c:pt idx="1">
                  <c:v>0.39062702727455401</c:v>
                </c:pt>
                <c:pt idx="2">
                  <c:v>0.291705828366708</c:v>
                </c:pt>
                <c:pt idx="3">
                  <c:v>0.62</c:v>
                </c:pt>
                <c:pt idx="4">
                  <c:v>0.33700000000000002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D5-4B89-88EA-A4ACDB5836B8}"/>
            </c:ext>
          </c:extLst>
        </c:ser>
        <c:ser>
          <c:idx val="3"/>
          <c:order val="3"/>
          <c:tx>
            <c:strRef>
              <c:f>Sheet1!$I$4:$I$5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Sheet1!$E$6:$E$11</c:f>
              <c:strCache>
                <c:ptCount val="5"/>
                <c:pt idx="0">
                  <c:v>Students with Disabilities</c:v>
                </c:pt>
                <c:pt idx="1">
                  <c:v>Economic Disadvantaged</c:v>
                </c:pt>
                <c:pt idx="2">
                  <c:v>English Learner</c:v>
                </c:pt>
                <c:pt idx="3">
                  <c:v>Experiencing Homelessness</c:v>
                </c:pt>
                <c:pt idx="4">
                  <c:v>In Foster Care</c:v>
                </c:pt>
              </c:strCache>
            </c:strRef>
          </c:cat>
          <c:val>
            <c:numRef>
              <c:f>Sheet1!$I$6:$I$11</c:f>
              <c:numCache>
                <c:formatCode>0.0%</c:formatCode>
                <c:ptCount val="5"/>
                <c:pt idx="0">
                  <c:v>0.34298888723766102</c:v>
                </c:pt>
                <c:pt idx="1">
                  <c:v>0.361943381595841</c:v>
                </c:pt>
                <c:pt idx="2">
                  <c:v>0.26442465876347199</c:v>
                </c:pt>
                <c:pt idx="3">
                  <c:v>0.58599999999999997</c:v>
                </c:pt>
                <c:pt idx="4">
                  <c:v>0.33600000000000002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D5-4B89-88EA-A4ACDB5836B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43239503"/>
        <c:axId val="1243216943"/>
      </c:barChart>
      <c:catAx>
        <c:axId val="1243239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3216943"/>
        <c:crosses val="autoZero"/>
        <c:auto val="1"/>
        <c:lblAlgn val="ctr"/>
        <c:lblOffset val="100"/>
        <c:noMultiLvlLbl val="0"/>
      </c:catAx>
      <c:valAx>
        <c:axId val="12432169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32395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[Book3]Sheet2!PivotTable29</c:name>
    <c:fmtId val="7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Sheet2!$D$3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E07-4A3D-AE56-25833D7C2E25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E07-4A3D-AE56-25833D7C2E25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E07-4A3D-AE56-25833D7C2E25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E07-4A3D-AE56-25833D7C2E25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E07-4A3D-AE56-25833D7C2E25}"/>
              </c:ext>
            </c:extLst>
          </c:dPt>
          <c:dPt>
            <c:idx val="1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E07-4A3D-AE56-25833D7C2E25}"/>
              </c:ext>
            </c:extLst>
          </c:dPt>
          <c:dPt>
            <c:idx val="1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E07-4A3D-AE56-25833D7C2E25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E07-4A3D-AE56-25833D7C2E25}"/>
              </c:ext>
            </c:extLst>
          </c:dPt>
          <c:dPt>
            <c:idx val="17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E07-4A3D-AE56-25833D7C2E25}"/>
              </c:ext>
            </c:extLst>
          </c:dPt>
          <c:dPt>
            <c:idx val="19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7E07-4A3D-AE56-25833D7C2E25}"/>
              </c:ext>
            </c:extLst>
          </c:dPt>
          <c:dPt>
            <c:idx val="2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E07-4A3D-AE56-25833D7C2E25}"/>
              </c:ext>
            </c:extLst>
          </c:dPt>
          <c:dPt>
            <c:idx val="2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7E07-4A3D-AE56-25833D7C2E2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Sheet2!$A$4:$C$27</c:f>
              <c:multiLvlStrCache>
                <c:ptCount val="24"/>
                <c:lvl>
                  <c:pt idx="0">
                    <c:v>Chronically Absent</c:v>
                  </c:pt>
                  <c:pt idx="1">
                    <c:v>Not Chronically Ab</c:v>
                  </c:pt>
                  <c:pt idx="2">
                    <c:v>Chronically Absent</c:v>
                  </c:pt>
                  <c:pt idx="3">
                    <c:v>Not Chronically Ab</c:v>
                  </c:pt>
                  <c:pt idx="4">
                    <c:v>Chronically Absent</c:v>
                  </c:pt>
                  <c:pt idx="5">
                    <c:v>Not Chronically Ab</c:v>
                  </c:pt>
                  <c:pt idx="6">
                    <c:v>Chronically Absent</c:v>
                  </c:pt>
                  <c:pt idx="7">
                    <c:v>Not Chronically Ab</c:v>
                  </c:pt>
                  <c:pt idx="8">
                    <c:v>Chronically Absent</c:v>
                  </c:pt>
                  <c:pt idx="9">
                    <c:v>Not Chronically Ab</c:v>
                  </c:pt>
                  <c:pt idx="10">
                    <c:v>Chronically Absent</c:v>
                  </c:pt>
                  <c:pt idx="11">
                    <c:v>Not Chronically Ab</c:v>
                  </c:pt>
                  <c:pt idx="12">
                    <c:v>Chronically Absent</c:v>
                  </c:pt>
                  <c:pt idx="13">
                    <c:v>Not Chronically Ab</c:v>
                  </c:pt>
                  <c:pt idx="14">
                    <c:v>Chronically Absent</c:v>
                  </c:pt>
                  <c:pt idx="15">
                    <c:v>Not Chronically Ab</c:v>
                  </c:pt>
                  <c:pt idx="16">
                    <c:v>Chronically Absent</c:v>
                  </c:pt>
                  <c:pt idx="17">
                    <c:v>Not Chronically Ab</c:v>
                  </c:pt>
                  <c:pt idx="18">
                    <c:v>Chronically Absent</c:v>
                  </c:pt>
                  <c:pt idx="19">
                    <c:v>Not Chronically Ab</c:v>
                  </c:pt>
                  <c:pt idx="20">
                    <c:v>Chronically Absent</c:v>
                  </c:pt>
                  <c:pt idx="21">
                    <c:v>Not Chronically Ab</c:v>
                  </c:pt>
                  <c:pt idx="22">
                    <c:v>Chronically Absent</c:v>
                  </c:pt>
                  <c:pt idx="23">
                    <c:v>Not Chronically Ab</c:v>
                  </c:pt>
                </c:lvl>
                <c:lvl>
                  <c:pt idx="0">
                    <c:v>Economic Disadvantage</c:v>
                  </c:pt>
                  <c:pt idx="2">
                    <c:v>Non-Economic Disadvantage</c:v>
                  </c:pt>
                  <c:pt idx="4">
                    <c:v>Economic Disadvantage</c:v>
                  </c:pt>
                  <c:pt idx="6">
                    <c:v>Non-Economic Disadvantage</c:v>
                  </c:pt>
                  <c:pt idx="8">
                    <c:v>Economic Disadvantage</c:v>
                  </c:pt>
                  <c:pt idx="10">
                    <c:v>Non-Economic Disadvantage</c:v>
                  </c:pt>
                  <c:pt idx="12">
                    <c:v>Economic Disadvantage</c:v>
                  </c:pt>
                  <c:pt idx="14">
                    <c:v>Non-Economic Disadvantage</c:v>
                  </c:pt>
                  <c:pt idx="16">
                    <c:v>Economic Disadvantage</c:v>
                  </c:pt>
                  <c:pt idx="18">
                    <c:v>Non-Economic Disadvantage</c:v>
                  </c:pt>
                  <c:pt idx="20">
                    <c:v>Economic Disadvantage</c:v>
                  </c:pt>
                  <c:pt idx="22">
                    <c:v>Non-Economic Disadvantage</c:v>
                  </c:pt>
                </c:lvl>
                <c:lvl>
                  <c:pt idx="0">
                    <c:v>American Indian or Alaskan Native</c:v>
                  </c:pt>
                  <c:pt idx="4">
                    <c:v>Asian or Pacific Islander</c:v>
                  </c:pt>
                  <c:pt idx="8">
                    <c:v>Black, Non-Hispanic</c:v>
                  </c:pt>
                  <c:pt idx="12">
                    <c:v>Hispanic</c:v>
                  </c:pt>
                  <c:pt idx="16">
                    <c:v>Multiracial</c:v>
                  </c:pt>
                  <c:pt idx="20">
                    <c:v>White, Non-Hispanic</c:v>
                  </c:pt>
                </c:lvl>
              </c:multiLvlStrCache>
            </c:multiLvlStrRef>
          </c:cat>
          <c:val>
            <c:numRef>
              <c:f>Sheet2!$D$4:$D$27</c:f>
              <c:numCache>
                <c:formatCode>0.0</c:formatCode>
                <c:ptCount val="24"/>
                <c:pt idx="0">
                  <c:v>27.066836650047204</c:v>
                </c:pt>
                <c:pt idx="1">
                  <c:v>40.741860046760827</c:v>
                </c:pt>
                <c:pt idx="2">
                  <c:v>6.1661883728342231</c:v>
                </c:pt>
                <c:pt idx="3">
                  <c:v>26.025114930357674</c:v>
                </c:pt>
                <c:pt idx="4">
                  <c:v>8.1955740783369535</c:v>
                </c:pt>
                <c:pt idx="5">
                  <c:v>34.868802399620598</c:v>
                </c:pt>
                <c:pt idx="6">
                  <c:v>5.7300699360946954</c:v>
                </c:pt>
                <c:pt idx="7">
                  <c:v>51.205553585946959</c:v>
                </c:pt>
                <c:pt idx="8">
                  <c:v>41.497560090476199</c:v>
                </c:pt>
                <c:pt idx="9">
                  <c:v>47.999808985461456</c:v>
                </c:pt>
                <c:pt idx="10">
                  <c:v>1.9106136870515378</c:v>
                </c:pt>
                <c:pt idx="11">
                  <c:v>8.5920172370183003</c:v>
                </c:pt>
                <c:pt idx="12">
                  <c:v>28.596261853849679</c:v>
                </c:pt>
                <c:pt idx="13">
                  <c:v>47.821862499342586</c:v>
                </c:pt>
                <c:pt idx="14">
                  <c:v>4.3286557692463736</c:v>
                </c:pt>
                <c:pt idx="15">
                  <c:v>19.253219877561474</c:v>
                </c:pt>
                <c:pt idx="16">
                  <c:v>27.554215604074837</c:v>
                </c:pt>
                <c:pt idx="17">
                  <c:v>42.574474533805279</c:v>
                </c:pt>
                <c:pt idx="18">
                  <c:v>4.2980069742660545</c:v>
                </c:pt>
                <c:pt idx="19">
                  <c:v>25.573302887853679</c:v>
                </c:pt>
                <c:pt idx="20">
                  <c:v>13.339037969208356</c:v>
                </c:pt>
                <c:pt idx="21">
                  <c:v>30.215200956499231</c:v>
                </c:pt>
                <c:pt idx="22">
                  <c:v>6.3783725565326073</c:v>
                </c:pt>
                <c:pt idx="23">
                  <c:v>50.067388517769153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07-4A3D-AE56-25833D7C2E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axId val="281145808"/>
        <c:axId val="281148688"/>
      </c:barChart>
      <c:catAx>
        <c:axId val="28114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148688"/>
        <c:crosses val="autoZero"/>
        <c:auto val="1"/>
        <c:lblAlgn val="ctr"/>
        <c:lblOffset val="50"/>
        <c:noMultiLvlLbl val="0"/>
      </c:catAx>
      <c:valAx>
        <c:axId val="281148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145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0F0514-59AD-4F77-A373-72A40D187AEE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6484818-BA92-45D0-A06B-874E1C2C49BA}">
      <dgm:prSet phldrT="[Text]"/>
      <dgm:spPr>
        <a:solidFill>
          <a:srgbClr val="C12637"/>
        </a:solidFill>
      </dgm:spPr>
      <dgm:t>
        <a:bodyPr/>
        <a:lstStyle/>
        <a:p>
          <a:r>
            <a:rPr lang="en-US"/>
            <a:t>Mindset</a:t>
          </a:r>
        </a:p>
      </dgm:t>
    </dgm:pt>
    <dgm:pt modelId="{4B28F16D-BDE8-4723-AF8F-981EBA11E2D5}" type="parTrans" cxnId="{19A815B2-7F7E-4708-AFC4-0163ADD2FA7A}">
      <dgm:prSet/>
      <dgm:spPr/>
      <dgm:t>
        <a:bodyPr/>
        <a:lstStyle/>
        <a:p>
          <a:endParaRPr lang="en-US"/>
        </a:p>
      </dgm:t>
    </dgm:pt>
    <dgm:pt modelId="{EACC5B5E-A136-4424-9D77-0ABD6FBC0C74}" type="sibTrans" cxnId="{19A815B2-7F7E-4708-AFC4-0163ADD2FA7A}">
      <dgm:prSet/>
      <dgm:spPr/>
      <dgm:t>
        <a:bodyPr/>
        <a:lstStyle/>
        <a:p>
          <a:endParaRPr lang="en-US"/>
        </a:p>
      </dgm:t>
    </dgm:pt>
    <dgm:pt modelId="{2E143D8F-A77A-40C7-A1FC-90190197C732}">
      <dgm:prSet phldrT="[Text]"/>
      <dgm:spPr>
        <a:solidFill>
          <a:srgbClr val="BBD36F"/>
        </a:solidFill>
      </dgm:spPr>
      <dgm:t>
        <a:bodyPr/>
        <a:lstStyle/>
        <a:p>
          <a:r>
            <a:rPr lang="en-US"/>
            <a:t>Actionable Data</a:t>
          </a:r>
        </a:p>
      </dgm:t>
    </dgm:pt>
    <dgm:pt modelId="{AD60D6DA-F1A6-4309-BDAE-7B1FC23FB7BA}" type="parTrans" cxnId="{A14A4E29-9686-4749-BCCE-B4848518BC7A}">
      <dgm:prSet/>
      <dgm:spPr/>
      <dgm:t>
        <a:bodyPr/>
        <a:lstStyle/>
        <a:p>
          <a:endParaRPr lang="en-US"/>
        </a:p>
      </dgm:t>
    </dgm:pt>
    <dgm:pt modelId="{972C2171-CAD5-460E-838D-9B82FE14A00C}" type="sibTrans" cxnId="{A14A4E29-9686-4749-BCCE-B4848518BC7A}">
      <dgm:prSet/>
      <dgm:spPr/>
      <dgm:t>
        <a:bodyPr/>
        <a:lstStyle/>
        <a:p>
          <a:endParaRPr lang="en-US"/>
        </a:p>
      </dgm:t>
    </dgm:pt>
    <dgm:pt modelId="{8A115387-F26C-4739-8128-5688940591F2}">
      <dgm:prSet phldrT="[Text]"/>
      <dgm:spPr>
        <a:solidFill>
          <a:srgbClr val="729364"/>
        </a:solidFill>
      </dgm:spPr>
      <dgm:t>
        <a:bodyPr/>
        <a:lstStyle/>
        <a:p>
          <a:r>
            <a:rPr lang="en-US"/>
            <a:t>Capacity</a:t>
          </a:r>
        </a:p>
      </dgm:t>
    </dgm:pt>
    <dgm:pt modelId="{A796AFE3-46A8-46EE-934A-F2E69F689D78}" type="parTrans" cxnId="{B41C1AAB-D30F-4870-988B-3494ADB9B6DF}">
      <dgm:prSet/>
      <dgm:spPr/>
      <dgm:t>
        <a:bodyPr/>
        <a:lstStyle/>
        <a:p>
          <a:endParaRPr lang="en-US"/>
        </a:p>
      </dgm:t>
    </dgm:pt>
    <dgm:pt modelId="{9044C3EA-43E6-4F2D-9529-994A0B027021}" type="sibTrans" cxnId="{B41C1AAB-D30F-4870-988B-3494ADB9B6DF}">
      <dgm:prSet/>
      <dgm:spPr/>
      <dgm:t>
        <a:bodyPr/>
        <a:lstStyle/>
        <a:p>
          <a:endParaRPr lang="en-US"/>
        </a:p>
      </dgm:t>
    </dgm:pt>
    <dgm:pt modelId="{E4F16EAA-68F1-4B2A-A3C6-EA84723AE7E4}">
      <dgm:prSet phldrT="[Text]"/>
      <dgm:spPr>
        <a:solidFill>
          <a:srgbClr val="69C2C6"/>
        </a:solidFill>
      </dgm:spPr>
      <dgm:t>
        <a:bodyPr/>
        <a:lstStyle/>
        <a:p>
          <a:r>
            <a:rPr lang="en-US"/>
            <a:t>Strategies</a:t>
          </a:r>
        </a:p>
      </dgm:t>
    </dgm:pt>
    <dgm:pt modelId="{DB4599BC-B94C-4CC2-948B-438BFF5C0766}" type="parTrans" cxnId="{FB86994A-8BD5-490F-98B2-3E18945CC952}">
      <dgm:prSet/>
      <dgm:spPr/>
      <dgm:t>
        <a:bodyPr/>
        <a:lstStyle/>
        <a:p>
          <a:endParaRPr lang="en-US"/>
        </a:p>
      </dgm:t>
    </dgm:pt>
    <dgm:pt modelId="{C37616D1-CE3E-4365-952F-3CD7B7D8AFFE}" type="sibTrans" cxnId="{FB86994A-8BD5-490F-98B2-3E18945CC952}">
      <dgm:prSet/>
      <dgm:spPr/>
      <dgm:t>
        <a:bodyPr/>
        <a:lstStyle/>
        <a:p>
          <a:endParaRPr lang="en-US"/>
        </a:p>
      </dgm:t>
    </dgm:pt>
    <dgm:pt modelId="{64B9A59B-0627-45B8-98E3-BDDAAD2497F3}">
      <dgm:prSet phldrT="[Text]"/>
      <dgm:spPr>
        <a:solidFill>
          <a:srgbClr val="0E3F75"/>
        </a:solidFill>
      </dgm:spPr>
      <dgm:t>
        <a:bodyPr/>
        <a:lstStyle/>
        <a:p>
          <a:r>
            <a:rPr lang="en-US"/>
            <a:t>Outcomes</a:t>
          </a:r>
        </a:p>
      </dgm:t>
    </dgm:pt>
    <dgm:pt modelId="{AD9CB085-943F-43A4-A342-D20DDD0BE0F6}" type="parTrans" cxnId="{4FD6041E-84AD-412E-A823-371B95C91D54}">
      <dgm:prSet/>
      <dgm:spPr/>
      <dgm:t>
        <a:bodyPr/>
        <a:lstStyle/>
        <a:p>
          <a:endParaRPr lang="en-US"/>
        </a:p>
      </dgm:t>
    </dgm:pt>
    <dgm:pt modelId="{DB9C0DDE-81A6-4F3E-8CF0-28566F6A6CDA}" type="sibTrans" cxnId="{4FD6041E-84AD-412E-A823-371B95C91D54}">
      <dgm:prSet/>
      <dgm:spPr/>
      <dgm:t>
        <a:bodyPr/>
        <a:lstStyle/>
        <a:p>
          <a:endParaRPr lang="en-US"/>
        </a:p>
      </dgm:t>
    </dgm:pt>
    <dgm:pt modelId="{96430187-6911-414C-A5F9-B150FEAD55DC}" type="pres">
      <dgm:prSet presAssocID="{CC0F0514-59AD-4F77-A373-72A40D187AEE}" presName="CompostProcess" presStyleCnt="0">
        <dgm:presLayoutVars>
          <dgm:dir/>
          <dgm:resizeHandles val="exact"/>
        </dgm:presLayoutVars>
      </dgm:prSet>
      <dgm:spPr/>
    </dgm:pt>
    <dgm:pt modelId="{8FE3B5C8-B9D5-4719-9969-8D7FA810E479}" type="pres">
      <dgm:prSet presAssocID="{CC0F0514-59AD-4F77-A373-72A40D187AEE}" presName="arrow" presStyleLbl="bgShp" presStyleIdx="0" presStyleCnt="1"/>
      <dgm:spPr/>
    </dgm:pt>
    <dgm:pt modelId="{C1173F1E-ED8D-4275-8850-2DCD839FCDC4}" type="pres">
      <dgm:prSet presAssocID="{CC0F0514-59AD-4F77-A373-72A40D187AEE}" presName="linearProcess" presStyleCnt="0"/>
      <dgm:spPr/>
    </dgm:pt>
    <dgm:pt modelId="{6190556A-12DD-47B6-A148-E00C8B5505A6}" type="pres">
      <dgm:prSet presAssocID="{06484818-BA92-45D0-A06B-874E1C2C49BA}" presName="textNode" presStyleLbl="node1" presStyleIdx="0" presStyleCnt="5">
        <dgm:presLayoutVars>
          <dgm:bulletEnabled val="1"/>
        </dgm:presLayoutVars>
      </dgm:prSet>
      <dgm:spPr/>
    </dgm:pt>
    <dgm:pt modelId="{6222289A-5FE3-4C13-BA0F-07CBC9A0E2DA}" type="pres">
      <dgm:prSet presAssocID="{EACC5B5E-A136-4424-9D77-0ABD6FBC0C74}" presName="sibTrans" presStyleCnt="0"/>
      <dgm:spPr/>
    </dgm:pt>
    <dgm:pt modelId="{08A45168-9DA6-4B7C-B45E-C5579C0DC09F}" type="pres">
      <dgm:prSet presAssocID="{2E143D8F-A77A-40C7-A1FC-90190197C732}" presName="textNode" presStyleLbl="node1" presStyleIdx="1" presStyleCnt="5">
        <dgm:presLayoutVars>
          <dgm:bulletEnabled val="1"/>
        </dgm:presLayoutVars>
      </dgm:prSet>
      <dgm:spPr/>
    </dgm:pt>
    <dgm:pt modelId="{0C28AAF4-E093-4E28-A165-5FB05B5A6EFF}" type="pres">
      <dgm:prSet presAssocID="{972C2171-CAD5-460E-838D-9B82FE14A00C}" presName="sibTrans" presStyleCnt="0"/>
      <dgm:spPr/>
    </dgm:pt>
    <dgm:pt modelId="{52FD6F1A-2257-4236-BFAC-E0DA5F9F0CD2}" type="pres">
      <dgm:prSet presAssocID="{8A115387-F26C-4739-8128-5688940591F2}" presName="textNode" presStyleLbl="node1" presStyleIdx="2" presStyleCnt="5">
        <dgm:presLayoutVars>
          <dgm:bulletEnabled val="1"/>
        </dgm:presLayoutVars>
      </dgm:prSet>
      <dgm:spPr/>
    </dgm:pt>
    <dgm:pt modelId="{9AAB091A-3F95-47FC-BEC4-BDA2A9FC2A0B}" type="pres">
      <dgm:prSet presAssocID="{9044C3EA-43E6-4F2D-9529-994A0B027021}" presName="sibTrans" presStyleCnt="0"/>
      <dgm:spPr/>
    </dgm:pt>
    <dgm:pt modelId="{D60C33BD-9B6E-49DF-B3FA-DDDF088347AD}" type="pres">
      <dgm:prSet presAssocID="{E4F16EAA-68F1-4B2A-A3C6-EA84723AE7E4}" presName="textNode" presStyleLbl="node1" presStyleIdx="3" presStyleCnt="5">
        <dgm:presLayoutVars>
          <dgm:bulletEnabled val="1"/>
        </dgm:presLayoutVars>
      </dgm:prSet>
      <dgm:spPr/>
    </dgm:pt>
    <dgm:pt modelId="{A33354B0-B979-4D54-A799-C15CEA6DB9C9}" type="pres">
      <dgm:prSet presAssocID="{C37616D1-CE3E-4365-952F-3CD7B7D8AFFE}" presName="sibTrans" presStyleCnt="0"/>
      <dgm:spPr/>
    </dgm:pt>
    <dgm:pt modelId="{E3DE2551-6C30-4A75-943D-FDD557333595}" type="pres">
      <dgm:prSet presAssocID="{64B9A59B-0627-45B8-98E3-BDDAAD2497F3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4FD6041E-84AD-412E-A823-371B95C91D54}" srcId="{CC0F0514-59AD-4F77-A373-72A40D187AEE}" destId="{64B9A59B-0627-45B8-98E3-BDDAAD2497F3}" srcOrd="4" destOrd="0" parTransId="{AD9CB085-943F-43A4-A342-D20DDD0BE0F6}" sibTransId="{DB9C0DDE-81A6-4F3E-8CF0-28566F6A6CDA}"/>
    <dgm:cxn modelId="{A14A4E29-9686-4749-BCCE-B4848518BC7A}" srcId="{CC0F0514-59AD-4F77-A373-72A40D187AEE}" destId="{2E143D8F-A77A-40C7-A1FC-90190197C732}" srcOrd="1" destOrd="0" parTransId="{AD60D6DA-F1A6-4309-BDAE-7B1FC23FB7BA}" sibTransId="{972C2171-CAD5-460E-838D-9B82FE14A00C}"/>
    <dgm:cxn modelId="{FB86994A-8BD5-490F-98B2-3E18945CC952}" srcId="{CC0F0514-59AD-4F77-A373-72A40D187AEE}" destId="{E4F16EAA-68F1-4B2A-A3C6-EA84723AE7E4}" srcOrd="3" destOrd="0" parTransId="{DB4599BC-B94C-4CC2-948B-438BFF5C0766}" sibTransId="{C37616D1-CE3E-4365-952F-3CD7B7D8AFFE}"/>
    <dgm:cxn modelId="{55611658-F820-4DF3-8438-2B314004FF62}" type="presOf" srcId="{64B9A59B-0627-45B8-98E3-BDDAAD2497F3}" destId="{E3DE2551-6C30-4A75-943D-FDD557333595}" srcOrd="0" destOrd="0" presId="urn:microsoft.com/office/officeart/2005/8/layout/hProcess9"/>
    <dgm:cxn modelId="{DA74AD80-B479-46FC-81C8-08EDAC1043F0}" type="presOf" srcId="{2E143D8F-A77A-40C7-A1FC-90190197C732}" destId="{08A45168-9DA6-4B7C-B45E-C5579C0DC09F}" srcOrd="0" destOrd="0" presId="urn:microsoft.com/office/officeart/2005/8/layout/hProcess9"/>
    <dgm:cxn modelId="{4B34DF96-8BD0-4F17-A38E-F42374152374}" type="presOf" srcId="{06484818-BA92-45D0-A06B-874E1C2C49BA}" destId="{6190556A-12DD-47B6-A148-E00C8B5505A6}" srcOrd="0" destOrd="0" presId="urn:microsoft.com/office/officeart/2005/8/layout/hProcess9"/>
    <dgm:cxn modelId="{B41C1AAB-D30F-4870-988B-3494ADB9B6DF}" srcId="{CC0F0514-59AD-4F77-A373-72A40D187AEE}" destId="{8A115387-F26C-4739-8128-5688940591F2}" srcOrd="2" destOrd="0" parTransId="{A796AFE3-46A8-46EE-934A-F2E69F689D78}" sibTransId="{9044C3EA-43E6-4F2D-9529-994A0B027021}"/>
    <dgm:cxn modelId="{840A08AF-2DD2-4E46-9B3F-79F6903B6C0B}" type="presOf" srcId="{E4F16EAA-68F1-4B2A-A3C6-EA84723AE7E4}" destId="{D60C33BD-9B6E-49DF-B3FA-DDDF088347AD}" srcOrd="0" destOrd="0" presId="urn:microsoft.com/office/officeart/2005/8/layout/hProcess9"/>
    <dgm:cxn modelId="{19A815B2-7F7E-4708-AFC4-0163ADD2FA7A}" srcId="{CC0F0514-59AD-4F77-A373-72A40D187AEE}" destId="{06484818-BA92-45D0-A06B-874E1C2C49BA}" srcOrd="0" destOrd="0" parTransId="{4B28F16D-BDE8-4723-AF8F-981EBA11E2D5}" sibTransId="{EACC5B5E-A136-4424-9D77-0ABD6FBC0C74}"/>
    <dgm:cxn modelId="{9BD8BFC6-0998-4C0B-B18C-9E0350AE2E72}" type="presOf" srcId="{8A115387-F26C-4739-8128-5688940591F2}" destId="{52FD6F1A-2257-4236-BFAC-E0DA5F9F0CD2}" srcOrd="0" destOrd="0" presId="urn:microsoft.com/office/officeart/2005/8/layout/hProcess9"/>
    <dgm:cxn modelId="{0A8C5EFC-909F-43F8-A333-9EB5C418DC87}" type="presOf" srcId="{CC0F0514-59AD-4F77-A373-72A40D187AEE}" destId="{96430187-6911-414C-A5F9-B150FEAD55DC}" srcOrd="0" destOrd="0" presId="urn:microsoft.com/office/officeart/2005/8/layout/hProcess9"/>
    <dgm:cxn modelId="{E8835DF5-56CB-4F0D-9363-06152A95A1AC}" type="presParOf" srcId="{96430187-6911-414C-A5F9-B150FEAD55DC}" destId="{8FE3B5C8-B9D5-4719-9969-8D7FA810E479}" srcOrd="0" destOrd="0" presId="urn:microsoft.com/office/officeart/2005/8/layout/hProcess9"/>
    <dgm:cxn modelId="{8B06F0EE-E85C-4902-A6EB-50D30B9F2226}" type="presParOf" srcId="{96430187-6911-414C-A5F9-B150FEAD55DC}" destId="{C1173F1E-ED8D-4275-8850-2DCD839FCDC4}" srcOrd="1" destOrd="0" presId="urn:microsoft.com/office/officeart/2005/8/layout/hProcess9"/>
    <dgm:cxn modelId="{EF2A9593-3856-412F-BFD8-F45D9CFF84A6}" type="presParOf" srcId="{C1173F1E-ED8D-4275-8850-2DCD839FCDC4}" destId="{6190556A-12DD-47B6-A148-E00C8B5505A6}" srcOrd="0" destOrd="0" presId="urn:microsoft.com/office/officeart/2005/8/layout/hProcess9"/>
    <dgm:cxn modelId="{CE119A92-1D36-4D86-A602-B09DA0F7446D}" type="presParOf" srcId="{C1173F1E-ED8D-4275-8850-2DCD839FCDC4}" destId="{6222289A-5FE3-4C13-BA0F-07CBC9A0E2DA}" srcOrd="1" destOrd="0" presId="urn:microsoft.com/office/officeart/2005/8/layout/hProcess9"/>
    <dgm:cxn modelId="{C38F3D25-1DD7-4D97-B685-72A844E944AA}" type="presParOf" srcId="{C1173F1E-ED8D-4275-8850-2DCD839FCDC4}" destId="{08A45168-9DA6-4B7C-B45E-C5579C0DC09F}" srcOrd="2" destOrd="0" presId="urn:microsoft.com/office/officeart/2005/8/layout/hProcess9"/>
    <dgm:cxn modelId="{28E8512D-D329-40D9-A485-74BC1BD6E0C0}" type="presParOf" srcId="{C1173F1E-ED8D-4275-8850-2DCD839FCDC4}" destId="{0C28AAF4-E093-4E28-A165-5FB05B5A6EFF}" srcOrd="3" destOrd="0" presId="urn:microsoft.com/office/officeart/2005/8/layout/hProcess9"/>
    <dgm:cxn modelId="{D6430ED3-0DA6-4678-87F3-0FC1C25B6A7C}" type="presParOf" srcId="{C1173F1E-ED8D-4275-8850-2DCD839FCDC4}" destId="{52FD6F1A-2257-4236-BFAC-E0DA5F9F0CD2}" srcOrd="4" destOrd="0" presId="urn:microsoft.com/office/officeart/2005/8/layout/hProcess9"/>
    <dgm:cxn modelId="{560DFD03-3BCE-44B1-AFC8-C60F0340BB44}" type="presParOf" srcId="{C1173F1E-ED8D-4275-8850-2DCD839FCDC4}" destId="{9AAB091A-3F95-47FC-BEC4-BDA2A9FC2A0B}" srcOrd="5" destOrd="0" presId="urn:microsoft.com/office/officeart/2005/8/layout/hProcess9"/>
    <dgm:cxn modelId="{E4C9BD8C-9EAD-4780-B063-1DAAE5682B99}" type="presParOf" srcId="{C1173F1E-ED8D-4275-8850-2DCD839FCDC4}" destId="{D60C33BD-9B6E-49DF-B3FA-DDDF088347AD}" srcOrd="6" destOrd="0" presId="urn:microsoft.com/office/officeart/2005/8/layout/hProcess9"/>
    <dgm:cxn modelId="{D2D2CCD8-CFA7-4F2D-A3B7-C35FB8E44A47}" type="presParOf" srcId="{C1173F1E-ED8D-4275-8850-2DCD839FCDC4}" destId="{A33354B0-B979-4D54-A799-C15CEA6DB9C9}" srcOrd="7" destOrd="0" presId="urn:microsoft.com/office/officeart/2005/8/layout/hProcess9"/>
    <dgm:cxn modelId="{53D192DC-68C9-4327-9B63-1D34B4720469}" type="presParOf" srcId="{C1173F1E-ED8D-4275-8850-2DCD839FCDC4}" destId="{E3DE2551-6C30-4A75-943D-FDD557333595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B93655-C628-4E7E-A13E-CA2398CDA17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3ADAFC-F539-4E63-A6EC-1EAE78AF380F}">
      <dgm:prSet phldrT="[Text]"/>
      <dgm:spPr/>
      <dgm:t>
        <a:bodyPr/>
        <a:lstStyle/>
        <a:p>
          <a:r>
            <a:rPr lang="en-US" dirty="0"/>
            <a:t>Grade Levels?</a:t>
          </a:r>
        </a:p>
      </dgm:t>
    </dgm:pt>
    <dgm:pt modelId="{AAF8B49A-2005-416C-963A-A12C365DFE5D}" type="parTrans" cxnId="{50AE2672-6482-431B-8B5B-D7C623805A36}">
      <dgm:prSet/>
      <dgm:spPr/>
      <dgm:t>
        <a:bodyPr/>
        <a:lstStyle/>
        <a:p>
          <a:endParaRPr lang="en-US"/>
        </a:p>
      </dgm:t>
    </dgm:pt>
    <dgm:pt modelId="{C0C7A97B-D740-4C6B-8075-C078AFD63C8F}" type="sibTrans" cxnId="{50AE2672-6482-431B-8B5B-D7C623805A36}">
      <dgm:prSet/>
      <dgm:spPr/>
      <dgm:t>
        <a:bodyPr/>
        <a:lstStyle/>
        <a:p>
          <a:endParaRPr lang="en-US"/>
        </a:p>
      </dgm:t>
    </dgm:pt>
    <dgm:pt modelId="{978A03A8-ADAB-473B-AB66-4A66794E5D24}">
      <dgm:prSet phldrT="[Text]"/>
      <dgm:spPr/>
      <dgm:t>
        <a:bodyPr/>
        <a:lstStyle/>
        <a:p>
          <a:r>
            <a:rPr lang="en-US" dirty="0"/>
            <a:t>Student Subgroups?</a:t>
          </a:r>
        </a:p>
      </dgm:t>
    </dgm:pt>
    <dgm:pt modelId="{3E7EA231-1D47-408C-B925-53AB8CA37D49}" type="parTrans" cxnId="{DEAEA35B-E770-4D84-B6C8-B7F2B859CEBB}">
      <dgm:prSet/>
      <dgm:spPr/>
      <dgm:t>
        <a:bodyPr/>
        <a:lstStyle/>
        <a:p>
          <a:endParaRPr lang="en-US"/>
        </a:p>
      </dgm:t>
    </dgm:pt>
    <dgm:pt modelId="{B5B13EBE-A2F8-4F35-9597-B0EB92C7BA5D}" type="sibTrans" cxnId="{DEAEA35B-E770-4D84-B6C8-B7F2B859CEBB}">
      <dgm:prSet/>
      <dgm:spPr/>
      <dgm:t>
        <a:bodyPr/>
        <a:lstStyle/>
        <a:p>
          <a:endParaRPr lang="en-US"/>
        </a:p>
      </dgm:t>
    </dgm:pt>
    <dgm:pt modelId="{C130C64D-9C61-46C3-99B7-39E3966CFE79}">
      <dgm:prSet phldrT="[Text]"/>
      <dgm:spPr/>
      <dgm:t>
        <a:bodyPr/>
        <a:lstStyle/>
        <a:p>
          <a:r>
            <a:rPr lang="en-US" dirty="0"/>
            <a:t>Disaggregated Data?</a:t>
          </a:r>
        </a:p>
      </dgm:t>
    </dgm:pt>
    <dgm:pt modelId="{E4B379A0-F1C7-416E-B00B-1E42B77995D9}" type="parTrans" cxnId="{CE6ADCF7-F243-405E-9E41-50510C40967F}">
      <dgm:prSet/>
      <dgm:spPr/>
      <dgm:t>
        <a:bodyPr/>
        <a:lstStyle/>
        <a:p>
          <a:endParaRPr lang="en-US"/>
        </a:p>
      </dgm:t>
    </dgm:pt>
    <dgm:pt modelId="{E9EA48E9-7DE6-44E6-9678-72B8EB89148A}" type="sibTrans" cxnId="{CE6ADCF7-F243-405E-9E41-50510C40967F}">
      <dgm:prSet/>
      <dgm:spPr/>
      <dgm:t>
        <a:bodyPr/>
        <a:lstStyle/>
        <a:p>
          <a:endParaRPr lang="en-US"/>
        </a:p>
      </dgm:t>
    </dgm:pt>
    <dgm:pt modelId="{1EB1C2CB-67A6-48DF-8F4A-6D9CD6E3E0F1}" type="pres">
      <dgm:prSet presAssocID="{8FB93655-C628-4E7E-A13E-CA2398CDA173}" presName="Name0" presStyleCnt="0">
        <dgm:presLayoutVars>
          <dgm:chMax val="7"/>
          <dgm:chPref val="7"/>
          <dgm:dir/>
        </dgm:presLayoutVars>
      </dgm:prSet>
      <dgm:spPr/>
    </dgm:pt>
    <dgm:pt modelId="{BC405107-DA0D-4587-A6B4-F1480E5AF04C}" type="pres">
      <dgm:prSet presAssocID="{8FB93655-C628-4E7E-A13E-CA2398CDA173}" presName="Name1" presStyleCnt="0"/>
      <dgm:spPr/>
    </dgm:pt>
    <dgm:pt modelId="{6D254595-7D58-4879-8C66-1FDCF73EF467}" type="pres">
      <dgm:prSet presAssocID="{8FB93655-C628-4E7E-A13E-CA2398CDA173}" presName="cycle" presStyleCnt="0"/>
      <dgm:spPr/>
    </dgm:pt>
    <dgm:pt modelId="{4483D526-6D5D-4373-A7BD-D2D37F7286D5}" type="pres">
      <dgm:prSet presAssocID="{8FB93655-C628-4E7E-A13E-CA2398CDA173}" presName="srcNode" presStyleLbl="node1" presStyleIdx="0" presStyleCnt="3"/>
      <dgm:spPr/>
    </dgm:pt>
    <dgm:pt modelId="{4A48797A-A7E3-4509-8C54-24596C195CC0}" type="pres">
      <dgm:prSet presAssocID="{8FB93655-C628-4E7E-A13E-CA2398CDA173}" presName="conn" presStyleLbl="parChTrans1D2" presStyleIdx="0" presStyleCnt="1"/>
      <dgm:spPr/>
    </dgm:pt>
    <dgm:pt modelId="{B57B0541-F95A-4F22-A865-A2CE81F026A2}" type="pres">
      <dgm:prSet presAssocID="{8FB93655-C628-4E7E-A13E-CA2398CDA173}" presName="extraNode" presStyleLbl="node1" presStyleIdx="0" presStyleCnt="3"/>
      <dgm:spPr/>
    </dgm:pt>
    <dgm:pt modelId="{E8FFDA7E-7FFC-4638-8265-DFFB7ED13C50}" type="pres">
      <dgm:prSet presAssocID="{8FB93655-C628-4E7E-A13E-CA2398CDA173}" presName="dstNode" presStyleLbl="node1" presStyleIdx="0" presStyleCnt="3"/>
      <dgm:spPr/>
    </dgm:pt>
    <dgm:pt modelId="{1CC65ACF-CB74-4C9F-BF74-E4A4B51C8551}" type="pres">
      <dgm:prSet presAssocID="{5A3ADAFC-F539-4E63-A6EC-1EAE78AF380F}" presName="text_1" presStyleLbl="node1" presStyleIdx="0" presStyleCnt="3">
        <dgm:presLayoutVars>
          <dgm:bulletEnabled val="1"/>
        </dgm:presLayoutVars>
      </dgm:prSet>
      <dgm:spPr/>
    </dgm:pt>
    <dgm:pt modelId="{F923893E-92E1-4BC5-9DBA-D466F5F79FA8}" type="pres">
      <dgm:prSet presAssocID="{5A3ADAFC-F539-4E63-A6EC-1EAE78AF380F}" presName="accent_1" presStyleCnt="0"/>
      <dgm:spPr/>
    </dgm:pt>
    <dgm:pt modelId="{D65331E4-2D36-492B-89F4-E24CA0FA9E30}" type="pres">
      <dgm:prSet presAssocID="{5A3ADAFC-F539-4E63-A6EC-1EAE78AF380F}" presName="accentRepeatNode" presStyleLbl="solidFgAcc1" presStyleIdx="0" presStyleCnt="3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5F42F97B-7EC6-457F-BD1F-32F517BD9AEA}" type="pres">
      <dgm:prSet presAssocID="{978A03A8-ADAB-473B-AB66-4A66794E5D24}" presName="text_2" presStyleLbl="node1" presStyleIdx="1" presStyleCnt="3">
        <dgm:presLayoutVars>
          <dgm:bulletEnabled val="1"/>
        </dgm:presLayoutVars>
      </dgm:prSet>
      <dgm:spPr/>
    </dgm:pt>
    <dgm:pt modelId="{51EAFD9E-9C71-43BC-AC4D-790166D9E05F}" type="pres">
      <dgm:prSet presAssocID="{978A03A8-ADAB-473B-AB66-4A66794E5D24}" presName="accent_2" presStyleCnt="0"/>
      <dgm:spPr/>
    </dgm:pt>
    <dgm:pt modelId="{0FEE0162-B408-4D9C-8135-9CFCF2B47AD9}" type="pres">
      <dgm:prSet presAssocID="{978A03A8-ADAB-473B-AB66-4A66794E5D24}" presName="accentRepeatNode" presStyleLbl="solidFgAcc1" presStyleIdx="1" presStyleCnt="3"/>
      <dgm:spPr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B370648-CCCA-49B8-8DF7-8C1EADF41019}" type="pres">
      <dgm:prSet presAssocID="{C130C64D-9C61-46C3-99B7-39E3966CFE79}" presName="text_3" presStyleLbl="node1" presStyleIdx="2" presStyleCnt="3">
        <dgm:presLayoutVars>
          <dgm:bulletEnabled val="1"/>
        </dgm:presLayoutVars>
      </dgm:prSet>
      <dgm:spPr/>
    </dgm:pt>
    <dgm:pt modelId="{AB059312-B42B-49CE-8052-D7BB794C1621}" type="pres">
      <dgm:prSet presAssocID="{C130C64D-9C61-46C3-99B7-39E3966CFE79}" presName="accent_3" presStyleCnt="0"/>
      <dgm:spPr/>
    </dgm:pt>
    <dgm:pt modelId="{5B25B0C7-E3CD-4721-99B8-5EC3571B7B04}" type="pres">
      <dgm:prSet presAssocID="{C130C64D-9C61-46C3-99B7-39E3966CFE79}" presName="accentRepeatNode" presStyleLbl="solidFgAcc1" presStyleIdx="2" presStyleCnt="3"/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B1F15832-BDFB-41D7-B4A5-67428E4BF847}" type="presOf" srcId="{C0C7A97B-D740-4C6B-8075-C078AFD63C8F}" destId="{4A48797A-A7E3-4509-8C54-24596C195CC0}" srcOrd="0" destOrd="0" presId="urn:microsoft.com/office/officeart/2008/layout/VerticalCurvedList"/>
    <dgm:cxn modelId="{DEAEA35B-E770-4D84-B6C8-B7F2B859CEBB}" srcId="{8FB93655-C628-4E7E-A13E-CA2398CDA173}" destId="{978A03A8-ADAB-473B-AB66-4A66794E5D24}" srcOrd="1" destOrd="0" parTransId="{3E7EA231-1D47-408C-B925-53AB8CA37D49}" sibTransId="{B5B13EBE-A2F8-4F35-9597-B0EB92C7BA5D}"/>
    <dgm:cxn modelId="{316BE546-EAA5-446E-81B2-A9BDBAE0C9B3}" type="presOf" srcId="{8FB93655-C628-4E7E-A13E-CA2398CDA173}" destId="{1EB1C2CB-67A6-48DF-8F4A-6D9CD6E3E0F1}" srcOrd="0" destOrd="0" presId="urn:microsoft.com/office/officeart/2008/layout/VerticalCurvedList"/>
    <dgm:cxn modelId="{50AE2672-6482-431B-8B5B-D7C623805A36}" srcId="{8FB93655-C628-4E7E-A13E-CA2398CDA173}" destId="{5A3ADAFC-F539-4E63-A6EC-1EAE78AF380F}" srcOrd="0" destOrd="0" parTransId="{AAF8B49A-2005-416C-963A-A12C365DFE5D}" sibTransId="{C0C7A97B-D740-4C6B-8075-C078AFD63C8F}"/>
    <dgm:cxn modelId="{11BE75AE-DFF3-4629-81B4-F5F3F156D837}" type="presOf" srcId="{C130C64D-9C61-46C3-99B7-39E3966CFE79}" destId="{BB370648-CCCA-49B8-8DF7-8C1EADF41019}" srcOrd="0" destOrd="0" presId="urn:microsoft.com/office/officeart/2008/layout/VerticalCurvedList"/>
    <dgm:cxn modelId="{9E16BAF5-8C90-4D7C-8CA3-D88837F973D9}" type="presOf" srcId="{978A03A8-ADAB-473B-AB66-4A66794E5D24}" destId="{5F42F97B-7EC6-457F-BD1F-32F517BD9AEA}" srcOrd="0" destOrd="0" presId="urn:microsoft.com/office/officeart/2008/layout/VerticalCurvedList"/>
    <dgm:cxn modelId="{F07118F7-D9BD-40C4-9A58-F17BBBD81D15}" type="presOf" srcId="{5A3ADAFC-F539-4E63-A6EC-1EAE78AF380F}" destId="{1CC65ACF-CB74-4C9F-BF74-E4A4B51C8551}" srcOrd="0" destOrd="0" presId="urn:microsoft.com/office/officeart/2008/layout/VerticalCurvedList"/>
    <dgm:cxn modelId="{CE6ADCF7-F243-405E-9E41-50510C40967F}" srcId="{8FB93655-C628-4E7E-A13E-CA2398CDA173}" destId="{C130C64D-9C61-46C3-99B7-39E3966CFE79}" srcOrd="2" destOrd="0" parTransId="{E4B379A0-F1C7-416E-B00B-1E42B77995D9}" sibTransId="{E9EA48E9-7DE6-44E6-9678-72B8EB89148A}"/>
    <dgm:cxn modelId="{4CFDEE88-203B-4B96-98B6-2EBEED6ECD3F}" type="presParOf" srcId="{1EB1C2CB-67A6-48DF-8F4A-6D9CD6E3E0F1}" destId="{BC405107-DA0D-4587-A6B4-F1480E5AF04C}" srcOrd="0" destOrd="0" presId="urn:microsoft.com/office/officeart/2008/layout/VerticalCurvedList"/>
    <dgm:cxn modelId="{A4FB9038-7603-4853-9266-EDBBCCD99383}" type="presParOf" srcId="{BC405107-DA0D-4587-A6B4-F1480E5AF04C}" destId="{6D254595-7D58-4879-8C66-1FDCF73EF467}" srcOrd="0" destOrd="0" presId="urn:microsoft.com/office/officeart/2008/layout/VerticalCurvedList"/>
    <dgm:cxn modelId="{661E5257-CA8C-4B01-8AE2-656C226C6D28}" type="presParOf" srcId="{6D254595-7D58-4879-8C66-1FDCF73EF467}" destId="{4483D526-6D5D-4373-A7BD-D2D37F7286D5}" srcOrd="0" destOrd="0" presId="urn:microsoft.com/office/officeart/2008/layout/VerticalCurvedList"/>
    <dgm:cxn modelId="{A8042A49-9EAA-4BC6-B225-5019A9C980F7}" type="presParOf" srcId="{6D254595-7D58-4879-8C66-1FDCF73EF467}" destId="{4A48797A-A7E3-4509-8C54-24596C195CC0}" srcOrd="1" destOrd="0" presId="urn:microsoft.com/office/officeart/2008/layout/VerticalCurvedList"/>
    <dgm:cxn modelId="{E3464C3F-D570-46BA-B1D0-3917D6EB22D4}" type="presParOf" srcId="{6D254595-7D58-4879-8C66-1FDCF73EF467}" destId="{B57B0541-F95A-4F22-A865-A2CE81F026A2}" srcOrd="2" destOrd="0" presId="urn:microsoft.com/office/officeart/2008/layout/VerticalCurvedList"/>
    <dgm:cxn modelId="{710AD0F6-DBC0-4E16-A0F7-5A81B94449FE}" type="presParOf" srcId="{6D254595-7D58-4879-8C66-1FDCF73EF467}" destId="{E8FFDA7E-7FFC-4638-8265-DFFB7ED13C50}" srcOrd="3" destOrd="0" presId="urn:microsoft.com/office/officeart/2008/layout/VerticalCurvedList"/>
    <dgm:cxn modelId="{EB569552-2E9D-457E-AFA2-5670A350F573}" type="presParOf" srcId="{BC405107-DA0D-4587-A6B4-F1480E5AF04C}" destId="{1CC65ACF-CB74-4C9F-BF74-E4A4B51C8551}" srcOrd="1" destOrd="0" presId="urn:microsoft.com/office/officeart/2008/layout/VerticalCurvedList"/>
    <dgm:cxn modelId="{96564D7F-EFD7-4945-A0A2-6962808D1A20}" type="presParOf" srcId="{BC405107-DA0D-4587-A6B4-F1480E5AF04C}" destId="{F923893E-92E1-4BC5-9DBA-D466F5F79FA8}" srcOrd="2" destOrd="0" presId="urn:microsoft.com/office/officeart/2008/layout/VerticalCurvedList"/>
    <dgm:cxn modelId="{C0C21CD5-1823-4855-9C49-1E58BE87EFC6}" type="presParOf" srcId="{F923893E-92E1-4BC5-9DBA-D466F5F79FA8}" destId="{D65331E4-2D36-492B-89F4-E24CA0FA9E30}" srcOrd="0" destOrd="0" presId="urn:microsoft.com/office/officeart/2008/layout/VerticalCurvedList"/>
    <dgm:cxn modelId="{B9CA32F1-DCB7-4775-8A5B-8045131B1488}" type="presParOf" srcId="{BC405107-DA0D-4587-A6B4-F1480E5AF04C}" destId="{5F42F97B-7EC6-457F-BD1F-32F517BD9AEA}" srcOrd="3" destOrd="0" presId="urn:microsoft.com/office/officeart/2008/layout/VerticalCurvedList"/>
    <dgm:cxn modelId="{3D027402-BBED-435F-B280-07416F1D7B80}" type="presParOf" srcId="{BC405107-DA0D-4587-A6B4-F1480E5AF04C}" destId="{51EAFD9E-9C71-43BC-AC4D-790166D9E05F}" srcOrd="4" destOrd="0" presId="urn:microsoft.com/office/officeart/2008/layout/VerticalCurvedList"/>
    <dgm:cxn modelId="{30F130F6-09A8-4C7F-B193-95B8B60E453A}" type="presParOf" srcId="{51EAFD9E-9C71-43BC-AC4D-790166D9E05F}" destId="{0FEE0162-B408-4D9C-8135-9CFCF2B47AD9}" srcOrd="0" destOrd="0" presId="urn:microsoft.com/office/officeart/2008/layout/VerticalCurvedList"/>
    <dgm:cxn modelId="{76178AE3-ACFF-41FF-8849-5ED4CD03A42F}" type="presParOf" srcId="{BC405107-DA0D-4587-A6B4-F1480E5AF04C}" destId="{BB370648-CCCA-49B8-8DF7-8C1EADF41019}" srcOrd="5" destOrd="0" presId="urn:microsoft.com/office/officeart/2008/layout/VerticalCurvedList"/>
    <dgm:cxn modelId="{CEFD4B50-170F-40CF-B367-85E55B25502F}" type="presParOf" srcId="{BC405107-DA0D-4587-A6B4-F1480E5AF04C}" destId="{AB059312-B42B-49CE-8052-D7BB794C1621}" srcOrd="6" destOrd="0" presId="urn:microsoft.com/office/officeart/2008/layout/VerticalCurvedList"/>
    <dgm:cxn modelId="{F7A30200-ED7F-4E81-A8F8-91A4EB6A9E18}" type="presParOf" srcId="{AB059312-B42B-49CE-8052-D7BB794C1621}" destId="{5B25B0C7-E3CD-4721-99B8-5EC3571B7B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3B5C8-B9D5-4719-9969-8D7FA810E479}">
      <dsp:nvSpPr>
        <dsp:cNvPr id="0" name=""/>
        <dsp:cNvSpPr/>
      </dsp:nvSpPr>
      <dsp:spPr>
        <a:xfrm>
          <a:off x="788669" y="0"/>
          <a:ext cx="8938260" cy="412591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90556A-12DD-47B6-A148-E00C8B5505A6}">
      <dsp:nvSpPr>
        <dsp:cNvPr id="0" name=""/>
        <dsp:cNvSpPr/>
      </dsp:nvSpPr>
      <dsp:spPr>
        <a:xfrm>
          <a:off x="2587" y="1237773"/>
          <a:ext cx="1968586" cy="1650365"/>
        </a:xfrm>
        <a:prstGeom prst="roundRect">
          <a:avLst/>
        </a:prstGeom>
        <a:solidFill>
          <a:srgbClr val="C126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Mindset</a:t>
          </a:r>
        </a:p>
      </dsp:txBody>
      <dsp:txXfrm>
        <a:off x="83151" y="1318337"/>
        <a:ext cx="1807458" cy="1489237"/>
      </dsp:txXfrm>
    </dsp:sp>
    <dsp:sp modelId="{08A45168-9DA6-4B7C-B45E-C5579C0DC09F}">
      <dsp:nvSpPr>
        <dsp:cNvPr id="0" name=""/>
        <dsp:cNvSpPr/>
      </dsp:nvSpPr>
      <dsp:spPr>
        <a:xfrm>
          <a:off x="2138047" y="1237773"/>
          <a:ext cx="1968586" cy="1650365"/>
        </a:xfrm>
        <a:prstGeom prst="roundRect">
          <a:avLst/>
        </a:prstGeom>
        <a:solidFill>
          <a:srgbClr val="BBD36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Actionable Data</a:t>
          </a:r>
        </a:p>
      </dsp:txBody>
      <dsp:txXfrm>
        <a:off x="2218611" y="1318337"/>
        <a:ext cx="1807458" cy="1489237"/>
      </dsp:txXfrm>
    </dsp:sp>
    <dsp:sp modelId="{52FD6F1A-2257-4236-BFAC-E0DA5F9F0CD2}">
      <dsp:nvSpPr>
        <dsp:cNvPr id="0" name=""/>
        <dsp:cNvSpPr/>
      </dsp:nvSpPr>
      <dsp:spPr>
        <a:xfrm>
          <a:off x="4273506" y="1237773"/>
          <a:ext cx="1968586" cy="1650365"/>
        </a:xfrm>
        <a:prstGeom prst="roundRect">
          <a:avLst/>
        </a:prstGeom>
        <a:solidFill>
          <a:srgbClr val="7293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Capacity</a:t>
          </a:r>
        </a:p>
      </dsp:txBody>
      <dsp:txXfrm>
        <a:off x="4354070" y="1318337"/>
        <a:ext cx="1807458" cy="1489237"/>
      </dsp:txXfrm>
    </dsp:sp>
    <dsp:sp modelId="{D60C33BD-9B6E-49DF-B3FA-DDDF088347AD}">
      <dsp:nvSpPr>
        <dsp:cNvPr id="0" name=""/>
        <dsp:cNvSpPr/>
      </dsp:nvSpPr>
      <dsp:spPr>
        <a:xfrm>
          <a:off x="6408966" y="1237773"/>
          <a:ext cx="1968586" cy="1650365"/>
        </a:xfrm>
        <a:prstGeom prst="roundRect">
          <a:avLst/>
        </a:prstGeom>
        <a:solidFill>
          <a:srgbClr val="69C2C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Strategies</a:t>
          </a:r>
        </a:p>
      </dsp:txBody>
      <dsp:txXfrm>
        <a:off x="6489530" y="1318337"/>
        <a:ext cx="1807458" cy="1489237"/>
      </dsp:txXfrm>
    </dsp:sp>
    <dsp:sp modelId="{E3DE2551-6C30-4A75-943D-FDD557333595}">
      <dsp:nvSpPr>
        <dsp:cNvPr id="0" name=""/>
        <dsp:cNvSpPr/>
      </dsp:nvSpPr>
      <dsp:spPr>
        <a:xfrm>
          <a:off x="8544426" y="1237773"/>
          <a:ext cx="1968586" cy="1650365"/>
        </a:xfrm>
        <a:prstGeom prst="roundRect">
          <a:avLst/>
        </a:prstGeom>
        <a:solidFill>
          <a:srgbClr val="0E3F7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Outcomes</a:t>
          </a:r>
        </a:p>
      </dsp:txBody>
      <dsp:txXfrm>
        <a:off x="8624990" y="1318337"/>
        <a:ext cx="1807458" cy="14892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8797A-A7E3-4509-8C54-24596C195CC0}">
      <dsp:nvSpPr>
        <dsp:cNvPr id="0" name=""/>
        <dsp:cNvSpPr/>
      </dsp:nvSpPr>
      <dsp:spPr>
        <a:xfrm>
          <a:off x="-4425445" y="-678732"/>
          <a:ext cx="5272186" cy="5272186"/>
        </a:xfrm>
        <a:prstGeom prst="blockArc">
          <a:avLst>
            <a:gd name="adj1" fmla="val 18900000"/>
            <a:gd name="adj2" fmla="val 2700000"/>
            <a:gd name="adj3" fmla="val 41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C65ACF-CB74-4C9F-BF74-E4A4B51C8551}">
      <dsp:nvSpPr>
        <dsp:cNvPr id="0" name=""/>
        <dsp:cNvSpPr/>
      </dsp:nvSpPr>
      <dsp:spPr>
        <a:xfrm>
          <a:off x="544557" y="391472"/>
          <a:ext cx="6609101" cy="7829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1462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Grade Levels?</a:t>
          </a:r>
        </a:p>
      </dsp:txBody>
      <dsp:txXfrm>
        <a:off x="544557" y="391472"/>
        <a:ext cx="6609101" cy="782944"/>
      </dsp:txXfrm>
    </dsp:sp>
    <dsp:sp modelId="{D65331E4-2D36-492B-89F4-E24CA0FA9E30}">
      <dsp:nvSpPr>
        <dsp:cNvPr id="0" name=""/>
        <dsp:cNvSpPr/>
      </dsp:nvSpPr>
      <dsp:spPr>
        <a:xfrm>
          <a:off x="55217" y="293604"/>
          <a:ext cx="978680" cy="978680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42F97B-7EC6-457F-BD1F-32F517BD9AEA}">
      <dsp:nvSpPr>
        <dsp:cNvPr id="0" name=""/>
        <dsp:cNvSpPr/>
      </dsp:nvSpPr>
      <dsp:spPr>
        <a:xfrm>
          <a:off x="829157" y="1565888"/>
          <a:ext cx="6324501" cy="7829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1462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Student Subgroups?</a:t>
          </a:r>
        </a:p>
      </dsp:txBody>
      <dsp:txXfrm>
        <a:off x="829157" y="1565888"/>
        <a:ext cx="6324501" cy="782944"/>
      </dsp:txXfrm>
    </dsp:sp>
    <dsp:sp modelId="{0FEE0162-B408-4D9C-8135-9CFCF2B47AD9}">
      <dsp:nvSpPr>
        <dsp:cNvPr id="0" name=""/>
        <dsp:cNvSpPr/>
      </dsp:nvSpPr>
      <dsp:spPr>
        <a:xfrm>
          <a:off x="339817" y="1468020"/>
          <a:ext cx="978680" cy="978680"/>
        </a:xfrm>
        <a:prstGeom prst="ellipse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370648-CCCA-49B8-8DF7-8C1EADF41019}">
      <dsp:nvSpPr>
        <dsp:cNvPr id="0" name=""/>
        <dsp:cNvSpPr/>
      </dsp:nvSpPr>
      <dsp:spPr>
        <a:xfrm>
          <a:off x="544557" y="2740305"/>
          <a:ext cx="6609101" cy="7829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1462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Disaggregated Data?</a:t>
          </a:r>
        </a:p>
      </dsp:txBody>
      <dsp:txXfrm>
        <a:off x="544557" y="2740305"/>
        <a:ext cx="6609101" cy="782944"/>
      </dsp:txXfrm>
    </dsp:sp>
    <dsp:sp modelId="{5B25B0C7-E3CD-4721-99B8-5EC3571B7B04}">
      <dsp:nvSpPr>
        <dsp:cNvPr id="0" name=""/>
        <dsp:cNvSpPr/>
      </dsp:nvSpPr>
      <dsp:spPr>
        <a:xfrm>
          <a:off x="55217" y="2642437"/>
          <a:ext cx="978680" cy="978680"/>
        </a:xfrm>
        <a:prstGeom prst="ellipse">
          <a:avLst/>
        </a:prstGeom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3T15:13:23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2645 52 24575,'0'-1'0,"-1"0"0,1 0 0,0 1 0,-1-1 0,1 0 0,-1 0 0,1 1 0,0-1 0,-1 0 0,0 1 0,1-1 0,-1 0 0,1 1 0,-1-1 0,0 1 0,1-1 0,-1 1 0,0-1 0,0 1 0,1 0 0,-1-1 0,0 1 0,0 0 0,0-1 0,0 1 0,1 0 0,-3 0 0,-28-4 0,25 3 0,-315-9 0,-4-1 0,-83 0 0,280 12 0,95 1 0,0 1 0,1 2 0,-42 11 0,40-7 0,-1-2 0,-55 4 0,-118-13 0,-49 3 0,237 1 0,-1 1 0,1 1 0,0 1 0,0 1 0,-26 11 0,-95 51 0,55-24 0,64-34 0,-2 1 0,0 0 0,1 2 0,-42 30 0,58-37 0,1 0 0,-1 0 0,1 1 0,1 0 0,-1 0 0,1 0 0,1 1 0,-1 0 0,1 0 0,0 0 0,1 0 0,0 0 0,1 1 0,-1-1 0,-1 17 0,2-15 0,1 1 0,0 0 0,1 0 0,0 0 0,0 0 0,1-1 0,5 21 0,-4-26 0,0 1 0,0-1 0,1 0 0,0 0 0,0-1 0,0 1 0,0-1 0,1 1 0,0-1 0,0 0 0,0 0 0,0-1 0,1 1 0,-1-1 0,1 0 0,9 5 0,89 40 0,23 13 0,-112-54 0,0-1 0,1 0 0,0-1 0,23 5 0,-24-8 0,-1 2 0,1 0 0,-1 1 0,0 0 0,0 1 0,16 9 0,-11-4 0,2-2 0,-1-1 0,1 0 0,0-1 0,1-1 0,-1-1 0,25 2 0,47 14 0,-38-7 0,-1-2 0,1-3 0,1-2 0,0-2 0,63-3 0,17-5 0,264 6 0,-286 9 0,34 1 0,29-11 0,497-5 0,-487-10 0,68 0 0,-94 15 0,176-4 0,-193-10 0,67-2 0,-143 15 0,8 0 0,146-16 0,-150 8 0,-1 2 0,83 6 0,-77 1 0,122-12 0,-95-2 0,-62 9 0,1-2 0,-1-1 0,-1-2 0,68-24 0,-71 17 0,138-61 0,-153 64 0,0 0 0,-1-2 0,0 0 0,-1-2 0,26-26 0,-42 38 0,-1 0 0,0 0 0,0-1 0,0 1 0,-1-1 0,0 0 0,0 0 0,0 0 0,0 0 0,-1 0 0,0 0 0,0 0 0,0 0 0,0-1 0,-1 1 0,0 0 0,0-1 0,-1 1 0,1 0 0,-1 0 0,0-1 0,-1 1 0,-3-10 0,-4-6 0,0-1 0,-2 1 0,0 1 0,-15-20 0,14 26 0,-1 0 0,-1 1 0,0 1 0,-1 0 0,-28-18 0,31 24 0,0 1 0,0 0 0,0 0 0,-1 1 0,0 1 0,0 0 0,-21-2 0,-21-5 0,-30-13 0,0 4 0,-2 4 0,-140-7 0,-1809 25 0,2018-5 0,1 0 0,-1-1 0,1 0 0,-1-2 0,1 0 0,-30-14 0,29 11 0,-2 1 0,1 1 0,-1 0 0,-34-4 0,-21-2-1365,55 7-5461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3" tIns="46583" rIns="93163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63" tIns="46583" rIns="93163" bIns="46583" rtlCol="0"/>
          <a:lstStyle>
            <a:lvl1pPr algn="r">
              <a:defRPr sz="1200"/>
            </a:lvl1pPr>
          </a:lstStyle>
          <a:p>
            <a:fld id="{CDC4ADDC-17FF-4FE4-A163-D89C2EB8540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3" tIns="46583" rIns="93163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3" tIns="46583" rIns="93163" bIns="4658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3" tIns="46583" rIns="93163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3163" tIns="46583" rIns="93163" bIns="46583" rtlCol="0" anchor="b"/>
          <a:lstStyle>
            <a:lvl1pPr algn="r">
              <a:defRPr sz="1200"/>
            </a:lvl1pPr>
          </a:lstStyle>
          <a:p>
            <a:fld id="{7A6E335F-6B58-4BAC-AAD9-EC2E6DC71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5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>
                <a:solidFill>
                  <a:srgbClr val="000000"/>
                </a:solidFill>
                <a:effectLst/>
              </a:rPr>
              <a:t>Chronic absence is defined as missing 10 percent or more of school for </a:t>
            </a:r>
            <a:r>
              <a:rPr lang="en-US" sz="1200" b="1" i="0" u="none" strike="noStrike">
                <a:solidFill>
                  <a:srgbClr val="000000"/>
                </a:solidFill>
                <a:effectLst/>
              </a:rPr>
              <a:t>any</a:t>
            </a:r>
            <a:r>
              <a:rPr lang="en-US" sz="1200" b="0" i="0" u="none" strike="noStrike">
                <a:solidFill>
                  <a:srgbClr val="000000"/>
                </a:solidFill>
                <a:effectLst/>
              </a:rPr>
              <a:t> reason.- this includes all time out of school excused, not excused and suspensions.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Source Sans Pro" panose="020B0503030403020204" pitchFamily="34" charset="0"/>
                <a:cs typeface="Gill Sans"/>
                <a:sym typeface="Gill Sans"/>
              </a:rPr>
              <a:t>Chronic absence is a student based statistic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335F-6B58-4BAC-AAD9-EC2E6DC715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87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335F-6B58-4BAC-AAD9-EC2E6DC715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84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335F-6B58-4BAC-AAD9-EC2E6DC715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76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335F-6B58-4BAC-AAD9-EC2E6DC715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06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% Of the kids in the vulnerable group who were chronically absent.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335F-6B58-4BAC-AAD9-EC2E6DC715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71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% Of the kids who were chronically absent are represented in blue/red with those who are also economically disadvantaged 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335F-6B58-4BAC-AAD9-EC2E6DC715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14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 second note: what does your school community currently think about “attendance”? What about students? Parents and families? The role of school?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87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Things maybe working/not working. Groups/individuals to talk with?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335F-6B58-4BAC-AAD9-EC2E6DC715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96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need to do root cause and understand before we start throwing interventions at our students.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E335F-6B58-4BAC-AAD9-EC2E6DC715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Intro Slide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F7C4BC-3865-A342-A7A3-C874F04EFD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265" y="5379396"/>
            <a:ext cx="2104204" cy="10019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383969" y="709644"/>
            <a:ext cx="114240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cap="all" baseline="0">
                <a:solidFill>
                  <a:srgbClr val="002060"/>
                </a:solidFill>
                <a:latin typeface="+mj-lt"/>
              </a:rPr>
              <a:t>Presentation</a:t>
            </a:r>
            <a:r>
              <a:rPr lang="en-US" sz="6600" b="1" cap="all">
                <a:solidFill>
                  <a:srgbClr val="002060"/>
                </a:solidFill>
                <a:latin typeface="+mj-lt"/>
              </a:rPr>
              <a:t>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2338648" y="1864885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D9A76-764D-4243-BE8A-AFC03BBA7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8649" y="2139210"/>
            <a:ext cx="7514704" cy="25007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Source Sans Pro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/>
              <a:t>Vestibulum ante ipsum </a:t>
            </a:r>
            <a:r>
              <a:rPr lang="en-US" err="1"/>
              <a:t>primis</a:t>
            </a:r>
            <a:r>
              <a:rPr lang="en-US"/>
              <a:t> in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luctus</a:t>
            </a:r>
            <a:r>
              <a:rPr lang="en-US"/>
              <a:t> et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cubilia</a:t>
            </a:r>
            <a:r>
              <a:rPr lang="en-US"/>
              <a:t> Curae; </a:t>
            </a:r>
            <a:r>
              <a:rPr lang="en-US" err="1"/>
              <a:t>Fusce</a:t>
            </a:r>
            <a:r>
              <a:rPr lang="en-US"/>
              <a:t> id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5408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01BE4-CFAD-BC43-936B-79A89D2D9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9088"/>
            <a:ext cx="11430000" cy="982861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D422E8-E84E-0149-880E-D3C6927AC7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4302" y="2008683"/>
            <a:ext cx="9878336" cy="36872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/>
              <a:t>Click to edit highlight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FD42D-4EBF-8140-92AE-0F63EFA73492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08683"/>
            <a:ext cx="0" cy="367449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9CD66BB-3877-3245-81D3-AAD0AF3CDA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7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39428-DA8C-2046-9013-4C44E7557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>
              <a:defRPr cap="all" baseline="0"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9585CAF-7D25-E243-9B53-4E687CFDCD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82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20D8-6935-1A43-8CF0-66FC6338B1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01" y="457200"/>
            <a:ext cx="4387121" cy="16002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200"/>
              </a:lnSpc>
              <a:defRPr sz="3200"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CDB-9C52-9346-A61D-22B158D8F9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7" y="457200"/>
            <a:ext cx="6601511" cy="540385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Source Sans Pro" panose="020B0503030403020204" pitchFamily="34" charset="0"/>
              </a:defRPr>
            </a:lvl1pPr>
            <a:lvl2pPr>
              <a:defRPr sz="2800">
                <a:latin typeface="Source Sans Pro" panose="020B0503030403020204" pitchFamily="34" charset="0"/>
              </a:defRPr>
            </a:lvl2pPr>
            <a:lvl3pPr>
              <a:defRPr sz="2400">
                <a:latin typeface="Source Sans Pro" panose="020B0503030403020204" pitchFamily="34" charset="0"/>
              </a:defRPr>
            </a:lvl3pPr>
            <a:lvl4pPr>
              <a:defRPr sz="2000">
                <a:latin typeface="Source Sans Pro" panose="020B0503030403020204" pitchFamily="34" charset="0"/>
              </a:defRPr>
            </a:lvl4pPr>
            <a:lvl5pPr>
              <a:defRPr sz="2000">
                <a:latin typeface="Source Sans Pro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D2D-8242-384D-A978-71066F7E193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7301" y="2057400"/>
            <a:ext cx="438712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Source Sans Pro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9A92EF9-4388-E64C-AE2E-5DD2230C10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32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8AFDE-CE73-E140-AEC8-2C7D74ACA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02" y="457200"/>
            <a:ext cx="4387120" cy="16002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200"/>
              </a:lnSpc>
              <a:defRPr sz="3200"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6262F9-39B5-2A48-B7A0-306F146CDA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627812" cy="540385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40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4CFF9-2C81-2040-9460-7970314A639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7302" y="2057400"/>
            <a:ext cx="4387120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Source Sans Pro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F936C29-D718-AB47-8939-07EEA4D73E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1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6558" y="1965960"/>
            <a:ext cx="5491140" cy="3880204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14303" y="1965960"/>
            <a:ext cx="5491141" cy="3880204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24444" cy="1325563"/>
          </a:xfrm>
        </p:spPr>
        <p:txBody>
          <a:bodyPr/>
          <a:lstStyle>
            <a:lvl1pPr>
              <a:defRPr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ABC-58B1-2B44-9AE4-0F3296E88B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45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6558" y="1965960"/>
            <a:ext cx="5491140" cy="3640361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14303" y="1965960"/>
            <a:ext cx="5491141" cy="3640361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24444" cy="1325563"/>
          </a:xfrm>
        </p:spPr>
        <p:txBody>
          <a:bodyPr/>
          <a:lstStyle>
            <a:lvl1pPr>
              <a:defRPr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ABC-58B1-2B44-9AE4-0F3296E88B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34983-CD69-EF4D-9EF3-EB2110B4AF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607050"/>
            <a:ext cx="5491140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E171EF-F7CC-354F-9CD9-4DDEECEB4F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4303" y="5607050"/>
            <a:ext cx="5491140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</p:spTree>
    <p:extLst>
      <p:ext uri="{BB962C8B-B14F-4D97-AF65-F5344CB8AC3E}">
        <p14:creationId xmlns:p14="http://schemas.microsoft.com/office/powerpoint/2010/main" val="350404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558977"/>
            <a:ext cx="4292326" cy="4302177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558977"/>
            <a:ext cx="3224888" cy="4302177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8DF7-5E02-1A46-8F8F-7E735BA9F5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B7A6DA-4DC8-304B-B583-7CC4064FDF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1000" y="1558925"/>
            <a:ext cx="3224888" cy="4302125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75278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558978"/>
            <a:ext cx="3224888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558978"/>
            <a:ext cx="4292326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558978"/>
            <a:ext cx="3224888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8DF7-5E02-1A46-8F8F-7E735BA9F5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A387CA8-2BFC-514C-8463-0244B7A200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756" y="5607050"/>
            <a:ext cx="3224888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CD173F-9443-154B-A211-586A9B01DF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4437" y="5607050"/>
            <a:ext cx="4292326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3393AB0-90E1-EB4C-9F92-469ECB0E4C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0556" y="5607050"/>
            <a:ext cx="3224888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</p:spTree>
    <p:extLst>
      <p:ext uri="{BB962C8B-B14F-4D97-AF65-F5344CB8AC3E}">
        <p14:creationId xmlns:p14="http://schemas.microsoft.com/office/powerpoint/2010/main" val="2321316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3305969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276182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9246395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ABB85-8254-264A-ADC9-F329B2CAF9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7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ictur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690688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690688"/>
            <a:ext cx="4292326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690688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E10DC94B-F063-2243-A82D-16ADBAF8AD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757" y="3929449"/>
            <a:ext cx="4292326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DDAF7424-F60C-6A47-AB76-59580353DE8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91875" y="3929449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9621BFD-9F1D-1E4A-A859-9E916E1EF0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80555" y="3929449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BA7123A-ECE0-244E-9B1F-9369CDAA40B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0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Intro Slide D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F7C4BC-3865-A342-A7A3-C874F04EFD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6582" y="5592341"/>
            <a:ext cx="2974109" cy="8157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383969" y="709644"/>
            <a:ext cx="114240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cap="all" baseline="0">
                <a:solidFill>
                  <a:srgbClr val="002060"/>
                </a:solidFill>
                <a:latin typeface="+mj-lt"/>
              </a:rPr>
              <a:t>Presentation</a:t>
            </a:r>
            <a:r>
              <a:rPr lang="en-US" sz="6600" b="1" cap="all">
                <a:solidFill>
                  <a:srgbClr val="002060"/>
                </a:solidFill>
                <a:latin typeface="+mj-lt"/>
              </a:rPr>
              <a:t>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2338648" y="1864885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D9A76-764D-4243-BE8A-AFC03BBA7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8649" y="2139210"/>
            <a:ext cx="7514704" cy="25007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Source Sans Pro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/>
              <a:t>Vestibulum ante ipsum </a:t>
            </a:r>
            <a:r>
              <a:rPr lang="en-US" err="1"/>
              <a:t>primis</a:t>
            </a:r>
            <a:r>
              <a:rPr lang="en-US"/>
              <a:t> in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luctus</a:t>
            </a:r>
            <a:r>
              <a:rPr lang="en-US"/>
              <a:t> et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cubilia</a:t>
            </a:r>
            <a:r>
              <a:rPr lang="en-US"/>
              <a:t> Curae; </a:t>
            </a:r>
            <a:r>
              <a:rPr lang="en-US" err="1"/>
              <a:t>Fusce</a:t>
            </a:r>
            <a:r>
              <a:rPr lang="en-US"/>
              <a:t> id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9810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4867995-5DA7-0E46-92C1-17D3FB360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13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97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 userDrawn="1"/>
        </p:nvSpPr>
        <p:spPr>
          <a:xfrm>
            <a:off x="3879487" y="3250540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OHIO.ORG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+mj-lt"/>
              </a:rPr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F28F073-E9E1-7EEC-F3B0-17308C484D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265" y="5379396"/>
            <a:ext cx="2104204" cy="10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010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D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 userDrawn="1"/>
        </p:nvSpPr>
        <p:spPr>
          <a:xfrm>
            <a:off x="3879487" y="3250540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EDUCATION.OHIO.GOV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+mj-lt"/>
              </a:rPr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F28F073-E9E1-7EEC-F3B0-17308C484D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264" y="5592194"/>
            <a:ext cx="2739695" cy="75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62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 userDrawn="1"/>
        </p:nvSpPr>
        <p:spPr>
          <a:xfrm>
            <a:off x="3879487" y="3244334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OHIO.ORG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+mj-lt"/>
              </a:rPr>
              <a:t>THANK YOU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F28F073-E9E1-7EEC-F3B0-17308C484D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265" y="5379396"/>
            <a:ext cx="2104204" cy="10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19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D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 userDrawn="1"/>
        </p:nvSpPr>
        <p:spPr>
          <a:xfrm>
            <a:off x="3870251" y="3244334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EDUCATION.OHIO.GOV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+mj-lt"/>
              </a:rPr>
              <a:t>THANK YOU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F28F073-E9E1-7EEC-F3B0-17308C484D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9265" y="5592280"/>
            <a:ext cx="2621426" cy="71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65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" type="title">
  <p:cSld name="4_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/>
          <p:nvPr/>
        </p:nvSpPr>
        <p:spPr>
          <a:xfrm>
            <a:off x="0" y="5717117"/>
            <a:ext cx="12192000" cy="3302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0" y="2"/>
            <a:ext cx="12192000" cy="706967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1144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666754"/>
            <a:ext cx="12192000" cy="50990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5992287"/>
            <a:ext cx="12192000" cy="156633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6112935"/>
            <a:ext cx="12192000" cy="745067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914400" y="3468569"/>
            <a:ext cx="7747200" cy="154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chemeClr val="accent5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9218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4766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D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314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DEW-w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019F13-D402-C2BE-894F-DC9D2CEE2060}"/>
              </a:ext>
            </a:extLst>
          </p:cNvPr>
          <p:cNvSpPr txBox="1"/>
          <p:nvPr userDrawn="1"/>
        </p:nvSpPr>
        <p:spPr>
          <a:xfrm>
            <a:off x="4064001" y="6289964"/>
            <a:ext cx="391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E3F75"/>
                </a:solidFill>
                <a:latin typeface="Source Sans Pro" panose="020B0503030403020204" pitchFamily="34" charset="0"/>
              </a:rPr>
              <a:t>EDUCATION.OHIO.GOV</a:t>
            </a:r>
          </a:p>
        </p:txBody>
      </p:sp>
    </p:spTree>
    <p:extLst>
      <p:ext uri="{BB962C8B-B14F-4D97-AF65-F5344CB8AC3E}">
        <p14:creationId xmlns:p14="http://schemas.microsoft.com/office/powerpoint/2010/main" val="1706685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4C5D952-7020-4B33-84F7-CBC1B869BB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810" y="1114428"/>
            <a:ext cx="5219169" cy="830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3068A40-1D69-47F3-AA7E-9CA2BC3F38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4511176"/>
            <a:ext cx="5235550" cy="13364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add additional info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42910E7-43EF-44FD-A4C0-9AECABD8C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1" y="3507165"/>
            <a:ext cx="5240310" cy="6248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Title of presenter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E1D283C1-F316-43F0-BDE2-800E11D4BF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40" y="2556086"/>
            <a:ext cx="5240310" cy="479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 b="1" cap="all" baseline="0">
                <a:solidFill>
                  <a:srgbClr val="00206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1223FDD-7488-4253-8BC8-8FEC76158A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6240" y="3027689"/>
            <a:ext cx="5240310" cy="479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 b="1" cap="all" baseline="0">
                <a:solidFill>
                  <a:srgbClr val="002060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81CFAB-6E89-DB44-BE09-32E905D9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25484" y="1114428"/>
            <a:ext cx="5985516" cy="47017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D518BF1B-32A6-9D47-93A2-A5E48DB86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810" y="503033"/>
            <a:ext cx="10515600" cy="569913"/>
          </a:xfrm>
        </p:spPr>
        <p:txBody>
          <a:bodyPr/>
          <a:lstStyle>
            <a:lvl1pPr>
              <a:defRPr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EBDA6E4-77F4-A64D-89B8-E757AE4EAEA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05902" y="6356350"/>
            <a:ext cx="793509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      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D96C5DD-3C5E-0B4F-829A-6F347372DF4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91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42B658-2D5A-774F-A585-ED75BF68BE55}"/>
              </a:ext>
            </a:extLst>
          </p:cNvPr>
          <p:cNvSpPr txBox="1"/>
          <p:nvPr userDrawn="1"/>
        </p:nvSpPr>
        <p:spPr>
          <a:xfrm>
            <a:off x="3879487" y="6104321"/>
            <a:ext cx="443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>
                <a:solidFill>
                  <a:srgbClr val="00206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OHIO.ORG</a:t>
            </a:r>
          </a:p>
        </p:txBody>
      </p:sp>
    </p:spTree>
    <p:extLst>
      <p:ext uri="{BB962C8B-B14F-4D97-AF65-F5344CB8AC3E}">
        <p14:creationId xmlns:p14="http://schemas.microsoft.com/office/powerpoint/2010/main" val="2839496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2496">
          <p15:clr>
            <a:srgbClr val="FBAE40"/>
          </p15:clr>
        </p15:guide>
        <p15:guide id="3" pos="6288">
          <p15:clr>
            <a:srgbClr val="FBAE40"/>
          </p15:clr>
        </p15:guide>
        <p15:guide id="4" pos="1392">
          <p15:clr>
            <a:srgbClr val="FBAE40"/>
          </p15:clr>
        </p15:guide>
        <p15:guide id="5" pos="1680">
          <p15:clr>
            <a:srgbClr val="FBAE40"/>
          </p15:clr>
        </p15:guide>
        <p15:guide id="6" pos="600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DF61195-A0F3-2E4F-BC0B-8D1AD1E2E5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44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8D6F-B8D2-8645-91DD-AFAD33847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1104258"/>
            <a:ext cx="11086475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482B6-B14E-2840-9894-155B86AF14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2230132"/>
            <a:ext cx="9107774" cy="3523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0EEF6-A19D-EF4F-8170-16C700AD6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C5245B-7C5E-1B46-B288-83FE7ADFC2F0}"/>
              </a:ext>
            </a:extLst>
          </p:cNvPr>
          <p:cNvCxnSpPr>
            <a:cxnSpLocks/>
          </p:cNvCxnSpPr>
          <p:nvPr userDrawn="1"/>
        </p:nvCxnSpPr>
        <p:spPr>
          <a:xfrm>
            <a:off x="380999" y="2010937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186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8D6F-B8D2-8645-91DD-AFAD33847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762" y="2633955"/>
            <a:ext cx="11086475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0EEF6-A19D-EF4F-8170-16C700AD6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72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312F4-9ACB-D749-A463-6EF93D944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C5217-C058-314A-A904-8613DFB634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825625"/>
            <a:ext cx="10515600" cy="412547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>
                <a:latin typeface="Source Sans Pro" panose="020B0503030403020204" pitchFamily="34" charset="0"/>
              </a:defRPr>
            </a:lvl1pPr>
            <a:lvl2pPr>
              <a:spcBef>
                <a:spcPts val="1000"/>
              </a:spcBef>
              <a:spcAft>
                <a:spcPts val="800"/>
              </a:spcAft>
              <a:defRPr>
                <a:latin typeface="Source Sans Pro" panose="020B0503030403020204" pitchFamily="34" charset="0"/>
              </a:defRPr>
            </a:lvl2pPr>
            <a:lvl3pPr>
              <a:spcBef>
                <a:spcPts val="1000"/>
              </a:spcBef>
              <a:defRPr>
                <a:latin typeface="Source Sans Pro" panose="020B0503030403020204" pitchFamily="34" charset="0"/>
              </a:defRPr>
            </a:lvl3pPr>
            <a:lvl4pPr>
              <a:spcBef>
                <a:spcPts val="1000"/>
              </a:spcBef>
              <a:defRPr>
                <a:latin typeface="Source Sans Pro" panose="020B0503030403020204" pitchFamily="34" charset="0"/>
              </a:defRPr>
            </a:lvl4pPr>
            <a:lvl5pPr>
              <a:spcBef>
                <a:spcPts val="1000"/>
              </a:spcBef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F45A2E2-F84B-3B4D-9847-EB91160C5E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8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57EA-33AB-6E4E-8AE6-C519F2C70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5D000-96C4-3146-A271-C3F0018F06F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1825625"/>
            <a:ext cx="5439032" cy="4093261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340DB-97D6-6943-B475-09348084E3A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0" y="1825625"/>
            <a:ext cx="5715000" cy="4093261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DA248AA-651E-1C47-ACCF-5BA8CBD36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58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B5D1D-0BAC-9D44-92DF-2FAC5F1F8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Pro SemiBold" panose="020B0603030403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8388F-D839-F04B-8146-F18EC1F591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1681163"/>
            <a:ext cx="5550243" cy="6573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5DF2D-0CB8-8048-932F-27A74B3869B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2505075"/>
            <a:ext cx="5550243" cy="34261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CFE60E-047E-DA43-8341-0EAA48D9EE9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638800" cy="6573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latin typeface="Source Sans Pro SemiBold" panose="020B06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F4DAB-13B0-C64B-9B88-510DBA6D3D8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638800" cy="34261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55864F4-8E80-A249-9817-B55038EB96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29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2B7E9-3BA4-484E-9D9D-392D6666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658247"/>
            <a:ext cx="11430001" cy="4235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r>
              <a:rPr lang="en-US"/>
              <a:t>Maecenas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et ante </a:t>
            </a:r>
            <a:r>
              <a:rPr lang="en-US" err="1"/>
              <a:t>tincidunt</a:t>
            </a:r>
            <a:r>
              <a:rPr lang="en-US"/>
              <a:t> tempus. </a:t>
            </a:r>
            <a:r>
              <a:rPr lang="en-US" err="1"/>
              <a:t>Nullam</a:t>
            </a:r>
            <a:r>
              <a:rPr lang="en-US"/>
              <a:t> dictum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pede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. Class </a:t>
            </a:r>
            <a:r>
              <a:rPr lang="en-US" err="1"/>
              <a:t>aptent</a:t>
            </a:r>
            <a:r>
              <a:rPr lang="en-US"/>
              <a:t> </a:t>
            </a:r>
            <a:r>
              <a:rPr lang="en-US" err="1"/>
              <a:t>taciti</a:t>
            </a:r>
            <a:r>
              <a:rPr lang="en-US"/>
              <a:t> </a:t>
            </a:r>
            <a:r>
              <a:rPr lang="en-US" err="1"/>
              <a:t>sociosqu</a:t>
            </a:r>
            <a:r>
              <a:rPr lang="en-US"/>
              <a:t> ad </a:t>
            </a:r>
            <a:r>
              <a:rPr lang="en-US" err="1"/>
              <a:t>litora</a:t>
            </a:r>
            <a:r>
              <a:rPr lang="en-US"/>
              <a:t> </a:t>
            </a:r>
            <a:r>
              <a:rPr lang="en-US" err="1"/>
              <a:t>torquent</a:t>
            </a:r>
            <a:r>
              <a:rPr lang="en-US"/>
              <a:t> per </a:t>
            </a:r>
            <a:r>
              <a:rPr lang="en-US" err="1"/>
              <a:t>conubia</a:t>
            </a:r>
            <a:r>
              <a:rPr lang="en-US"/>
              <a:t> nostra, per </a:t>
            </a:r>
            <a:r>
              <a:rPr lang="en-US" err="1"/>
              <a:t>inceptos</a:t>
            </a:r>
            <a:r>
              <a:rPr lang="en-US"/>
              <a:t> </a:t>
            </a:r>
            <a:r>
              <a:rPr lang="en-US" err="1"/>
              <a:t>hymenaeos</a:t>
            </a:r>
            <a:r>
              <a:rPr lang="en-US"/>
              <a:t>.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D996841-33AB-1041-B0F1-02114E0F8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982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DB4D39-9FA5-5C46-845E-A393FCAF090C}"/>
              </a:ext>
            </a:extLst>
          </p:cNvPr>
          <p:cNvSpPr/>
          <p:nvPr userDrawn="1"/>
        </p:nvSpPr>
        <p:spPr>
          <a:xfrm>
            <a:off x="381000" y="-36206"/>
            <a:ext cx="987552" cy="91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1A58E-E2B6-4F4D-91A6-034B810B725B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93BE12D-B4D3-5E43-9B6B-11CE556E3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079F368-1518-0DA1-C2A3-B61875C71656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97" r:id="rId2"/>
    <p:sldLayoutId id="2147483784" r:id="rId3"/>
    <p:sldLayoutId id="2147483774" r:id="rId4"/>
    <p:sldLayoutId id="2147483770" r:id="rId5"/>
    <p:sldLayoutId id="2147483792" r:id="rId6"/>
    <p:sldLayoutId id="2147483769" r:id="rId7"/>
    <p:sldLayoutId id="2147483771" r:id="rId8"/>
    <p:sldLayoutId id="2147483772" r:id="rId9"/>
    <p:sldLayoutId id="2147483796" r:id="rId10"/>
    <p:sldLayoutId id="2147483773" r:id="rId11"/>
    <p:sldLayoutId id="2147483775" r:id="rId12"/>
    <p:sldLayoutId id="2147483776" r:id="rId13"/>
    <p:sldLayoutId id="2147483783" r:id="rId14"/>
    <p:sldLayoutId id="2147483788" r:id="rId15"/>
    <p:sldLayoutId id="2147483778" r:id="rId16"/>
    <p:sldLayoutId id="2147483787" r:id="rId17"/>
    <p:sldLayoutId id="2147483780" r:id="rId18"/>
    <p:sldLayoutId id="2147483779" r:id="rId19"/>
    <p:sldLayoutId id="2147483777" r:id="rId20"/>
    <p:sldLayoutId id="2147483781" r:id="rId21"/>
    <p:sldLayoutId id="2147483785" r:id="rId22"/>
    <p:sldLayoutId id="2147483793" r:id="rId23"/>
    <p:sldLayoutId id="2147483791" r:id="rId24"/>
    <p:sldLayoutId id="2147483794" r:id="rId25"/>
    <p:sldLayoutId id="2147483829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marL="77724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123444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2C0FF6-0872-B98B-BC37-6F17E855EC4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4570" y="865528"/>
            <a:ext cx="3937708" cy="488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4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57" r:id="rId3"/>
    <p:sldLayoutId id="21474837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school.stanford.edu/shadow-a-student-k1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hyperlink" Target="https://www.attendanceworks.org/resources/qualitative-data/" TargetMode="External"/><Relationship Id="rId4" Type="http://schemas.openxmlformats.org/officeDocument/2006/relationships/hyperlink" Target="https://docs.google.com/document/d/1FlhKH2g1Y2HbTv-MkTrnFm5bpt_IY2Y7t-rCrVrmoHc/edit#heading=h.20rgbaj455h6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Patrick.Hickman@education.ohio.gov" TargetMode="Externa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81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74D9F-E05A-8BAC-C233-336EF04AB0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4010"/>
              </a:lnSpc>
            </a:pPr>
            <a:r>
              <a:rPr lang="en-US" cap="none"/>
              <a:t>Absences Add Up!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744B16-8E23-D37A-4E31-D20B3BF98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0756" y="5042321"/>
            <a:ext cx="7546959" cy="1521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/>
              <a:t>Missing just 2 or 3 days a month can lead to chronic absence.</a:t>
            </a:r>
          </a:p>
          <a:p>
            <a:pPr marL="0" indent="0" algn="ctr">
              <a:buNone/>
            </a:pPr>
            <a:r>
              <a:rPr lang="en-US" sz="2200"/>
              <a:t>10% of the school year = 18 days of absence</a:t>
            </a:r>
          </a:p>
          <a:p>
            <a:pPr marL="0" indent="0" algn="ctr">
              <a:buNone/>
            </a:pPr>
            <a:r>
              <a:rPr lang="en-US" sz="2200"/>
              <a:t>This translates to almost one month of missed learning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D71B2-384F-8B75-A3A9-5E6E01A255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1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Google Shape;792;g258527bdd62_0_74" descr="Calendar showing that missing just 2 or 3 days a month can lead to chronic absence.">
            <a:extLst>
              <a:ext uri="{FF2B5EF4-FFF2-40B4-BE49-F238E27FC236}">
                <a16:creationId xmlns:a16="http://schemas.microsoft.com/office/drawing/2014/main" id="{4F685DFA-7818-D9E3-9E17-DC1D5BA31318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1018" y="2106842"/>
            <a:ext cx="8014876" cy="29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ttendance works logo">
            <a:extLst>
              <a:ext uri="{FF2B5EF4-FFF2-40B4-BE49-F238E27FC236}">
                <a16:creationId xmlns:a16="http://schemas.microsoft.com/office/drawing/2014/main" id="{9835A5A6-756C-8F75-BF3B-CD2BA9AC5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84" y="6273800"/>
            <a:ext cx="11049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945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F6D202-B017-416E-A95F-CA28DA965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4010"/>
              </a:lnSpc>
            </a:pPr>
            <a:r>
              <a:rPr lang="en-US" cap="none"/>
              <a:t>Pathway For Change</a:t>
            </a:r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BB8DAC3-7BDF-A593-E5FC-1B6CC1853A0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84658281"/>
              </p:ext>
            </p:extLst>
          </p:nvPr>
        </p:nvGraphicFramePr>
        <p:xfrm>
          <a:off x="666436" y="2211107"/>
          <a:ext cx="10515600" cy="4125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Google Shape;621;g2539259f9ce_0_11">
            <a:extLst>
              <a:ext uri="{FF2B5EF4-FFF2-40B4-BE49-F238E27FC236}">
                <a16:creationId xmlns:a16="http://schemas.microsoft.com/office/drawing/2014/main" id="{F4E6AD57-A3F8-74A1-8FB2-4ED952F256C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1726" y="6273732"/>
            <a:ext cx="1050083" cy="422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32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DCD23-C66B-1921-3F7E-739F070C1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1325563"/>
          </a:xfrm>
        </p:spPr>
        <p:txBody>
          <a:bodyPr anchor="t">
            <a:normAutofit/>
          </a:bodyPr>
          <a:lstStyle/>
          <a:p>
            <a:r>
              <a:rPr lang="en-US" cap="none" dirty="0"/>
              <a:t>Tools for Mindset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9E5345-11E0-7CC0-932E-A3AA254525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180"/>
          <a:stretch/>
        </p:blipFill>
        <p:spPr>
          <a:xfrm>
            <a:off x="5909385" y="1825625"/>
            <a:ext cx="5715000" cy="4093261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98804-DEB7-2B22-19FC-0D57F966B5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0678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83B7B7A-CDDA-7C44-B1B0-1F1E45567B3B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12" name="Picture 11" descr="A group of children sitting in a classroom&#10;&#10;Description automatically generated">
            <a:extLst>
              <a:ext uri="{FF2B5EF4-FFF2-40B4-BE49-F238E27FC236}">
                <a16:creationId xmlns:a16="http://schemas.microsoft.com/office/drawing/2014/main" id="{8A4EFBC6-ECC7-A46C-B1FD-05BEC3346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98" y="1821284"/>
            <a:ext cx="4422710" cy="403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22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C8DC4-403B-3DCB-4D87-42E975504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84010"/>
              </a:lnSpc>
            </a:pPr>
            <a:r>
              <a:rPr lang="en-US" cap="none"/>
              <a:t>Local Look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9CA63-1C6E-DD29-A1D7-85EBA32294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94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4F78E-254A-9674-FBC5-1C2730AFC1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DDEF7F-9538-6E44-9414-15A39308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10" y="483032"/>
            <a:ext cx="11772980" cy="52812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84D6DFE-2CFF-6396-0F1D-697B05394DA4}"/>
                  </a:ext>
                </a:extLst>
              </p14:cNvPr>
              <p14:cNvContentPartPr/>
              <p14:nvPr/>
            </p14:nvContentPartPr>
            <p14:xfrm>
              <a:off x="1145760" y="429720"/>
              <a:ext cx="2090880" cy="342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84D6DFE-2CFF-6396-0F1D-697B05394DA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6760" y="420720"/>
                <a:ext cx="2108520" cy="36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1501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C8DC4-403B-3DCB-4D87-42E975504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84010"/>
              </a:lnSpc>
            </a:pPr>
            <a:r>
              <a:rPr lang="en-US" cap="none" dirty="0"/>
              <a:t>Next Steps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9CA63-1C6E-DD29-A1D7-85EBA32294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17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D57AB-4598-42B4-997A-713902A323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4010"/>
              </a:lnSpc>
            </a:pPr>
            <a:r>
              <a:rPr lang="en-US" cap="none" dirty="0"/>
              <a:t>What Do We Notice About:</a:t>
            </a:r>
            <a:endParaRPr lang="en-US" dirty="0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CD267735-C46B-3F8A-3A97-0FE3379FB8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41308" y="2223611"/>
            <a:ext cx="10765682" cy="16080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82880" tIns="182880" rIns="182880" bIns="182880" numCol="1" spcCol="1270" anchor="ctr" anchorCtr="0">
            <a:noAutofit/>
          </a:bodyPr>
          <a:lstStyle/>
          <a:p>
            <a:pPr marL="0" lvl="0" indent="0" algn="l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/>
              <a:t>Students in grades K-3 who were never chronically absent were 6.7x more </a:t>
            </a:r>
            <a:r>
              <a:rPr lang="en-US" sz="3600" b="0" i="0" kern="1200" dirty="0"/>
              <a:t>likely to </a:t>
            </a:r>
            <a:r>
              <a:rPr lang="en-US" sz="3600" kern="1200" dirty="0"/>
              <a:t>pass </a:t>
            </a:r>
            <a:r>
              <a:rPr lang="en-US" sz="3600" b="0" i="0" kern="1200" dirty="0"/>
              <a:t>the </a:t>
            </a:r>
            <a:r>
              <a:rPr lang="en-US" sz="3600" kern="1200" dirty="0"/>
              <a:t>3rd </a:t>
            </a:r>
            <a:r>
              <a:rPr lang="en-US" sz="3600" b="0" i="0" kern="1200" dirty="0"/>
              <a:t>Grade Reading Guarantee</a:t>
            </a:r>
            <a:endParaRPr lang="en-US" sz="3600" kern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87C6C-67A5-1A0A-0C91-E682ABF739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92701F2-9726-AB82-8155-4B9023FB2C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8236860"/>
              </p:ext>
            </p:extLst>
          </p:nvPr>
        </p:nvGraphicFramePr>
        <p:xfrm>
          <a:off x="2075688" y="2223611"/>
          <a:ext cx="7206488" cy="3914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7671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05374-D5BC-8BCC-F50E-662ACBD17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4010"/>
              </a:lnSpc>
            </a:pPr>
            <a:r>
              <a:rPr lang="en-US" cap="none"/>
              <a:t>Gathering Qualitative Data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12B65-2101-F54F-DDD8-0C9D165BAA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latin typeface="Source Sans Pro"/>
                <a:ea typeface="Open Sans"/>
                <a:cs typeface="Open Sans"/>
                <a:hlinkClick r:id="rId3"/>
              </a:rPr>
              <a:t>Student Shadowing</a:t>
            </a:r>
          </a:p>
          <a:p>
            <a:r>
              <a:rPr lang="en-US"/>
              <a:t>	Toolkit included</a:t>
            </a:r>
          </a:p>
          <a:p>
            <a:endParaRPr lang="en-US"/>
          </a:p>
          <a:p>
            <a:r>
              <a:rPr lang="en-US">
                <a:latin typeface="Source Sans Pro"/>
                <a:ea typeface="Open Sans"/>
                <a:cs typeface="Open Sans"/>
                <a:hlinkClick r:id="rId4"/>
              </a:rPr>
              <a:t>Relationship Mapping</a:t>
            </a:r>
          </a:p>
          <a:p>
            <a:endParaRPr lang="en-US"/>
          </a:p>
          <a:p>
            <a:r>
              <a:rPr lang="en-US">
                <a:hlinkClick r:id="rId5"/>
              </a:rPr>
              <a:t>Attendance Works Resources</a:t>
            </a:r>
            <a:endParaRPr lang="en-US"/>
          </a:p>
          <a:p>
            <a:r>
              <a:rPr lang="en-US"/>
              <a:t>	Empathy interviews and Student focus groups</a:t>
            </a:r>
          </a:p>
          <a:p>
            <a:r>
              <a:rPr lang="en-US"/>
              <a:t>	Root causes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42196-8632-9D3E-BD5B-03FE4EB04B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 descr="Three university student women talking and smiling while seated">
            <a:extLst>
              <a:ext uri="{FF2B5EF4-FFF2-40B4-BE49-F238E27FC236}">
                <a16:creationId xmlns:a16="http://schemas.microsoft.com/office/drawing/2014/main" id="{7F951094-AFA0-5712-D53B-3B3E8CF95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3189" y="2228850"/>
            <a:ext cx="2736772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3946F3D-9CF1-5786-5DA9-E13C5076831F}"/>
              </a:ext>
            </a:extLst>
          </p:cNvPr>
          <p:cNvSpPr txBox="1">
            <a:spLocks/>
          </p:cNvSpPr>
          <p:nvPr/>
        </p:nvSpPr>
        <p:spPr>
          <a:xfrm>
            <a:off x="2599361" y="3637051"/>
            <a:ext cx="6683929" cy="18803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7724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3444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	</a:t>
            </a:r>
            <a:r>
              <a:rPr lang="en-US">
                <a:latin typeface="+mj-lt"/>
              </a:rPr>
              <a:t>Patrick Hickman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>
                <a:latin typeface="+mj-lt"/>
              </a:rPr>
              <a:t>	Ohio’s Attendance Advisor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>
                <a:latin typeface="+mj-lt"/>
              </a:rPr>
              <a:t>	</a:t>
            </a:r>
            <a:r>
              <a:rPr lang="en-US">
                <a:latin typeface="+mj-lt"/>
                <a:hlinkClick r:id="rId2"/>
              </a:rPr>
              <a:t>Patrick.Hickman@education.ohio.gov</a:t>
            </a:r>
            <a:endParaRPr lang="en-US">
              <a:latin typeface="+mj-lt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28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DF543-EBE6-9024-9463-3D4BFA7831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5669" y="4911737"/>
            <a:ext cx="5235550" cy="133026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September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9C7815-2CCB-7A66-6FFF-8E6FAC93FA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29956" y="3601832"/>
            <a:ext cx="5240310" cy="98979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Ohio’s Attendance Advisor</a:t>
            </a:r>
          </a:p>
          <a:p>
            <a:r>
              <a:rPr lang="en-US" dirty="0"/>
              <a:t>Office of Whole Child Supports</a:t>
            </a:r>
          </a:p>
          <a:p>
            <a:r>
              <a:rPr lang="en-US" dirty="0"/>
              <a:t>Department of Education and Workforce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93753-52E0-CB2D-74CC-BBFEB9D8B8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19386" y="3044498"/>
            <a:ext cx="5240310" cy="479092"/>
          </a:xfrm>
        </p:spPr>
        <p:txBody>
          <a:bodyPr/>
          <a:lstStyle/>
          <a:p>
            <a:r>
              <a:rPr lang="en-US" dirty="0"/>
              <a:t>Patrick Hickman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F2FB5A0-422F-1B9C-4D49-D4648A3C1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17" y="709861"/>
            <a:ext cx="11533047" cy="569913"/>
          </a:xfrm>
        </p:spPr>
        <p:txBody>
          <a:bodyPr>
            <a:noAutofit/>
          </a:bodyPr>
          <a:lstStyle/>
          <a:p>
            <a:r>
              <a:rPr lang="en-US" sz="5400" cap="none" dirty="0">
                <a:latin typeface="Source Sans Pro SemiBold"/>
                <a:ea typeface="Source Sans Pro SemiBold"/>
              </a:rPr>
              <a:t>A Look at Local Data</a:t>
            </a:r>
            <a:endParaRPr lang="en-US" sz="5400" cap="none" dirty="0">
              <a:ea typeface="Source Sans Pro SemiBold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AC6EB7A-6338-7290-459A-5EB257B7CE8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     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463AFC-F395-854C-3F66-D45F892C6AD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83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A96BA-1E0A-43D2-09C8-E732AC92A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cap="none"/>
              <a:t>Topics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F20E0-CC71-8350-64EC-D289ADB7E5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Ohio Chronic Absence Data</a:t>
            </a:r>
          </a:p>
          <a:p>
            <a:r>
              <a:rPr lang="en-US" dirty="0"/>
              <a:t>Gathering Local Data</a:t>
            </a:r>
          </a:p>
          <a:p>
            <a:r>
              <a:rPr lang="en-US" dirty="0"/>
              <a:t>Next Steps</a:t>
            </a:r>
          </a:p>
          <a:p>
            <a:r>
              <a:rPr lang="en-US" dirty="0"/>
              <a:t>Q&amp;A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2974F-B252-A171-2706-A77EFC419A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17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D57AB-4598-42B4-997A-713902A32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4010"/>
              </a:lnSpc>
            </a:pPr>
            <a:r>
              <a:rPr lang="en-US" cap="none"/>
              <a:t>What is Chronic Absence?</a:t>
            </a:r>
            <a:endParaRPr lang="en-US"/>
          </a:p>
        </p:txBody>
      </p:sp>
      <p:sp>
        <p:nvSpPr>
          <p:cNvPr id="5" name="Content 1">
            <a:extLst>
              <a:ext uri="{FF2B5EF4-FFF2-40B4-BE49-F238E27FC236}">
                <a16:creationId xmlns:a16="http://schemas.microsoft.com/office/drawing/2014/main" id="{9165DA1A-9046-F036-A10D-D7D33A428030}"/>
              </a:ext>
            </a:extLst>
          </p:cNvPr>
          <p:cNvSpPr txBox="1"/>
          <p:nvPr/>
        </p:nvSpPr>
        <p:spPr>
          <a:xfrm>
            <a:off x="740122" y="2031757"/>
            <a:ext cx="10404762" cy="119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240" marR="6096" lvl="0" indent="0" algn="l" defTabSz="548613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lang="en-US" sz="2900" b="0" i="0" u="none" strike="noStrike">
                <a:solidFill>
                  <a:srgbClr val="000000"/>
                </a:solidFill>
                <a:effectLst/>
              </a:rPr>
              <a:t>Chronic absence is defined as missing 10 percent or more of school for </a:t>
            </a:r>
            <a:r>
              <a:rPr lang="en-US" sz="2900" b="1" i="0" u="none" strike="noStrike">
                <a:solidFill>
                  <a:srgbClr val="000000"/>
                </a:solidFill>
                <a:effectLst/>
              </a:rPr>
              <a:t>any</a:t>
            </a:r>
            <a:r>
              <a:rPr lang="en-US" sz="2900" b="0" i="0" u="none" strike="noStrike">
                <a:solidFill>
                  <a:srgbClr val="000000"/>
                </a:solidFill>
                <a:effectLst/>
              </a:rPr>
              <a:t> reason.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Source Sans Pro" panose="020B0503030403020204" pitchFamily="34" charset="0"/>
              <a:cs typeface="Gill Sans"/>
              <a:sym typeface="Gill Sans"/>
            </a:endParaRPr>
          </a:p>
        </p:txBody>
      </p:sp>
      <p:grpSp>
        <p:nvGrpSpPr>
          <p:cNvPr id="7" name="Group 6" descr="Excused Absences">
            <a:extLst>
              <a:ext uri="{FF2B5EF4-FFF2-40B4-BE49-F238E27FC236}">
                <a16:creationId xmlns:a16="http://schemas.microsoft.com/office/drawing/2014/main" id="{4D70835F-9E58-F653-EA6A-E336D04436F6}"/>
              </a:ext>
            </a:extLst>
          </p:cNvPr>
          <p:cNvGrpSpPr/>
          <p:nvPr/>
        </p:nvGrpSpPr>
        <p:grpSpPr>
          <a:xfrm>
            <a:off x="740122" y="3081721"/>
            <a:ext cx="1749834" cy="1675781"/>
            <a:chOff x="740122" y="3081721"/>
            <a:chExt cx="1749834" cy="1675781"/>
          </a:xfrm>
        </p:grpSpPr>
        <p:sp>
          <p:nvSpPr>
            <p:cNvPr id="23" name="Google Shape;776;p10">
              <a:extLst>
                <a:ext uri="{FF2B5EF4-FFF2-40B4-BE49-F238E27FC236}">
                  <a16:creationId xmlns:a16="http://schemas.microsoft.com/office/drawing/2014/main" id="{3DE7FD66-6020-F30A-F9E4-1F75805694E6}"/>
                </a:ext>
              </a:extLst>
            </p:cNvPr>
            <p:cNvSpPr/>
            <p:nvPr/>
          </p:nvSpPr>
          <p:spPr>
            <a:xfrm>
              <a:off x="740122" y="3081721"/>
              <a:ext cx="1749834" cy="16757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4"/>
                  </a:moveTo>
                  <a:lnTo>
                    <a:pt x="198" y="55073"/>
                  </a:lnTo>
                  <a:lnTo>
                    <a:pt x="785" y="50262"/>
                  </a:lnTo>
                  <a:lnTo>
                    <a:pt x="1743" y="45576"/>
                  </a:lnTo>
                  <a:lnTo>
                    <a:pt x="3058" y="41030"/>
                  </a:lnTo>
                  <a:lnTo>
                    <a:pt x="4715" y="36640"/>
                  </a:lnTo>
                  <a:lnTo>
                    <a:pt x="6697" y="32422"/>
                  </a:lnTo>
                  <a:lnTo>
                    <a:pt x="8989" y="28390"/>
                  </a:lnTo>
                  <a:lnTo>
                    <a:pt x="11576" y="24561"/>
                  </a:lnTo>
                  <a:lnTo>
                    <a:pt x="14443" y="20949"/>
                  </a:lnTo>
                  <a:lnTo>
                    <a:pt x="17573" y="17570"/>
                  </a:lnTo>
                  <a:lnTo>
                    <a:pt x="20952" y="14440"/>
                  </a:lnTo>
                  <a:lnTo>
                    <a:pt x="24564" y="11574"/>
                  </a:lnTo>
                  <a:lnTo>
                    <a:pt x="28394" y="8987"/>
                  </a:lnTo>
                  <a:lnTo>
                    <a:pt x="32426" y="6695"/>
                  </a:lnTo>
                  <a:lnTo>
                    <a:pt x="36645" y="4714"/>
                  </a:lnTo>
                  <a:lnTo>
                    <a:pt x="41035" y="3058"/>
                  </a:lnTo>
                  <a:lnTo>
                    <a:pt x="45581" y="1743"/>
                  </a:lnTo>
                  <a:lnTo>
                    <a:pt x="50267" y="785"/>
                  </a:lnTo>
                  <a:lnTo>
                    <a:pt x="55079" y="198"/>
                  </a:lnTo>
                  <a:lnTo>
                    <a:pt x="60000" y="0"/>
                  </a:lnTo>
                  <a:lnTo>
                    <a:pt x="64920" y="198"/>
                  </a:lnTo>
                  <a:lnTo>
                    <a:pt x="69732" y="785"/>
                  </a:lnTo>
                  <a:lnTo>
                    <a:pt x="74418" y="1743"/>
                  </a:lnTo>
                  <a:lnTo>
                    <a:pt x="78964" y="3058"/>
                  </a:lnTo>
                  <a:lnTo>
                    <a:pt x="83354" y="4714"/>
                  </a:lnTo>
                  <a:lnTo>
                    <a:pt x="87573" y="6695"/>
                  </a:lnTo>
                  <a:lnTo>
                    <a:pt x="91605" y="8987"/>
                  </a:lnTo>
                  <a:lnTo>
                    <a:pt x="95435" y="11574"/>
                  </a:lnTo>
                  <a:lnTo>
                    <a:pt x="99047" y="14440"/>
                  </a:lnTo>
                  <a:lnTo>
                    <a:pt x="102426" y="17570"/>
                  </a:lnTo>
                  <a:lnTo>
                    <a:pt x="105556" y="20949"/>
                  </a:lnTo>
                  <a:lnTo>
                    <a:pt x="108423" y="24561"/>
                  </a:lnTo>
                  <a:lnTo>
                    <a:pt x="111010" y="28390"/>
                  </a:lnTo>
                  <a:lnTo>
                    <a:pt x="113302" y="32422"/>
                  </a:lnTo>
                  <a:lnTo>
                    <a:pt x="115284" y="36640"/>
                  </a:lnTo>
                  <a:lnTo>
                    <a:pt x="116941" y="41030"/>
                  </a:lnTo>
                  <a:lnTo>
                    <a:pt x="118256" y="45576"/>
                  </a:lnTo>
                  <a:lnTo>
                    <a:pt x="119214" y="50262"/>
                  </a:lnTo>
                  <a:lnTo>
                    <a:pt x="119801" y="55073"/>
                  </a:lnTo>
                  <a:lnTo>
                    <a:pt x="119999" y="59994"/>
                  </a:lnTo>
                  <a:lnTo>
                    <a:pt x="119801" y="64915"/>
                  </a:lnTo>
                  <a:lnTo>
                    <a:pt x="119214" y="69727"/>
                  </a:lnTo>
                  <a:lnTo>
                    <a:pt x="118256" y="74413"/>
                  </a:lnTo>
                  <a:lnTo>
                    <a:pt x="116941" y="78959"/>
                  </a:lnTo>
                  <a:lnTo>
                    <a:pt x="115284" y="83349"/>
                  </a:lnTo>
                  <a:lnTo>
                    <a:pt x="113302" y="87567"/>
                  </a:lnTo>
                  <a:lnTo>
                    <a:pt x="111010" y="91599"/>
                  </a:lnTo>
                  <a:lnTo>
                    <a:pt x="108423" y="95428"/>
                  </a:lnTo>
                  <a:lnTo>
                    <a:pt x="105556" y="99040"/>
                  </a:lnTo>
                  <a:lnTo>
                    <a:pt x="102426" y="102419"/>
                  </a:lnTo>
                  <a:lnTo>
                    <a:pt x="99047" y="105549"/>
                  </a:lnTo>
                  <a:lnTo>
                    <a:pt x="95435" y="108415"/>
                  </a:lnTo>
                  <a:lnTo>
                    <a:pt x="91605" y="111002"/>
                  </a:lnTo>
                  <a:lnTo>
                    <a:pt x="87573" y="113294"/>
                  </a:lnTo>
                  <a:lnTo>
                    <a:pt x="83354" y="115275"/>
                  </a:lnTo>
                  <a:lnTo>
                    <a:pt x="78964" y="116931"/>
                  </a:lnTo>
                  <a:lnTo>
                    <a:pt x="74418" y="118246"/>
                  </a:lnTo>
                  <a:lnTo>
                    <a:pt x="69732" y="119204"/>
                  </a:lnTo>
                  <a:lnTo>
                    <a:pt x="64920" y="119791"/>
                  </a:lnTo>
                  <a:lnTo>
                    <a:pt x="60000" y="119989"/>
                  </a:lnTo>
                  <a:lnTo>
                    <a:pt x="55079" y="119791"/>
                  </a:lnTo>
                  <a:lnTo>
                    <a:pt x="50267" y="119204"/>
                  </a:lnTo>
                  <a:lnTo>
                    <a:pt x="45581" y="118246"/>
                  </a:lnTo>
                  <a:lnTo>
                    <a:pt x="41035" y="116931"/>
                  </a:lnTo>
                  <a:lnTo>
                    <a:pt x="36645" y="115275"/>
                  </a:lnTo>
                  <a:lnTo>
                    <a:pt x="32426" y="113294"/>
                  </a:lnTo>
                  <a:lnTo>
                    <a:pt x="28394" y="111002"/>
                  </a:lnTo>
                  <a:lnTo>
                    <a:pt x="24564" y="108415"/>
                  </a:lnTo>
                  <a:lnTo>
                    <a:pt x="20952" y="105549"/>
                  </a:lnTo>
                  <a:lnTo>
                    <a:pt x="17573" y="102419"/>
                  </a:lnTo>
                  <a:lnTo>
                    <a:pt x="14443" y="99040"/>
                  </a:lnTo>
                  <a:lnTo>
                    <a:pt x="11576" y="95428"/>
                  </a:lnTo>
                  <a:lnTo>
                    <a:pt x="8989" y="91599"/>
                  </a:lnTo>
                  <a:lnTo>
                    <a:pt x="6697" y="87567"/>
                  </a:lnTo>
                  <a:lnTo>
                    <a:pt x="4715" y="83349"/>
                  </a:lnTo>
                  <a:lnTo>
                    <a:pt x="3058" y="78959"/>
                  </a:lnTo>
                  <a:lnTo>
                    <a:pt x="1743" y="74413"/>
                  </a:lnTo>
                  <a:lnTo>
                    <a:pt x="785" y="69727"/>
                  </a:lnTo>
                  <a:lnTo>
                    <a:pt x="198" y="64915"/>
                  </a:lnTo>
                  <a:lnTo>
                    <a:pt x="0" y="59994"/>
                  </a:lnTo>
                  <a:close/>
                </a:path>
              </a:pathLst>
            </a:custGeom>
            <a:noFill/>
            <a:ln w="76200" cap="flat" cmpd="sng">
              <a:solidFill>
                <a:srgbClr val="1762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>
                <a:defRPr lang="en-US"/>
              </a:defPPr>
              <a:lvl1pPr marL="0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13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25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838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450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063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675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288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8901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ts val="1800"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777;p10">
              <a:extLst>
                <a:ext uri="{FF2B5EF4-FFF2-40B4-BE49-F238E27FC236}">
                  <a16:creationId xmlns:a16="http://schemas.microsoft.com/office/drawing/2014/main" id="{4D74CC87-D215-71A6-A904-6D247CEC8B08}"/>
                </a:ext>
              </a:extLst>
            </p:cNvPr>
            <p:cNvSpPr txBox="1"/>
            <p:nvPr/>
          </p:nvSpPr>
          <p:spPr>
            <a:xfrm>
              <a:off x="1010897" y="3490354"/>
              <a:ext cx="1269015" cy="8879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>
                <a:defRPr lang="en-US"/>
              </a:defPPr>
              <a:lvl1pPr marL="0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13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25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838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450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063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675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288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8901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4450" algn="ctr">
                <a:buClr>
                  <a:srgbClr val="17627A"/>
                </a:buClr>
                <a:buSzPts val="1200"/>
              </a:pPr>
              <a:r>
                <a:rPr lang="en-US" sz="2400" b="1">
                  <a:solidFill>
                    <a:srgbClr val="17627A"/>
                  </a:solidFill>
                  <a:ea typeface="Rockwell"/>
                  <a:cs typeface="Rockwell"/>
                  <a:sym typeface="Rockwell"/>
                </a:rPr>
                <a:t>Excused</a:t>
              </a:r>
              <a:endParaRPr sz="2400">
                <a:ea typeface="Rockwell"/>
                <a:cs typeface="Rockwell"/>
                <a:sym typeface="Rockwell"/>
              </a:endParaRPr>
            </a:p>
            <a:p>
              <a:pPr marL="12700" algn="ctr">
                <a:buClr>
                  <a:srgbClr val="17627A"/>
                </a:buClr>
                <a:buSzPts val="1200"/>
              </a:pPr>
              <a:r>
                <a:rPr lang="en-US" sz="2400" b="1">
                  <a:solidFill>
                    <a:srgbClr val="17627A"/>
                  </a:solidFill>
                  <a:ea typeface="Rockwell"/>
                  <a:cs typeface="Rockwell"/>
                  <a:sym typeface="Rockwell"/>
                </a:rPr>
                <a:t>absences</a:t>
              </a:r>
              <a:endParaRPr sz="2400">
                <a:ea typeface="Rockwell"/>
                <a:cs typeface="Rockwell"/>
                <a:sym typeface="Rockwell"/>
              </a:endParaRPr>
            </a:p>
          </p:txBody>
        </p:sp>
      </p:grpSp>
      <p:sp>
        <p:nvSpPr>
          <p:cNvPr id="25" name="Google Shape;778;p10" descr="plus">
            <a:extLst>
              <a:ext uri="{FF2B5EF4-FFF2-40B4-BE49-F238E27FC236}">
                <a16:creationId xmlns:a16="http://schemas.microsoft.com/office/drawing/2014/main" id="{8FE65C46-6E85-3362-6BE7-74A7B2BA95F0}"/>
              </a:ext>
            </a:extLst>
          </p:cNvPr>
          <p:cNvSpPr/>
          <p:nvPr/>
        </p:nvSpPr>
        <p:spPr>
          <a:xfrm>
            <a:off x="2667111" y="3737069"/>
            <a:ext cx="185420" cy="244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45381"/>
                </a:moveTo>
                <a:lnTo>
                  <a:pt x="40684" y="45381"/>
                </a:lnTo>
                <a:lnTo>
                  <a:pt x="40684" y="0"/>
                </a:lnTo>
                <a:lnTo>
                  <a:pt x="78986" y="0"/>
                </a:lnTo>
                <a:lnTo>
                  <a:pt x="78986" y="45381"/>
                </a:lnTo>
                <a:lnTo>
                  <a:pt x="119671" y="45381"/>
                </a:lnTo>
                <a:lnTo>
                  <a:pt x="119671" y="74431"/>
                </a:lnTo>
                <a:lnTo>
                  <a:pt x="78986" y="74431"/>
                </a:lnTo>
                <a:lnTo>
                  <a:pt x="78986" y="119812"/>
                </a:lnTo>
                <a:lnTo>
                  <a:pt x="40684" y="119812"/>
                </a:lnTo>
                <a:lnTo>
                  <a:pt x="40684" y="74431"/>
                </a:lnTo>
                <a:lnTo>
                  <a:pt x="0" y="74431"/>
                </a:lnTo>
                <a:lnTo>
                  <a:pt x="0" y="45381"/>
                </a:lnTo>
                <a:close/>
              </a:path>
            </a:pathLst>
          </a:custGeom>
          <a:noFill/>
          <a:ln w="25900" cap="flat" cmpd="sng">
            <a:solidFill>
              <a:srgbClr val="1B62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1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2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83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45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06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67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28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901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1800"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7" descr="Unexcused absences">
            <a:extLst>
              <a:ext uri="{FF2B5EF4-FFF2-40B4-BE49-F238E27FC236}">
                <a16:creationId xmlns:a16="http://schemas.microsoft.com/office/drawing/2014/main" id="{B1456418-F843-A61C-4C53-61D568792193}"/>
              </a:ext>
            </a:extLst>
          </p:cNvPr>
          <p:cNvGrpSpPr/>
          <p:nvPr/>
        </p:nvGrpSpPr>
        <p:grpSpPr>
          <a:xfrm>
            <a:off x="3000189" y="2976030"/>
            <a:ext cx="1749834" cy="1675781"/>
            <a:chOff x="3000189" y="2976030"/>
            <a:chExt cx="1749834" cy="1675781"/>
          </a:xfrm>
        </p:grpSpPr>
        <p:sp>
          <p:nvSpPr>
            <p:cNvPr id="19" name="Google Shape;769;p10">
              <a:extLst>
                <a:ext uri="{FF2B5EF4-FFF2-40B4-BE49-F238E27FC236}">
                  <a16:creationId xmlns:a16="http://schemas.microsoft.com/office/drawing/2014/main" id="{A8FADBA6-27A0-869B-E54F-4B86B89B948F}"/>
                </a:ext>
              </a:extLst>
            </p:cNvPr>
            <p:cNvSpPr txBox="1"/>
            <p:nvPr/>
          </p:nvSpPr>
          <p:spPr>
            <a:xfrm>
              <a:off x="3074125" y="3490354"/>
              <a:ext cx="1529731" cy="9703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>
                <a:defRPr lang="en-US"/>
              </a:defPPr>
              <a:lvl1pPr marL="0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13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25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838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450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063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675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288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8901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algn="ctr">
                <a:buClr>
                  <a:srgbClr val="17627A"/>
                </a:buClr>
                <a:buSzPts val="1100"/>
              </a:pPr>
              <a:r>
                <a:rPr lang="en-US" sz="2400" b="1">
                  <a:solidFill>
                    <a:srgbClr val="17627A"/>
                  </a:solidFill>
                  <a:ea typeface="Rockwell"/>
                  <a:cs typeface="Rockwell"/>
                  <a:sym typeface="Rockwell"/>
                </a:rPr>
                <a:t>Unexcused</a:t>
              </a:r>
              <a:endParaRPr sz="2400">
                <a:ea typeface="Rockwell"/>
                <a:cs typeface="Rockwell"/>
                <a:sym typeface="Rockwell"/>
              </a:endParaRPr>
            </a:p>
            <a:p>
              <a:pPr marL="67309" algn="ctr">
                <a:buClr>
                  <a:srgbClr val="17627A"/>
                </a:buClr>
                <a:buSzPts val="1100"/>
              </a:pPr>
              <a:r>
                <a:rPr lang="en-US" sz="2400" b="1">
                  <a:solidFill>
                    <a:srgbClr val="17627A"/>
                  </a:solidFill>
                  <a:ea typeface="Rockwell"/>
                  <a:cs typeface="Rockwell"/>
                  <a:sym typeface="Rockwell"/>
                </a:rPr>
                <a:t>absences</a:t>
              </a:r>
              <a:endParaRPr sz="2400"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6" name="Google Shape;776;p10">
              <a:extLst>
                <a:ext uri="{FF2B5EF4-FFF2-40B4-BE49-F238E27FC236}">
                  <a16:creationId xmlns:a16="http://schemas.microsoft.com/office/drawing/2014/main" id="{767B1CA1-1E4E-535B-B429-8B1C28832570}"/>
                </a:ext>
              </a:extLst>
            </p:cNvPr>
            <p:cNvSpPr/>
            <p:nvPr/>
          </p:nvSpPr>
          <p:spPr>
            <a:xfrm>
              <a:off x="3000189" y="2976030"/>
              <a:ext cx="1749834" cy="16757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4"/>
                  </a:moveTo>
                  <a:lnTo>
                    <a:pt x="198" y="55073"/>
                  </a:lnTo>
                  <a:lnTo>
                    <a:pt x="785" y="50262"/>
                  </a:lnTo>
                  <a:lnTo>
                    <a:pt x="1743" y="45576"/>
                  </a:lnTo>
                  <a:lnTo>
                    <a:pt x="3058" y="41030"/>
                  </a:lnTo>
                  <a:lnTo>
                    <a:pt x="4715" y="36640"/>
                  </a:lnTo>
                  <a:lnTo>
                    <a:pt x="6697" y="32422"/>
                  </a:lnTo>
                  <a:lnTo>
                    <a:pt x="8989" y="28390"/>
                  </a:lnTo>
                  <a:lnTo>
                    <a:pt x="11576" y="24561"/>
                  </a:lnTo>
                  <a:lnTo>
                    <a:pt x="14443" y="20949"/>
                  </a:lnTo>
                  <a:lnTo>
                    <a:pt x="17573" y="17570"/>
                  </a:lnTo>
                  <a:lnTo>
                    <a:pt x="20952" y="14440"/>
                  </a:lnTo>
                  <a:lnTo>
                    <a:pt x="24564" y="11574"/>
                  </a:lnTo>
                  <a:lnTo>
                    <a:pt x="28394" y="8987"/>
                  </a:lnTo>
                  <a:lnTo>
                    <a:pt x="32426" y="6695"/>
                  </a:lnTo>
                  <a:lnTo>
                    <a:pt x="36645" y="4714"/>
                  </a:lnTo>
                  <a:lnTo>
                    <a:pt x="41035" y="3058"/>
                  </a:lnTo>
                  <a:lnTo>
                    <a:pt x="45581" y="1743"/>
                  </a:lnTo>
                  <a:lnTo>
                    <a:pt x="50267" y="785"/>
                  </a:lnTo>
                  <a:lnTo>
                    <a:pt x="55079" y="198"/>
                  </a:lnTo>
                  <a:lnTo>
                    <a:pt x="60000" y="0"/>
                  </a:lnTo>
                  <a:lnTo>
                    <a:pt x="64920" y="198"/>
                  </a:lnTo>
                  <a:lnTo>
                    <a:pt x="69732" y="785"/>
                  </a:lnTo>
                  <a:lnTo>
                    <a:pt x="74418" y="1743"/>
                  </a:lnTo>
                  <a:lnTo>
                    <a:pt x="78964" y="3058"/>
                  </a:lnTo>
                  <a:lnTo>
                    <a:pt x="83354" y="4714"/>
                  </a:lnTo>
                  <a:lnTo>
                    <a:pt x="87573" y="6695"/>
                  </a:lnTo>
                  <a:lnTo>
                    <a:pt x="91605" y="8987"/>
                  </a:lnTo>
                  <a:lnTo>
                    <a:pt x="95435" y="11574"/>
                  </a:lnTo>
                  <a:lnTo>
                    <a:pt x="99047" y="14440"/>
                  </a:lnTo>
                  <a:lnTo>
                    <a:pt x="102426" y="17570"/>
                  </a:lnTo>
                  <a:lnTo>
                    <a:pt x="105556" y="20949"/>
                  </a:lnTo>
                  <a:lnTo>
                    <a:pt x="108423" y="24561"/>
                  </a:lnTo>
                  <a:lnTo>
                    <a:pt x="111010" y="28390"/>
                  </a:lnTo>
                  <a:lnTo>
                    <a:pt x="113302" y="32422"/>
                  </a:lnTo>
                  <a:lnTo>
                    <a:pt x="115284" y="36640"/>
                  </a:lnTo>
                  <a:lnTo>
                    <a:pt x="116941" y="41030"/>
                  </a:lnTo>
                  <a:lnTo>
                    <a:pt x="118256" y="45576"/>
                  </a:lnTo>
                  <a:lnTo>
                    <a:pt x="119214" y="50262"/>
                  </a:lnTo>
                  <a:lnTo>
                    <a:pt x="119801" y="55073"/>
                  </a:lnTo>
                  <a:lnTo>
                    <a:pt x="119999" y="59994"/>
                  </a:lnTo>
                  <a:lnTo>
                    <a:pt x="119801" y="64915"/>
                  </a:lnTo>
                  <a:lnTo>
                    <a:pt x="119214" y="69727"/>
                  </a:lnTo>
                  <a:lnTo>
                    <a:pt x="118256" y="74413"/>
                  </a:lnTo>
                  <a:lnTo>
                    <a:pt x="116941" y="78959"/>
                  </a:lnTo>
                  <a:lnTo>
                    <a:pt x="115284" y="83349"/>
                  </a:lnTo>
                  <a:lnTo>
                    <a:pt x="113302" y="87567"/>
                  </a:lnTo>
                  <a:lnTo>
                    <a:pt x="111010" y="91599"/>
                  </a:lnTo>
                  <a:lnTo>
                    <a:pt x="108423" y="95428"/>
                  </a:lnTo>
                  <a:lnTo>
                    <a:pt x="105556" y="99040"/>
                  </a:lnTo>
                  <a:lnTo>
                    <a:pt x="102426" y="102419"/>
                  </a:lnTo>
                  <a:lnTo>
                    <a:pt x="99047" y="105549"/>
                  </a:lnTo>
                  <a:lnTo>
                    <a:pt x="95435" y="108415"/>
                  </a:lnTo>
                  <a:lnTo>
                    <a:pt x="91605" y="111002"/>
                  </a:lnTo>
                  <a:lnTo>
                    <a:pt x="87573" y="113294"/>
                  </a:lnTo>
                  <a:lnTo>
                    <a:pt x="83354" y="115275"/>
                  </a:lnTo>
                  <a:lnTo>
                    <a:pt x="78964" y="116931"/>
                  </a:lnTo>
                  <a:lnTo>
                    <a:pt x="74418" y="118246"/>
                  </a:lnTo>
                  <a:lnTo>
                    <a:pt x="69732" y="119204"/>
                  </a:lnTo>
                  <a:lnTo>
                    <a:pt x="64920" y="119791"/>
                  </a:lnTo>
                  <a:lnTo>
                    <a:pt x="60000" y="119989"/>
                  </a:lnTo>
                  <a:lnTo>
                    <a:pt x="55079" y="119791"/>
                  </a:lnTo>
                  <a:lnTo>
                    <a:pt x="50267" y="119204"/>
                  </a:lnTo>
                  <a:lnTo>
                    <a:pt x="45581" y="118246"/>
                  </a:lnTo>
                  <a:lnTo>
                    <a:pt x="41035" y="116931"/>
                  </a:lnTo>
                  <a:lnTo>
                    <a:pt x="36645" y="115275"/>
                  </a:lnTo>
                  <a:lnTo>
                    <a:pt x="32426" y="113294"/>
                  </a:lnTo>
                  <a:lnTo>
                    <a:pt x="28394" y="111002"/>
                  </a:lnTo>
                  <a:lnTo>
                    <a:pt x="24564" y="108415"/>
                  </a:lnTo>
                  <a:lnTo>
                    <a:pt x="20952" y="105549"/>
                  </a:lnTo>
                  <a:lnTo>
                    <a:pt x="17573" y="102419"/>
                  </a:lnTo>
                  <a:lnTo>
                    <a:pt x="14443" y="99040"/>
                  </a:lnTo>
                  <a:lnTo>
                    <a:pt x="11576" y="95428"/>
                  </a:lnTo>
                  <a:lnTo>
                    <a:pt x="8989" y="91599"/>
                  </a:lnTo>
                  <a:lnTo>
                    <a:pt x="6697" y="87567"/>
                  </a:lnTo>
                  <a:lnTo>
                    <a:pt x="4715" y="83349"/>
                  </a:lnTo>
                  <a:lnTo>
                    <a:pt x="3058" y="78959"/>
                  </a:lnTo>
                  <a:lnTo>
                    <a:pt x="1743" y="74413"/>
                  </a:lnTo>
                  <a:lnTo>
                    <a:pt x="785" y="69727"/>
                  </a:lnTo>
                  <a:lnTo>
                    <a:pt x="198" y="64915"/>
                  </a:lnTo>
                  <a:lnTo>
                    <a:pt x="0" y="59994"/>
                  </a:lnTo>
                  <a:close/>
                </a:path>
              </a:pathLst>
            </a:custGeom>
            <a:noFill/>
            <a:ln w="76200" cap="flat" cmpd="sng">
              <a:solidFill>
                <a:srgbClr val="1762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>
                <a:defRPr lang="en-US"/>
              </a:defPPr>
              <a:lvl1pPr marL="0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13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25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838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450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063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675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288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8901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ts val="1800"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779;p10" descr="plus">
            <a:extLst>
              <a:ext uri="{FF2B5EF4-FFF2-40B4-BE49-F238E27FC236}">
                <a16:creationId xmlns:a16="http://schemas.microsoft.com/office/drawing/2014/main" id="{3DD2E290-AC30-AA8D-3D4A-4C9065F8D355}"/>
              </a:ext>
            </a:extLst>
          </p:cNvPr>
          <p:cNvSpPr/>
          <p:nvPr/>
        </p:nvSpPr>
        <p:spPr>
          <a:xfrm>
            <a:off x="4919312" y="3753915"/>
            <a:ext cx="184151" cy="2444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45506"/>
                </a:moveTo>
                <a:lnTo>
                  <a:pt x="40717" y="45506"/>
                </a:lnTo>
                <a:lnTo>
                  <a:pt x="40717" y="0"/>
                </a:lnTo>
                <a:lnTo>
                  <a:pt x="78951" y="0"/>
                </a:lnTo>
                <a:lnTo>
                  <a:pt x="78951" y="45506"/>
                </a:lnTo>
                <a:lnTo>
                  <a:pt x="119668" y="45506"/>
                </a:lnTo>
                <a:lnTo>
                  <a:pt x="119668" y="74306"/>
                </a:lnTo>
                <a:lnTo>
                  <a:pt x="78951" y="74306"/>
                </a:lnTo>
                <a:lnTo>
                  <a:pt x="78951" y="119812"/>
                </a:lnTo>
                <a:lnTo>
                  <a:pt x="40717" y="119812"/>
                </a:lnTo>
                <a:lnTo>
                  <a:pt x="40717" y="74306"/>
                </a:lnTo>
                <a:lnTo>
                  <a:pt x="0" y="74306"/>
                </a:lnTo>
                <a:lnTo>
                  <a:pt x="0" y="45506"/>
                </a:lnTo>
                <a:close/>
              </a:path>
            </a:pathLst>
          </a:custGeom>
          <a:noFill/>
          <a:ln w="25900" cap="flat" cmpd="sng">
            <a:solidFill>
              <a:srgbClr val="1B62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1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2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83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45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06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67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28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901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1800"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roup 8" descr="suspensions">
            <a:extLst>
              <a:ext uri="{FF2B5EF4-FFF2-40B4-BE49-F238E27FC236}">
                <a16:creationId xmlns:a16="http://schemas.microsoft.com/office/drawing/2014/main" id="{7992E507-B43A-1BBE-10B6-7D25D6CEFB5E}"/>
              </a:ext>
            </a:extLst>
          </p:cNvPr>
          <p:cNvGrpSpPr/>
          <p:nvPr/>
        </p:nvGrpSpPr>
        <p:grpSpPr>
          <a:xfrm>
            <a:off x="5272752" y="2976031"/>
            <a:ext cx="1749834" cy="1675781"/>
            <a:chOff x="5272752" y="2976031"/>
            <a:chExt cx="1749834" cy="1675781"/>
          </a:xfrm>
        </p:grpSpPr>
        <p:sp>
          <p:nvSpPr>
            <p:cNvPr id="28" name="Google Shape;781;p10">
              <a:extLst>
                <a:ext uri="{FF2B5EF4-FFF2-40B4-BE49-F238E27FC236}">
                  <a16:creationId xmlns:a16="http://schemas.microsoft.com/office/drawing/2014/main" id="{17F9E118-071F-D04D-46F3-F78F4474024B}"/>
                </a:ext>
              </a:extLst>
            </p:cNvPr>
            <p:cNvSpPr txBox="1"/>
            <p:nvPr/>
          </p:nvSpPr>
          <p:spPr>
            <a:xfrm>
              <a:off x="5376029" y="3629093"/>
              <a:ext cx="1578398" cy="575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>
                <a:defRPr lang="en-US"/>
              </a:defPPr>
              <a:lvl1pPr marL="0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13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25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838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450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063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675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288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8901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algn="ctr">
                <a:buClr>
                  <a:srgbClr val="17627A"/>
                </a:buClr>
                <a:buSzPts val="1100"/>
              </a:pPr>
              <a:r>
                <a:rPr lang="en-US" sz="2200" b="1">
                  <a:solidFill>
                    <a:srgbClr val="17627A"/>
                  </a:solidFill>
                  <a:ea typeface="Rockwell"/>
                  <a:cs typeface="Rockwell"/>
                  <a:sym typeface="Rockwell"/>
                </a:rPr>
                <a:t>Suspensions</a:t>
              </a:r>
              <a:endParaRPr sz="2200"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3" name="Google Shape;776;p10">
              <a:extLst>
                <a:ext uri="{FF2B5EF4-FFF2-40B4-BE49-F238E27FC236}">
                  <a16:creationId xmlns:a16="http://schemas.microsoft.com/office/drawing/2014/main" id="{E892E9BD-6C95-2FDC-3CFF-4EA7123DE666}"/>
                </a:ext>
              </a:extLst>
            </p:cNvPr>
            <p:cNvSpPr/>
            <p:nvPr/>
          </p:nvSpPr>
          <p:spPr>
            <a:xfrm>
              <a:off x="5272752" y="2976031"/>
              <a:ext cx="1749834" cy="167578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4"/>
                  </a:moveTo>
                  <a:lnTo>
                    <a:pt x="198" y="55073"/>
                  </a:lnTo>
                  <a:lnTo>
                    <a:pt x="785" y="50262"/>
                  </a:lnTo>
                  <a:lnTo>
                    <a:pt x="1743" y="45576"/>
                  </a:lnTo>
                  <a:lnTo>
                    <a:pt x="3058" y="41030"/>
                  </a:lnTo>
                  <a:lnTo>
                    <a:pt x="4715" y="36640"/>
                  </a:lnTo>
                  <a:lnTo>
                    <a:pt x="6697" y="32422"/>
                  </a:lnTo>
                  <a:lnTo>
                    <a:pt x="8989" y="28390"/>
                  </a:lnTo>
                  <a:lnTo>
                    <a:pt x="11576" y="24561"/>
                  </a:lnTo>
                  <a:lnTo>
                    <a:pt x="14443" y="20949"/>
                  </a:lnTo>
                  <a:lnTo>
                    <a:pt x="17573" y="17570"/>
                  </a:lnTo>
                  <a:lnTo>
                    <a:pt x="20952" y="14440"/>
                  </a:lnTo>
                  <a:lnTo>
                    <a:pt x="24564" y="11574"/>
                  </a:lnTo>
                  <a:lnTo>
                    <a:pt x="28394" y="8987"/>
                  </a:lnTo>
                  <a:lnTo>
                    <a:pt x="32426" y="6695"/>
                  </a:lnTo>
                  <a:lnTo>
                    <a:pt x="36645" y="4714"/>
                  </a:lnTo>
                  <a:lnTo>
                    <a:pt x="41035" y="3058"/>
                  </a:lnTo>
                  <a:lnTo>
                    <a:pt x="45581" y="1743"/>
                  </a:lnTo>
                  <a:lnTo>
                    <a:pt x="50267" y="785"/>
                  </a:lnTo>
                  <a:lnTo>
                    <a:pt x="55079" y="198"/>
                  </a:lnTo>
                  <a:lnTo>
                    <a:pt x="60000" y="0"/>
                  </a:lnTo>
                  <a:lnTo>
                    <a:pt x="64920" y="198"/>
                  </a:lnTo>
                  <a:lnTo>
                    <a:pt x="69732" y="785"/>
                  </a:lnTo>
                  <a:lnTo>
                    <a:pt x="74418" y="1743"/>
                  </a:lnTo>
                  <a:lnTo>
                    <a:pt x="78964" y="3058"/>
                  </a:lnTo>
                  <a:lnTo>
                    <a:pt x="83354" y="4714"/>
                  </a:lnTo>
                  <a:lnTo>
                    <a:pt x="87573" y="6695"/>
                  </a:lnTo>
                  <a:lnTo>
                    <a:pt x="91605" y="8987"/>
                  </a:lnTo>
                  <a:lnTo>
                    <a:pt x="95435" y="11574"/>
                  </a:lnTo>
                  <a:lnTo>
                    <a:pt x="99047" y="14440"/>
                  </a:lnTo>
                  <a:lnTo>
                    <a:pt x="102426" y="17570"/>
                  </a:lnTo>
                  <a:lnTo>
                    <a:pt x="105556" y="20949"/>
                  </a:lnTo>
                  <a:lnTo>
                    <a:pt x="108423" y="24561"/>
                  </a:lnTo>
                  <a:lnTo>
                    <a:pt x="111010" y="28390"/>
                  </a:lnTo>
                  <a:lnTo>
                    <a:pt x="113302" y="32422"/>
                  </a:lnTo>
                  <a:lnTo>
                    <a:pt x="115284" y="36640"/>
                  </a:lnTo>
                  <a:lnTo>
                    <a:pt x="116941" y="41030"/>
                  </a:lnTo>
                  <a:lnTo>
                    <a:pt x="118256" y="45576"/>
                  </a:lnTo>
                  <a:lnTo>
                    <a:pt x="119214" y="50262"/>
                  </a:lnTo>
                  <a:lnTo>
                    <a:pt x="119801" y="55073"/>
                  </a:lnTo>
                  <a:lnTo>
                    <a:pt x="119999" y="59994"/>
                  </a:lnTo>
                  <a:lnTo>
                    <a:pt x="119801" y="64915"/>
                  </a:lnTo>
                  <a:lnTo>
                    <a:pt x="119214" y="69727"/>
                  </a:lnTo>
                  <a:lnTo>
                    <a:pt x="118256" y="74413"/>
                  </a:lnTo>
                  <a:lnTo>
                    <a:pt x="116941" y="78959"/>
                  </a:lnTo>
                  <a:lnTo>
                    <a:pt x="115284" y="83349"/>
                  </a:lnTo>
                  <a:lnTo>
                    <a:pt x="113302" y="87567"/>
                  </a:lnTo>
                  <a:lnTo>
                    <a:pt x="111010" y="91599"/>
                  </a:lnTo>
                  <a:lnTo>
                    <a:pt x="108423" y="95428"/>
                  </a:lnTo>
                  <a:lnTo>
                    <a:pt x="105556" y="99040"/>
                  </a:lnTo>
                  <a:lnTo>
                    <a:pt x="102426" y="102419"/>
                  </a:lnTo>
                  <a:lnTo>
                    <a:pt x="99047" y="105549"/>
                  </a:lnTo>
                  <a:lnTo>
                    <a:pt x="95435" y="108415"/>
                  </a:lnTo>
                  <a:lnTo>
                    <a:pt x="91605" y="111002"/>
                  </a:lnTo>
                  <a:lnTo>
                    <a:pt x="87573" y="113294"/>
                  </a:lnTo>
                  <a:lnTo>
                    <a:pt x="83354" y="115275"/>
                  </a:lnTo>
                  <a:lnTo>
                    <a:pt x="78964" y="116931"/>
                  </a:lnTo>
                  <a:lnTo>
                    <a:pt x="74418" y="118246"/>
                  </a:lnTo>
                  <a:lnTo>
                    <a:pt x="69732" y="119204"/>
                  </a:lnTo>
                  <a:lnTo>
                    <a:pt x="64920" y="119791"/>
                  </a:lnTo>
                  <a:lnTo>
                    <a:pt x="60000" y="119989"/>
                  </a:lnTo>
                  <a:lnTo>
                    <a:pt x="55079" y="119791"/>
                  </a:lnTo>
                  <a:lnTo>
                    <a:pt x="50267" y="119204"/>
                  </a:lnTo>
                  <a:lnTo>
                    <a:pt x="45581" y="118246"/>
                  </a:lnTo>
                  <a:lnTo>
                    <a:pt x="41035" y="116931"/>
                  </a:lnTo>
                  <a:lnTo>
                    <a:pt x="36645" y="115275"/>
                  </a:lnTo>
                  <a:lnTo>
                    <a:pt x="32426" y="113294"/>
                  </a:lnTo>
                  <a:lnTo>
                    <a:pt x="28394" y="111002"/>
                  </a:lnTo>
                  <a:lnTo>
                    <a:pt x="24564" y="108415"/>
                  </a:lnTo>
                  <a:lnTo>
                    <a:pt x="20952" y="105549"/>
                  </a:lnTo>
                  <a:lnTo>
                    <a:pt x="17573" y="102419"/>
                  </a:lnTo>
                  <a:lnTo>
                    <a:pt x="14443" y="99040"/>
                  </a:lnTo>
                  <a:lnTo>
                    <a:pt x="11576" y="95428"/>
                  </a:lnTo>
                  <a:lnTo>
                    <a:pt x="8989" y="91599"/>
                  </a:lnTo>
                  <a:lnTo>
                    <a:pt x="6697" y="87567"/>
                  </a:lnTo>
                  <a:lnTo>
                    <a:pt x="4715" y="83349"/>
                  </a:lnTo>
                  <a:lnTo>
                    <a:pt x="3058" y="78959"/>
                  </a:lnTo>
                  <a:lnTo>
                    <a:pt x="1743" y="74413"/>
                  </a:lnTo>
                  <a:lnTo>
                    <a:pt x="785" y="69727"/>
                  </a:lnTo>
                  <a:lnTo>
                    <a:pt x="198" y="64915"/>
                  </a:lnTo>
                  <a:lnTo>
                    <a:pt x="0" y="59994"/>
                  </a:lnTo>
                  <a:close/>
                </a:path>
              </a:pathLst>
            </a:custGeom>
            <a:noFill/>
            <a:ln w="76200" cap="flat" cmpd="sng">
              <a:solidFill>
                <a:srgbClr val="1762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>
                <a:defRPr lang="en-US"/>
              </a:defPPr>
              <a:lvl1pPr marL="0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13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25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838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450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063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675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288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8901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ts val="1800"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Google Shape;772;p10" descr="arrow forward">
            <a:extLst>
              <a:ext uri="{FF2B5EF4-FFF2-40B4-BE49-F238E27FC236}">
                <a16:creationId xmlns:a16="http://schemas.microsoft.com/office/drawing/2014/main" id="{8E179E0B-6904-FA9D-6ECF-5C305B20C9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7120095" y="3629455"/>
            <a:ext cx="436245" cy="36893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9170" y="0"/>
                </a:moveTo>
                <a:lnTo>
                  <a:pt x="69170" y="29989"/>
                </a:lnTo>
                <a:lnTo>
                  <a:pt x="0" y="29989"/>
                </a:lnTo>
                <a:lnTo>
                  <a:pt x="0" y="89969"/>
                </a:lnTo>
                <a:lnTo>
                  <a:pt x="69170" y="89969"/>
                </a:lnTo>
                <a:lnTo>
                  <a:pt x="69170" y="119958"/>
                </a:lnTo>
                <a:lnTo>
                  <a:pt x="119894" y="59979"/>
                </a:lnTo>
                <a:lnTo>
                  <a:pt x="69170" y="0"/>
                </a:lnTo>
                <a:close/>
              </a:path>
            </a:pathLst>
          </a:custGeom>
          <a:solidFill>
            <a:srgbClr val="17627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1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2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83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45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06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67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28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901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1800"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 descr="Chronic absence">
            <a:extLst>
              <a:ext uri="{FF2B5EF4-FFF2-40B4-BE49-F238E27FC236}">
                <a16:creationId xmlns:a16="http://schemas.microsoft.com/office/drawing/2014/main" id="{89875A9E-CECA-F810-B00C-26873C7A76BB}"/>
              </a:ext>
            </a:extLst>
          </p:cNvPr>
          <p:cNvGrpSpPr/>
          <p:nvPr/>
        </p:nvGrpSpPr>
        <p:grpSpPr>
          <a:xfrm>
            <a:off x="7639777" y="2623610"/>
            <a:ext cx="2260600" cy="2275840"/>
            <a:chOff x="7639777" y="2623610"/>
            <a:chExt cx="2260600" cy="2275840"/>
          </a:xfrm>
        </p:grpSpPr>
        <p:sp>
          <p:nvSpPr>
            <p:cNvPr id="20" name="Google Shape;770;p10">
              <a:extLst>
                <a:ext uri="{FF2B5EF4-FFF2-40B4-BE49-F238E27FC236}">
                  <a16:creationId xmlns:a16="http://schemas.microsoft.com/office/drawing/2014/main" id="{C3A90848-5CD8-9C97-66F8-5FD334593EA6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7639777" y="2623610"/>
              <a:ext cx="2260600" cy="22758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986" y="0"/>
                  </a:moveTo>
                  <a:lnTo>
                    <a:pt x="55066" y="198"/>
                  </a:lnTo>
                  <a:lnTo>
                    <a:pt x="50256" y="785"/>
                  </a:lnTo>
                  <a:lnTo>
                    <a:pt x="45571" y="1743"/>
                  </a:lnTo>
                  <a:lnTo>
                    <a:pt x="41026" y="3058"/>
                  </a:lnTo>
                  <a:lnTo>
                    <a:pt x="36637" y="4714"/>
                  </a:lnTo>
                  <a:lnTo>
                    <a:pt x="32419" y="6696"/>
                  </a:lnTo>
                  <a:lnTo>
                    <a:pt x="28388" y="8987"/>
                  </a:lnTo>
                  <a:lnTo>
                    <a:pt x="24559" y="11574"/>
                  </a:lnTo>
                  <a:lnTo>
                    <a:pt x="20948" y="14440"/>
                  </a:lnTo>
                  <a:lnTo>
                    <a:pt x="17570" y="17570"/>
                  </a:lnTo>
                  <a:lnTo>
                    <a:pt x="14440" y="20948"/>
                  </a:lnTo>
                  <a:lnTo>
                    <a:pt x="11574" y="24560"/>
                  </a:lnTo>
                  <a:lnTo>
                    <a:pt x="8987" y="28389"/>
                  </a:lnTo>
                  <a:lnTo>
                    <a:pt x="6695" y="32420"/>
                  </a:lnTo>
                  <a:lnTo>
                    <a:pt x="4714" y="36638"/>
                  </a:lnTo>
                  <a:lnTo>
                    <a:pt x="3058" y="41027"/>
                  </a:lnTo>
                  <a:lnTo>
                    <a:pt x="1743" y="45571"/>
                  </a:lnTo>
                  <a:lnTo>
                    <a:pt x="785" y="50257"/>
                  </a:lnTo>
                  <a:lnTo>
                    <a:pt x="198" y="55067"/>
                  </a:lnTo>
                  <a:lnTo>
                    <a:pt x="0" y="59986"/>
                  </a:lnTo>
                  <a:lnTo>
                    <a:pt x="198" y="64906"/>
                  </a:lnTo>
                  <a:lnTo>
                    <a:pt x="785" y="69716"/>
                  </a:lnTo>
                  <a:lnTo>
                    <a:pt x="1743" y="74401"/>
                  </a:lnTo>
                  <a:lnTo>
                    <a:pt x="3058" y="78946"/>
                  </a:lnTo>
                  <a:lnTo>
                    <a:pt x="4714" y="83335"/>
                  </a:lnTo>
                  <a:lnTo>
                    <a:pt x="6695" y="87552"/>
                  </a:lnTo>
                  <a:lnTo>
                    <a:pt x="8987" y="91583"/>
                  </a:lnTo>
                  <a:lnTo>
                    <a:pt x="11574" y="95412"/>
                  </a:lnTo>
                  <a:lnTo>
                    <a:pt x="14440" y="99024"/>
                  </a:lnTo>
                  <a:lnTo>
                    <a:pt x="17570" y="102402"/>
                  </a:lnTo>
                  <a:lnTo>
                    <a:pt x="20948" y="105532"/>
                  </a:lnTo>
                  <a:lnTo>
                    <a:pt x="24559" y="108398"/>
                  </a:lnTo>
                  <a:lnTo>
                    <a:pt x="28388" y="110985"/>
                  </a:lnTo>
                  <a:lnTo>
                    <a:pt x="32419" y="113277"/>
                  </a:lnTo>
                  <a:lnTo>
                    <a:pt x="36637" y="115258"/>
                  </a:lnTo>
                  <a:lnTo>
                    <a:pt x="41026" y="116914"/>
                  </a:lnTo>
                  <a:lnTo>
                    <a:pt x="45571" y="118229"/>
                  </a:lnTo>
                  <a:lnTo>
                    <a:pt x="50256" y="119187"/>
                  </a:lnTo>
                  <a:lnTo>
                    <a:pt x="55066" y="119774"/>
                  </a:lnTo>
                  <a:lnTo>
                    <a:pt x="59986" y="119973"/>
                  </a:lnTo>
                  <a:lnTo>
                    <a:pt x="64906" y="119774"/>
                  </a:lnTo>
                  <a:lnTo>
                    <a:pt x="69716" y="119187"/>
                  </a:lnTo>
                  <a:lnTo>
                    <a:pt x="74401" y="118229"/>
                  </a:lnTo>
                  <a:lnTo>
                    <a:pt x="78946" y="116914"/>
                  </a:lnTo>
                  <a:lnTo>
                    <a:pt x="83335" y="115258"/>
                  </a:lnTo>
                  <a:lnTo>
                    <a:pt x="87553" y="113277"/>
                  </a:lnTo>
                  <a:lnTo>
                    <a:pt x="91584" y="110985"/>
                  </a:lnTo>
                  <a:lnTo>
                    <a:pt x="95413" y="108398"/>
                  </a:lnTo>
                  <a:lnTo>
                    <a:pt x="99024" y="105532"/>
                  </a:lnTo>
                  <a:lnTo>
                    <a:pt x="102402" y="102402"/>
                  </a:lnTo>
                  <a:lnTo>
                    <a:pt x="105532" y="99024"/>
                  </a:lnTo>
                  <a:lnTo>
                    <a:pt x="108398" y="95412"/>
                  </a:lnTo>
                  <a:lnTo>
                    <a:pt x="110985" y="91583"/>
                  </a:lnTo>
                  <a:lnTo>
                    <a:pt x="113277" y="87552"/>
                  </a:lnTo>
                  <a:lnTo>
                    <a:pt x="115258" y="83335"/>
                  </a:lnTo>
                  <a:lnTo>
                    <a:pt x="116914" y="78946"/>
                  </a:lnTo>
                  <a:lnTo>
                    <a:pt x="118229" y="74401"/>
                  </a:lnTo>
                  <a:lnTo>
                    <a:pt x="119187" y="69716"/>
                  </a:lnTo>
                  <a:lnTo>
                    <a:pt x="119774" y="64906"/>
                  </a:lnTo>
                  <a:lnTo>
                    <a:pt x="119973" y="59986"/>
                  </a:lnTo>
                  <a:lnTo>
                    <a:pt x="119774" y="55067"/>
                  </a:lnTo>
                  <a:lnTo>
                    <a:pt x="119187" y="50257"/>
                  </a:lnTo>
                  <a:lnTo>
                    <a:pt x="118229" y="45571"/>
                  </a:lnTo>
                  <a:lnTo>
                    <a:pt x="116914" y="41027"/>
                  </a:lnTo>
                  <a:lnTo>
                    <a:pt x="115258" y="36638"/>
                  </a:lnTo>
                  <a:lnTo>
                    <a:pt x="113277" y="32420"/>
                  </a:lnTo>
                  <a:lnTo>
                    <a:pt x="110985" y="28389"/>
                  </a:lnTo>
                  <a:lnTo>
                    <a:pt x="108398" y="24560"/>
                  </a:lnTo>
                  <a:lnTo>
                    <a:pt x="105532" y="20948"/>
                  </a:lnTo>
                  <a:lnTo>
                    <a:pt x="102402" y="17570"/>
                  </a:lnTo>
                  <a:lnTo>
                    <a:pt x="99024" y="14440"/>
                  </a:lnTo>
                  <a:lnTo>
                    <a:pt x="95413" y="11574"/>
                  </a:lnTo>
                  <a:lnTo>
                    <a:pt x="91584" y="8987"/>
                  </a:lnTo>
                  <a:lnTo>
                    <a:pt x="87553" y="6696"/>
                  </a:lnTo>
                  <a:lnTo>
                    <a:pt x="83335" y="4714"/>
                  </a:lnTo>
                  <a:lnTo>
                    <a:pt x="78946" y="3058"/>
                  </a:lnTo>
                  <a:lnTo>
                    <a:pt x="74401" y="1743"/>
                  </a:lnTo>
                  <a:lnTo>
                    <a:pt x="69716" y="785"/>
                  </a:lnTo>
                  <a:lnTo>
                    <a:pt x="64906" y="198"/>
                  </a:lnTo>
                  <a:lnTo>
                    <a:pt x="59986" y="0"/>
                  </a:lnTo>
                  <a:close/>
                </a:path>
              </a:pathLst>
            </a:custGeom>
            <a:solidFill>
              <a:srgbClr val="3B8D6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>
                <a:defRPr lang="en-US"/>
              </a:defPPr>
              <a:lvl1pPr marL="0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13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25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838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450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063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675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288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8901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ts val="1800"/>
              </a:pPr>
              <a:endParaRPr sz="1800">
                <a:solidFill>
                  <a:srgbClr val="3B8D6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771;p10">
              <a:extLst>
                <a:ext uri="{FF2B5EF4-FFF2-40B4-BE49-F238E27FC236}">
                  <a16:creationId xmlns:a16="http://schemas.microsoft.com/office/drawing/2014/main" id="{AF931315-D0A7-4577-DA79-BA06E2ECD923}"/>
                </a:ext>
              </a:extLst>
            </p:cNvPr>
            <p:cNvSpPr txBox="1"/>
            <p:nvPr/>
          </p:nvSpPr>
          <p:spPr>
            <a:xfrm>
              <a:off x="7876447" y="3273915"/>
              <a:ext cx="1749633" cy="975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>
                <a:defRPr lang="en-US"/>
              </a:defPPr>
              <a:lvl1pPr marL="0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13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25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838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450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063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675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288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8901" algn="l" defTabSz="548613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5080" indent="22859" algn="ctr">
                <a:buSzPts val="1800"/>
              </a:pPr>
              <a:r>
                <a:rPr lang="en-US" sz="2800" b="1">
                  <a:solidFill>
                    <a:schemeClr val="bg1"/>
                  </a:solidFill>
                  <a:ea typeface="Rockwell"/>
                  <a:cs typeface="Rockwell"/>
                  <a:sym typeface="Rockwell"/>
                </a:rPr>
                <a:t>Chronic Absence</a:t>
              </a:r>
              <a:endParaRPr sz="2800">
                <a:solidFill>
                  <a:schemeClr val="bg1"/>
                </a:solidFill>
                <a:ea typeface="Rockwell"/>
                <a:cs typeface="Rockwell"/>
                <a:sym typeface="Rockwell"/>
              </a:endParaRPr>
            </a:p>
          </p:txBody>
        </p:sp>
      </p:grpSp>
      <p:pic>
        <p:nvPicPr>
          <p:cNvPr id="1026" name="Picture 2" descr="Attendance works logo">
            <a:extLst>
              <a:ext uri="{FF2B5EF4-FFF2-40B4-BE49-F238E27FC236}">
                <a16:creationId xmlns:a16="http://schemas.microsoft.com/office/drawing/2014/main" id="{927F868C-440A-E2E5-CBDD-DC37D0E29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984" y="4611214"/>
            <a:ext cx="11049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2">
            <a:extLst>
              <a:ext uri="{FF2B5EF4-FFF2-40B4-BE49-F238E27FC236}">
                <a16:creationId xmlns:a16="http://schemas.microsoft.com/office/drawing/2014/main" id="{09F89DA3-3B09-4ABD-BA21-830AC8250BCE}"/>
              </a:ext>
            </a:extLst>
          </p:cNvPr>
          <p:cNvSpPr txBox="1"/>
          <p:nvPr/>
        </p:nvSpPr>
        <p:spPr>
          <a:xfrm>
            <a:off x="740122" y="5058889"/>
            <a:ext cx="10876430" cy="119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240" marR="6096" lvl="0" indent="0" algn="l" defTabSz="548613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lang="en-US" sz="2900" b="0" i="0" u="none" strike="noStrike">
                <a:solidFill>
                  <a:srgbClr val="000000"/>
                </a:solidFill>
                <a:effectLst/>
              </a:rPr>
              <a:t>Chronic absence is </a:t>
            </a:r>
            <a:r>
              <a:rPr lang="en-US" sz="2900" b="1" i="0" u="none" strike="noStrike">
                <a:solidFill>
                  <a:srgbClr val="000000"/>
                </a:solidFill>
                <a:effectLst/>
              </a:rPr>
              <a:t>different</a:t>
            </a:r>
            <a:r>
              <a:rPr lang="en-US" sz="2900" b="0" i="0" u="none" strike="noStrike">
                <a:solidFill>
                  <a:srgbClr val="000000"/>
                </a:solidFill>
                <a:effectLst/>
              </a:rPr>
              <a:t> from truancy (unexcused absences only) or average daily attendance (how many students show up to school each day).</a:t>
            </a:r>
            <a:r>
              <a:rPr lang="en-US" sz="2900" b="0" i="0">
                <a:solidFill>
                  <a:srgbClr val="000000"/>
                </a:solidFill>
                <a:effectLst/>
              </a:rPr>
              <a:t>​</a:t>
            </a:r>
            <a:endParaRPr kumimoji="0" sz="2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Source Sans Pro" panose="020B0503030403020204" pitchFamily="34" charset="0"/>
              <a:cs typeface="Gill Sans"/>
              <a:sym typeface="Gill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87C6C-67A5-1A0A-0C91-E682ABF739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88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D57AB-4598-42B4-997A-713902A323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4010"/>
              </a:lnSpc>
              <a:spcBef>
                <a:spcPts val="0"/>
              </a:spcBef>
            </a:pPr>
            <a:r>
              <a:rPr lang="en-US" cap="none">
                <a:latin typeface="Source Sans Pro SemiBold"/>
                <a:ea typeface="Source Sans Pro SemiBold"/>
              </a:rPr>
              <a:t>Chronic Absence Statewide</a:t>
            </a:r>
            <a:endParaRPr lang="en-US" cap="none">
              <a:ea typeface="Source Sans Pro SemiBold" panose="020B0603030403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87C6C-67A5-1A0A-0C91-E682ABF739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8ED9D98-DC81-D312-A5B8-FD6A1E86B693}"/>
              </a:ext>
            </a:extLst>
          </p:cNvPr>
          <p:cNvGraphicFramePr/>
          <p:nvPr/>
        </p:nvGraphicFramePr>
        <p:xfrm>
          <a:off x="380999" y="2164552"/>
          <a:ext cx="11086475" cy="4191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06894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D57AB-4598-42B4-997A-713902A323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4010"/>
              </a:lnSpc>
            </a:pPr>
            <a:r>
              <a:rPr lang="en-US" cap="none"/>
              <a:t>Chronic Absence by Grade Level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87C6C-67A5-1A0A-0C91-E682ABF739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725E8FF-2359-3120-9E19-6EC1FE711E64}"/>
              </a:ext>
            </a:extLst>
          </p:cNvPr>
          <p:cNvGraphicFramePr/>
          <p:nvPr/>
        </p:nvGraphicFramePr>
        <p:xfrm>
          <a:off x="380999" y="2401832"/>
          <a:ext cx="11430001" cy="3954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03443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D57AB-4598-42B4-997A-713902A323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52673" y="407572"/>
            <a:ext cx="11086475" cy="889427"/>
          </a:xfrm>
        </p:spPr>
        <p:txBody>
          <a:bodyPr>
            <a:normAutofit fontScale="90000"/>
          </a:bodyPr>
          <a:lstStyle/>
          <a:p>
            <a:pPr>
              <a:lnSpc>
                <a:spcPct val="93345"/>
              </a:lnSpc>
            </a:pPr>
            <a:br>
              <a:rPr lang="en-US" cap="none" dirty="0"/>
            </a:br>
            <a:r>
              <a:rPr lang="en-US" cap="none" dirty="0"/>
              <a:t>Chronic Absence in Ohio by Typology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87C6C-67A5-1A0A-0C91-E682ABF739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9BC17E4-1242-436C-EBD2-A25145F3810E}"/>
              </a:ext>
            </a:extLst>
          </p:cNvPr>
          <p:cNvGraphicFramePr/>
          <p:nvPr/>
        </p:nvGraphicFramePr>
        <p:xfrm>
          <a:off x="746312" y="2198594"/>
          <a:ext cx="10792836" cy="4157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02182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D57AB-4598-42B4-997A-713902A323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22942" y="262214"/>
            <a:ext cx="11086475" cy="889427"/>
          </a:xfrm>
        </p:spPr>
        <p:txBody>
          <a:bodyPr>
            <a:normAutofit fontScale="90000"/>
          </a:bodyPr>
          <a:lstStyle/>
          <a:p>
            <a:pPr>
              <a:lnSpc>
                <a:spcPct val="93345"/>
              </a:lnSpc>
            </a:pPr>
            <a:br>
              <a:rPr lang="en-US" cap="none"/>
            </a:br>
            <a:r>
              <a:rPr lang="en-US" cap="none"/>
              <a:t>Chronic Absence – Students At-risk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87C6C-67A5-1A0A-0C91-E682ABF739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95E6CFF-CFC5-EB49-A2A8-8DB5C13B572A}"/>
              </a:ext>
            </a:extLst>
          </p:cNvPr>
          <p:cNvGraphicFramePr>
            <a:graphicFrameLocks/>
          </p:cNvGraphicFramePr>
          <p:nvPr/>
        </p:nvGraphicFramePr>
        <p:xfrm>
          <a:off x="381000" y="1888331"/>
          <a:ext cx="11430000" cy="4468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50760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D57AB-4598-42B4-997A-713902A323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381000" y="136525"/>
            <a:ext cx="11087100" cy="752475"/>
          </a:xfrm>
        </p:spPr>
        <p:txBody>
          <a:bodyPr>
            <a:normAutofit fontScale="90000"/>
          </a:bodyPr>
          <a:lstStyle/>
          <a:p>
            <a:br>
              <a:rPr lang="en-US" sz="4400" cap="none" dirty="0"/>
            </a:br>
            <a:r>
              <a:rPr lang="en-US" sz="4400" cap="none" dirty="0"/>
              <a:t>Chronic Absence - Economically Disadvantaged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87C6C-67A5-1A0A-0C91-E682ABF739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61AA3D0-6EB3-B775-E8E4-C2488B53DEB8}"/>
              </a:ext>
            </a:extLst>
          </p:cNvPr>
          <p:cNvGraphicFramePr>
            <a:graphicFrameLocks/>
          </p:cNvGraphicFramePr>
          <p:nvPr/>
        </p:nvGraphicFramePr>
        <p:xfrm>
          <a:off x="381000" y="1204111"/>
          <a:ext cx="11430000" cy="5152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1351879"/>
      </p:ext>
    </p:extLst>
  </p:cSld>
  <p:clrMapOvr>
    <a:masterClrMapping/>
  </p:clrMapOvr>
</p:sld>
</file>

<file path=ppt/theme/theme1.xml><?xml version="1.0" encoding="utf-8"?>
<a:theme xmlns:a="http://schemas.openxmlformats.org/drawingml/2006/main" name="Heart of it All Deck">
  <a:themeElements>
    <a:clrScheme name="Custom 5">
      <a:dk1>
        <a:srgbClr val="2A2F36"/>
      </a:dk1>
      <a:lt1>
        <a:srgbClr val="FFFFFF"/>
      </a:lt1>
      <a:dk2>
        <a:srgbClr val="2A2F36"/>
      </a:dk2>
      <a:lt2>
        <a:srgbClr val="FAFAFA"/>
      </a:lt2>
      <a:accent1>
        <a:srgbClr val="C12637"/>
      </a:accent1>
      <a:accent2>
        <a:srgbClr val="C12637"/>
      </a:accent2>
      <a:accent3>
        <a:srgbClr val="8AA87C"/>
      </a:accent3>
      <a:accent4>
        <a:srgbClr val="718B64"/>
      </a:accent4>
      <a:accent5>
        <a:srgbClr val="6BB8E0"/>
      </a:accent5>
      <a:accent6>
        <a:srgbClr val="F3CD55"/>
      </a:accent6>
      <a:hlink>
        <a:srgbClr val="1196D3"/>
      </a:hlink>
      <a:folHlink>
        <a:srgbClr val="00C0EA"/>
      </a:folHlink>
    </a:clrScheme>
    <a:fontScheme name="Heart of it all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 DEW Heart of it All Template" id="{8EC0C4A0-6D95-4D6F-BD13-7C992070EB0B}" vid="{0292C137-8BA8-439C-8065-E67771FCED01}"/>
    </a:ext>
  </a:extLst>
</a:theme>
</file>

<file path=ppt/theme/theme2.xml><?xml version="1.0" encoding="utf-8"?>
<a:theme xmlns:a="http://schemas.openxmlformats.org/drawingml/2006/main" name="Opening and Closing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eart of it all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 DEW Heart of it All Template" id="{8EC0C4A0-6D95-4D6F-BD13-7C992070EB0B}" vid="{026143A5-1BDA-41EA-9974-A4FA9E28A4E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C663863A7B1B499CCD133E0B630EEE" ma:contentTypeVersion="16" ma:contentTypeDescription="Create a new document." ma:contentTypeScope="" ma:versionID="9d843f2b0cdb765990a4716a577c74a6">
  <xsd:schema xmlns:xsd="http://www.w3.org/2001/XMLSchema" xmlns:xs="http://www.w3.org/2001/XMLSchema" xmlns:p="http://schemas.microsoft.com/office/2006/metadata/properties" xmlns:ns2="9e78b027-b3d7-4b98-ab45-603a36e2a9eb" xmlns:ns3="890ea3d7-a9df-45f1-a5fa-6d55deb8e082" targetNamespace="http://schemas.microsoft.com/office/2006/metadata/properties" ma:root="true" ma:fieldsID="b9679cd37d2e15c65ba3a9039da2a9e8" ns2:_="" ns3:_="">
    <xsd:import namespace="9e78b027-b3d7-4b98-ab45-603a36e2a9eb"/>
    <xsd:import namespace="890ea3d7-a9df-45f1-a5fa-6d55deb8e0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8b027-b3d7-4b98-ab45-603a36e2a9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234c9c0-dc82-4bd3-8448-fd5c6ce0fb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0ea3d7-a9df-45f1-a5fa-6d55deb8e08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fb2479e-906a-4956-a0b7-5e8ac4900b88}" ma:internalName="TaxCatchAll" ma:showField="CatchAllData" ma:web="890ea3d7-a9df-45f1-a5fa-6d55deb8e0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90ea3d7-a9df-45f1-a5fa-6d55deb8e082">
      <UserInfo>
        <DisplayName>Kunze, Valerie</DisplayName>
        <AccountId>81</AccountId>
        <AccountType/>
      </UserInfo>
      <UserInfo>
        <DisplayName>Stoll, Hilary</DisplayName>
        <AccountId>305</AccountId>
        <AccountType/>
      </UserInfo>
      <UserInfo>
        <DisplayName>Coston, Caroline</DisplayName>
        <AccountId>1300</AccountId>
        <AccountType/>
      </UserInfo>
      <UserInfo>
        <DisplayName>Szymanski, Amy</DisplayName>
        <AccountId>1301</AccountId>
        <AccountType/>
      </UserInfo>
    </SharedWithUsers>
    <lcf76f155ced4ddcb4097134ff3c332f xmlns="9e78b027-b3d7-4b98-ab45-603a36e2a9eb">
      <Terms xmlns="http://schemas.microsoft.com/office/infopath/2007/PartnerControls"/>
    </lcf76f155ced4ddcb4097134ff3c332f>
    <TaxCatchAll xmlns="890ea3d7-a9df-45f1-a5fa-6d55deb8e082" xsi:nil="true"/>
  </documentManagement>
</p:properties>
</file>

<file path=customXml/itemProps1.xml><?xml version="1.0" encoding="utf-8"?>
<ds:datastoreItem xmlns:ds="http://schemas.openxmlformats.org/officeDocument/2006/customXml" ds:itemID="{4089CDED-4857-4743-970D-2524D6DE0D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468BC7-4ED5-4447-A42F-0BB93B58C9B2}">
  <ds:schemaRefs>
    <ds:schemaRef ds:uri="890ea3d7-a9df-45f1-a5fa-6d55deb8e082"/>
    <ds:schemaRef ds:uri="9e78b027-b3d7-4b98-ab45-603a36e2a9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0ED5D5D-3292-48A5-83BF-27D57C567AF9}">
  <ds:schemaRefs>
    <ds:schemaRef ds:uri="890ea3d7-a9df-45f1-a5fa-6d55deb8e082"/>
    <ds:schemaRef ds:uri="9e78b027-b3d7-4b98-ab45-603a36e2a9e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6685</TotalTime>
  <Words>405</Words>
  <Application>Microsoft Office PowerPoint</Application>
  <PresentationFormat>Widescreen</PresentationFormat>
  <Paragraphs>90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Open Sans</vt:lpstr>
      <vt:lpstr>Source Sans Pro</vt:lpstr>
      <vt:lpstr>Arial</vt:lpstr>
      <vt:lpstr>Source Sans Pro SemiBold</vt:lpstr>
      <vt:lpstr>Rockwell</vt:lpstr>
      <vt:lpstr>Calibri</vt:lpstr>
      <vt:lpstr>Heart of it All Deck</vt:lpstr>
      <vt:lpstr>Opening and Closing Slides</vt:lpstr>
      <vt:lpstr>PowerPoint Presentation</vt:lpstr>
      <vt:lpstr>A Look at Local Data</vt:lpstr>
      <vt:lpstr>Topics</vt:lpstr>
      <vt:lpstr>What is Chronic Absence?</vt:lpstr>
      <vt:lpstr>Chronic Absence Statewide</vt:lpstr>
      <vt:lpstr>Chronic Absence by Grade Level</vt:lpstr>
      <vt:lpstr> Chronic Absence in Ohio by Typology</vt:lpstr>
      <vt:lpstr> Chronic Absence – Students At-risk</vt:lpstr>
      <vt:lpstr> Chronic Absence - Economically Disadvantaged  </vt:lpstr>
      <vt:lpstr>Absences Add Up!</vt:lpstr>
      <vt:lpstr>Pathway For Change</vt:lpstr>
      <vt:lpstr>Tools for Mindset</vt:lpstr>
      <vt:lpstr>Local Look</vt:lpstr>
      <vt:lpstr>PowerPoint Presentation</vt:lpstr>
      <vt:lpstr>Next Steps</vt:lpstr>
      <vt:lpstr>What Do We Notice About:</vt:lpstr>
      <vt:lpstr>Gathering Qualitative Data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Ohio Department of Education and Workforce</dc:creator>
  <cp:keywords/>
  <dc:description/>
  <cp:lastModifiedBy>Hickman, Patrick</cp:lastModifiedBy>
  <cp:revision>6</cp:revision>
  <cp:lastPrinted>2023-06-01T12:39:21Z</cp:lastPrinted>
  <dcterms:created xsi:type="dcterms:W3CDTF">2019-10-25T18:01:05Z</dcterms:created>
  <dcterms:modified xsi:type="dcterms:W3CDTF">2024-09-30T18:58:43Z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0x010100E5C663863A7B1B499CCD133E0B630EEE</vt:lpwstr>
  </property>
</Properties>
</file>