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8" r:id="rId5"/>
  </p:sldMasterIdLst>
  <p:notesMasterIdLst>
    <p:notesMasterId r:id="rId34"/>
  </p:notesMasterIdLst>
  <p:sldIdLst>
    <p:sldId id="257" r:id="rId6"/>
    <p:sldId id="2147374012" r:id="rId7"/>
    <p:sldId id="2147374279" r:id="rId8"/>
    <p:sldId id="4460" r:id="rId9"/>
    <p:sldId id="4583" r:id="rId10"/>
    <p:sldId id="4461" r:id="rId11"/>
    <p:sldId id="1785" r:id="rId12"/>
    <p:sldId id="2147374271" r:id="rId13"/>
    <p:sldId id="2147374263" r:id="rId14"/>
    <p:sldId id="4606" r:id="rId15"/>
    <p:sldId id="2147374274" r:id="rId16"/>
    <p:sldId id="2147373948" r:id="rId17"/>
    <p:sldId id="2147374262" r:id="rId18"/>
    <p:sldId id="4463" r:id="rId19"/>
    <p:sldId id="4589" r:id="rId20"/>
    <p:sldId id="1787" r:id="rId21"/>
    <p:sldId id="2147374273" r:id="rId22"/>
    <p:sldId id="4468" r:id="rId23"/>
    <p:sldId id="2147374275" r:id="rId24"/>
    <p:sldId id="4466" r:id="rId25"/>
    <p:sldId id="2147374277" r:id="rId26"/>
    <p:sldId id="4411" r:id="rId27"/>
    <p:sldId id="4622" r:id="rId28"/>
    <p:sldId id="1792" r:id="rId29"/>
    <p:sldId id="4572" r:id="rId30"/>
    <p:sldId id="2147374280" r:id="rId31"/>
    <p:sldId id="4609" r:id="rId32"/>
    <p:sldId id="214737426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E216AC-CC13-C494-BA31-26E8FC89BF21}" name="Kahler, Nicole" initials="NK" userId="S::10195083@id.ohio.gov::396b8ac1-647e-46f5-896a-b686013478e6" providerId="AD"/>
  <p188:author id="{7C54C8E1-2568-C412-9C44-E1E9C930CA14}" name="Eckert, Emily" initials="EE" userId="S::10187036@id.ohio.gov::35cbf8af-7190-44c3-ba04-e43e375a27d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161B46-15CE-429C-914E-0F5C80DA90FB}" v="20" dt="2025-02-24T15:15:09.6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331" autoAdjust="0"/>
  </p:normalViewPr>
  <p:slideViewPr>
    <p:cSldViewPr snapToGrid="0">
      <p:cViewPr varScale="1">
        <p:scale>
          <a:sx n="84" d="100"/>
          <a:sy n="84" d="100"/>
        </p:scale>
        <p:origin x="15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2">
                <a:lumMod val="25000"/>
                <a:lumOff val="75000"/>
              </a:schemeClr>
            </a:solidFill>
            <a:ln>
              <a:noFill/>
            </a:ln>
            <a:effectLst/>
          </c:spPr>
          <c:invertIfNegative val="0"/>
          <c:dPt>
            <c:idx val="6"/>
            <c:invertIfNegative val="0"/>
            <c:bubble3D val="0"/>
            <c:spPr>
              <a:solidFill>
                <a:schemeClr val="accent1"/>
              </a:solidFill>
              <a:ln w="19050">
                <a:noFill/>
              </a:ln>
              <a:effectLst/>
            </c:spPr>
            <c:extLst>
              <c:ext xmlns:c16="http://schemas.microsoft.com/office/drawing/2014/chart" uri="{C3380CC4-5D6E-409C-BE32-E72D297353CC}">
                <c16:uniqueId val="{00000001-86B4-48D8-B8A4-E6284CBC79E5}"/>
              </c:ext>
            </c:extLst>
          </c:dPt>
          <c:dLbls>
            <c:dLbl>
              <c:idx val="2"/>
              <c:layout>
                <c:manualLayout>
                  <c:x val="-8.0422639477757581E-3"/>
                  <c:y val="-3.16205299328175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B4-48D8-B8A4-E6284CBC79E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Export!$B$2:$H$2</c:f>
              <c:strCache>
                <c:ptCount val="7"/>
                <c:pt idx="0">
                  <c:v>2017-2018</c:v>
                </c:pt>
                <c:pt idx="1">
                  <c:v>2018-2019</c:v>
                </c:pt>
                <c:pt idx="2">
                  <c:v>2019-2020</c:v>
                </c:pt>
                <c:pt idx="3">
                  <c:v>2020-2021</c:v>
                </c:pt>
                <c:pt idx="4">
                  <c:v>2021-2022</c:v>
                </c:pt>
                <c:pt idx="5">
                  <c:v>2022-2023</c:v>
                </c:pt>
                <c:pt idx="6">
                  <c:v>2023-2024</c:v>
                </c:pt>
              </c:strCache>
            </c:strRef>
          </c:cat>
          <c:val>
            <c:numRef>
              <c:f>Export!$B$15:$H$15</c:f>
              <c:numCache>
                <c:formatCode>_(* #,##0_);_(* \(#,##0\);_(* "-"??_);_(@_)</c:formatCode>
                <c:ptCount val="7"/>
                <c:pt idx="0">
                  <c:v>259603.82624899998</c:v>
                </c:pt>
                <c:pt idx="1">
                  <c:v>268634.32978800003</c:v>
                </c:pt>
                <c:pt idx="2">
                  <c:v>179651.678002</c:v>
                </c:pt>
                <c:pt idx="3">
                  <c:v>377438.86829300004</c:v>
                </c:pt>
                <c:pt idx="4">
                  <c:v>473222.69297799998</c:v>
                </c:pt>
                <c:pt idx="5">
                  <c:v>418382.16147599998</c:v>
                </c:pt>
                <c:pt idx="6">
                  <c:v>396218</c:v>
                </c:pt>
              </c:numCache>
            </c:numRef>
          </c:val>
          <c:extLst>
            <c:ext xmlns:c16="http://schemas.microsoft.com/office/drawing/2014/chart" uri="{C3380CC4-5D6E-409C-BE32-E72D297353CC}">
              <c16:uniqueId val="{00000003-86B4-48D8-B8A4-E6284CBC79E5}"/>
            </c:ext>
          </c:extLst>
        </c:ser>
        <c:dLbls>
          <c:showLegendKey val="0"/>
          <c:showVal val="0"/>
          <c:showCatName val="0"/>
          <c:showSerName val="0"/>
          <c:showPercent val="0"/>
          <c:showBubbleSize val="0"/>
        </c:dLbls>
        <c:gapWidth val="30"/>
        <c:axId val="467692000"/>
        <c:axId val="467691520"/>
      </c:barChart>
      <c:lineChart>
        <c:grouping val="standard"/>
        <c:varyColors val="0"/>
        <c:ser>
          <c:idx val="1"/>
          <c:order val="1"/>
          <c:spPr>
            <a:ln w="28575" cap="rnd">
              <a:solidFill>
                <a:schemeClr val="accent2">
                  <a:lumMod val="75000"/>
                </a:schemeClr>
              </a:solidFill>
              <a:round/>
            </a:ln>
            <a:effectLst/>
          </c:spPr>
          <c:marker>
            <c:symbol val="circle"/>
            <c:size val="10"/>
            <c:spPr>
              <a:solidFill>
                <a:schemeClr val="accent2">
                  <a:lumMod val="75000"/>
                </a:schemeClr>
              </a:solidFill>
              <a:ln w="9525">
                <a:solidFill>
                  <a:schemeClr val="accent2">
                    <a:lumMod val="75000"/>
                  </a:schemeClr>
                </a:solidFill>
              </a:ln>
              <a:effectLst/>
            </c:spPr>
          </c:marker>
          <c:dLbls>
            <c:dLbl>
              <c:idx val="3"/>
              <c:layout>
                <c:manualLayout>
                  <c:x val="-3.3023315821815773E-2"/>
                  <c:y val="7.71111357073870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6B4-48D8-B8A4-E6284CBC79E5}"/>
                </c:ext>
              </c:extLst>
            </c:dLbl>
            <c:dLbl>
              <c:idx val="6"/>
              <c:tx>
                <c:rich>
                  <a:bodyPr/>
                  <a:lstStyle/>
                  <a:p>
                    <a:fld id="{5DA979FC-8ADF-4608-B92D-54BE59028175}" type="VALUE">
                      <a:rPr lang="en-US">
                        <a:solidFill>
                          <a:schemeClr val="bg1"/>
                        </a:solidFill>
                      </a:rPr>
                      <a:pPr/>
                      <a:t>[VALUE]</a:t>
                    </a:fld>
                    <a:endParaRPr lang="en-US"/>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6B4-48D8-B8A4-E6284CBC79E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ln>
                      <a:noFill/>
                    </a:ln>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Export!$B$16:$H$16</c:f>
              <c:numCache>
                <c:formatCode>0.0%</c:formatCode>
                <c:ptCount val="7"/>
                <c:pt idx="0">
                  <c:v>0.16019122164122149</c:v>
                </c:pt>
                <c:pt idx="1">
                  <c:v>0.16661379891620284</c:v>
                </c:pt>
                <c:pt idx="2">
                  <c:v>0.11193628814517798</c:v>
                </c:pt>
                <c:pt idx="3">
                  <c:v>0.240120274755348</c:v>
                </c:pt>
                <c:pt idx="4">
                  <c:v>0.30199961286170585</c:v>
                </c:pt>
                <c:pt idx="5">
                  <c:v>0.26816030061596191</c:v>
                </c:pt>
                <c:pt idx="6">
                  <c:v>0.25580384893564823</c:v>
                </c:pt>
              </c:numCache>
            </c:numRef>
          </c:val>
          <c:smooth val="0"/>
          <c:extLst>
            <c:ext xmlns:c16="http://schemas.microsoft.com/office/drawing/2014/chart" uri="{C3380CC4-5D6E-409C-BE32-E72D297353CC}">
              <c16:uniqueId val="{00000005-86B4-48D8-B8A4-E6284CBC79E5}"/>
            </c:ext>
          </c:extLst>
        </c:ser>
        <c:dLbls>
          <c:showLegendKey val="0"/>
          <c:showVal val="0"/>
          <c:showCatName val="0"/>
          <c:showSerName val="0"/>
          <c:showPercent val="0"/>
          <c:showBubbleSize val="0"/>
        </c:dLbls>
        <c:marker val="1"/>
        <c:smooth val="0"/>
        <c:axId val="540957328"/>
        <c:axId val="22209680"/>
      </c:lineChart>
      <c:catAx>
        <c:axId val="467692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67691520"/>
        <c:crosses val="autoZero"/>
        <c:auto val="1"/>
        <c:lblAlgn val="ctr"/>
        <c:lblOffset val="100"/>
        <c:noMultiLvlLbl val="0"/>
      </c:catAx>
      <c:valAx>
        <c:axId val="46769152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67692000"/>
        <c:crosses val="autoZero"/>
        <c:crossBetween val="between"/>
      </c:valAx>
      <c:valAx>
        <c:axId val="22209680"/>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40957328"/>
        <c:crosses val="max"/>
        <c:crossBetween val="between"/>
      </c:valAx>
      <c:catAx>
        <c:axId val="540957328"/>
        <c:scaling>
          <c:orientation val="minMax"/>
        </c:scaling>
        <c:delete val="1"/>
        <c:axPos val="b"/>
        <c:majorTickMark val="out"/>
        <c:minorTickMark val="none"/>
        <c:tickLblPos val="nextTo"/>
        <c:crossAx val="2220968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7975FB-4A21-4993-B592-0C6F09693F1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438BE44-91C8-4B8B-AE03-8DF162699828}">
      <dgm:prSet phldrT="[Text]"/>
      <dgm:spPr/>
      <dgm:t>
        <a:bodyPr/>
        <a:lstStyle/>
        <a:p>
          <a:pPr algn="ctr"/>
          <a:r>
            <a:rPr lang="en-US" dirty="0"/>
            <a:t>Literacy</a:t>
          </a:r>
        </a:p>
      </dgm:t>
    </dgm:pt>
    <dgm:pt modelId="{FDD3F201-56B9-4559-ADF2-809B138E2920}" type="parTrans" cxnId="{FDD316E3-AA9B-4EE6-A02D-FF1C6194B60F}">
      <dgm:prSet/>
      <dgm:spPr/>
      <dgm:t>
        <a:bodyPr/>
        <a:lstStyle/>
        <a:p>
          <a:pPr algn="ctr"/>
          <a:endParaRPr lang="en-US"/>
        </a:p>
      </dgm:t>
    </dgm:pt>
    <dgm:pt modelId="{E5D2C01F-F4C2-4867-8B46-60D85A20F61D}" type="sibTrans" cxnId="{FDD316E3-AA9B-4EE6-A02D-FF1C6194B60F}">
      <dgm:prSet/>
      <dgm:spPr/>
      <dgm:t>
        <a:bodyPr/>
        <a:lstStyle/>
        <a:p>
          <a:pPr algn="ctr"/>
          <a:endParaRPr lang="en-US"/>
        </a:p>
      </dgm:t>
    </dgm:pt>
    <dgm:pt modelId="{6F745196-7248-461B-BC6A-12D68698A1B9}">
      <dgm:prSet phldrT="[Text]"/>
      <dgm:spPr/>
      <dgm:t>
        <a:bodyPr/>
        <a:lstStyle/>
        <a:p>
          <a:pPr algn="ctr"/>
          <a:r>
            <a:rPr lang="en-US" dirty="0"/>
            <a:t>Accelerated Learning</a:t>
          </a:r>
        </a:p>
      </dgm:t>
    </dgm:pt>
    <dgm:pt modelId="{B856D531-672A-4D8D-9A93-DE8A9D4F3D75}" type="parTrans" cxnId="{E61D173D-24D1-4960-95CE-B98DD3218973}">
      <dgm:prSet/>
      <dgm:spPr/>
      <dgm:t>
        <a:bodyPr/>
        <a:lstStyle/>
        <a:p>
          <a:pPr algn="ctr"/>
          <a:endParaRPr lang="en-US"/>
        </a:p>
      </dgm:t>
    </dgm:pt>
    <dgm:pt modelId="{3322E173-5367-4267-849F-3B64BE94919D}" type="sibTrans" cxnId="{E61D173D-24D1-4960-95CE-B98DD3218973}">
      <dgm:prSet/>
      <dgm:spPr/>
      <dgm:t>
        <a:bodyPr/>
        <a:lstStyle/>
        <a:p>
          <a:pPr algn="ctr"/>
          <a:endParaRPr lang="en-US"/>
        </a:p>
      </dgm:t>
    </dgm:pt>
    <dgm:pt modelId="{346F7BD4-8B1A-4438-A291-6053CEA81774}">
      <dgm:prSet phldrT="[Text]"/>
      <dgm:spPr>
        <a:solidFill>
          <a:schemeClr val="tx2"/>
        </a:solidFill>
        <a:ln>
          <a:noFill/>
        </a:ln>
      </dgm:spPr>
      <dgm:t>
        <a:bodyPr/>
        <a:lstStyle/>
        <a:p>
          <a:pPr algn="ctr"/>
          <a:r>
            <a:rPr lang="en-US" dirty="0"/>
            <a:t>Wellness</a:t>
          </a:r>
        </a:p>
      </dgm:t>
    </dgm:pt>
    <dgm:pt modelId="{335D0204-BB9F-473C-B0E8-05C1CC33C2B4}" type="parTrans" cxnId="{25E7DCCC-03CB-4D0A-B160-6F170E8AF33A}">
      <dgm:prSet/>
      <dgm:spPr/>
      <dgm:t>
        <a:bodyPr/>
        <a:lstStyle/>
        <a:p>
          <a:pPr algn="ctr"/>
          <a:endParaRPr lang="en-US"/>
        </a:p>
      </dgm:t>
    </dgm:pt>
    <dgm:pt modelId="{21A596B1-6D59-4DF2-8FE2-CB15FB64F30C}" type="sibTrans" cxnId="{25E7DCCC-03CB-4D0A-B160-6F170E8AF33A}">
      <dgm:prSet/>
      <dgm:spPr/>
      <dgm:t>
        <a:bodyPr/>
        <a:lstStyle/>
        <a:p>
          <a:pPr algn="ctr"/>
          <a:endParaRPr lang="en-US"/>
        </a:p>
      </dgm:t>
    </dgm:pt>
    <dgm:pt modelId="{74E453F8-8C45-480F-960A-BE091256036C}">
      <dgm:prSet phldrT="[Text]"/>
      <dgm:spPr/>
      <dgm:t>
        <a:bodyPr/>
        <a:lstStyle/>
        <a:p>
          <a:pPr algn="ctr"/>
          <a:r>
            <a:rPr lang="en-US" dirty="0"/>
            <a:t>Workforce Readiness</a:t>
          </a:r>
        </a:p>
      </dgm:t>
    </dgm:pt>
    <dgm:pt modelId="{305531E4-FFD3-417B-A851-764D1B6A13C3}" type="parTrans" cxnId="{F95F843B-6768-467F-9010-45C418F452D8}">
      <dgm:prSet/>
      <dgm:spPr/>
      <dgm:t>
        <a:bodyPr/>
        <a:lstStyle/>
        <a:p>
          <a:pPr algn="ctr"/>
          <a:endParaRPr lang="en-US"/>
        </a:p>
      </dgm:t>
    </dgm:pt>
    <dgm:pt modelId="{45E7B220-B96F-4AE1-86DA-18DF67DB9112}" type="sibTrans" cxnId="{F95F843B-6768-467F-9010-45C418F452D8}">
      <dgm:prSet/>
      <dgm:spPr/>
      <dgm:t>
        <a:bodyPr/>
        <a:lstStyle/>
        <a:p>
          <a:pPr algn="ctr"/>
          <a:endParaRPr lang="en-US"/>
        </a:p>
      </dgm:t>
    </dgm:pt>
    <dgm:pt modelId="{679ACC45-B1C8-4D0D-8691-061AC098F5EA}" type="pres">
      <dgm:prSet presAssocID="{2C7975FB-4A21-4993-B592-0C6F09693F10}" presName="linear" presStyleCnt="0">
        <dgm:presLayoutVars>
          <dgm:animLvl val="lvl"/>
          <dgm:resizeHandles val="exact"/>
        </dgm:presLayoutVars>
      </dgm:prSet>
      <dgm:spPr/>
    </dgm:pt>
    <dgm:pt modelId="{AC8E8B2F-CECE-4C2A-BE96-FEEEDDD1A163}" type="pres">
      <dgm:prSet presAssocID="{1438BE44-91C8-4B8B-AE03-8DF162699828}" presName="parentText" presStyleLbl="node1" presStyleIdx="0" presStyleCnt="4">
        <dgm:presLayoutVars>
          <dgm:chMax val="0"/>
          <dgm:bulletEnabled val="1"/>
        </dgm:presLayoutVars>
      </dgm:prSet>
      <dgm:spPr/>
    </dgm:pt>
    <dgm:pt modelId="{2CAD6599-4E12-4C12-B254-652B493820A7}" type="pres">
      <dgm:prSet presAssocID="{E5D2C01F-F4C2-4867-8B46-60D85A20F61D}" presName="spacer" presStyleCnt="0"/>
      <dgm:spPr/>
    </dgm:pt>
    <dgm:pt modelId="{43AC54FC-2293-4360-968A-4BAD95DABFE6}" type="pres">
      <dgm:prSet presAssocID="{74E453F8-8C45-480F-960A-BE091256036C}" presName="parentText" presStyleLbl="node1" presStyleIdx="1" presStyleCnt="4">
        <dgm:presLayoutVars>
          <dgm:chMax val="0"/>
          <dgm:bulletEnabled val="1"/>
        </dgm:presLayoutVars>
      </dgm:prSet>
      <dgm:spPr/>
    </dgm:pt>
    <dgm:pt modelId="{78953646-A5AC-4375-B308-190C6A7FDAF5}" type="pres">
      <dgm:prSet presAssocID="{45E7B220-B96F-4AE1-86DA-18DF67DB9112}" presName="spacer" presStyleCnt="0"/>
      <dgm:spPr/>
    </dgm:pt>
    <dgm:pt modelId="{94338DB5-BAB5-4BF3-ACBF-FFE38DBB18BD}" type="pres">
      <dgm:prSet presAssocID="{6F745196-7248-461B-BC6A-12D68698A1B9}" presName="parentText" presStyleLbl="node1" presStyleIdx="2" presStyleCnt="4">
        <dgm:presLayoutVars>
          <dgm:chMax val="0"/>
          <dgm:bulletEnabled val="1"/>
        </dgm:presLayoutVars>
      </dgm:prSet>
      <dgm:spPr/>
    </dgm:pt>
    <dgm:pt modelId="{88B77238-ACA7-4C9A-8F15-124EE889332C}" type="pres">
      <dgm:prSet presAssocID="{3322E173-5367-4267-849F-3B64BE94919D}" presName="spacer" presStyleCnt="0"/>
      <dgm:spPr/>
    </dgm:pt>
    <dgm:pt modelId="{602E583B-4DE4-4CC6-9804-397C57D58B4A}" type="pres">
      <dgm:prSet presAssocID="{346F7BD4-8B1A-4438-A291-6053CEA81774}" presName="parentText" presStyleLbl="node1" presStyleIdx="3" presStyleCnt="4">
        <dgm:presLayoutVars>
          <dgm:chMax val="0"/>
          <dgm:bulletEnabled val="1"/>
        </dgm:presLayoutVars>
      </dgm:prSet>
      <dgm:spPr/>
    </dgm:pt>
  </dgm:ptLst>
  <dgm:cxnLst>
    <dgm:cxn modelId="{A81A4F11-23CA-4518-8261-4DB0A4CD2D83}" type="presOf" srcId="{74E453F8-8C45-480F-960A-BE091256036C}" destId="{43AC54FC-2293-4360-968A-4BAD95DABFE6}" srcOrd="0" destOrd="0" presId="urn:microsoft.com/office/officeart/2005/8/layout/vList2"/>
    <dgm:cxn modelId="{F95F843B-6768-467F-9010-45C418F452D8}" srcId="{2C7975FB-4A21-4993-B592-0C6F09693F10}" destId="{74E453F8-8C45-480F-960A-BE091256036C}" srcOrd="1" destOrd="0" parTransId="{305531E4-FFD3-417B-A851-764D1B6A13C3}" sibTransId="{45E7B220-B96F-4AE1-86DA-18DF67DB9112}"/>
    <dgm:cxn modelId="{E61D173D-24D1-4960-95CE-B98DD3218973}" srcId="{2C7975FB-4A21-4993-B592-0C6F09693F10}" destId="{6F745196-7248-461B-BC6A-12D68698A1B9}" srcOrd="2" destOrd="0" parTransId="{B856D531-672A-4D8D-9A93-DE8A9D4F3D75}" sibTransId="{3322E173-5367-4267-849F-3B64BE94919D}"/>
    <dgm:cxn modelId="{3A649262-257D-4425-A28F-B9508BB8D324}" type="presOf" srcId="{6F745196-7248-461B-BC6A-12D68698A1B9}" destId="{94338DB5-BAB5-4BF3-ACBF-FFE38DBB18BD}" srcOrd="0" destOrd="0" presId="urn:microsoft.com/office/officeart/2005/8/layout/vList2"/>
    <dgm:cxn modelId="{02D8704A-7B49-4484-B956-1A98B89725D8}" type="presOf" srcId="{2C7975FB-4A21-4993-B592-0C6F09693F10}" destId="{679ACC45-B1C8-4D0D-8691-061AC098F5EA}" srcOrd="0" destOrd="0" presId="urn:microsoft.com/office/officeart/2005/8/layout/vList2"/>
    <dgm:cxn modelId="{E2FD6650-436C-4C5F-ACF3-A1778AA5885B}" type="presOf" srcId="{1438BE44-91C8-4B8B-AE03-8DF162699828}" destId="{AC8E8B2F-CECE-4C2A-BE96-FEEEDDD1A163}" srcOrd="0" destOrd="0" presId="urn:microsoft.com/office/officeart/2005/8/layout/vList2"/>
    <dgm:cxn modelId="{FA20815A-0E4A-424C-AB47-08AA742380F9}" type="presOf" srcId="{346F7BD4-8B1A-4438-A291-6053CEA81774}" destId="{602E583B-4DE4-4CC6-9804-397C57D58B4A}" srcOrd="0" destOrd="0" presId="urn:microsoft.com/office/officeart/2005/8/layout/vList2"/>
    <dgm:cxn modelId="{25E7DCCC-03CB-4D0A-B160-6F170E8AF33A}" srcId="{2C7975FB-4A21-4993-B592-0C6F09693F10}" destId="{346F7BD4-8B1A-4438-A291-6053CEA81774}" srcOrd="3" destOrd="0" parTransId="{335D0204-BB9F-473C-B0E8-05C1CC33C2B4}" sibTransId="{21A596B1-6D59-4DF2-8FE2-CB15FB64F30C}"/>
    <dgm:cxn modelId="{FDD316E3-AA9B-4EE6-A02D-FF1C6194B60F}" srcId="{2C7975FB-4A21-4993-B592-0C6F09693F10}" destId="{1438BE44-91C8-4B8B-AE03-8DF162699828}" srcOrd="0" destOrd="0" parTransId="{FDD3F201-56B9-4559-ADF2-809B138E2920}" sibTransId="{E5D2C01F-F4C2-4867-8B46-60D85A20F61D}"/>
    <dgm:cxn modelId="{F7F95C13-CA93-472C-B3CA-466CC68FFEFC}" type="presParOf" srcId="{679ACC45-B1C8-4D0D-8691-061AC098F5EA}" destId="{AC8E8B2F-CECE-4C2A-BE96-FEEEDDD1A163}" srcOrd="0" destOrd="0" presId="urn:microsoft.com/office/officeart/2005/8/layout/vList2"/>
    <dgm:cxn modelId="{FC51C86B-EC50-4168-A89D-2004185225E8}" type="presParOf" srcId="{679ACC45-B1C8-4D0D-8691-061AC098F5EA}" destId="{2CAD6599-4E12-4C12-B254-652B493820A7}" srcOrd="1" destOrd="0" presId="urn:microsoft.com/office/officeart/2005/8/layout/vList2"/>
    <dgm:cxn modelId="{D15F2C1C-CA05-498E-A455-71B6353F2D69}" type="presParOf" srcId="{679ACC45-B1C8-4D0D-8691-061AC098F5EA}" destId="{43AC54FC-2293-4360-968A-4BAD95DABFE6}" srcOrd="2" destOrd="0" presId="urn:microsoft.com/office/officeart/2005/8/layout/vList2"/>
    <dgm:cxn modelId="{A4D0A132-EA2C-4FA4-9D5A-E43374386577}" type="presParOf" srcId="{679ACC45-B1C8-4D0D-8691-061AC098F5EA}" destId="{78953646-A5AC-4375-B308-190C6A7FDAF5}" srcOrd="3" destOrd="0" presId="urn:microsoft.com/office/officeart/2005/8/layout/vList2"/>
    <dgm:cxn modelId="{A75F3B84-4166-46BB-98C4-C10779C9F80C}" type="presParOf" srcId="{679ACC45-B1C8-4D0D-8691-061AC098F5EA}" destId="{94338DB5-BAB5-4BF3-ACBF-FFE38DBB18BD}" srcOrd="4" destOrd="0" presId="urn:microsoft.com/office/officeart/2005/8/layout/vList2"/>
    <dgm:cxn modelId="{9B6AD424-F80C-4847-B57E-8A8972E8590F}" type="presParOf" srcId="{679ACC45-B1C8-4D0D-8691-061AC098F5EA}" destId="{88B77238-ACA7-4C9A-8F15-124EE889332C}" srcOrd="5" destOrd="0" presId="urn:microsoft.com/office/officeart/2005/8/layout/vList2"/>
    <dgm:cxn modelId="{3FA20900-D1B0-4602-830A-6C9A1B110337}" type="presParOf" srcId="{679ACC45-B1C8-4D0D-8691-061AC098F5EA}" destId="{602E583B-4DE4-4CC6-9804-397C57D58B4A}"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3B46DD-AA08-4262-A220-697334AED9B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EFD0A41-E02E-40E2-92E6-A03B721C50CC}">
      <dgm:prSet phldrT="[Text]" custT="1"/>
      <dgm:spPr>
        <a:solidFill>
          <a:schemeClr val="tx2"/>
        </a:solidFill>
        <a:ln>
          <a:noFill/>
        </a:ln>
      </dgm:spPr>
      <dgm:t>
        <a:bodyPr/>
        <a:lstStyle/>
        <a:p>
          <a:r>
            <a:rPr lang="en-US" sz="2800" b="1" dirty="0"/>
            <a:t>Safe and Supportive Schools</a:t>
          </a:r>
        </a:p>
      </dgm:t>
    </dgm:pt>
    <dgm:pt modelId="{E7A215AB-F565-4939-917C-F9FB88119512}" type="parTrans" cxnId="{A4A0D6E7-D9FA-4D3F-B024-6A044BC53C03}">
      <dgm:prSet/>
      <dgm:spPr/>
      <dgm:t>
        <a:bodyPr/>
        <a:lstStyle/>
        <a:p>
          <a:endParaRPr lang="en-US"/>
        </a:p>
      </dgm:t>
    </dgm:pt>
    <dgm:pt modelId="{37F8459A-6923-480A-B3EF-8C8317570D9D}" type="sibTrans" cxnId="{A4A0D6E7-D9FA-4D3F-B024-6A044BC53C03}">
      <dgm:prSet/>
      <dgm:spPr/>
      <dgm:t>
        <a:bodyPr/>
        <a:lstStyle/>
        <a:p>
          <a:endParaRPr lang="en-US"/>
        </a:p>
      </dgm:t>
    </dgm:pt>
    <dgm:pt modelId="{A9B8A43A-EFE2-4B69-BCB9-F7C1B68DD10E}">
      <dgm:prSet phldrT="[Text]" custT="1"/>
      <dgm:spPr>
        <a:solidFill>
          <a:schemeClr val="tx2">
            <a:lumMod val="20000"/>
            <a:lumOff val="80000"/>
            <a:alpha val="90000"/>
          </a:schemeClr>
        </a:solidFill>
        <a:ln>
          <a:noFill/>
        </a:ln>
      </dgm:spPr>
      <dgm:t>
        <a:bodyPr/>
        <a:lstStyle/>
        <a:p>
          <a:r>
            <a:rPr lang="en-US" sz="2800" dirty="0"/>
            <a:t>Safety</a:t>
          </a:r>
        </a:p>
      </dgm:t>
    </dgm:pt>
    <dgm:pt modelId="{7294B148-2B83-4AE5-98F0-DAF11B268A2A}" type="parTrans" cxnId="{AFDCBA8B-D7FB-4930-BB30-6E0A1D4BD5EA}">
      <dgm:prSet/>
      <dgm:spPr/>
      <dgm:t>
        <a:bodyPr/>
        <a:lstStyle/>
        <a:p>
          <a:endParaRPr lang="en-US"/>
        </a:p>
      </dgm:t>
    </dgm:pt>
    <dgm:pt modelId="{A5B77B5F-7E5C-48DA-BF8B-FD8A4B9D0D0E}" type="sibTrans" cxnId="{AFDCBA8B-D7FB-4930-BB30-6E0A1D4BD5EA}">
      <dgm:prSet/>
      <dgm:spPr/>
      <dgm:t>
        <a:bodyPr/>
        <a:lstStyle/>
        <a:p>
          <a:endParaRPr lang="en-US"/>
        </a:p>
      </dgm:t>
    </dgm:pt>
    <dgm:pt modelId="{A397110A-D93F-4833-A8BD-A83A3978D9CA}">
      <dgm:prSet phldrT="[Text]" custT="1"/>
      <dgm:spPr>
        <a:solidFill>
          <a:schemeClr val="tx2">
            <a:lumMod val="20000"/>
            <a:lumOff val="80000"/>
            <a:alpha val="90000"/>
          </a:schemeClr>
        </a:solidFill>
        <a:ln>
          <a:noFill/>
        </a:ln>
      </dgm:spPr>
      <dgm:t>
        <a:bodyPr/>
        <a:lstStyle/>
        <a:p>
          <a:r>
            <a:rPr lang="en-US" sz="2800" dirty="0"/>
            <a:t>Family and Community Engagement</a:t>
          </a:r>
        </a:p>
      </dgm:t>
    </dgm:pt>
    <dgm:pt modelId="{75243FA4-C2C2-4989-915B-CFFA8FB1E067}" type="parTrans" cxnId="{FE94DB62-A8D3-48E7-B869-3CDB01125E58}">
      <dgm:prSet/>
      <dgm:spPr/>
      <dgm:t>
        <a:bodyPr/>
        <a:lstStyle/>
        <a:p>
          <a:endParaRPr lang="en-US"/>
        </a:p>
      </dgm:t>
    </dgm:pt>
    <dgm:pt modelId="{1883D949-55A3-4526-ACC9-5A572A5943F5}" type="sibTrans" cxnId="{FE94DB62-A8D3-48E7-B869-3CDB01125E58}">
      <dgm:prSet/>
      <dgm:spPr/>
      <dgm:t>
        <a:bodyPr/>
        <a:lstStyle/>
        <a:p>
          <a:endParaRPr lang="en-US"/>
        </a:p>
      </dgm:t>
    </dgm:pt>
    <dgm:pt modelId="{BCB8CF99-C404-4FDA-85EF-DAB5BC6BB0AE}">
      <dgm:prSet phldrT="[Text]" custT="1"/>
      <dgm:spPr/>
      <dgm:t>
        <a:bodyPr/>
        <a:lstStyle/>
        <a:p>
          <a:r>
            <a:rPr lang="en-US" sz="2800" b="1" dirty="0"/>
            <a:t>School Wellness</a:t>
          </a:r>
        </a:p>
      </dgm:t>
    </dgm:pt>
    <dgm:pt modelId="{833E3FEB-1749-4F59-A842-A5B047E20980}" type="parTrans" cxnId="{A0925F0B-C889-4F71-9316-39FFD9480930}">
      <dgm:prSet/>
      <dgm:spPr/>
      <dgm:t>
        <a:bodyPr/>
        <a:lstStyle/>
        <a:p>
          <a:endParaRPr lang="en-US"/>
        </a:p>
      </dgm:t>
    </dgm:pt>
    <dgm:pt modelId="{FADC1E9F-B320-423D-A4C4-E4ECB9ADD17F}" type="sibTrans" cxnId="{A0925F0B-C889-4F71-9316-39FFD9480930}">
      <dgm:prSet/>
      <dgm:spPr/>
      <dgm:t>
        <a:bodyPr/>
        <a:lstStyle/>
        <a:p>
          <a:endParaRPr lang="en-US"/>
        </a:p>
      </dgm:t>
    </dgm:pt>
    <dgm:pt modelId="{C9550BAE-D628-413C-B111-1792FD11F6AA}">
      <dgm:prSet phldrT="[Text]" custT="1"/>
      <dgm:spPr/>
      <dgm:t>
        <a:bodyPr/>
        <a:lstStyle/>
        <a:p>
          <a:r>
            <a:rPr lang="en-US" sz="2800" dirty="0"/>
            <a:t>Mental Health</a:t>
          </a:r>
        </a:p>
      </dgm:t>
    </dgm:pt>
    <dgm:pt modelId="{EAB9C48F-092B-4DDF-B0AC-54D290ABFFB2}" type="parTrans" cxnId="{D766EFD3-791E-4FD2-93F7-03F7E3998C36}">
      <dgm:prSet/>
      <dgm:spPr/>
      <dgm:t>
        <a:bodyPr/>
        <a:lstStyle/>
        <a:p>
          <a:endParaRPr lang="en-US"/>
        </a:p>
      </dgm:t>
    </dgm:pt>
    <dgm:pt modelId="{7622198B-8871-43CA-9ED0-769C68080DCD}" type="sibTrans" cxnId="{D766EFD3-791E-4FD2-93F7-03F7E3998C36}">
      <dgm:prSet/>
      <dgm:spPr/>
      <dgm:t>
        <a:bodyPr/>
        <a:lstStyle/>
        <a:p>
          <a:endParaRPr lang="en-US"/>
        </a:p>
      </dgm:t>
    </dgm:pt>
    <dgm:pt modelId="{2F7EE89C-DC1B-435A-AE55-1BFF59D32C5F}">
      <dgm:prSet phldrT="[Text]" custT="1"/>
      <dgm:spPr/>
      <dgm:t>
        <a:bodyPr/>
        <a:lstStyle/>
        <a:p>
          <a:r>
            <a:rPr lang="en-US" sz="2800" dirty="0"/>
            <a:t>Prevention</a:t>
          </a:r>
        </a:p>
      </dgm:t>
    </dgm:pt>
    <dgm:pt modelId="{2FDE592A-B01B-4546-964A-4CEB375063D6}" type="parTrans" cxnId="{A19D0CE2-E2A6-44DB-9FED-8E15E96A700C}">
      <dgm:prSet/>
      <dgm:spPr/>
      <dgm:t>
        <a:bodyPr/>
        <a:lstStyle/>
        <a:p>
          <a:endParaRPr lang="en-US"/>
        </a:p>
      </dgm:t>
    </dgm:pt>
    <dgm:pt modelId="{324B6B8B-7E7D-464C-9001-0B4F6A6E8859}" type="sibTrans" cxnId="{A19D0CE2-E2A6-44DB-9FED-8E15E96A700C}">
      <dgm:prSet/>
      <dgm:spPr/>
      <dgm:t>
        <a:bodyPr/>
        <a:lstStyle/>
        <a:p>
          <a:endParaRPr lang="en-US"/>
        </a:p>
      </dgm:t>
    </dgm:pt>
    <dgm:pt modelId="{68FCC3A1-C943-4D63-9C81-D490D4AC9C4F}">
      <dgm:prSet phldrT="[Text]" custT="1"/>
      <dgm:spPr>
        <a:solidFill>
          <a:schemeClr val="tx2"/>
        </a:solidFill>
        <a:ln>
          <a:noFill/>
        </a:ln>
      </dgm:spPr>
      <dgm:t>
        <a:bodyPr/>
        <a:lstStyle/>
        <a:p>
          <a:r>
            <a:rPr lang="en-US" sz="2800" b="1" dirty="0"/>
            <a:t>Vulnerable Youth</a:t>
          </a:r>
        </a:p>
      </dgm:t>
    </dgm:pt>
    <dgm:pt modelId="{B0636E57-BB8C-44BA-82CF-D5D84BF1E1DC}" type="parTrans" cxnId="{504E43FB-D8EA-41E6-BCCE-4E3E3A258507}">
      <dgm:prSet/>
      <dgm:spPr/>
      <dgm:t>
        <a:bodyPr/>
        <a:lstStyle/>
        <a:p>
          <a:endParaRPr lang="en-US"/>
        </a:p>
      </dgm:t>
    </dgm:pt>
    <dgm:pt modelId="{085CC9A2-1697-4D89-A765-DB2985FDA0DD}" type="sibTrans" cxnId="{504E43FB-D8EA-41E6-BCCE-4E3E3A258507}">
      <dgm:prSet/>
      <dgm:spPr/>
      <dgm:t>
        <a:bodyPr/>
        <a:lstStyle/>
        <a:p>
          <a:endParaRPr lang="en-US"/>
        </a:p>
      </dgm:t>
    </dgm:pt>
    <dgm:pt modelId="{214C4073-CB89-4707-ACD5-B5FA82ED6242}">
      <dgm:prSet phldrT="[Text]" custT="1"/>
      <dgm:spPr>
        <a:solidFill>
          <a:schemeClr val="tx2">
            <a:lumMod val="20000"/>
            <a:lumOff val="80000"/>
            <a:alpha val="90000"/>
          </a:schemeClr>
        </a:solidFill>
        <a:ln>
          <a:noFill/>
        </a:ln>
      </dgm:spPr>
      <dgm:t>
        <a:bodyPr/>
        <a:lstStyle/>
        <a:p>
          <a:r>
            <a:rPr lang="en-US" sz="2800" dirty="0"/>
            <a:t>Military</a:t>
          </a:r>
        </a:p>
      </dgm:t>
    </dgm:pt>
    <dgm:pt modelId="{4F36765D-FFAA-465F-BB38-0E3E2E5A4DD5}" type="parTrans" cxnId="{8D63BF2D-7D89-4991-BEC8-9097F3DEAF38}">
      <dgm:prSet/>
      <dgm:spPr/>
      <dgm:t>
        <a:bodyPr/>
        <a:lstStyle/>
        <a:p>
          <a:endParaRPr lang="en-US"/>
        </a:p>
      </dgm:t>
    </dgm:pt>
    <dgm:pt modelId="{3B372A72-FE7A-4776-A277-3F09224ADCF5}" type="sibTrans" cxnId="{8D63BF2D-7D89-4991-BEC8-9097F3DEAF38}">
      <dgm:prSet/>
      <dgm:spPr/>
      <dgm:t>
        <a:bodyPr/>
        <a:lstStyle/>
        <a:p>
          <a:endParaRPr lang="en-US"/>
        </a:p>
      </dgm:t>
    </dgm:pt>
    <dgm:pt modelId="{7DA65103-33AA-482C-B12D-39908F2DAE00}">
      <dgm:prSet phldrT="[Text]" custT="1"/>
      <dgm:spPr>
        <a:solidFill>
          <a:schemeClr val="tx2">
            <a:lumMod val="20000"/>
            <a:lumOff val="80000"/>
            <a:alpha val="90000"/>
          </a:schemeClr>
        </a:solidFill>
        <a:ln>
          <a:noFill/>
        </a:ln>
      </dgm:spPr>
      <dgm:t>
        <a:bodyPr/>
        <a:lstStyle/>
        <a:p>
          <a:r>
            <a:rPr lang="en-US" sz="2800" dirty="0"/>
            <a:t>PBIS</a:t>
          </a:r>
        </a:p>
      </dgm:t>
    </dgm:pt>
    <dgm:pt modelId="{2C0EDA2C-29DF-44A7-9543-10DDAC01B5C9}" type="parTrans" cxnId="{F6F526AC-D5ED-415A-8BA1-6F6434608084}">
      <dgm:prSet/>
      <dgm:spPr/>
      <dgm:t>
        <a:bodyPr/>
        <a:lstStyle/>
        <a:p>
          <a:endParaRPr lang="en-US"/>
        </a:p>
      </dgm:t>
    </dgm:pt>
    <dgm:pt modelId="{26CC7D30-8173-428C-AADA-0FE4280C03D4}" type="sibTrans" cxnId="{F6F526AC-D5ED-415A-8BA1-6F6434608084}">
      <dgm:prSet/>
      <dgm:spPr/>
      <dgm:t>
        <a:bodyPr/>
        <a:lstStyle/>
        <a:p>
          <a:endParaRPr lang="en-US"/>
        </a:p>
      </dgm:t>
    </dgm:pt>
    <dgm:pt modelId="{D7CA2D5A-F2AA-4C60-AF27-9203B8A0508D}">
      <dgm:prSet phldrT="[Text]" custT="1"/>
      <dgm:spPr>
        <a:solidFill>
          <a:schemeClr val="tx2">
            <a:lumMod val="20000"/>
            <a:lumOff val="80000"/>
            <a:alpha val="90000"/>
          </a:schemeClr>
        </a:solidFill>
        <a:ln>
          <a:noFill/>
        </a:ln>
      </dgm:spPr>
      <dgm:t>
        <a:bodyPr/>
        <a:lstStyle/>
        <a:p>
          <a:r>
            <a:rPr lang="en-US" sz="2800" dirty="0"/>
            <a:t>School Climate</a:t>
          </a:r>
        </a:p>
      </dgm:t>
    </dgm:pt>
    <dgm:pt modelId="{24905432-7892-4636-AC81-CD84343D283D}" type="parTrans" cxnId="{776B6ADD-860A-4C45-8C07-E2DD7012DC8E}">
      <dgm:prSet/>
      <dgm:spPr/>
      <dgm:t>
        <a:bodyPr/>
        <a:lstStyle/>
        <a:p>
          <a:endParaRPr lang="en-US"/>
        </a:p>
      </dgm:t>
    </dgm:pt>
    <dgm:pt modelId="{34A1B083-C032-4863-8442-AFB53B756117}" type="sibTrans" cxnId="{776B6ADD-860A-4C45-8C07-E2DD7012DC8E}">
      <dgm:prSet/>
      <dgm:spPr/>
      <dgm:t>
        <a:bodyPr/>
        <a:lstStyle/>
        <a:p>
          <a:endParaRPr lang="en-US"/>
        </a:p>
      </dgm:t>
    </dgm:pt>
    <dgm:pt modelId="{64A4B7F2-8AE7-48D7-8F79-E3253D5ADEF8}">
      <dgm:prSet phldrT="[Text]" custT="1"/>
      <dgm:spPr>
        <a:solidFill>
          <a:schemeClr val="tx2">
            <a:lumMod val="20000"/>
            <a:lumOff val="80000"/>
            <a:alpha val="90000"/>
          </a:schemeClr>
        </a:solidFill>
        <a:ln>
          <a:noFill/>
        </a:ln>
      </dgm:spPr>
      <dgm:t>
        <a:bodyPr/>
        <a:lstStyle/>
        <a:p>
          <a:r>
            <a:rPr lang="en-US" sz="2800" dirty="0"/>
            <a:t>Attendance</a:t>
          </a:r>
        </a:p>
      </dgm:t>
    </dgm:pt>
    <dgm:pt modelId="{1539986B-D9CA-43A1-830E-0C08C57BF205}" type="parTrans" cxnId="{CB2C57D3-2D60-46D4-8DDF-B4B01E503FD1}">
      <dgm:prSet/>
      <dgm:spPr/>
      <dgm:t>
        <a:bodyPr/>
        <a:lstStyle/>
        <a:p>
          <a:endParaRPr lang="en-US"/>
        </a:p>
      </dgm:t>
    </dgm:pt>
    <dgm:pt modelId="{47D6EFD4-889D-4139-BFE9-1A1136227978}" type="sibTrans" cxnId="{CB2C57D3-2D60-46D4-8DDF-B4B01E503FD1}">
      <dgm:prSet/>
      <dgm:spPr/>
      <dgm:t>
        <a:bodyPr/>
        <a:lstStyle/>
        <a:p>
          <a:endParaRPr lang="en-US"/>
        </a:p>
      </dgm:t>
    </dgm:pt>
    <dgm:pt modelId="{E6B6260F-5606-4CEA-ACB9-34540A2DB0EB}">
      <dgm:prSet phldrT="[Text]" custT="1"/>
      <dgm:spPr>
        <a:solidFill>
          <a:schemeClr val="tx2">
            <a:lumMod val="20000"/>
            <a:lumOff val="80000"/>
            <a:alpha val="90000"/>
          </a:schemeClr>
        </a:solidFill>
        <a:ln>
          <a:noFill/>
        </a:ln>
      </dgm:spPr>
      <dgm:t>
        <a:bodyPr/>
        <a:lstStyle/>
        <a:p>
          <a:r>
            <a:rPr lang="en-US" sz="2800" dirty="0"/>
            <a:t>Student Voice</a:t>
          </a:r>
        </a:p>
      </dgm:t>
    </dgm:pt>
    <dgm:pt modelId="{B8759217-BDBA-4290-9E6A-DB9350FBB75B}" type="parTrans" cxnId="{64FEBCBE-B2A2-4022-809E-9990F4095E2C}">
      <dgm:prSet/>
      <dgm:spPr/>
      <dgm:t>
        <a:bodyPr/>
        <a:lstStyle/>
        <a:p>
          <a:endParaRPr lang="en-US"/>
        </a:p>
      </dgm:t>
    </dgm:pt>
    <dgm:pt modelId="{55D0642C-E302-47C8-8CF7-3C2AC65C754E}" type="sibTrans" cxnId="{64FEBCBE-B2A2-4022-809E-9990F4095E2C}">
      <dgm:prSet/>
      <dgm:spPr/>
      <dgm:t>
        <a:bodyPr/>
        <a:lstStyle/>
        <a:p>
          <a:endParaRPr lang="en-US"/>
        </a:p>
      </dgm:t>
    </dgm:pt>
    <dgm:pt modelId="{29801F7F-6018-4A2E-B6F2-67CEB4841D82}">
      <dgm:prSet phldrT="[Text]" custT="1"/>
      <dgm:spPr/>
      <dgm:t>
        <a:bodyPr/>
        <a:lstStyle/>
        <a:p>
          <a:r>
            <a:rPr lang="en-US" sz="2800" dirty="0"/>
            <a:t>School-Based Health</a:t>
          </a:r>
        </a:p>
      </dgm:t>
    </dgm:pt>
    <dgm:pt modelId="{175AC632-2910-4C39-AC2D-A43E26BFAEBC}" type="parTrans" cxnId="{B4734048-6259-4B07-98DB-A724E34BD6AA}">
      <dgm:prSet/>
      <dgm:spPr/>
      <dgm:t>
        <a:bodyPr/>
        <a:lstStyle/>
        <a:p>
          <a:endParaRPr lang="en-US"/>
        </a:p>
      </dgm:t>
    </dgm:pt>
    <dgm:pt modelId="{7B2F237B-32EC-4E8B-8AA2-16CB4A190A13}" type="sibTrans" cxnId="{B4734048-6259-4B07-98DB-A724E34BD6AA}">
      <dgm:prSet/>
      <dgm:spPr/>
      <dgm:t>
        <a:bodyPr/>
        <a:lstStyle/>
        <a:p>
          <a:endParaRPr lang="en-US"/>
        </a:p>
      </dgm:t>
    </dgm:pt>
    <dgm:pt modelId="{ECC1A179-75EA-451A-8D79-E41131B60F5F}">
      <dgm:prSet phldrT="[Text]" custT="1"/>
      <dgm:spPr/>
      <dgm:t>
        <a:bodyPr/>
        <a:lstStyle/>
        <a:p>
          <a:r>
            <a:rPr lang="en-US" sz="2800" dirty="0"/>
            <a:t>Medicaid in Schools</a:t>
          </a:r>
        </a:p>
      </dgm:t>
    </dgm:pt>
    <dgm:pt modelId="{4EF67F6D-6D69-45F5-9AD7-B00049202474}" type="parTrans" cxnId="{602BE5AB-E125-4050-9F84-855B4E1DD137}">
      <dgm:prSet/>
      <dgm:spPr/>
      <dgm:t>
        <a:bodyPr/>
        <a:lstStyle/>
        <a:p>
          <a:endParaRPr lang="en-US"/>
        </a:p>
      </dgm:t>
    </dgm:pt>
    <dgm:pt modelId="{71A0CAAE-A38F-442F-8B3D-127A4920281D}" type="sibTrans" cxnId="{602BE5AB-E125-4050-9F84-855B4E1DD137}">
      <dgm:prSet/>
      <dgm:spPr/>
      <dgm:t>
        <a:bodyPr/>
        <a:lstStyle/>
        <a:p>
          <a:endParaRPr lang="en-US"/>
        </a:p>
      </dgm:t>
    </dgm:pt>
    <dgm:pt modelId="{2F863D34-51C0-44F5-9A40-15F4657107DB}">
      <dgm:prSet phldrT="[Text]" custT="1"/>
      <dgm:spPr>
        <a:solidFill>
          <a:schemeClr val="tx2">
            <a:lumMod val="20000"/>
            <a:lumOff val="80000"/>
            <a:alpha val="90000"/>
          </a:schemeClr>
        </a:solidFill>
        <a:ln>
          <a:noFill/>
        </a:ln>
      </dgm:spPr>
      <dgm:t>
        <a:bodyPr/>
        <a:lstStyle/>
        <a:p>
          <a:r>
            <a:rPr lang="en-US" sz="2800" dirty="0"/>
            <a:t>Justice Involved</a:t>
          </a:r>
        </a:p>
      </dgm:t>
    </dgm:pt>
    <dgm:pt modelId="{A1D1D87D-A6D6-4816-81ED-8AD32EDCAD24}" type="parTrans" cxnId="{5A2516F6-8361-4B4B-9856-FDCBC7D16AD5}">
      <dgm:prSet/>
      <dgm:spPr/>
      <dgm:t>
        <a:bodyPr/>
        <a:lstStyle/>
        <a:p>
          <a:endParaRPr lang="en-US"/>
        </a:p>
      </dgm:t>
    </dgm:pt>
    <dgm:pt modelId="{35FAB073-86A6-43C1-A4D2-748E6D381765}" type="sibTrans" cxnId="{5A2516F6-8361-4B4B-9856-FDCBC7D16AD5}">
      <dgm:prSet/>
      <dgm:spPr/>
      <dgm:t>
        <a:bodyPr/>
        <a:lstStyle/>
        <a:p>
          <a:endParaRPr lang="en-US"/>
        </a:p>
      </dgm:t>
    </dgm:pt>
    <dgm:pt modelId="{205FEBC3-BA73-4C03-8E55-B9CB12A39F3A}">
      <dgm:prSet phldrT="[Text]" custT="1"/>
      <dgm:spPr>
        <a:solidFill>
          <a:schemeClr val="tx2">
            <a:lumMod val="20000"/>
            <a:lumOff val="80000"/>
            <a:alpha val="90000"/>
          </a:schemeClr>
        </a:solidFill>
        <a:ln>
          <a:noFill/>
        </a:ln>
      </dgm:spPr>
      <dgm:t>
        <a:bodyPr/>
        <a:lstStyle/>
        <a:p>
          <a:r>
            <a:rPr lang="en-US" sz="2800" dirty="0"/>
            <a:t>Foster Care</a:t>
          </a:r>
        </a:p>
      </dgm:t>
    </dgm:pt>
    <dgm:pt modelId="{ED9F5AB7-E1E7-4C02-8BE3-8CA0577258D3}" type="parTrans" cxnId="{EFD2F103-61E8-477E-A13A-494530BA8063}">
      <dgm:prSet/>
      <dgm:spPr/>
      <dgm:t>
        <a:bodyPr/>
        <a:lstStyle/>
        <a:p>
          <a:endParaRPr lang="en-US"/>
        </a:p>
      </dgm:t>
    </dgm:pt>
    <dgm:pt modelId="{50CB9CA5-C071-4721-A0E4-D5DDD3A5FE70}" type="sibTrans" cxnId="{EFD2F103-61E8-477E-A13A-494530BA8063}">
      <dgm:prSet/>
      <dgm:spPr/>
      <dgm:t>
        <a:bodyPr/>
        <a:lstStyle/>
        <a:p>
          <a:endParaRPr lang="en-US"/>
        </a:p>
      </dgm:t>
    </dgm:pt>
    <dgm:pt modelId="{9424342D-47F5-44B0-AA7C-93B3F13A59AD}">
      <dgm:prSet phldrT="[Text]" custT="1"/>
      <dgm:spPr>
        <a:solidFill>
          <a:schemeClr val="tx2">
            <a:lumMod val="20000"/>
            <a:lumOff val="80000"/>
            <a:alpha val="90000"/>
          </a:schemeClr>
        </a:solidFill>
        <a:ln>
          <a:noFill/>
        </a:ln>
      </dgm:spPr>
      <dgm:t>
        <a:bodyPr/>
        <a:lstStyle/>
        <a:p>
          <a:r>
            <a:rPr lang="en-US" sz="2800" dirty="0"/>
            <a:t>English Learners</a:t>
          </a:r>
        </a:p>
      </dgm:t>
    </dgm:pt>
    <dgm:pt modelId="{6A9AFDA1-CA48-4AF6-9CD3-FF122119BA50}" type="parTrans" cxnId="{23D89E7D-24C7-4BF4-8BF5-D7982303769A}">
      <dgm:prSet/>
      <dgm:spPr/>
      <dgm:t>
        <a:bodyPr/>
        <a:lstStyle/>
        <a:p>
          <a:endParaRPr lang="en-US"/>
        </a:p>
      </dgm:t>
    </dgm:pt>
    <dgm:pt modelId="{EF1E40C3-4DAC-44C7-8FBF-F87CD4F977A6}" type="sibTrans" cxnId="{23D89E7D-24C7-4BF4-8BF5-D7982303769A}">
      <dgm:prSet/>
      <dgm:spPr/>
      <dgm:t>
        <a:bodyPr/>
        <a:lstStyle/>
        <a:p>
          <a:endParaRPr lang="en-US"/>
        </a:p>
      </dgm:t>
    </dgm:pt>
    <dgm:pt modelId="{7FEE4F32-E016-421E-AA9F-3B17C86398B4}">
      <dgm:prSet phldrT="[Text]" custT="1"/>
      <dgm:spPr>
        <a:solidFill>
          <a:schemeClr val="tx2">
            <a:lumMod val="20000"/>
            <a:lumOff val="80000"/>
            <a:alpha val="90000"/>
          </a:schemeClr>
        </a:solidFill>
        <a:ln>
          <a:noFill/>
        </a:ln>
      </dgm:spPr>
      <dgm:t>
        <a:bodyPr/>
        <a:lstStyle/>
        <a:p>
          <a:r>
            <a:rPr lang="en-US" sz="2800" dirty="0"/>
            <a:t>Homeless</a:t>
          </a:r>
        </a:p>
      </dgm:t>
    </dgm:pt>
    <dgm:pt modelId="{59BDD7A1-3AF2-4645-8FB1-4B6475C01F80}" type="parTrans" cxnId="{CB793394-6D66-40D6-8863-EBE9DECC6F90}">
      <dgm:prSet/>
      <dgm:spPr/>
      <dgm:t>
        <a:bodyPr/>
        <a:lstStyle/>
        <a:p>
          <a:endParaRPr lang="en-US"/>
        </a:p>
      </dgm:t>
    </dgm:pt>
    <dgm:pt modelId="{F468731C-0EB2-4498-84EC-03B6C440B4F1}" type="sibTrans" cxnId="{CB793394-6D66-40D6-8863-EBE9DECC6F90}">
      <dgm:prSet/>
      <dgm:spPr/>
      <dgm:t>
        <a:bodyPr/>
        <a:lstStyle/>
        <a:p>
          <a:endParaRPr lang="en-US"/>
        </a:p>
      </dgm:t>
    </dgm:pt>
    <dgm:pt modelId="{63912D6B-C367-4CF7-9801-25EFD083D09B}">
      <dgm:prSet custT="1"/>
      <dgm:spPr/>
      <dgm:t>
        <a:bodyPr/>
        <a:lstStyle/>
        <a:p>
          <a:r>
            <a:rPr lang="en-US" sz="2800" b="1" dirty="0"/>
            <a:t>Out of School Time </a:t>
          </a:r>
        </a:p>
      </dgm:t>
    </dgm:pt>
    <dgm:pt modelId="{7D2D1452-238A-4262-98EA-AD00A3F6760A}" type="parTrans" cxnId="{38452ED8-D826-4514-8DE4-B997A634BAD8}">
      <dgm:prSet/>
      <dgm:spPr/>
      <dgm:t>
        <a:bodyPr/>
        <a:lstStyle/>
        <a:p>
          <a:endParaRPr lang="en-US"/>
        </a:p>
      </dgm:t>
    </dgm:pt>
    <dgm:pt modelId="{AB086602-E889-424D-BF58-FF44ADC7FDF8}" type="sibTrans" cxnId="{38452ED8-D826-4514-8DE4-B997A634BAD8}">
      <dgm:prSet/>
      <dgm:spPr/>
      <dgm:t>
        <a:bodyPr/>
        <a:lstStyle/>
        <a:p>
          <a:endParaRPr lang="en-US"/>
        </a:p>
      </dgm:t>
    </dgm:pt>
    <dgm:pt modelId="{73C0A59A-FC15-4DD7-AE47-5866FD9ACCE8}">
      <dgm:prSet custT="1"/>
      <dgm:spPr/>
      <dgm:t>
        <a:bodyPr/>
        <a:lstStyle/>
        <a:p>
          <a:r>
            <a:rPr lang="en-US" sz="2800" dirty="0"/>
            <a:t>21st Century Community Learning Centers</a:t>
          </a:r>
        </a:p>
      </dgm:t>
    </dgm:pt>
    <dgm:pt modelId="{067D2A41-AB8C-4D81-A334-0F738DA3EBB6}" type="parTrans" cxnId="{46C1A487-F208-4E09-8C37-3E6206C639F2}">
      <dgm:prSet/>
      <dgm:spPr/>
      <dgm:t>
        <a:bodyPr/>
        <a:lstStyle/>
        <a:p>
          <a:endParaRPr lang="en-US"/>
        </a:p>
      </dgm:t>
    </dgm:pt>
    <dgm:pt modelId="{B434CBFC-5E23-41E3-B19B-95601AB759DB}" type="sibTrans" cxnId="{46C1A487-F208-4E09-8C37-3E6206C639F2}">
      <dgm:prSet/>
      <dgm:spPr/>
      <dgm:t>
        <a:bodyPr/>
        <a:lstStyle/>
        <a:p>
          <a:endParaRPr lang="en-US"/>
        </a:p>
      </dgm:t>
    </dgm:pt>
    <dgm:pt modelId="{F449139B-F714-4E08-9A0C-10F3A22DDC02}">
      <dgm:prSet custT="1"/>
      <dgm:spPr/>
      <dgm:t>
        <a:bodyPr/>
        <a:lstStyle/>
        <a:p>
          <a:r>
            <a:rPr lang="en-US" sz="2800" dirty="0"/>
            <a:t>Summer Learning</a:t>
          </a:r>
        </a:p>
      </dgm:t>
    </dgm:pt>
    <dgm:pt modelId="{E9C286B0-6C8B-4C7B-B985-AB375EE0DCDF}" type="parTrans" cxnId="{04DC36FF-2B8F-4356-9E8E-37F17D21CE1D}">
      <dgm:prSet/>
      <dgm:spPr/>
      <dgm:t>
        <a:bodyPr/>
        <a:lstStyle/>
        <a:p>
          <a:endParaRPr lang="en-US"/>
        </a:p>
      </dgm:t>
    </dgm:pt>
    <dgm:pt modelId="{7DAB61A4-C039-4A61-BA79-FAD456F0A019}" type="sibTrans" cxnId="{04DC36FF-2B8F-4356-9E8E-37F17D21CE1D}">
      <dgm:prSet/>
      <dgm:spPr/>
      <dgm:t>
        <a:bodyPr/>
        <a:lstStyle/>
        <a:p>
          <a:endParaRPr lang="en-US"/>
        </a:p>
      </dgm:t>
    </dgm:pt>
    <dgm:pt modelId="{865685B5-33C1-414D-A920-E7C0858A5BB0}" type="pres">
      <dgm:prSet presAssocID="{4D3B46DD-AA08-4262-A220-697334AED9B6}" presName="Name0" presStyleCnt="0">
        <dgm:presLayoutVars>
          <dgm:dir/>
          <dgm:animLvl val="lvl"/>
          <dgm:resizeHandles val="exact"/>
        </dgm:presLayoutVars>
      </dgm:prSet>
      <dgm:spPr/>
    </dgm:pt>
    <dgm:pt modelId="{7767AF43-3D3D-4E08-AC8F-E28ED467ADCB}" type="pres">
      <dgm:prSet presAssocID="{EEFD0A41-E02E-40E2-92E6-A03B721C50CC}" presName="composite" presStyleCnt="0"/>
      <dgm:spPr/>
    </dgm:pt>
    <dgm:pt modelId="{9F1B2695-664B-4490-951D-FE26BAC5BAC5}" type="pres">
      <dgm:prSet presAssocID="{EEFD0A41-E02E-40E2-92E6-A03B721C50CC}" presName="parTx" presStyleLbl="alignNode1" presStyleIdx="0" presStyleCnt="4" custLinFactNeighborX="30575">
        <dgm:presLayoutVars>
          <dgm:chMax val="0"/>
          <dgm:chPref val="0"/>
          <dgm:bulletEnabled val="1"/>
        </dgm:presLayoutVars>
      </dgm:prSet>
      <dgm:spPr/>
    </dgm:pt>
    <dgm:pt modelId="{1D7B282C-048F-4767-B014-8045D8199BE7}" type="pres">
      <dgm:prSet presAssocID="{EEFD0A41-E02E-40E2-92E6-A03B721C50CC}" presName="desTx" presStyleLbl="alignAccFollowNode1" presStyleIdx="0" presStyleCnt="4" custLinFactNeighborX="30575" custLinFactNeighborY="3200">
        <dgm:presLayoutVars>
          <dgm:bulletEnabled val="1"/>
        </dgm:presLayoutVars>
      </dgm:prSet>
      <dgm:spPr/>
    </dgm:pt>
    <dgm:pt modelId="{2C11AC4D-B14D-4FEF-BBF7-83F6D75D54CF}" type="pres">
      <dgm:prSet presAssocID="{37F8459A-6923-480A-B3EF-8C8317570D9D}" presName="space" presStyleCnt="0"/>
      <dgm:spPr/>
    </dgm:pt>
    <dgm:pt modelId="{A27FD326-A033-4DD4-8CA0-DB1F080464FC}" type="pres">
      <dgm:prSet presAssocID="{BCB8CF99-C404-4FDA-85EF-DAB5BC6BB0AE}" presName="composite" presStyleCnt="0"/>
      <dgm:spPr/>
    </dgm:pt>
    <dgm:pt modelId="{B1A3B6B5-3D2A-47D6-836C-3BCE50E6D9F7}" type="pres">
      <dgm:prSet presAssocID="{BCB8CF99-C404-4FDA-85EF-DAB5BC6BB0AE}" presName="parTx" presStyleLbl="alignNode1" presStyleIdx="1" presStyleCnt="4" custLinFactNeighborX="20747">
        <dgm:presLayoutVars>
          <dgm:chMax val="0"/>
          <dgm:chPref val="0"/>
          <dgm:bulletEnabled val="1"/>
        </dgm:presLayoutVars>
      </dgm:prSet>
      <dgm:spPr/>
    </dgm:pt>
    <dgm:pt modelId="{07F9D99D-05BC-482A-AE19-8EB0CC14DA20}" type="pres">
      <dgm:prSet presAssocID="{BCB8CF99-C404-4FDA-85EF-DAB5BC6BB0AE}" presName="desTx" presStyleLbl="alignAccFollowNode1" presStyleIdx="1" presStyleCnt="4" custLinFactNeighborX="20747" custLinFactNeighborY="3200">
        <dgm:presLayoutVars>
          <dgm:bulletEnabled val="1"/>
        </dgm:presLayoutVars>
      </dgm:prSet>
      <dgm:spPr/>
    </dgm:pt>
    <dgm:pt modelId="{3DCC8C89-5F49-453B-A6F1-7216441D2E3D}" type="pres">
      <dgm:prSet presAssocID="{FADC1E9F-B320-423D-A4C4-E4ECB9ADD17F}" presName="space" presStyleCnt="0"/>
      <dgm:spPr/>
    </dgm:pt>
    <dgm:pt modelId="{AF3F4ACB-5886-4FEB-9E82-1894E006DAFB}" type="pres">
      <dgm:prSet presAssocID="{68FCC3A1-C943-4D63-9C81-D490D4AC9C4F}" presName="composite" presStyleCnt="0"/>
      <dgm:spPr/>
    </dgm:pt>
    <dgm:pt modelId="{A768FD69-5359-4AD9-ADAC-48680CFBBC7B}" type="pres">
      <dgm:prSet presAssocID="{68FCC3A1-C943-4D63-9C81-D490D4AC9C4F}" presName="parTx" presStyleLbl="alignNode1" presStyleIdx="2" presStyleCnt="4" custLinFactNeighborX="10192">
        <dgm:presLayoutVars>
          <dgm:chMax val="0"/>
          <dgm:chPref val="0"/>
          <dgm:bulletEnabled val="1"/>
        </dgm:presLayoutVars>
      </dgm:prSet>
      <dgm:spPr/>
    </dgm:pt>
    <dgm:pt modelId="{D34AC18C-DFAB-417B-94A3-66B77CF2A0DE}" type="pres">
      <dgm:prSet presAssocID="{68FCC3A1-C943-4D63-9C81-D490D4AC9C4F}" presName="desTx" presStyleLbl="alignAccFollowNode1" presStyleIdx="2" presStyleCnt="4" custLinFactNeighborX="10192" custLinFactNeighborY="3200">
        <dgm:presLayoutVars>
          <dgm:bulletEnabled val="1"/>
        </dgm:presLayoutVars>
      </dgm:prSet>
      <dgm:spPr/>
    </dgm:pt>
    <dgm:pt modelId="{1DD233A0-B01F-4A2D-91D0-CA1C8003F577}" type="pres">
      <dgm:prSet presAssocID="{085CC9A2-1697-4D89-A765-DB2985FDA0DD}" presName="space" presStyleCnt="0"/>
      <dgm:spPr/>
    </dgm:pt>
    <dgm:pt modelId="{9A3A4640-B4F9-4927-8632-21F1E1B0C8E4}" type="pres">
      <dgm:prSet presAssocID="{63912D6B-C367-4CF7-9801-25EFD083D09B}" presName="composite" presStyleCnt="0"/>
      <dgm:spPr/>
    </dgm:pt>
    <dgm:pt modelId="{5D3E9F5B-2524-41A1-864A-B3444EB2069F}" type="pres">
      <dgm:prSet presAssocID="{63912D6B-C367-4CF7-9801-25EFD083D09B}" presName="parTx" presStyleLbl="alignNode1" presStyleIdx="3" presStyleCnt="4">
        <dgm:presLayoutVars>
          <dgm:chMax val="0"/>
          <dgm:chPref val="0"/>
          <dgm:bulletEnabled val="1"/>
        </dgm:presLayoutVars>
      </dgm:prSet>
      <dgm:spPr/>
    </dgm:pt>
    <dgm:pt modelId="{22F88599-B0EB-431A-9F72-D1B3DBC98371}" type="pres">
      <dgm:prSet presAssocID="{63912D6B-C367-4CF7-9801-25EFD083D09B}" presName="desTx" presStyleLbl="alignAccFollowNode1" presStyleIdx="3" presStyleCnt="4" custLinFactNeighborY="3498">
        <dgm:presLayoutVars>
          <dgm:bulletEnabled val="1"/>
        </dgm:presLayoutVars>
      </dgm:prSet>
      <dgm:spPr/>
    </dgm:pt>
  </dgm:ptLst>
  <dgm:cxnLst>
    <dgm:cxn modelId="{8710AA03-0766-45FA-8137-ED3F6FE90515}" type="presOf" srcId="{2F863D34-51C0-44F5-9A40-15F4657107DB}" destId="{D34AC18C-DFAB-417B-94A3-66B77CF2A0DE}" srcOrd="0" destOrd="1" presId="urn:microsoft.com/office/officeart/2005/8/layout/hList1"/>
    <dgm:cxn modelId="{EFD2F103-61E8-477E-A13A-494530BA8063}" srcId="{68FCC3A1-C943-4D63-9C81-D490D4AC9C4F}" destId="{205FEBC3-BA73-4C03-8E55-B9CB12A39F3A}" srcOrd="2" destOrd="0" parTransId="{ED9F5AB7-E1E7-4C02-8BE3-8CA0577258D3}" sibTransId="{50CB9CA5-C071-4721-A0E4-D5DDD3A5FE70}"/>
    <dgm:cxn modelId="{97936208-624F-45B7-A65D-61A2551B22A3}" type="presOf" srcId="{4D3B46DD-AA08-4262-A220-697334AED9B6}" destId="{865685B5-33C1-414D-A920-E7C0858A5BB0}" srcOrd="0" destOrd="0" presId="urn:microsoft.com/office/officeart/2005/8/layout/hList1"/>
    <dgm:cxn modelId="{A0925F0B-C889-4F71-9316-39FFD9480930}" srcId="{4D3B46DD-AA08-4262-A220-697334AED9B6}" destId="{BCB8CF99-C404-4FDA-85EF-DAB5BC6BB0AE}" srcOrd="1" destOrd="0" parTransId="{833E3FEB-1749-4F59-A842-A5B047E20980}" sibTransId="{FADC1E9F-B320-423D-A4C4-E4ECB9ADD17F}"/>
    <dgm:cxn modelId="{16F9F810-9C33-42A1-905B-28F14ADC65FB}" type="presOf" srcId="{205FEBC3-BA73-4C03-8E55-B9CB12A39F3A}" destId="{D34AC18C-DFAB-417B-94A3-66B77CF2A0DE}" srcOrd="0" destOrd="2" presId="urn:microsoft.com/office/officeart/2005/8/layout/hList1"/>
    <dgm:cxn modelId="{C6358C24-27AC-4A7C-8295-84462795CE25}" type="presOf" srcId="{C9550BAE-D628-413C-B111-1792FD11F6AA}" destId="{07F9D99D-05BC-482A-AE19-8EB0CC14DA20}" srcOrd="0" destOrd="0" presId="urn:microsoft.com/office/officeart/2005/8/layout/hList1"/>
    <dgm:cxn modelId="{F49D982D-50F3-4D57-8A9C-D1832A3A01CA}" type="presOf" srcId="{64A4B7F2-8AE7-48D7-8F79-E3253D5ADEF8}" destId="{1D7B282C-048F-4767-B014-8045D8199BE7}" srcOrd="0" destOrd="3" presId="urn:microsoft.com/office/officeart/2005/8/layout/hList1"/>
    <dgm:cxn modelId="{8D63BF2D-7D89-4991-BEC8-9097F3DEAF38}" srcId="{68FCC3A1-C943-4D63-9C81-D490D4AC9C4F}" destId="{214C4073-CB89-4707-ACD5-B5FA82ED6242}" srcOrd="0" destOrd="0" parTransId="{4F36765D-FFAA-465F-BB38-0E3E2E5A4DD5}" sibTransId="{3B372A72-FE7A-4776-A277-3F09224ADCF5}"/>
    <dgm:cxn modelId="{B145EB31-630E-4CA6-AC12-87D12E00A96F}" type="presOf" srcId="{2F7EE89C-DC1B-435A-AE55-1BFF59D32C5F}" destId="{07F9D99D-05BC-482A-AE19-8EB0CC14DA20}" srcOrd="0" destOrd="2" presId="urn:microsoft.com/office/officeart/2005/8/layout/hList1"/>
    <dgm:cxn modelId="{A17EA734-C1C5-4509-A3CE-D054868CBCF0}" type="presOf" srcId="{EEFD0A41-E02E-40E2-92E6-A03B721C50CC}" destId="{9F1B2695-664B-4490-951D-FE26BAC5BAC5}" srcOrd="0" destOrd="0" presId="urn:microsoft.com/office/officeart/2005/8/layout/hList1"/>
    <dgm:cxn modelId="{9056B234-0C22-4F53-99AE-FE9A8DBE5173}" type="presOf" srcId="{9424342D-47F5-44B0-AA7C-93B3F13A59AD}" destId="{D34AC18C-DFAB-417B-94A3-66B77CF2A0DE}" srcOrd="0" destOrd="3" presId="urn:microsoft.com/office/officeart/2005/8/layout/hList1"/>
    <dgm:cxn modelId="{FE94DB62-A8D3-48E7-B869-3CDB01125E58}" srcId="{EEFD0A41-E02E-40E2-92E6-A03B721C50CC}" destId="{A397110A-D93F-4833-A8BD-A83A3978D9CA}" srcOrd="4" destOrd="0" parTransId="{75243FA4-C2C2-4989-915B-CFFA8FB1E067}" sibTransId="{1883D949-55A3-4526-ACC9-5A572A5943F5}"/>
    <dgm:cxn modelId="{4C21E365-4CB6-4792-80D0-4DC4F35E448D}" type="presOf" srcId="{7FEE4F32-E016-421E-AA9F-3B17C86398B4}" destId="{D34AC18C-DFAB-417B-94A3-66B77CF2A0DE}" srcOrd="0" destOrd="4" presId="urn:microsoft.com/office/officeart/2005/8/layout/hList1"/>
    <dgm:cxn modelId="{B4734048-6259-4B07-98DB-A724E34BD6AA}" srcId="{BCB8CF99-C404-4FDA-85EF-DAB5BC6BB0AE}" destId="{29801F7F-6018-4A2E-B6F2-67CEB4841D82}" srcOrd="1" destOrd="0" parTransId="{175AC632-2910-4C39-AC2D-A43E26BFAEBC}" sibTransId="{7B2F237B-32EC-4E8B-8AA2-16CB4A190A13}"/>
    <dgm:cxn modelId="{0F2D8371-7A42-487F-B761-D50E2EB6A237}" type="presOf" srcId="{29801F7F-6018-4A2E-B6F2-67CEB4841D82}" destId="{07F9D99D-05BC-482A-AE19-8EB0CC14DA20}" srcOrd="0" destOrd="1" presId="urn:microsoft.com/office/officeart/2005/8/layout/hList1"/>
    <dgm:cxn modelId="{F5F2D151-630D-43AA-A5D0-A13DE23B3830}" type="presOf" srcId="{63912D6B-C367-4CF7-9801-25EFD083D09B}" destId="{5D3E9F5B-2524-41A1-864A-B3444EB2069F}" srcOrd="0" destOrd="0" presId="urn:microsoft.com/office/officeart/2005/8/layout/hList1"/>
    <dgm:cxn modelId="{B0433D7A-36D9-44BE-8A15-F28C0FF1040D}" type="presOf" srcId="{73C0A59A-FC15-4DD7-AE47-5866FD9ACCE8}" destId="{22F88599-B0EB-431A-9F72-D1B3DBC98371}" srcOrd="0" destOrd="0" presId="urn:microsoft.com/office/officeart/2005/8/layout/hList1"/>
    <dgm:cxn modelId="{23D89E7D-24C7-4BF4-8BF5-D7982303769A}" srcId="{68FCC3A1-C943-4D63-9C81-D490D4AC9C4F}" destId="{9424342D-47F5-44B0-AA7C-93B3F13A59AD}" srcOrd="3" destOrd="0" parTransId="{6A9AFDA1-CA48-4AF6-9CD3-FF122119BA50}" sibTransId="{EF1E40C3-4DAC-44C7-8FBF-F87CD4F977A6}"/>
    <dgm:cxn modelId="{46C1A487-F208-4E09-8C37-3E6206C639F2}" srcId="{63912D6B-C367-4CF7-9801-25EFD083D09B}" destId="{73C0A59A-FC15-4DD7-AE47-5866FD9ACCE8}" srcOrd="0" destOrd="0" parTransId="{067D2A41-AB8C-4D81-A334-0F738DA3EBB6}" sibTransId="{B434CBFC-5E23-41E3-B19B-95601AB759DB}"/>
    <dgm:cxn modelId="{AFDCBA8B-D7FB-4930-BB30-6E0A1D4BD5EA}" srcId="{EEFD0A41-E02E-40E2-92E6-A03B721C50CC}" destId="{A9B8A43A-EFE2-4B69-BCB9-F7C1B68DD10E}" srcOrd="0" destOrd="0" parTransId="{7294B148-2B83-4AE5-98F0-DAF11B268A2A}" sibTransId="{A5B77B5F-7E5C-48DA-BF8B-FD8A4B9D0D0E}"/>
    <dgm:cxn modelId="{A120328C-1DEF-4A5C-9590-E75883B5326D}" type="presOf" srcId="{D7CA2D5A-F2AA-4C60-AF27-9203B8A0508D}" destId="{1D7B282C-048F-4767-B014-8045D8199BE7}" srcOrd="0" destOrd="2" presId="urn:microsoft.com/office/officeart/2005/8/layout/hList1"/>
    <dgm:cxn modelId="{401C7B8D-35A1-4380-8E9F-1082FAB21B97}" type="presOf" srcId="{68FCC3A1-C943-4D63-9C81-D490D4AC9C4F}" destId="{A768FD69-5359-4AD9-ADAC-48680CFBBC7B}" srcOrd="0" destOrd="0" presId="urn:microsoft.com/office/officeart/2005/8/layout/hList1"/>
    <dgm:cxn modelId="{CB793394-6D66-40D6-8863-EBE9DECC6F90}" srcId="{68FCC3A1-C943-4D63-9C81-D490D4AC9C4F}" destId="{7FEE4F32-E016-421E-AA9F-3B17C86398B4}" srcOrd="4" destOrd="0" parTransId="{59BDD7A1-3AF2-4645-8FB1-4B6475C01F80}" sibTransId="{F468731C-0EB2-4498-84EC-03B6C440B4F1}"/>
    <dgm:cxn modelId="{3CF76598-FA00-4001-A23D-0EA936CCA975}" type="presOf" srcId="{ECC1A179-75EA-451A-8D79-E41131B60F5F}" destId="{07F9D99D-05BC-482A-AE19-8EB0CC14DA20}" srcOrd="0" destOrd="3" presId="urn:microsoft.com/office/officeart/2005/8/layout/hList1"/>
    <dgm:cxn modelId="{4C3D14A7-E7A8-4A36-898E-23B28D38864A}" type="presOf" srcId="{E6B6260F-5606-4CEA-ACB9-34540A2DB0EB}" destId="{1D7B282C-048F-4767-B014-8045D8199BE7}" srcOrd="0" destOrd="5" presId="urn:microsoft.com/office/officeart/2005/8/layout/hList1"/>
    <dgm:cxn modelId="{602BE5AB-E125-4050-9F84-855B4E1DD137}" srcId="{BCB8CF99-C404-4FDA-85EF-DAB5BC6BB0AE}" destId="{ECC1A179-75EA-451A-8D79-E41131B60F5F}" srcOrd="3" destOrd="0" parTransId="{4EF67F6D-6D69-45F5-9AD7-B00049202474}" sibTransId="{71A0CAAE-A38F-442F-8B3D-127A4920281D}"/>
    <dgm:cxn modelId="{F6F526AC-D5ED-415A-8BA1-6F6434608084}" srcId="{EEFD0A41-E02E-40E2-92E6-A03B721C50CC}" destId="{7DA65103-33AA-482C-B12D-39908F2DAE00}" srcOrd="1" destOrd="0" parTransId="{2C0EDA2C-29DF-44A7-9543-10DDAC01B5C9}" sibTransId="{26CC7D30-8173-428C-AADA-0FE4280C03D4}"/>
    <dgm:cxn modelId="{64FEBCBE-B2A2-4022-809E-9990F4095E2C}" srcId="{EEFD0A41-E02E-40E2-92E6-A03B721C50CC}" destId="{E6B6260F-5606-4CEA-ACB9-34540A2DB0EB}" srcOrd="5" destOrd="0" parTransId="{B8759217-BDBA-4290-9E6A-DB9350FBB75B}" sibTransId="{55D0642C-E302-47C8-8CF7-3C2AC65C754E}"/>
    <dgm:cxn modelId="{C2F489CD-F72D-49E1-9997-CDCE28D95F5B}" type="presOf" srcId="{214C4073-CB89-4707-ACD5-B5FA82ED6242}" destId="{D34AC18C-DFAB-417B-94A3-66B77CF2A0DE}" srcOrd="0" destOrd="0" presId="urn:microsoft.com/office/officeart/2005/8/layout/hList1"/>
    <dgm:cxn modelId="{CB2C57D3-2D60-46D4-8DDF-B4B01E503FD1}" srcId="{EEFD0A41-E02E-40E2-92E6-A03B721C50CC}" destId="{64A4B7F2-8AE7-48D7-8F79-E3253D5ADEF8}" srcOrd="3" destOrd="0" parTransId="{1539986B-D9CA-43A1-830E-0C08C57BF205}" sibTransId="{47D6EFD4-889D-4139-BFE9-1A1136227978}"/>
    <dgm:cxn modelId="{D766EFD3-791E-4FD2-93F7-03F7E3998C36}" srcId="{BCB8CF99-C404-4FDA-85EF-DAB5BC6BB0AE}" destId="{C9550BAE-D628-413C-B111-1792FD11F6AA}" srcOrd="0" destOrd="0" parTransId="{EAB9C48F-092B-4DDF-B0AC-54D290ABFFB2}" sibTransId="{7622198B-8871-43CA-9ED0-769C68080DCD}"/>
    <dgm:cxn modelId="{38452ED8-D826-4514-8DE4-B997A634BAD8}" srcId="{4D3B46DD-AA08-4262-A220-697334AED9B6}" destId="{63912D6B-C367-4CF7-9801-25EFD083D09B}" srcOrd="3" destOrd="0" parTransId="{7D2D1452-238A-4262-98EA-AD00A3F6760A}" sibTransId="{AB086602-E889-424D-BF58-FF44ADC7FDF8}"/>
    <dgm:cxn modelId="{708D93DB-BB51-473C-B816-EBA764BCEBD3}" type="presOf" srcId="{A9B8A43A-EFE2-4B69-BCB9-F7C1B68DD10E}" destId="{1D7B282C-048F-4767-B014-8045D8199BE7}" srcOrd="0" destOrd="0" presId="urn:microsoft.com/office/officeart/2005/8/layout/hList1"/>
    <dgm:cxn modelId="{0674D0DC-1695-492F-B73F-98F889F95080}" type="presOf" srcId="{F449139B-F714-4E08-9A0C-10F3A22DDC02}" destId="{22F88599-B0EB-431A-9F72-D1B3DBC98371}" srcOrd="0" destOrd="1" presId="urn:microsoft.com/office/officeart/2005/8/layout/hList1"/>
    <dgm:cxn modelId="{776B6ADD-860A-4C45-8C07-E2DD7012DC8E}" srcId="{EEFD0A41-E02E-40E2-92E6-A03B721C50CC}" destId="{D7CA2D5A-F2AA-4C60-AF27-9203B8A0508D}" srcOrd="2" destOrd="0" parTransId="{24905432-7892-4636-AC81-CD84343D283D}" sibTransId="{34A1B083-C032-4863-8442-AFB53B756117}"/>
    <dgm:cxn modelId="{A19D0CE2-E2A6-44DB-9FED-8E15E96A700C}" srcId="{BCB8CF99-C404-4FDA-85EF-DAB5BC6BB0AE}" destId="{2F7EE89C-DC1B-435A-AE55-1BFF59D32C5F}" srcOrd="2" destOrd="0" parTransId="{2FDE592A-B01B-4546-964A-4CEB375063D6}" sibTransId="{324B6B8B-7E7D-464C-9001-0B4F6A6E8859}"/>
    <dgm:cxn modelId="{A4A0D6E7-D9FA-4D3F-B024-6A044BC53C03}" srcId="{4D3B46DD-AA08-4262-A220-697334AED9B6}" destId="{EEFD0A41-E02E-40E2-92E6-A03B721C50CC}" srcOrd="0" destOrd="0" parTransId="{E7A215AB-F565-4939-917C-F9FB88119512}" sibTransId="{37F8459A-6923-480A-B3EF-8C8317570D9D}"/>
    <dgm:cxn modelId="{0F7338F0-C599-4BF8-86F8-9916D0CB87AA}" type="presOf" srcId="{BCB8CF99-C404-4FDA-85EF-DAB5BC6BB0AE}" destId="{B1A3B6B5-3D2A-47D6-836C-3BCE50E6D9F7}" srcOrd="0" destOrd="0" presId="urn:microsoft.com/office/officeart/2005/8/layout/hList1"/>
    <dgm:cxn modelId="{5A2516F6-8361-4B4B-9856-FDCBC7D16AD5}" srcId="{68FCC3A1-C943-4D63-9C81-D490D4AC9C4F}" destId="{2F863D34-51C0-44F5-9A40-15F4657107DB}" srcOrd="1" destOrd="0" parTransId="{A1D1D87D-A6D6-4816-81ED-8AD32EDCAD24}" sibTransId="{35FAB073-86A6-43C1-A4D2-748E6D381765}"/>
    <dgm:cxn modelId="{504E43FB-D8EA-41E6-BCCE-4E3E3A258507}" srcId="{4D3B46DD-AA08-4262-A220-697334AED9B6}" destId="{68FCC3A1-C943-4D63-9C81-D490D4AC9C4F}" srcOrd="2" destOrd="0" parTransId="{B0636E57-BB8C-44BA-82CF-D5D84BF1E1DC}" sibTransId="{085CC9A2-1697-4D89-A765-DB2985FDA0DD}"/>
    <dgm:cxn modelId="{5F2A93FC-4328-48E3-8E5E-CACC38373A42}" type="presOf" srcId="{A397110A-D93F-4833-A8BD-A83A3978D9CA}" destId="{1D7B282C-048F-4767-B014-8045D8199BE7}" srcOrd="0" destOrd="4" presId="urn:microsoft.com/office/officeart/2005/8/layout/hList1"/>
    <dgm:cxn modelId="{99B07EFD-50E3-4DA4-B396-77DFA21631C2}" type="presOf" srcId="{7DA65103-33AA-482C-B12D-39908F2DAE00}" destId="{1D7B282C-048F-4767-B014-8045D8199BE7}" srcOrd="0" destOrd="1" presId="urn:microsoft.com/office/officeart/2005/8/layout/hList1"/>
    <dgm:cxn modelId="{04DC36FF-2B8F-4356-9E8E-37F17D21CE1D}" srcId="{63912D6B-C367-4CF7-9801-25EFD083D09B}" destId="{F449139B-F714-4E08-9A0C-10F3A22DDC02}" srcOrd="1" destOrd="0" parTransId="{E9C286B0-6C8B-4C7B-B985-AB375EE0DCDF}" sibTransId="{7DAB61A4-C039-4A61-BA79-FAD456F0A019}"/>
    <dgm:cxn modelId="{B831B1F6-30C9-4BAB-B64B-13484C6732E4}" type="presParOf" srcId="{865685B5-33C1-414D-A920-E7C0858A5BB0}" destId="{7767AF43-3D3D-4E08-AC8F-E28ED467ADCB}" srcOrd="0" destOrd="0" presId="urn:microsoft.com/office/officeart/2005/8/layout/hList1"/>
    <dgm:cxn modelId="{3819F844-E38B-479C-9286-6DDE92DBD449}" type="presParOf" srcId="{7767AF43-3D3D-4E08-AC8F-E28ED467ADCB}" destId="{9F1B2695-664B-4490-951D-FE26BAC5BAC5}" srcOrd="0" destOrd="0" presId="urn:microsoft.com/office/officeart/2005/8/layout/hList1"/>
    <dgm:cxn modelId="{21794CBB-8F6C-4A97-905A-3252BC8A9AD9}" type="presParOf" srcId="{7767AF43-3D3D-4E08-AC8F-E28ED467ADCB}" destId="{1D7B282C-048F-4767-B014-8045D8199BE7}" srcOrd="1" destOrd="0" presId="urn:microsoft.com/office/officeart/2005/8/layout/hList1"/>
    <dgm:cxn modelId="{0E6C4F39-ADE6-4CF3-B1CB-8B0385A282A3}" type="presParOf" srcId="{865685B5-33C1-414D-A920-E7C0858A5BB0}" destId="{2C11AC4D-B14D-4FEF-BBF7-83F6D75D54CF}" srcOrd="1" destOrd="0" presId="urn:microsoft.com/office/officeart/2005/8/layout/hList1"/>
    <dgm:cxn modelId="{FB8E1F41-BB8A-4E76-AD10-2BBB0986F999}" type="presParOf" srcId="{865685B5-33C1-414D-A920-E7C0858A5BB0}" destId="{A27FD326-A033-4DD4-8CA0-DB1F080464FC}" srcOrd="2" destOrd="0" presId="urn:microsoft.com/office/officeart/2005/8/layout/hList1"/>
    <dgm:cxn modelId="{C1C8FE98-E272-48AE-969E-13D5649ACA17}" type="presParOf" srcId="{A27FD326-A033-4DD4-8CA0-DB1F080464FC}" destId="{B1A3B6B5-3D2A-47D6-836C-3BCE50E6D9F7}" srcOrd="0" destOrd="0" presId="urn:microsoft.com/office/officeart/2005/8/layout/hList1"/>
    <dgm:cxn modelId="{CD56D41F-C59D-46A5-A817-26C339E41DF8}" type="presParOf" srcId="{A27FD326-A033-4DD4-8CA0-DB1F080464FC}" destId="{07F9D99D-05BC-482A-AE19-8EB0CC14DA20}" srcOrd="1" destOrd="0" presId="urn:microsoft.com/office/officeart/2005/8/layout/hList1"/>
    <dgm:cxn modelId="{81972995-FA6D-4953-A593-DFFFFF8BD7FB}" type="presParOf" srcId="{865685B5-33C1-414D-A920-E7C0858A5BB0}" destId="{3DCC8C89-5F49-453B-A6F1-7216441D2E3D}" srcOrd="3" destOrd="0" presId="urn:microsoft.com/office/officeart/2005/8/layout/hList1"/>
    <dgm:cxn modelId="{C9031AC2-9A7C-475A-9325-BADCD0521784}" type="presParOf" srcId="{865685B5-33C1-414D-A920-E7C0858A5BB0}" destId="{AF3F4ACB-5886-4FEB-9E82-1894E006DAFB}" srcOrd="4" destOrd="0" presId="urn:microsoft.com/office/officeart/2005/8/layout/hList1"/>
    <dgm:cxn modelId="{D92F03D7-AC29-4FDA-AB28-871675E9A773}" type="presParOf" srcId="{AF3F4ACB-5886-4FEB-9E82-1894E006DAFB}" destId="{A768FD69-5359-4AD9-ADAC-48680CFBBC7B}" srcOrd="0" destOrd="0" presId="urn:microsoft.com/office/officeart/2005/8/layout/hList1"/>
    <dgm:cxn modelId="{4DE69C92-2E83-449B-AD3C-096D7667231E}" type="presParOf" srcId="{AF3F4ACB-5886-4FEB-9E82-1894E006DAFB}" destId="{D34AC18C-DFAB-417B-94A3-66B77CF2A0DE}" srcOrd="1" destOrd="0" presId="urn:microsoft.com/office/officeart/2005/8/layout/hList1"/>
    <dgm:cxn modelId="{310611AB-6821-4FA9-B0CD-F673D42652FE}" type="presParOf" srcId="{865685B5-33C1-414D-A920-E7C0858A5BB0}" destId="{1DD233A0-B01F-4A2D-91D0-CA1C8003F577}" srcOrd="5" destOrd="0" presId="urn:microsoft.com/office/officeart/2005/8/layout/hList1"/>
    <dgm:cxn modelId="{50E1D264-DF2B-4414-8884-76ACE5A5F774}" type="presParOf" srcId="{865685B5-33C1-414D-A920-E7C0858A5BB0}" destId="{9A3A4640-B4F9-4927-8632-21F1E1B0C8E4}" srcOrd="6" destOrd="0" presId="urn:microsoft.com/office/officeart/2005/8/layout/hList1"/>
    <dgm:cxn modelId="{1DCF14F9-6DA4-4A6D-B625-EE04E723F2DE}" type="presParOf" srcId="{9A3A4640-B4F9-4927-8632-21F1E1B0C8E4}" destId="{5D3E9F5B-2524-41A1-864A-B3444EB2069F}" srcOrd="0" destOrd="0" presId="urn:microsoft.com/office/officeart/2005/8/layout/hList1"/>
    <dgm:cxn modelId="{B8DA8F7D-B9E2-42C4-BAD0-1D7F35E09775}" type="presParOf" srcId="{9A3A4640-B4F9-4927-8632-21F1E1B0C8E4}" destId="{22F88599-B0EB-431A-9F72-D1B3DBC9837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C38A02-EEA6-4F93-8CB3-C765ECFE167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5B8DBA1-CBFC-47FE-91CD-A17A9EF4A348}">
      <dgm:prSet phldrT="[Text]" custT="1"/>
      <dgm:spPr/>
      <dgm:t>
        <a:bodyPr/>
        <a:lstStyle/>
        <a:p>
          <a:r>
            <a:rPr lang="en-US" sz="2800" dirty="0"/>
            <a:t>Connection between student wellness and absenteeism</a:t>
          </a:r>
        </a:p>
      </dgm:t>
    </dgm:pt>
    <dgm:pt modelId="{41A55FF5-DE78-40EC-9D37-50214C6EFA58}" type="parTrans" cxnId="{7C8A5740-FDAA-43A7-8C4E-5972ED5EDABB}">
      <dgm:prSet/>
      <dgm:spPr/>
      <dgm:t>
        <a:bodyPr/>
        <a:lstStyle/>
        <a:p>
          <a:endParaRPr lang="en-US"/>
        </a:p>
      </dgm:t>
    </dgm:pt>
    <dgm:pt modelId="{5713A7DC-FCD7-419E-A65D-0A2CB1858308}" type="sibTrans" cxnId="{7C8A5740-FDAA-43A7-8C4E-5972ED5EDABB}">
      <dgm:prSet/>
      <dgm:spPr/>
      <dgm:t>
        <a:bodyPr/>
        <a:lstStyle/>
        <a:p>
          <a:endParaRPr lang="en-US"/>
        </a:p>
      </dgm:t>
    </dgm:pt>
    <dgm:pt modelId="{53070F87-D2FC-44F1-81AA-5968BEBD984D}">
      <dgm:prSet phldrT="[Text]" custT="1"/>
      <dgm:spPr/>
      <dgm:t>
        <a:bodyPr/>
        <a:lstStyle/>
        <a:p>
          <a:r>
            <a:rPr lang="en-US" sz="2800" dirty="0"/>
            <a:t>Students who were never chronically absent were </a:t>
          </a:r>
          <a:r>
            <a:rPr lang="en-US" sz="2800" dirty="0" err="1"/>
            <a:t>3x</a:t>
          </a:r>
          <a:r>
            <a:rPr lang="en-US" sz="2800" dirty="0"/>
            <a:t> more likely to be proficient in ELA​</a:t>
          </a:r>
        </a:p>
      </dgm:t>
    </dgm:pt>
    <dgm:pt modelId="{E0B7998B-0646-498A-9F5E-6331870C9159}" type="parTrans" cxnId="{85B15BD1-C0C1-4D0C-92D7-346F58F6F3E8}">
      <dgm:prSet/>
      <dgm:spPr/>
      <dgm:t>
        <a:bodyPr/>
        <a:lstStyle/>
        <a:p>
          <a:endParaRPr lang="en-US"/>
        </a:p>
      </dgm:t>
    </dgm:pt>
    <dgm:pt modelId="{8B885CB8-A299-4AF2-968E-58A30ABF9E7E}" type="sibTrans" cxnId="{85B15BD1-C0C1-4D0C-92D7-346F58F6F3E8}">
      <dgm:prSet/>
      <dgm:spPr/>
      <dgm:t>
        <a:bodyPr/>
        <a:lstStyle/>
        <a:p>
          <a:endParaRPr lang="en-US"/>
        </a:p>
      </dgm:t>
    </dgm:pt>
    <dgm:pt modelId="{69149EB6-9B26-47B7-85FB-BAE9A9F782A0}">
      <dgm:prSet phldrT="[Text]" custT="1"/>
      <dgm:spPr/>
      <dgm:t>
        <a:bodyPr/>
        <a:lstStyle/>
        <a:p>
          <a:r>
            <a:rPr lang="en-US" sz="2800" dirty="0"/>
            <a:t>Students who were never chronically absent were </a:t>
          </a:r>
          <a:r>
            <a:rPr lang="en-US" sz="2800" dirty="0" err="1"/>
            <a:t>3.9x</a:t>
          </a:r>
          <a:r>
            <a:rPr lang="en-US" sz="2800" dirty="0"/>
            <a:t> more likely to be proficient in Math​</a:t>
          </a:r>
        </a:p>
      </dgm:t>
    </dgm:pt>
    <dgm:pt modelId="{C369723D-5DAC-4920-A8BF-F8DD5E0917B7}" type="parTrans" cxnId="{8A75BBB3-622D-4FFD-AA08-CD7DA9F1AF80}">
      <dgm:prSet/>
      <dgm:spPr/>
      <dgm:t>
        <a:bodyPr/>
        <a:lstStyle/>
        <a:p>
          <a:endParaRPr lang="en-US"/>
        </a:p>
      </dgm:t>
    </dgm:pt>
    <dgm:pt modelId="{32EF8629-66ED-4D09-89D3-B402CA5A14C9}" type="sibTrans" cxnId="{8A75BBB3-622D-4FFD-AA08-CD7DA9F1AF80}">
      <dgm:prSet/>
      <dgm:spPr/>
      <dgm:t>
        <a:bodyPr/>
        <a:lstStyle/>
        <a:p>
          <a:endParaRPr lang="en-US"/>
        </a:p>
      </dgm:t>
    </dgm:pt>
    <dgm:pt modelId="{5171836E-A63C-4E59-8C80-3C0F42C968F4}" type="pres">
      <dgm:prSet presAssocID="{3AC38A02-EEA6-4F93-8CB3-C765ECFE1672}" presName="linear" presStyleCnt="0">
        <dgm:presLayoutVars>
          <dgm:animLvl val="lvl"/>
          <dgm:resizeHandles val="exact"/>
        </dgm:presLayoutVars>
      </dgm:prSet>
      <dgm:spPr/>
    </dgm:pt>
    <dgm:pt modelId="{D7615D74-5D7D-4800-A5B6-BA6424F68940}" type="pres">
      <dgm:prSet presAssocID="{B5B8DBA1-CBFC-47FE-91CD-A17A9EF4A348}" presName="parentText" presStyleLbl="node1" presStyleIdx="0" presStyleCnt="3">
        <dgm:presLayoutVars>
          <dgm:chMax val="0"/>
          <dgm:bulletEnabled val="1"/>
        </dgm:presLayoutVars>
      </dgm:prSet>
      <dgm:spPr/>
    </dgm:pt>
    <dgm:pt modelId="{A2C944F8-E269-42AD-9950-00B2694B7EAC}" type="pres">
      <dgm:prSet presAssocID="{5713A7DC-FCD7-419E-A65D-0A2CB1858308}" presName="spacer" presStyleCnt="0"/>
      <dgm:spPr/>
    </dgm:pt>
    <dgm:pt modelId="{D2AF11E8-F16E-4653-A908-D5EC9F0451E8}" type="pres">
      <dgm:prSet presAssocID="{53070F87-D2FC-44F1-81AA-5968BEBD984D}" presName="parentText" presStyleLbl="node1" presStyleIdx="1" presStyleCnt="3">
        <dgm:presLayoutVars>
          <dgm:chMax val="0"/>
          <dgm:bulletEnabled val="1"/>
        </dgm:presLayoutVars>
      </dgm:prSet>
      <dgm:spPr/>
    </dgm:pt>
    <dgm:pt modelId="{F4FD37AF-8A79-45BE-B661-F4996274D616}" type="pres">
      <dgm:prSet presAssocID="{8B885CB8-A299-4AF2-968E-58A30ABF9E7E}" presName="spacer" presStyleCnt="0"/>
      <dgm:spPr/>
    </dgm:pt>
    <dgm:pt modelId="{0520C1FD-2328-4E2B-AE8B-C7310A10BCAB}" type="pres">
      <dgm:prSet presAssocID="{69149EB6-9B26-47B7-85FB-BAE9A9F782A0}" presName="parentText" presStyleLbl="node1" presStyleIdx="2" presStyleCnt="3">
        <dgm:presLayoutVars>
          <dgm:chMax val="0"/>
          <dgm:bulletEnabled val="1"/>
        </dgm:presLayoutVars>
      </dgm:prSet>
      <dgm:spPr/>
    </dgm:pt>
  </dgm:ptLst>
  <dgm:cxnLst>
    <dgm:cxn modelId="{8C578D01-5F13-49B1-BDEE-3E9200439719}" type="presOf" srcId="{69149EB6-9B26-47B7-85FB-BAE9A9F782A0}" destId="{0520C1FD-2328-4E2B-AE8B-C7310A10BCAB}" srcOrd="0" destOrd="0" presId="urn:microsoft.com/office/officeart/2005/8/layout/vList2"/>
    <dgm:cxn modelId="{604E0137-B77E-4BDD-9E37-11377D71C612}" type="presOf" srcId="{53070F87-D2FC-44F1-81AA-5968BEBD984D}" destId="{D2AF11E8-F16E-4653-A908-D5EC9F0451E8}" srcOrd="0" destOrd="0" presId="urn:microsoft.com/office/officeart/2005/8/layout/vList2"/>
    <dgm:cxn modelId="{7C8A5740-FDAA-43A7-8C4E-5972ED5EDABB}" srcId="{3AC38A02-EEA6-4F93-8CB3-C765ECFE1672}" destId="{B5B8DBA1-CBFC-47FE-91CD-A17A9EF4A348}" srcOrd="0" destOrd="0" parTransId="{41A55FF5-DE78-40EC-9D37-50214C6EFA58}" sibTransId="{5713A7DC-FCD7-419E-A65D-0A2CB1858308}"/>
    <dgm:cxn modelId="{405CEE92-3B6A-4568-A006-C8C3EFA023E1}" type="presOf" srcId="{B5B8DBA1-CBFC-47FE-91CD-A17A9EF4A348}" destId="{D7615D74-5D7D-4800-A5B6-BA6424F68940}" srcOrd="0" destOrd="0" presId="urn:microsoft.com/office/officeart/2005/8/layout/vList2"/>
    <dgm:cxn modelId="{8A75BBB3-622D-4FFD-AA08-CD7DA9F1AF80}" srcId="{3AC38A02-EEA6-4F93-8CB3-C765ECFE1672}" destId="{69149EB6-9B26-47B7-85FB-BAE9A9F782A0}" srcOrd="2" destOrd="0" parTransId="{C369723D-5DAC-4920-A8BF-F8DD5E0917B7}" sibTransId="{32EF8629-66ED-4D09-89D3-B402CA5A14C9}"/>
    <dgm:cxn modelId="{85B15BD1-C0C1-4D0C-92D7-346F58F6F3E8}" srcId="{3AC38A02-EEA6-4F93-8CB3-C765ECFE1672}" destId="{53070F87-D2FC-44F1-81AA-5968BEBD984D}" srcOrd="1" destOrd="0" parTransId="{E0B7998B-0646-498A-9F5E-6331870C9159}" sibTransId="{8B885CB8-A299-4AF2-968E-58A30ABF9E7E}"/>
    <dgm:cxn modelId="{8A5034D6-7A41-43E8-BD18-D67A26B8B63E}" type="presOf" srcId="{3AC38A02-EEA6-4F93-8CB3-C765ECFE1672}" destId="{5171836E-A63C-4E59-8C80-3C0F42C968F4}" srcOrd="0" destOrd="0" presId="urn:microsoft.com/office/officeart/2005/8/layout/vList2"/>
    <dgm:cxn modelId="{E102B8BF-7B3D-41A4-9B0E-3D600FBC846A}" type="presParOf" srcId="{5171836E-A63C-4E59-8C80-3C0F42C968F4}" destId="{D7615D74-5D7D-4800-A5B6-BA6424F68940}" srcOrd="0" destOrd="0" presId="urn:microsoft.com/office/officeart/2005/8/layout/vList2"/>
    <dgm:cxn modelId="{FCB8286B-092A-4256-8814-48A35D348FAD}" type="presParOf" srcId="{5171836E-A63C-4E59-8C80-3C0F42C968F4}" destId="{A2C944F8-E269-42AD-9950-00B2694B7EAC}" srcOrd="1" destOrd="0" presId="urn:microsoft.com/office/officeart/2005/8/layout/vList2"/>
    <dgm:cxn modelId="{269CFB43-B9B3-46AC-B388-C52341B3D471}" type="presParOf" srcId="{5171836E-A63C-4E59-8C80-3C0F42C968F4}" destId="{D2AF11E8-F16E-4653-A908-D5EC9F0451E8}" srcOrd="2" destOrd="0" presId="urn:microsoft.com/office/officeart/2005/8/layout/vList2"/>
    <dgm:cxn modelId="{3E1D69DE-47BC-43EE-B688-FBB24B6E375F}" type="presParOf" srcId="{5171836E-A63C-4E59-8C80-3C0F42C968F4}" destId="{F4FD37AF-8A79-45BE-B661-F4996274D616}" srcOrd="3" destOrd="0" presId="urn:microsoft.com/office/officeart/2005/8/layout/vList2"/>
    <dgm:cxn modelId="{BF92537E-9478-48D9-9FAF-972583697165}" type="presParOf" srcId="{5171836E-A63C-4E59-8C80-3C0F42C968F4}" destId="{0520C1FD-2328-4E2B-AE8B-C7310A10BCA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E8B2F-CECE-4C2A-BE96-FEEEDDD1A163}">
      <dsp:nvSpPr>
        <dsp:cNvPr id="0" name=""/>
        <dsp:cNvSpPr/>
      </dsp:nvSpPr>
      <dsp:spPr>
        <a:xfrm>
          <a:off x="0" y="11654"/>
          <a:ext cx="8629825" cy="10565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Literacy</a:t>
          </a:r>
        </a:p>
      </dsp:txBody>
      <dsp:txXfrm>
        <a:off x="51575" y="63229"/>
        <a:ext cx="8526675" cy="953359"/>
      </dsp:txXfrm>
    </dsp:sp>
    <dsp:sp modelId="{43AC54FC-2293-4360-968A-4BAD95DABFE6}">
      <dsp:nvSpPr>
        <dsp:cNvPr id="0" name=""/>
        <dsp:cNvSpPr/>
      </dsp:nvSpPr>
      <dsp:spPr>
        <a:xfrm>
          <a:off x="0" y="1192004"/>
          <a:ext cx="8629825" cy="10565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Workforce Readiness</a:t>
          </a:r>
        </a:p>
      </dsp:txBody>
      <dsp:txXfrm>
        <a:off x="51575" y="1243579"/>
        <a:ext cx="8526675" cy="953359"/>
      </dsp:txXfrm>
    </dsp:sp>
    <dsp:sp modelId="{94338DB5-BAB5-4BF3-ACBF-FFE38DBB18BD}">
      <dsp:nvSpPr>
        <dsp:cNvPr id="0" name=""/>
        <dsp:cNvSpPr/>
      </dsp:nvSpPr>
      <dsp:spPr>
        <a:xfrm>
          <a:off x="0" y="2372354"/>
          <a:ext cx="8629825" cy="10565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Accelerated Learning</a:t>
          </a:r>
        </a:p>
      </dsp:txBody>
      <dsp:txXfrm>
        <a:off x="51575" y="2423929"/>
        <a:ext cx="8526675" cy="953359"/>
      </dsp:txXfrm>
    </dsp:sp>
    <dsp:sp modelId="{602E583B-4DE4-4CC6-9804-397C57D58B4A}">
      <dsp:nvSpPr>
        <dsp:cNvPr id="0" name=""/>
        <dsp:cNvSpPr/>
      </dsp:nvSpPr>
      <dsp:spPr>
        <a:xfrm>
          <a:off x="0" y="3552704"/>
          <a:ext cx="8629825" cy="1056509"/>
        </a:xfrm>
        <a:prstGeom prst="round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Wellness</a:t>
          </a:r>
        </a:p>
      </dsp:txBody>
      <dsp:txXfrm>
        <a:off x="51575" y="3604279"/>
        <a:ext cx="8526675" cy="9533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1B2695-664B-4490-951D-FE26BAC5BAC5}">
      <dsp:nvSpPr>
        <dsp:cNvPr id="0" name=""/>
        <dsp:cNvSpPr/>
      </dsp:nvSpPr>
      <dsp:spPr>
        <a:xfrm>
          <a:off x="896463" y="16249"/>
          <a:ext cx="2916151" cy="1166460"/>
        </a:xfrm>
        <a:prstGeom prst="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t>Safe and Supportive Schools</a:t>
          </a:r>
        </a:p>
      </dsp:txBody>
      <dsp:txXfrm>
        <a:off x="896463" y="16249"/>
        <a:ext cx="2916151" cy="1166460"/>
      </dsp:txXfrm>
    </dsp:sp>
    <dsp:sp modelId="{1D7B282C-048F-4767-B014-8045D8199BE7}">
      <dsp:nvSpPr>
        <dsp:cNvPr id="0" name=""/>
        <dsp:cNvSpPr/>
      </dsp:nvSpPr>
      <dsp:spPr>
        <a:xfrm>
          <a:off x="896463" y="1198958"/>
          <a:ext cx="2916151" cy="3939075"/>
        </a:xfrm>
        <a:prstGeom prst="rect">
          <a:avLst/>
        </a:prstGeom>
        <a:solidFill>
          <a:schemeClr val="tx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Safety</a:t>
          </a:r>
        </a:p>
        <a:p>
          <a:pPr marL="285750" lvl="1" indent="-285750" algn="l" defTabSz="1244600">
            <a:lnSpc>
              <a:spcPct val="90000"/>
            </a:lnSpc>
            <a:spcBef>
              <a:spcPct val="0"/>
            </a:spcBef>
            <a:spcAft>
              <a:spcPct val="15000"/>
            </a:spcAft>
            <a:buChar char="•"/>
          </a:pPr>
          <a:r>
            <a:rPr lang="en-US" sz="2800" kern="1200" dirty="0"/>
            <a:t>PBIS</a:t>
          </a:r>
        </a:p>
        <a:p>
          <a:pPr marL="285750" lvl="1" indent="-285750" algn="l" defTabSz="1244600">
            <a:lnSpc>
              <a:spcPct val="90000"/>
            </a:lnSpc>
            <a:spcBef>
              <a:spcPct val="0"/>
            </a:spcBef>
            <a:spcAft>
              <a:spcPct val="15000"/>
            </a:spcAft>
            <a:buChar char="•"/>
          </a:pPr>
          <a:r>
            <a:rPr lang="en-US" sz="2800" kern="1200" dirty="0"/>
            <a:t>School Climate</a:t>
          </a:r>
        </a:p>
        <a:p>
          <a:pPr marL="285750" lvl="1" indent="-285750" algn="l" defTabSz="1244600">
            <a:lnSpc>
              <a:spcPct val="90000"/>
            </a:lnSpc>
            <a:spcBef>
              <a:spcPct val="0"/>
            </a:spcBef>
            <a:spcAft>
              <a:spcPct val="15000"/>
            </a:spcAft>
            <a:buChar char="•"/>
          </a:pPr>
          <a:r>
            <a:rPr lang="en-US" sz="2800" kern="1200" dirty="0"/>
            <a:t>Attendance</a:t>
          </a:r>
        </a:p>
        <a:p>
          <a:pPr marL="285750" lvl="1" indent="-285750" algn="l" defTabSz="1244600">
            <a:lnSpc>
              <a:spcPct val="90000"/>
            </a:lnSpc>
            <a:spcBef>
              <a:spcPct val="0"/>
            </a:spcBef>
            <a:spcAft>
              <a:spcPct val="15000"/>
            </a:spcAft>
            <a:buChar char="•"/>
          </a:pPr>
          <a:r>
            <a:rPr lang="en-US" sz="2800" kern="1200" dirty="0"/>
            <a:t>Family and Community Engagement</a:t>
          </a:r>
        </a:p>
        <a:p>
          <a:pPr marL="285750" lvl="1" indent="-285750" algn="l" defTabSz="1244600">
            <a:lnSpc>
              <a:spcPct val="90000"/>
            </a:lnSpc>
            <a:spcBef>
              <a:spcPct val="0"/>
            </a:spcBef>
            <a:spcAft>
              <a:spcPct val="15000"/>
            </a:spcAft>
            <a:buChar char="•"/>
          </a:pPr>
          <a:r>
            <a:rPr lang="en-US" sz="2800" kern="1200" dirty="0"/>
            <a:t>Student Voice</a:t>
          </a:r>
        </a:p>
      </dsp:txBody>
      <dsp:txXfrm>
        <a:off x="896463" y="1198958"/>
        <a:ext cx="2916151" cy="3939075"/>
      </dsp:txXfrm>
    </dsp:sp>
    <dsp:sp modelId="{B1A3B6B5-3D2A-47D6-836C-3BCE50E6D9F7}">
      <dsp:nvSpPr>
        <dsp:cNvPr id="0" name=""/>
        <dsp:cNvSpPr/>
      </dsp:nvSpPr>
      <dsp:spPr>
        <a:xfrm>
          <a:off x="3934276" y="16249"/>
          <a:ext cx="2916151" cy="116646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t>School Wellness</a:t>
          </a:r>
        </a:p>
      </dsp:txBody>
      <dsp:txXfrm>
        <a:off x="3934276" y="16249"/>
        <a:ext cx="2916151" cy="1166460"/>
      </dsp:txXfrm>
    </dsp:sp>
    <dsp:sp modelId="{07F9D99D-05BC-482A-AE19-8EB0CC14DA20}">
      <dsp:nvSpPr>
        <dsp:cNvPr id="0" name=""/>
        <dsp:cNvSpPr/>
      </dsp:nvSpPr>
      <dsp:spPr>
        <a:xfrm>
          <a:off x="3934276" y="1198958"/>
          <a:ext cx="2916151" cy="39390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Mental Health</a:t>
          </a:r>
        </a:p>
        <a:p>
          <a:pPr marL="285750" lvl="1" indent="-285750" algn="l" defTabSz="1244600">
            <a:lnSpc>
              <a:spcPct val="90000"/>
            </a:lnSpc>
            <a:spcBef>
              <a:spcPct val="0"/>
            </a:spcBef>
            <a:spcAft>
              <a:spcPct val="15000"/>
            </a:spcAft>
            <a:buChar char="•"/>
          </a:pPr>
          <a:r>
            <a:rPr lang="en-US" sz="2800" kern="1200" dirty="0"/>
            <a:t>School-Based Health</a:t>
          </a:r>
        </a:p>
        <a:p>
          <a:pPr marL="285750" lvl="1" indent="-285750" algn="l" defTabSz="1244600">
            <a:lnSpc>
              <a:spcPct val="90000"/>
            </a:lnSpc>
            <a:spcBef>
              <a:spcPct val="0"/>
            </a:spcBef>
            <a:spcAft>
              <a:spcPct val="15000"/>
            </a:spcAft>
            <a:buChar char="•"/>
          </a:pPr>
          <a:r>
            <a:rPr lang="en-US" sz="2800" kern="1200" dirty="0"/>
            <a:t>Prevention</a:t>
          </a:r>
        </a:p>
        <a:p>
          <a:pPr marL="285750" lvl="1" indent="-285750" algn="l" defTabSz="1244600">
            <a:lnSpc>
              <a:spcPct val="90000"/>
            </a:lnSpc>
            <a:spcBef>
              <a:spcPct val="0"/>
            </a:spcBef>
            <a:spcAft>
              <a:spcPct val="15000"/>
            </a:spcAft>
            <a:buChar char="•"/>
          </a:pPr>
          <a:r>
            <a:rPr lang="en-US" sz="2800" kern="1200" dirty="0"/>
            <a:t>Medicaid in Schools</a:t>
          </a:r>
        </a:p>
      </dsp:txBody>
      <dsp:txXfrm>
        <a:off x="3934276" y="1198958"/>
        <a:ext cx="2916151" cy="3939075"/>
      </dsp:txXfrm>
    </dsp:sp>
    <dsp:sp modelId="{A768FD69-5359-4AD9-ADAC-48680CFBBC7B}">
      <dsp:nvSpPr>
        <dsp:cNvPr id="0" name=""/>
        <dsp:cNvSpPr/>
      </dsp:nvSpPr>
      <dsp:spPr>
        <a:xfrm>
          <a:off x="6950890" y="16249"/>
          <a:ext cx="2916151" cy="1166460"/>
        </a:xfrm>
        <a:prstGeom prst="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t>Vulnerable Youth</a:t>
          </a:r>
        </a:p>
      </dsp:txBody>
      <dsp:txXfrm>
        <a:off x="6950890" y="16249"/>
        <a:ext cx="2916151" cy="1166460"/>
      </dsp:txXfrm>
    </dsp:sp>
    <dsp:sp modelId="{D34AC18C-DFAB-417B-94A3-66B77CF2A0DE}">
      <dsp:nvSpPr>
        <dsp:cNvPr id="0" name=""/>
        <dsp:cNvSpPr/>
      </dsp:nvSpPr>
      <dsp:spPr>
        <a:xfrm>
          <a:off x="6950890" y="1198958"/>
          <a:ext cx="2916151" cy="3939075"/>
        </a:xfrm>
        <a:prstGeom prst="rect">
          <a:avLst/>
        </a:prstGeom>
        <a:solidFill>
          <a:schemeClr val="tx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Military</a:t>
          </a:r>
        </a:p>
        <a:p>
          <a:pPr marL="285750" lvl="1" indent="-285750" algn="l" defTabSz="1244600">
            <a:lnSpc>
              <a:spcPct val="90000"/>
            </a:lnSpc>
            <a:spcBef>
              <a:spcPct val="0"/>
            </a:spcBef>
            <a:spcAft>
              <a:spcPct val="15000"/>
            </a:spcAft>
            <a:buChar char="•"/>
          </a:pPr>
          <a:r>
            <a:rPr lang="en-US" sz="2800" kern="1200" dirty="0"/>
            <a:t>Justice Involved</a:t>
          </a:r>
        </a:p>
        <a:p>
          <a:pPr marL="285750" lvl="1" indent="-285750" algn="l" defTabSz="1244600">
            <a:lnSpc>
              <a:spcPct val="90000"/>
            </a:lnSpc>
            <a:spcBef>
              <a:spcPct val="0"/>
            </a:spcBef>
            <a:spcAft>
              <a:spcPct val="15000"/>
            </a:spcAft>
            <a:buChar char="•"/>
          </a:pPr>
          <a:r>
            <a:rPr lang="en-US" sz="2800" kern="1200" dirty="0"/>
            <a:t>Foster Care</a:t>
          </a:r>
        </a:p>
        <a:p>
          <a:pPr marL="285750" lvl="1" indent="-285750" algn="l" defTabSz="1244600">
            <a:lnSpc>
              <a:spcPct val="90000"/>
            </a:lnSpc>
            <a:spcBef>
              <a:spcPct val="0"/>
            </a:spcBef>
            <a:spcAft>
              <a:spcPct val="15000"/>
            </a:spcAft>
            <a:buChar char="•"/>
          </a:pPr>
          <a:r>
            <a:rPr lang="en-US" sz="2800" kern="1200" dirty="0"/>
            <a:t>English Learners</a:t>
          </a:r>
        </a:p>
        <a:p>
          <a:pPr marL="285750" lvl="1" indent="-285750" algn="l" defTabSz="1244600">
            <a:lnSpc>
              <a:spcPct val="90000"/>
            </a:lnSpc>
            <a:spcBef>
              <a:spcPct val="0"/>
            </a:spcBef>
            <a:spcAft>
              <a:spcPct val="15000"/>
            </a:spcAft>
            <a:buChar char="•"/>
          </a:pPr>
          <a:r>
            <a:rPr lang="en-US" sz="2800" kern="1200" dirty="0"/>
            <a:t>Homeless</a:t>
          </a:r>
        </a:p>
      </dsp:txBody>
      <dsp:txXfrm>
        <a:off x="6950890" y="1198958"/>
        <a:ext cx="2916151" cy="3939075"/>
      </dsp:txXfrm>
    </dsp:sp>
    <dsp:sp modelId="{5D3E9F5B-2524-41A1-864A-B3444EB2069F}">
      <dsp:nvSpPr>
        <dsp:cNvPr id="0" name=""/>
        <dsp:cNvSpPr/>
      </dsp:nvSpPr>
      <dsp:spPr>
        <a:xfrm>
          <a:off x="9978089" y="16249"/>
          <a:ext cx="2916151" cy="116646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t>Out of School Time </a:t>
          </a:r>
        </a:p>
      </dsp:txBody>
      <dsp:txXfrm>
        <a:off x="9978089" y="16249"/>
        <a:ext cx="2916151" cy="1166460"/>
      </dsp:txXfrm>
    </dsp:sp>
    <dsp:sp modelId="{22F88599-B0EB-431A-9F72-D1B3DBC98371}">
      <dsp:nvSpPr>
        <dsp:cNvPr id="0" name=""/>
        <dsp:cNvSpPr/>
      </dsp:nvSpPr>
      <dsp:spPr>
        <a:xfrm>
          <a:off x="9978089" y="1198958"/>
          <a:ext cx="2916151" cy="39390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21st Century Community Learning Centers</a:t>
          </a:r>
        </a:p>
        <a:p>
          <a:pPr marL="285750" lvl="1" indent="-285750" algn="l" defTabSz="1244600">
            <a:lnSpc>
              <a:spcPct val="90000"/>
            </a:lnSpc>
            <a:spcBef>
              <a:spcPct val="0"/>
            </a:spcBef>
            <a:spcAft>
              <a:spcPct val="15000"/>
            </a:spcAft>
            <a:buChar char="•"/>
          </a:pPr>
          <a:r>
            <a:rPr lang="en-US" sz="2800" kern="1200" dirty="0"/>
            <a:t>Summer Learning</a:t>
          </a:r>
        </a:p>
      </dsp:txBody>
      <dsp:txXfrm>
        <a:off x="9978089" y="1198958"/>
        <a:ext cx="2916151" cy="39390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15D74-5D7D-4800-A5B6-BA6424F68940}">
      <dsp:nvSpPr>
        <dsp:cNvPr id="0" name=""/>
        <dsp:cNvSpPr/>
      </dsp:nvSpPr>
      <dsp:spPr>
        <a:xfrm>
          <a:off x="0" y="230592"/>
          <a:ext cx="848360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Connection between student wellness and absenteeism</a:t>
          </a:r>
        </a:p>
      </dsp:txBody>
      <dsp:txXfrm>
        <a:off x="59399" y="289991"/>
        <a:ext cx="8364802" cy="1098002"/>
      </dsp:txXfrm>
    </dsp:sp>
    <dsp:sp modelId="{D2AF11E8-F16E-4653-A908-D5EC9F0451E8}">
      <dsp:nvSpPr>
        <dsp:cNvPr id="0" name=""/>
        <dsp:cNvSpPr/>
      </dsp:nvSpPr>
      <dsp:spPr>
        <a:xfrm>
          <a:off x="0" y="1634593"/>
          <a:ext cx="848360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Students who were never chronically absent were </a:t>
          </a:r>
          <a:r>
            <a:rPr lang="en-US" sz="2800" kern="1200" dirty="0" err="1"/>
            <a:t>3x</a:t>
          </a:r>
          <a:r>
            <a:rPr lang="en-US" sz="2800" kern="1200" dirty="0"/>
            <a:t> more likely to be proficient in ELA​</a:t>
          </a:r>
        </a:p>
      </dsp:txBody>
      <dsp:txXfrm>
        <a:off x="59399" y="1693992"/>
        <a:ext cx="8364802" cy="1098002"/>
      </dsp:txXfrm>
    </dsp:sp>
    <dsp:sp modelId="{0520C1FD-2328-4E2B-AE8B-C7310A10BCAB}">
      <dsp:nvSpPr>
        <dsp:cNvPr id="0" name=""/>
        <dsp:cNvSpPr/>
      </dsp:nvSpPr>
      <dsp:spPr>
        <a:xfrm>
          <a:off x="0" y="3038593"/>
          <a:ext cx="848360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Students who were never chronically absent were </a:t>
          </a:r>
          <a:r>
            <a:rPr lang="en-US" sz="2800" kern="1200" dirty="0" err="1"/>
            <a:t>3.9x</a:t>
          </a:r>
          <a:r>
            <a:rPr lang="en-US" sz="2800" kern="1200" dirty="0"/>
            <a:t> more likely to be proficient in Math​</a:t>
          </a:r>
        </a:p>
      </dsp:txBody>
      <dsp:txXfrm>
        <a:off x="59399" y="3097992"/>
        <a:ext cx="8364802"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27D405-190E-47B5-BEA1-079E7A3E3A1A}"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6911B-BB64-43A4-9C89-7149E98243E5}" type="slidenum">
              <a:rPr lang="en-US" smtClean="0"/>
              <a:t>‹#›</a:t>
            </a:fld>
            <a:endParaRPr lang="en-US"/>
          </a:p>
        </p:txBody>
      </p:sp>
    </p:spTree>
    <p:extLst>
      <p:ext uri="{BB962C8B-B14F-4D97-AF65-F5344CB8AC3E}">
        <p14:creationId xmlns:p14="http://schemas.microsoft.com/office/powerpoint/2010/main" val="669010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ing.com/ck/a?!&amp;&amp;p=0634257a4880d733c84ab83ca8046753ef92b02335a64190c7c5c1248d36abbeJmltdHM9MTczODU0MDgwMA&amp;ptn=3&amp;ver=2&amp;hsh=4&amp;fclid=1b43b3ba-5505-6ac2-21ad-a02a546a6b4f&amp;u=a1aHR0cHM6Ly9maWxlcy5lcmljLmVkLmdvdi9mdWxsdGV4dC9FRDU5MzgzMy5wZGY&amp;ntb=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ublications.aap.org/pediatrics/article/143/2/e20183648/37326/The-Link-Between-School-Attendance-and-Good-Health?autologincheck=redirecte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ap.nationalacademies.org/catalog/12480/preventing-mental-emotional-and-behavioral-disorders-among-young-people-progres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nami.org/hom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4FBE6-2FDA-4764-BE69-787D689081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143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r>
              <a:rPr lang="en-US"/>
              <a:t>OHYES! 2023-2024 Data</a:t>
            </a:r>
          </a:p>
          <a:p>
            <a:endParaRPr lang="en-US"/>
          </a:p>
          <a:p>
            <a:r>
              <a:rPr lang="en-US"/>
              <a:t>The Ohio Healthy Youth Environments Survey (OHYES!) measures the prevalence of the behaviors and experiences that pose a risk to youth wellness, and those that help to protect it. </a:t>
            </a:r>
          </a:p>
          <a:p>
            <a:endParaRPr lang="en-US"/>
          </a:p>
          <a:p>
            <a:r>
              <a:rPr lang="en-US"/>
              <a:t>The data represents students that participated in the OHYES! during the 2023-2024 school year. The data is not representative of all students in Ohio. Participation is anonymous and voluntary; students may skip questions or opt out.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9449F-94EE-4986-8609-86FE64B6BA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9825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School safety is linked directly to student and school outcomes. </a:t>
            </a:r>
            <a:r>
              <a:rPr lang="en-US" b="0" i="0" dirty="0">
                <a:solidFill>
                  <a:srgbClr val="111111"/>
                </a:solidFill>
                <a:effectLst/>
                <a:latin typeface="-apple-system"/>
              </a:rPr>
              <a:t> </a:t>
            </a:r>
            <a:r>
              <a:rPr lang="en-US" b="0" i="0" u="none" strike="noStrike" dirty="0">
                <a:solidFill>
                  <a:srgbClr val="4007A2"/>
                </a:solidFill>
                <a:effectLst/>
                <a:latin typeface="-apple-system"/>
                <a:hlinkClick r:id="rId3"/>
              </a:rPr>
              <a:t>When students feel safe, they are better able to focus on learning, leading to increased academic achievement</a:t>
            </a:r>
            <a:endParaRPr lang="en-US" dirty="0"/>
          </a:p>
          <a:p>
            <a:pPr marL="171450" indent="-171450">
              <a:buFont typeface="Arial" panose="020B0604020202020204" pitchFamily="34" charset="0"/>
              <a:buChar char="•"/>
            </a:pPr>
            <a:r>
              <a:rPr lang="en-US" dirty="0"/>
              <a:t>It’s important to consider both emotional and physical safety in school. Students experiencing physical or emotional harassment are at risk for poor attendance, course failure, and school dropout. </a:t>
            </a:r>
            <a:r>
              <a:rPr lang="en-US" b="0" i="0" dirty="0">
                <a:solidFill>
                  <a:srgbClr val="4A4D4A"/>
                </a:solidFill>
                <a:effectLst/>
                <a:latin typeface="Inter"/>
              </a:rPr>
              <a:t>A secure environment that fosters physical and emotional growth can support learning, build trust, and improve mental health. </a:t>
            </a:r>
            <a:endParaRPr lang="en-US" dirty="0"/>
          </a:p>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Students learn best in environments that foster positive relationships, safety, belonging, provide rich learning experiences, self-directed learning, teach social skills, habits and mindsets and provide supports and services that reduce barriers to learning.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a:p>
            <a:r>
              <a:rPr lang="en-US" dirty="0"/>
              <a:t> </a:t>
            </a:r>
          </a:p>
        </p:txBody>
      </p:sp>
      <p:sp>
        <p:nvSpPr>
          <p:cNvPr id="4" name="Slide Number Placeholder 3"/>
          <p:cNvSpPr>
            <a:spLocks noGrp="1"/>
          </p:cNvSpPr>
          <p:nvPr>
            <p:ph type="sldNum" sz="quarter" idx="5"/>
          </p:nvPr>
        </p:nvSpPr>
        <p:spPr/>
        <p:txBody>
          <a:bodyPr/>
          <a:lstStyle/>
          <a:p>
            <a:fld id="{A88EB8E9-7E05-4C60-A58D-798732DD5BFE}" type="slidenum">
              <a:rPr lang="en-US" smtClean="0"/>
              <a:t>11</a:t>
            </a:fld>
            <a:endParaRPr lang="en-US"/>
          </a:p>
        </p:txBody>
      </p:sp>
    </p:spTree>
    <p:extLst>
      <p:ext uri="{BB962C8B-B14F-4D97-AF65-F5344CB8AC3E}">
        <p14:creationId xmlns:p14="http://schemas.microsoft.com/office/powerpoint/2010/main" val="2787306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cap="none" dirty="0"/>
              <a:t>I’m not going to spend time reviewing Ohio’s attendance data because I believe Patrick and other presenters in this series have talked about it at length. But I wanted to include this graph just as a reminder of how significant Ohio’s chronic absenteeism rate is and remind you that it is a </a:t>
            </a:r>
            <a:r>
              <a:rPr lang="en-US" dirty="0"/>
              <a:t>State priority to cut it by over 50% over the next 5 years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8784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cap="none" dirty="0"/>
          </a:p>
          <a:p>
            <a:r>
              <a:rPr lang="en-US" sz="1200" cap="none" dirty="0"/>
              <a:t>So why do we focus on attendance data as an important driver for state priorities? This is the only data we collect for all students, regardless of population or openness to reporting </a:t>
            </a:r>
          </a:p>
          <a:p>
            <a:endParaRPr lang="en-US" sz="1200" cap="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Connection between student wellness and absenteeism but </a:t>
            </a:r>
            <a:r>
              <a:rPr lang="en-US" sz="1200" cap="none" dirty="0"/>
              <a:t>Data around mental physical health is protected </a:t>
            </a:r>
            <a:endParaRPr lang="en-US" dirty="0"/>
          </a:p>
          <a:p>
            <a:r>
              <a:rPr lang="en-US" dirty="0"/>
              <a:t>Physical health, mental health,, and social factors all cause children to be chronically absent from school. </a:t>
            </a:r>
            <a:r>
              <a:rPr lang="en-US" sz="1200" cap="none" dirty="0"/>
              <a:t>Untreated asthma, dental concerns, depression, and anxiety are the top reported medical conditions for school absence. </a:t>
            </a:r>
          </a:p>
          <a:p>
            <a:endParaRPr lang="en-US" sz="1200" cap="none" dirty="0"/>
          </a:p>
          <a:p>
            <a:r>
              <a:rPr lang="en-US" sz="1200" cap="none" dirty="0"/>
              <a:t>Attendance to school has a direct correlation to long-term academic success.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dirty="0"/>
              <a:t>Students who were never chronically absent were 3x more likely to be proficient in ELA</a:t>
            </a:r>
            <a:r>
              <a:rPr lang="en-US" b="0" i="0"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dirty="0"/>
              <a:t>Students who were never chronically absent were 3.9x more likely to be proficient in Math</a:t>
            </a:r>
            <a:r>
              <a:rPr lang="en-US" b="0" i="0" dirty="0"/>
              <a:t>​</a:t>
            </a:r>
            <a:endParaRPr lang="en-US" dirty="0"/>
          </a:p>
          <a:p>
            <a:pPr lvl="0">
              <a:buNone/>
            </a:pPr>
            <a:endParaRPr lang="en-US" b="0" i="0" dirty="0"/>
          </a:p>
          <a:p>
            <a:pPr lvl="0">
              <a:buNone/>
            </a:pPr>
            <a:r>
              <a:rPr lang="en-US" b="0" i="0" dirty="0"/>
              <a:t>All tied together- students are well, more likely to come to school, perform better. </a:t>
            </a:r>
            <a:r>
              <a:rPr lang="en-US" dirty="0"/>
              <a:t>Improving attendance allows more time to support student social, emotional, behavioral, and academic needs. </a:t>
            </a:r>
          </a:p>
          <a:p>
            <a:endParaRPr lang="en-US" dirty="0"/>
          </a:p>
          <a:p>
            <a:endParaRPr lang="en-US" dirty="0"/>
          </a:p>
          <a:p>
            <a:endParaRPr lang="en-US" dirty="0"/>
          </a:p>
          <a:p>
            <a:r>
              <a:rPr lang="en-US" dirty="0">
                <a:hlinkClick r:id="rId3"/>
              </a:rPr>
              <a:t>The Link Between School Attendance and Good Health | Pediatrics | American Academy of Pediatrics</a:t>
            </a:r>
            <a:endParaRPr lang="en-US" dirty="0"/>
          </a:p>
        </p:txBody>
      </p:sp>
      <p:sp>
        <p:nvSpPr>
          <p:cNvPr id="4" name="Slide Number Placeholder 3"/>
          <p:cNvSpPr>
            <a:spLocks noGrp="1"/>
          </p:cNvSpPr>
          <p:nvPr>
            <p:ph type="sldNum" sz="quarter" idx="5"/>
          </p:nvPr>
        </p:nvSpPr>
        <p:spPr/>
        <p:txBody>
          <a:bodyPr/>
          <a:lstStyle/>
          <a:p>
            <a:fld id="{E3F4FBE6-2FDA-4764-BE69-787D68908101}" type="slidenum">
              <a:rPr lang="en-US" smtClean="0"/>
              <a:t>13</a:t>
            </a:fld>
            <a:endParaRPr lang="en-US"/>
          </a:p>
        </p:txBody>
      </p:sp>
    </p:spTree>
    <p:extLst>
      <p:ext uri="{BB962C8B-B14F-4D97-AF65-F5344CB8AC3E}">
        <p14:creationId xmlns:p14="http://schemas.microsoft.com/office/powerpoint/2010/main" val="1712338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some time looking at wellness strategies to support students.</a:t>
            </a:r>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0429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A4A4A"/>
                </a:solidFill>
                <a:effectLst/>
                <a:highlight>
                  <a:srgbClr val="FFFFFF"/>
                </a:highlight>
                <a:latin typeface="Source Sans Pro" panose="020B0503030403020204" pitchFamily="34" charset="0"/>
              </a:rPr>
              <a:t>For some students, mental health symptoms may first present at school. Mental health treatment in schools is effective in reducing mental health symptoms especially when treatment is integrated into the academic setting. Partially because they are a captive audience but also because of the ability to have a strong team of professionals to support and monitor the child.</a:t>
            </a:r>
          </a:p>
          <a:p>
            <a:endParaRPr lang="en-US" b="0" i="0" dirty="0">
              <a:solidFill>
                <a:srgbClr val="4A4A4A"/>
              </a:solidFill>
              <a:effectLst/>
              <a:highlight>
                <a:srgbClr val="FFFFFF"/>
              </a:highlight>
              <a:latin typeface="Source Sans Pro" panose="020B0503030403020204" pitchFamily="34" charset="0"/>
            </a:endParaRPr>
          </a:p>
          <a:p>
            <a:r>
              <a:rPr lang="en-US" b="0" i="0" dirty="0">
                <a:solidFill>
                  <a:srgbClr val="4A4A4A"/>
                </a:solidFill>
                <a:effectLst/>
                <a:highlight>
                  <a:srgbClr val="FFFFFF"/>
                </a:highlight>
                <a:latin typeface="Source Sans Pro" panose="020B0503030403020204" pitchFamily="34" charset="0"/>
              </a:rPr>
              <a:t>A comprehensive approach to student wellness should be a continuum of care that includes:</a:t>
            </a:r>
          </a:p>
          <a:p>
            <a:pPr algn="l">
              <a:buFont typeface="Arial" panose="020B0604020202020204" pitchFamily="34" charset="0"/>
              <a:buChar char="•"/>
            </a:pPr>
            <a:r>
              <a:rPr lang="en-US" b="0" i="0" dirty="0">
                <a:solidFill>
                  <a:srgbClr val="4A4A4A"/>
                </a:solidFill>
                <a:effectLst/>
                <a:highlight>
                  <a:srgbClr val="FFFFFF"/>
                </a:highlight>
                <a:latin typeface="Source Sans Pro" panose="020B0503030403020204" pitchFamily="34" charset="0"/>
              </a:rPr>
              <a:t>Positive school climate;</a:t>
            </a:r>
          </a:p>
          <a:p>
            <a:pPr algn="l">
              <a:buFont typeface="Arial" panose="020B0604020202020204" pitchFamily="34" charset="0"/>
              <a:buChar char="•"/>
            </a:pPr>
            <a:r>
              <a:rPr lang="en-US" b="0" i="0" dirty="0">
                <a:solidFill>
                  <a:srgbClr val="4A4A4A"/>
                </a:solidFill>
                <a:effectLst/>
                <a:highlight>
                  <a:srgbClr val="FFFFFF"/>
                </a:highlight>
                <a:latin typeface="Source Sans Pro" panose="020B0503030403020204" pitchFamily="34" charset="0"/>
              </a:rPr>
              <a:t>Developing Social skills; </a:t>
            </a:r>
          </a:p>
          <a:p>
            <a:pPr algn="l">
              <a:buFont typeface="Arial" panose="020B0604020202020204" pitchFamily="34" charset="0"/>
              <a:buChar char="•"/>
            </a:pPr>
            <a:r>
              <a:rPr lang="en-US" b="0" i="0" dirty="0">
                <a:solidFill>
                  <a:srgbClr val="4A4A4A"/>
                </a:solidFill>
                <a:effectLst/>
                <a:highlight>
                  <a:srgbClr val="FFFFFF"/>
                </a:highlight>
                <a:latin typeface="Source Sans Pro" panose="020B0503030403020204" pitchFamily="34" charset="0"/>
              </a:rPr>
              <a:t>Promoting Mental health and well-being;</a:t>
            </a:r>
          </a:p>
          <a:p>
            <a:pPr algn="l">
              <a:buFont typeface="Arial" panose="020B0604020202020204" pitchFamily="34" charset="0"/>
              <a:buChar char="•"/>
            </a:pPr>
            <a:r>
              <a:rPr lang="en-US" b="0" i="0" dirty="0">
                <a:solidFill>
                  <a:srgbClr val="4A4A4A"/>
                </a:solidFill>
                <a:effectLst/>
                <a:highlight>
                  <a:srgbClr val="FFFFFF"/>
                </a:highlight>
                <a:latin typeface="Source Sans Pro" panose="020B0503030403020204" pitchFamily="34" charset="0"/>
              </a:rPr>
              <a:t>Support for students and staff;</a:t>
            </a:r>
          </a:p>
          <a:p>
            <a:pPr algn="l">
              <a:buFont typeface="Arial" panose="020B0604020202020204" pitchFamily="34" charset="0"/>
              <a:buChar char="•"/>
            </a:pPr>
            <a:r>
              <a:rPr lang="en-US" b="0" i="0" dirty="0">
                <a:solidFill>
                  <a:srgbClr val="4A4A4A"/>
                </a:solidFill>
                <a:effectLst/>
                <a:highlight>
                  <a:srgbClr val="FFFFFF"/>
                </a:highlight>
                <a:latin typeface="Source Sans Pro" panose="020B0503030403020204" pitchFamily="34" charset="0"/>
              </a:rPr>
              <a:t>Trauma-informed practices.</a:t>
            </a:r>
          </a:p>
          <a:p>
            <a:pPr algn="l">
              <a:buFont typeface="Arial" panose="020B0604020202020204" pitchFamily="34" charset="0"/>
              <a:buChar char="•"/>
            </a:pPr>
            <a:endParaRPr lang="en-US" b="0" i="0" dirty="0">
              <a:solidFill>
                <a:srgbClr val="4A4A4A"/>
              </a:solidFill>
              <a:effectLst/>
              <a:highlight>
                <a:srgbClr val="FFFFFF"/>
              </a:highlight>
              <a:latin typeface="Source Sans Pro" panose="020B0503030403020204" pitchFamily="34" charset="0"/>
            </a:endParaRPr>
          </a:p>
          <a:p>
            <a:pPr algn="l">
              <a:buFont typeface="Arial" panose="020B0604020202020204" pitchFamily="34" charset="0"/>
              <a:buChar char="•"/>
            </a:pPr>
            <a:r>
              <a:rPr lang="en-US" b="0" i="0" u="sng" dirty="0">
                <a:solidFill>
                  <a:srgbClr val="3B77A5"/>
                </a:solidFill>
                <a:effectLst/>
                <a:highlight>
                  <a:srgbClr val="FFFFFF"/>
                </a:highlight>
                <a:latin typeface="Source Sans Pro" panose="020B0503030403020204" pitchFamily="34" charset="0"/>
                <a:hlinkClick r:id="rId3"/>
              </a:rPr>
              <a:t>Studies</a:t>
            </a:r>
            <a:r>
              <a:rPr lang="en-US" b="0" i="0" dirty="0">
                <a:solidFill>
                  <a:srgbClr val="4A4A4A"/>
                </a:solidFill>
                <a:effectLst/>
                <a:highlight>
                  <a:srgbClr val="FFFFFF"/>
                </a:highlight>
                <a:latin typeface="Source Sans Pro" panose="020B0503030403020204" pitchFamily="34" charset="0"/>
              </a:rPr>
              <a:t> from </a:t>
            </a:r>
            <a:r>
              <a:rPr lang="en-US" b="0" i="0" u="sng" dirty="0">
                <a:solidFill>
                  <a:srgbClr val="3B77A5"/>
                </a:solidFill>
                <a:effectLst/>
                <a:highlight>
                  <a:srgbClr val="FFFFFF"/>
                </a:highlight>
                <a:latin typeface="Source Sans Pro" panose="020B0503030403020204" pitchFamily="34" charset="0"/>
                <a:hlinkClick r:id="rId4"/>
              </a:rPr>
              <a:t>The National Alliance on Mental Illness</a:t>
            </a:r>
            <a:r>
              <a:rPr lang="en-US" b="0" i="0" dirty="0">
                <a:solidFill>
                  <a:srgbClr val="4A4A4A"/>
                </a:solidFill>
                <a:effectLst/>
                <a:highlight>
                  <a:srgbClr val="FFFFFF"/>
                </a:highlight>
                <a:latin typeface="Source Sans Pro" panose="020B0503030403020204" pitchFamily="34" charset="0"/>
              </a:rPr>
              <a:t> and the National Research Council have shown that implementing these strategies contribute to improved student and school outcomes </a:t>
            </a:r>
          </a:p>
          <a:p>
            <a:pPr algn="l">
              <a:buFont typeface="Arial" panose="020B0604020202020204" pitchFamily="34" charset="0"/>
              <a:buChar char="•"/>
            </a:pPr>
            <a:r>
              <a:rPr lang="en-US" b="0" i="0" dirty="0">
                <a:solidFill>
                  <a:srgbClr val="4A4A4A"/>
                </a:solidFill>
                <a:effectLst/>
                <a:highlight>
                  <a:srgbClr val="FFFFFF"/>
                </a:highlight>
                <a:latin typeface="Source Sans Pro" panose="020B0503030403020204" pitchFamily="34" charset="0"/>
              </a:rPr>
              <a:t>:Greater academic success;</a:t>
            </a:r>
          </a:p>
          <a:p>
            <a:pPr algn="l">
              <a:buFont typeface="Arial" panose="020B0604020202020204" pitchFamily="34" charset="0"/>
              <a:buChar char="•"/>
            </a:pPr>
            <a:r>
              <a:rPr lang="en-US" b="0" i="0" dirty="0">
                <a:solidFill>
                  <a:srgbClr val="4A4A4A"/>
                </a:solidFill>
                <a:effectLst/>
                <a:highlight>
                  <a:srgbClr val="FFFFFF"/>
                </a:highlight>
                <a:latin typeface="Source Sans Pro" panose="020B0503030403020204" pitchFamily="34" charset="0"/>
              </a:rPr>
              <a:t>Reduced absenteeism;</a:t>
            </a:r>
          </a:p>
          <a:p>
            <a:pPr algn="l">
              <a:buFont typeface="Arial" panose="020B0604020202020204" pitchFamily="34" charset="0"/>
              <a:buChar char="•"/>
            </a:pPr>
            <a:r>
              <a:rPr lang="en-US" b="0" i="0" dirty="0">
                <a:solidFill>
                  <a:srgbClr val="4A4A4A"/>
                </a:solidFill>
                <a:effectLst/>
                <a:highlight>
                  <a:srgbClr val="FFFFFF"/>
                </a:highlight>
                <a:latin typeface="Source Sans Pro" panose="020B0503030403020204" pitchFamily="34" charset="0"/>
              </a:rPr>
              <a:t>Decreased behavioral concerns;</a:t>
            </a:r>
          </a:p>
          <a:p>
            <a:pPr algn="l">
              <a:buFont typeface="Arial" panose="020B0604020202020204" pitchFamily="34" charset="0"/>
              <a:buChar char="•"/>
            </a:pPr>
            <a:r>
              <a:rPr lang="en-US" b="0" i="0" dirty="0">
                <a:solidFill>
                  <a:srgbClr val="4A4A4A"/>
                </a:solidFill>
                <a:effectLst/>
                <a:highlight>
                  <a:srgbClr val="FFFFFF"/>
                </a:highlight>
                <a:latin typeface="Source Sans Pro" panose="020B0503030403020204" pitchFamily="34" charset="0"/>
              </a:rPr>
              <a:t>Improved school climate; and</a:t>
            </a:r>
          </a:p>
          <a:p>
            <a:pPr algn="l">
              <a:buFont typeface="Arial" panose="020B0604020202020204" pitchFamily="34" charset="0"/>
              <a:buChar char="•"/>
            </a:pPr>
            <a:r>
              <a:rPr lang="en-US" b="0" i="0" dirty="0">
                <a:solidFill>
                  <a:srgbClr val="4A4A4A"/>
                </a:solidFill>
                <a:effectLst/>
                <a:highlight>
                  <a:srgbClr val="FFFFFF"/>
                </a:highlight>
                <a:latin typeface="Source Sans Pro" panose="020B0503030403020204" pitchFamily="34" charset="0"/>
              </a:rPr>
              <a:t>Improved academic outcomes.</a:t>
            </a:r>
          </a:p>
          <a:p>
            <a:pPr algn="l">
              <a:buFont typeface="Arial" panose="020B0604020202020204" pitchFamily="34" charset="0"/>
              <a:buNone/>
            </a:pPr>
            <a:endParaRPr lang="en-US" b="0" i="0" dirty="0">
              <a:solidFill>
                <a:srgbClr val="4A4A4A"/>
              </a:solidFill>
              <a:effectLst/>
              <a:highlight>
                <a:srgbClr val="FFFFFF"/>
              </a:highligh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5DD3EBD8-03EA-499E-AE5F-6D0F395E822B}" type="slidenum">
              <a:rPr lang="en-US" smtClean="0"/>
              <a:t>15</a:t>
            </a:fld>
            <a:endParaRPr lang="en-US"/>
          </a:p>
        </p:txBody>
      </p:sp>
    </p:spTree>
    <p:extLst>
      <p:ext uri="{BB962C8B-B14F-4D97-AF65-F5344CB8AC3E}">
        <p14:creationId xmlns:p14="http://schemas.microsoft.com/office/powerpoint/2010/main" val="2356732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444"/>
                </a:solidFill>
                <a:effectLst/>
                <a:latin typeface="Arial" panose="020B0604020202020204" pitchFamily="34" charset="0"/>
              </a:rPr>
              <a:t>Suggestions on the screen are part of a Comprehensive school Mental Health Framework recommended by the University of Maryland’s National Center for School-Based Mental Health (more resources at end). </a:t>
            </a:r>
            <a:r>
              <a:rPr lang="en-US" b="0" i="0" dirty="0">
                <a:solidFill>
                  <a:srgbClr val="4A4A4A"/>
                </a:solidFill>
                <a:effectLst/>
                <a:highlight>
                  <a:srgbClr val="FFFFFF"/>
                </a:highlight>
                <a:latin typeface="Source Sans Pro" panose="020B0503030403020204" pitchFamily="34" charset="0"/>
              </a:rPr>
              <a:t>Comprehensive school mental health systems are built on the work and collaboration of district and school professionals), in strategic partnership with students, families and community health and behavioral health partners.</a:t>
            </a:r>
          </a:p>
          <a:p>
            <a:r>
              <a:rPr lang="en-US" b="0" i="0" dirty="0">
                <a:solidFill>
                  <a:srgbClr val="4A4A4A"/>
                </a:solidFill>
                <a:effectLst/>
                <a:highlight>
                  <a:srgbClr val="FFFFFF"/>
                </a:highlight>
                <a:latin typeface="Source Sans Pro" panose="020B0503030403020204" pitchFamily="34" charset="0"/>
              </a:rPr>
              <a:t> </a:t>
            </a:r>
          </a:p>
          <a:p>
            <a:r>
              <a:rPr lang="en-US" dirty="0"/>
              <a:t>Actionable steps that schools and districts could consider include:</a:t>
            </a:r>
          </a:p>
          <a:p>
            <a:pPr marL="171450" indent="-171450">
              <a:buFont typeface="Arial" panose="020B0604020202020204" pitchFamily="34" charset="0"/>
              <a:buChar char="•"/>
            </a:pPr>
            <a:r>
              <a:rPr lang="en-US" dirty="0"/>
              <a:t>Looking at your data so all school staff and partners are able to see what the students are experiencing. It will help guide decisions about supports and show gaps of services within the school. Later in the presentation we will dive more into Ohio specific data sources</a:t>
            </a:r>
          </a:p>
          <a:p>
            <a:pPr marL="171450" indent="-171450">
              <a:buFont typeface="Arial" panose="020B0604020202020204" pitchFamily="34" charset="0"/>
              <a:buChar char="•"/>
            </a:pPr>
            <a:r>
              <a:rPr lang="en-US" dirty="0"/>
              <a:t>Engage in partnerships for gaps because we know schools can’t provide everything on their own. Community partners can support districts by providing content expertise, data, planning support and human or financial capital. They may be able to fill gaps and remove barriers, help establish new programs or expand existing programs.​</a:t>
            </a:r>
          </a:p>
          <a:p>
            <a:pPr marL="171450" indent="-171450">
              <a:buFont typeface="Arial" panose="020B0604020202020204" pitchFamily="34" charset="0"/>
              <a:buChar char="•"/>
            </a:pPr>
            <a:r>
              <a:rPr lang="en-US" dirty="0"/>
              <a:t>Prioritize EBP throughout all processes: teaming approaches, continuum of services (consider prevention, mental health, wrap around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Implement wellness supports for students and staff​</a:t>
            </a:r>
          </a:p>
          <a:p>
            <a:pPr marL="171450" indent="-171450">
              <a:buFont typeface="Arial" panose="020B0604020202020204" pitchFamily="34" charset="0"/>
              <a:buChar char="•"/>
            </a:pPr>
            <a:r>
              <a:rPr lang="en-US" dirty="0"/>
              <a:t>Strengthen tier II and III-Looking at Data and partnerships</a:t>
            </a:r>
          </a:p>
          <a:p>
            <a:pPr marL="171450" indent="-171450">
              <a:buFont typeface="Arial" panose="020B0604020202020204" pitchFamily="34" charset="0"/>
              <a:buChar char="•"/>
            </a:pPr>
            <a:r>
              <a:rPr lang="en-US" dirty="0"/>
              <a:t>Professional Development- Behavioral Interventions, Mental health literacy, Wellness, Trauma informed practices​</a:t>
            </a:r>
          </a:p>
          <a:p>
            <a:endParaRPr lang="en-US" b="0" i="0" dirty="0">
              <a:solidFill>
                <a:srgbClr val="4A4A4A"/>
              </a:solidFill>
              <a:effectLst/>
              <a:highlight>
                <a:srgbClr val="FFFFFF"/>
              </a:highlight>
              <a:latin typeface="Source Sans Pro" panose="020B0503030403020204" pitchFamily="34"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123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discussed earlier in the webinar, more and more of our students are experiencing mental health symptoms. Again, I will reiterate that does not mean they all have diagnoses, but the symptoms have been increasing over the last 20 years and are impacting how they learn, connect, and thrive each day. This means our approach to supporting </a:t>
            </a:r>
            <a:r>
              <a:rPr lang="en-US" b="1" dirty="0"/>
              <a:t>all students</a:t>
            </a:r>
            <a:r>
              <a:rPr lang="en-US" b="0" dirty="0"/>
              <a:t> must also account for that.</a:t>
            </a:r>
            <a:endParaRPr lang="en-US" dirty="0"/>
          </a:p>
          <a:p>
            <a:endParaRPr lang="en-US" dirty="0"/>
          </a:p>
          <a:p>
            <a:r>
              <a:rPr lang="en-US" dirty="0"/>
              <a:t>Taking a whole-school approach to student wellness has benefits for students, staff and families. It means involving all aspects of the school community in promoting and supporting wellbeing. Schools are environments that can foster positive relationships, safety, belonging, and provide supports and services that reduce barriers to learning. Not only are those factors important to having a positive school climate, which will lead to higher student academic success, but they are opportunities to build resilience in students.</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 </a:t>
            </a:r>
            <a:r>
              <a:rPr lang="en-US" b="0" i="0" dirty="0">
                <a:solidFill>
                  <a:srgbClr val="212529"/>
                </a:solidFill>
                <a:effectLst/>
                <a:latin typeface="roboto" panose="02000000000000000000" pitchFamily="2" charset="0"/>
              </a:rPr>
              <a:t>When students feel supported and cared for in their school environments, they </a:t>
            </a:r>
            <a:r>
              <a:rPr lang="en-US" b="0" i="0" u="sng" dirty="0">
                <a:solidFill>
                  <a:srgbClr val="212529"/>
                </a:solidFill>
                <a:effectLst/>
                <a:latin typeface="roboto" panose="02000000000000000000" pitchFamily="2" charset="0"/>
              </a:rPr>
              <a:t>can </a:t>
            </a:r>
            <a:r>
              <a:rPr lang="en-US" b="0" i="0" dirty="0">
                <a:solidFill>
                  <a:srgbClr val="212529"/>
                </a:solidFill>
                <a:effectLst/>
                <a:latin typeface="roboto" panose="02000000000000000000" pitchFamily="2" charset="0"/>
              </a:rPr>
              <a:t>be less likely to abuse substances, to become involved in violence, and to participate in other problematic behaviors. These students are also more likely to develop positive attitudes toward themselves and prosocial attitudes and behaviors toward others.</a:t>
            </a:r>
            <a:endParaRPr lang="en-US" dirty="0"/>
          </a:p>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The daily contact schools have with children is a unique opportunity to build a positive school climate by promoting protective factors.</a:t>
            </a:r>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Protective factors are positive experiences, resources and assets that can buffer children and families against the harmful effects of Adverse childhood experiences and trauma. They are also associated with improved health and well-being. Protective factors can be a universal strategy regardless of what a student has experienced.</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Stress is an unavoidable consequence of life. Stress in small doses is healthy, and helps foster problem solving, excitement, brain growth, and tolerance. (Think a new job or project)  However when it is consistent over time, it can cause physical and mental health concerns.  Resilience and the ability to manage stress contribute to academic and professional success, healthy interpersonal relationships, confidence in oneself, and is a positive predictor of life satisfaction.</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AF6911B-BB64-43A4-9C89-7149E98243E5}" type="slidenum">
              <a:rPr lang="en-US" smtClean="0"/>
              <a:t>17</a:t>
            </a:fld>
            <a:endParaRPr lang="en-US"/>
          </a:p>
        </p:txBody>
      </p:sp>
    </p:spTree>
    <p:extLst>
      <p:ext uri="{BB962C8B-B14F-4D97-AF65-F5344CB8AC3E}">
        <p14:creationId xmlns:p14="http://schemas.microsoft.com/office/powerpoint/2010/main" val="2246112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solidFill>
                  <a:prstClr val="black"/>
                </a:solidFill>
                <a:latin typeface="Arial"/>
                <a:cs typeface="Arial"/>
              </a:rPr>
              <a:t>Trauma informed schools  can also help build resiliency and reduce the harm adversity may cause in students.</a:t>
            </a:r>
          </a:p>
          <a:p>
            <a:r>
              <a:rPr lang="en-US" sz="800" dirty="0">
                <a:solidFill>
                  <a:prstClr val="black"/>
                </a:solidFill>
                <a:latin typeface="Arial"/>
                <a:cs typeface="Arial"/>
              </a:rPr>
              <a:t> </a:t>
            </a:r>
          </a:p>
          <a:p>
            <a:r>
              <a:rPr lang="en-US" sz="800" dirty="0">
                <a:solidFill>
                  <a:prstClr val="black"/>
                </a:solidFill>
                <a:latin typeface="Arial"/>
                <a:cs typeface="Arial"/>
              </a:rPr>
              <a:t>Again, schools are in a unique position to support this. Trauma-informed schools create school policies, practices and cultures that are sensitive to the needs of their population and ensure that all individuals meet their maximum potential. </a:t>
            </a:r>
          </a:p>
          <a:p>
            <a:endParaRPr lang="en-US" sz="800" b="0" i="0" u="none" strike="noStrike" dirty="0">
              <a:solidFill>
                <a:prstClr val="black"/>
              </a:solidFill>
              <a:effectLst/>
              <a:latin typeface="Arial"/>
              <a:cs typeface="Arial"/>
            </a:endParaRPr>
          </a:p>
          <a:p>
            <a:r>
              <a:rPr lang="en-US" sz="1200" b="0" i="0" u="none" strike="noStrike" dirty="0">
                <a:solidFill>
                  <a:srgbClr val="000000"/>
                </a:solidFill>
                <a:effectLst/>
                <a:latin typeface="Verdana" panose="020B0604030504040204" pitchFamily="34" charset="0"/>
              </a:rPr>
              <a:t>Trauma-sensitive schools acknowledge the prevalence of traumatic occurrence in their students/staff’s lives &amp; create a flexible framework that provides universal supports.</a:t>
            </a:r>
            <a:endParaRPr lang="en-US" b="1" dirty="0"/>
          </a:p>
          <a:p>
            <a:pPr marL="0" indent="0">
              <a:buFont typeface="Wingdings" panose="05000000000000000000" pitchFamily="2" charset="2"/>
              <a:buNone/>
            </a:pPr>
            <a:endParaRPr lang="en-US" sz="1200" dirty="0"/>
          </a:p>
          <a:p>
            <a:pPr marL="0" indent="0">
              <a:buFont typeface="Wingdings" panose="05000000000000000000" pitchFamily="2" charset="2"/>
              <a:buNone/>
            </a:pPr>
            <a:r>
              <a:rPr lang="en-US" sz="1200" dirty="0"/>
              <a:t>Examples on the screen are directly connected to what research shows the brain needs to both overcome adversity and build resilience.. </a:t>
            </a:r>
          </a:p>
          <a:p>
            <a:pPr marL="0" indent="0">
              <a:buFont typeface="Wingdings" panose="05000000000000000000" pitchFamily="2" charset="2"/>
              <a:buNone/>
            </a:pPr>
            <a:endParaRPr lang="en-US" sz="1200" dirty="0"/>
          </a:p>
          <a:p>
            <a:r>
              <a:rPr lang="en-US" sz="1200" dirty="0"/>
              <a:t>Building safe, supportive relationships (most effective neurobiological interventions) helps the brain stay regulated</a:t>
            </a:r>
          </a:p>
          <a:p>
            <a:r>
              <a:rPr lang="en-US" sz="1200" dirty="0"/>
              <a:t>When students are regulated, they feel safe. This allows them to learn and practice new skills. When students feel successful in school, they are also more likely to come regularly.</a:t>
            </a:r>
          </a:p>
          <a:p>
            <a:pPr marL="0" indent="0">
              <a:buFont typeface="Wingdings" panose="05000000000000000000" pitchFamily="2" charset="2"/>
              <a:buNone/>
            </a:pPr>
            <a:endParaRPr lang="en-US" sz="1200" dirty="0"/>
          </a:p>
          <a:p>
            <a:pPr marL="0" indent="0">
              <a:buFont typeface="Wingdings" panose="05000000000000000000" pitchFamily="2" charset="2"/>
              <a:buNone/>
            </a:pPr>
            <a:endParaRPr lang="en-US" sz="1200" dirty="0"/>
          </a:p>
          <a:p>
            <a:endParaRPr lang="en-US" b="1" dirty="0"/>
          </a:p>
        </p:txBody>
      </p:sp>
      <p:sp>
        <p:nvSpPr>
          <p:cNvPr id="4" name="Slide Number Placeholder 3"/>
          <p:cNvSpPr>
            <a:spLocks noGrp="1"/>
          </p:cNvSpPr>
          <p:nvPr>
            <p:ph type="sldNum" sz="quarter" idx="5"/>
          </p:nvPr>
        </p:nvSpPr>
        <p:spPr/>
        <p:txBody>
          <a:bodyPr/>
          <a:lstStyle/>
          <a:p>
            <a:fld id="{8D5E9C87-D063-4CC9-8EF0-A9B0BEC8C069}" type="slidenum">
              <a:rPr lang="en-US" smtClean="0"/>
              <a:t>18</a:t>
            </a:fld>
            <a:endParaRPr lang="en-US"/>
          </a:p>
        </p:txBody>
      </p:sp>
    </p:spTree>
    <p:extLst>
      <p:ext uri="{BB962C8B-B14F-4D97-AF65-F5344CB8AC3E}">
        <p14:creationId xmlns:p14="http://schemas.microsoft.com/office/powerpoint/2010/main" val="990704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588"/>
              </a:spcAft>
              <a:buFont typeface="+mj-lt"/>
              <a:buNone/>
            </a:pPr>
            <a:r>
              <a:rPr lang="en-US" dirty="0"/>
              <a:t>When our office works with schools and districts, here is a good visual for recommendations on increasing positive conditions for learning. I’m sure you’ve seen this graphic before, but I want to highlight some components from a wellness lens. If schools offer a safe, welcoming, inclusive environment, students are more likely to attend school and have higher academic achievement.</a:t>
            </a:r>
          </a:p>
          <a:p>
            <a:pPr>
              <a:spcAft>
                <a:spcPts val="588"/>
              </a:spcAft>
              <a:buFont typeface="+mj-lt"/>
              <a:buNone/>
            </a:pPr>
            <a:endParaRPr lang="en-US" b="1" dirty="0"/>
          </a:p>
          <a:p>
            <a:pPr>
              <a:spcAft>
                <a:spcPts val="588"/>
              </a:spcAft>
              <a:buFont typeface="+mj-lt"/>
              <a:buNone/>
            </a:pPr>
            <a:r>
              <a:rPr lang="en-US" b="1" dirty="0"/>
              <a:t>An important recommendation on increasing student attendance is focusing on universal strategies to improve school climate. </a:t>
            </a:r>
          </a:p>
          <a:p>
            <a:pPr>
              <a:spcAft>
                <a:spcPts val="588"/>
              </a:spcAft>
              <a:buFont typeface="+mj-lt"/>
              <a:buNone/>
            </a:pPr>
            <a:endParaRPr lang="en-US" b="1" dirty="0"/>
          </a:p>
          <a:p>
            <a:pPr>
              <a:spcAft>
                <a:spcPts val="588"/>
              </a:spcAft>
              <a:buFont typeface="+mj-lt"/>
              <a:buNone/>
            </a:pPr>
            <a:r>
              <a:rPr lang="en-US" b="1" dirty="0"/>
              <a:t>Basic needs</a:t>
            </a:r>
            <a:r>
              <a:rPr lang="en-US" dirty="0"/>
              <a:t>, School and learning can’t/won’t be a priority- how can you help? What community partners? </a:t>
            </a:r>
          </a:p>
          <a:p>
            <a:pPr>
              <a:spcAft>
                <a:spcPts val="588"/>
              </a:spcAft>
              <a:buFont typeface="+mj-lt"/>
              <a:buNone/>
            </a:pPr>
            <a:r>
              <a:rPr lang="en-US" b="1" dirty="0"/>
              <a:t>Supports, services for students and staff </a:t>
            </a:r>
          </a:p>
          <a:p>
            <a:pPr marL="1382975" lvl="2" indent="-285750">
              <a:buFont typeface="Arial" panose="020B0604020202020204" pitchFamily="34" charset="0"/>
              <a:buChar char="•"/>
            </a:pPr>
            <a:endParaRPr lang="en-US" dirty="0"/>
          </a:p>
          <a:p>
            <a:pPr marL="0" marR="0" lvl="0" indent="0" algn="l" defTabSz="109722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effectLst/>
                <a:latin typeface="Calibri"/>
                <a:ea typeface="Calibri" panose="020F0502020204030204" pitchFamily="34" charset="0"/>
                <a:cs typeface="Calibri"/>
              </a:rPr>
              <a:t>Regulation/Focused Attention practices:</a:t>
            </a:r>
            <a:r>
              <a:rPr lang="en-US" sz="1400" b="0" dirty="0">
                <a:effectLst/>
                <a:latin typeface="Calibri"/>
                <a:ea typeface="Calibri" panose="020F0502020204030204" pitchFamily="34" charset="0"/>
                <a:cs typeface="Calibri"/>
              </a:rPr>
              <a:t> </a:t>
            </a:r>
            <a:r>
              <a:rPr lang="en-US" sz="1400" dirty="0"/>
              <a:t>Building a school culture that recognizes all emotional reactions as normal helps students feel safe to express their </a:t>
            </a:r>
          </a:p>
          <a:p>
            <a:pPr marL="0" marR="0" lvl="0" indent="0" algn="l" defTabSz="109722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effectLst/>
              <a:latin typeface="Calibri"/>
              <a:ea typeface="Calibri" panose="020F0502020204030204" pitchFamily="34" charset="0"/>
              <a:cs typeface="Calibri"/>
            </a:endParaRPr>
          </a:p>
          <a:p>
            <a:pPr marL="0" marR="0" lvl="0" indent="0" algn="l" defTabSz="109722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effectLst/>
                <a:latin typeface="Calibri"/>
                <a:ea typeface="Calibri" panose="020F0502020204030204" pitchFamily="34" charset="0"/>
                <a:cs typeface="Calibri"/>
              </a:rPr>
              <a:t>Students must be regulated in order to learn and move lessons from working memory to short term to long term memory. Dysregulated adult can not regulate a child. </a:t>
            </a:r>
          </a:p>
          <a:p>
            <a:pPr marL="834363" marR="0" lvl="1" indent="-285750" algn="l" defTabSz="10972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effectLst/>
                <a:latin typeface="Calibri"/>
                <a:ea typeface="Calibri" panose="020F0502020204030204" pitchFamily="34" charset="0"/>
                <a:cs typeface="Calibri"/>
              </a:rPr>
              <a:t>Regulation practices leads to increased engagement, task perseverance, creativity, decrease in class removal and overall school wide decrease in behavior challenges</a:t>
            </a:r>
          </a:p>
          <a:p>
            <a:pPr marL="834363" marR="0" lvl="1" indent="-285750" algn="l" defTabSz="10972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effectLst/>
                <a:latin typeface="Calibri"/>
                <a:ea typeface="Calibri" panose="020F0502020204030204" pitchFamily="34" charset="0"/>
                <a:cs typeface="Calibri"/>
              </a:rPr>
              <a:t>Brain breaks vs this. Energizing focused </a:t>
            </a:r>
            <a:r>
              <a:rPr lang="en-US" sz="1400" b="0" u="sng" dirty="0">
                <a:effectLst/>
                <a:latin typeface="Calibri"/>
                <a:ea typeface="Calibri" panose="020F0502020204030204" pitchFamily="34" charset="0"/>
                <a:cs typeface="Calibri"/>
              </a:rPr>
              <a:t>attention activity-activates the learning part of brain. </a:t>
            </a:r>
          </a:p>
          <a:p>
            <a:pPr marL="834363" marR="0" lvl="1" indent="-285750" algn="l" defTabSz="10972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effectLst/>
                <a:latin typeface="Calibri"/>
                <a:ea typeface="Calibri" panose="020F0502020204030204" pitchFamily="34" charset="0"/>
                <a:cs typeface="Calibri"/>
              </a:rPr>
              <a:t>Help students stay at baseline to enhance learning or reduce likelihood of intense emotions.</a:t>
            </a:r>
          </a:p>
          <a:p>
            <a:pPr marL="834363" marR="0" lvl="1" indent="-285750" algn="l" defTabSz="10972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effectLst/>
                <a:latin typeface="Calibri"/>
                <a:cs typeface="Calibri"/>
              </a:rPr>
              <a:t>Staff- where do they go? Regulation opportunities, </a:t>
            </a:r>
            <a:endParaRPr lang="en-US" sz="1400" b="0" dirty="0">
              <a:effectLst/>
              <a:latin typeface="Calibri"/>
              <a:cs typeface="Calibri"/>
            </a:endParaRPr>
          </a:p>
          <a:p>
            <a:pPr marL="548613" marR="0" lvl="1" indent="0" algn="l" defTabSz="109722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dirty="0">
              <a:effectLst/>
              <a:latin typeface="Calibri"/>
              <a:cs typeface="Calibri"/>
            </a:endParaRPr>
          </a:p>
          <a:p>
            <a:pPr marL="548613" marR="0" lvl="1" indent="0" algn="l" defTabSz="109722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Staff education Awareness</a:t>
            </a:r>
            <a:endParaRPr lang="en-US" b="0" dirty="0"/>
          </a:p>
          <a:p>
            <a:pPr marL="720063" lvl="1" indent="-171450">
              <a:buFont typeface="Arial" panose="020B0604020202020204" pitchFamily="34" charset="0"/>
              <a:buChar char="•"/>
            </a:pPr>
            <a:r>
              <a:rPr lang="en-US" b="0" dirty="0"/>
              <a:t>Build teacher competencies</a:t>
            </a:r>
          </a:p>
          <a:p>
            <a:pPr marL="720063" lvl="1" indent="-171450">
              <a:buFont typeface="Arial" panose="020B0604020202020204" pitchFamily="34" charset="0"/>
              <a:buChar char="•"/>
            </a:pPr>
            <a:r>
              <a:rPr lang="en-US" b="0" dirty="0"/>
              <a:t>Reflect on what kind of PD is being done with TIC and similar topics</a:t>
            </a:r>
          </a:p>
          <a:p>
            <a:pPr marL="720063" lvl="1" indent="-171450">
              <a:buFont typeface="Arial" panose="020B0604020202020204" pitchFamily="34" charset="0"/>
              <a:buChar char="•"/>
            </a:pPr>
            <a:r>
              <a:rPr lang="en-US" b="0" dirty="0"/>
              <a:t>How can you promote this/fold into other frameworks like PBIS? </a:t>
            </a:r>
          </a:p>
          <a:p>
            <a:pPr marL="720063" lvl="1" indent="-171450">
              <a:buFont typeface="Arial" panose="020B0604020202020204" pitchFamily="34" charset="0"/>
              <a:buChar char="•"/>
            </a:pPr>
            <a:r>
              <a:rPr lang="en-US" b="0" dirty="0"/>
              <a:t>Consider schoolwide data or information and how it impacts practices. </a:t>
            </a:r>
          </a:p>
          <a:p>
            <a:pPr marL="720063" lvl="1" indent="-171450">
              <a:buFont typeface="Arial" panose="020B0604020202020204" pitchFamily="34" charset="0"/>
              <a:buChar char="•"/>
            </a:pPr>
            <a:endParaRPr lang="en-US" b="1" dirty="0"/>
          </a:p>
          <a:p>
            <a:pPr marL="285750" marR="0" lvl="0" indent="-285750" algn="l" defTabSz="1097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a:spcAft>
                <a:spcPts val="588"/>
              </a:spcAft>
              <a:buFont typeface="Wingdings" charset="2"/>
              <a:buChar char="ü"/>
            </a:pPr>
            <a:endParaRPr lang="en-US" dirty="0"/>
          </a:p>
          <a:p>
            <a:pPr marL="0" indent="0">
              <a:buFont typeface="Arial" panose="020B0604020202020204" pitchFamily="34" charset="0"/>
              <a:buNone/>
            </a:pPr>
            <a:endParaRPr lang="en-US" b="0" i="1" u="none" dirty="0"/>
          </a:p>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19</a:t>
            </a:fld>
            <a:endParaRPr lang="en-US"/>
          </a:p>
        </p:txBody>
      </p:sp>
    </p:spTree>
    <p:extLst>
      <p:ext uri="{BB962C8B-B14F-4D97-AF65-F5344CB8AC3E}">
        <p14:creationId xmlns:p14="http://schemas.microsoft.com/office/powerpoint/2010/main" val="1118829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cs typeface="Calibri"/>
              </a:rPr>
              <a:t>As you know, the Department has 4 priorities for the students we serve. Those are literacy, workforce readiness, accelerating learning, and student wellness. All of these priorities are interconnected, and our team could present a very strong case that without student wellness, none of these could happen. Students must be healthy physically and mentally to be able to physically attend school and reach their full learning potential.</a:t>
            </a:r>
          </a:p>
          <a:p>
            <a:r>
              <a:rPr lang="en-US" dirty="0"/>
              <a:t>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DCA75-60B4-4942-A5EB-823EE5AE49C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394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latin typeface="Arial" panose="020B0604020202020204" pitchFamily="34" charset="0"/>
                <a:ea typeface="Calibri" panose="020F0502020204030204" pitchFamily="34" charset="0"/>
              </a:rPr>
              <a:t>Tier 2 and 3 interventions are more specified interventions for a student who has shown signs of risk of chronic absenteeism.  It is important that school's address each of these as a case-by-case basis to ensure that they are identifying the barriers the family faces and then can provide them with adequate needs to overcome these barriers</a:t>
            </a:r>
            <a:endParaRPr lang="en-US" dirty="0"/>
          </a:p>
          <a:p>
            <a:pPr marL="0" indent="0">
              <a:buFont typeface="Arial" panose="020B0604020202020204" pitchFamily="34" charset="0"/>
              <a:buNone/>
            </a:pPr>
            <a:endParaRPr lang="en-US" b="1" i="0" dirty="0">
              <a:solidFill>
                <a:srgbClr val="000000"/>
              </a:solidFill>
              <a:effectLst/>
              <a:latin typeface="Arial" panose="020B0604020202020204" pitchFamily="34" charset="0"/>
              <a:cs typeface="Arial" panose="020B0604020202020204" pitchFamily="34" charset="0"/>
            </a:endParaRPr>
          </a:p>
          <a:p>
            <a:r>
              <a:rPr lang="en-US" b="1" i="0" dirty="0">
                <a:solidFill>
                  <a:srgbClr val="000000"/>
                </a:solidFill>
                <a:effectLst/>
                <a:latin typeface="Arial" panose="020B0604020202020204" pitchFamily="34" charset="0"/>
                <a:cs typeface="Arial" panose="020B0604020202020204" pitchFamily="34" charset="0"/>
              </a:rPr>
              <a:t>Social Skills Instruction-</a:t>
            </a:r>
            <a:r>
              <a:rPr lang="en-US" b="0" i="0" dirty="0">
                <a:solidFill>
                  <a:srgbClr val="000000"/>
                </a:solidFill>
                <a:effectLst/>
                <a:latin typeface="Arial" panose="020B0604020202020204" pitchFamily="34" charset="0"/>
                <a:cs typeface="Arial" panose="020B0604020202020204" pitchFamily="34" charset="0"/>
              </a:rPr>
              <a:t>deficits in social skills can look like behavior problems, which can lead to consequences or internalizing behaviors; groups also fosters connection with school adults and peers</a:t>
            </a:r>
          </a:p>
          <a:p>
            <a:r>
              <a:rPr lang="en-US" b="0" i="0" dirty="0">
                <a:solidFill>
                  <a:srgbClr val="000000"/>
                </a:solidFill>
                <a:effectLst/>
                <a:latin typeface="Arial" panose="020B0604020202020204" pitchFamily="34" charset="0"/>
                <a:cs typeface="Arial" panose="020B0604020202020204" pitchFamily="34" charset="0"/>
              </a:rPr>
              <a:t>-Breakfast club: </a:t>
            </a:r>
            <a:r>
              <a:rPr lang="en-US" sz="1800" dirty="0">
                <a:effectLst/>
                <a:latin typeface="Calibri" panose="020F0502020204030204" pitchFamily="34" charset="0"/>
                <a:ea typeface="Calibri" panose="020F0502020204030204" pitchFamily="34" charset="0"/>
                <a:cs typeface="Times New Roman" panose="02020603050405020304" pitchFamily="18" charset="0"/>
              </a:rPr>
              <a:t>soft start intervention in alternative location. Helpful for kids who can’t make the quick transition from home/bus to academics</a:t>
            </a:r>
            <a:endParaRPr lang="en-US" b="1" i="0" dirty="0">
              <a:solidFill>
                <a:srgbClr val="000000"/>
              </a:solidFill>
              <a:effectLst/>
              <a:latin typeface="Arial" panose="020B0604020202020204" pitchFamily="34" charset="0"/>
              <a:cs typeface="Arial" panose="020B0604020202020204" pitchFamily="34" charset="0"/>
            </a:endParaRPr>
          </a:p>
          <a:p>
            <a:r>
              <a:rPr lang="en-US" b="1" i="0" dirty="0">
                <a:solidFill>
                  <a:srgbClr val="000000"/>
                </a:solidFill>
                <a:effectLst/>
                <a:latin typeface="Arial" panose="020B0604020202020204" pitchFamily="34" charset="0"/>
                <a:cs typeface="Arial" panose="020B0604020202020204" pitchFamily="34" charset="0"/>
              </a:rPr>
              <a:t>Regulation- </a:t>
            </a:r>
            <a:r>
              <a:rPr lang="en-US" b="0" i="0" dirty="0">
                <a:solidFill>
                  <a:srgbClr val="000000"/>
                </a:solidFill>
                <a:effectLst/>
                <a:latin typeface="Arial" panose="020B0604020202020204" pitchFamily="34" charset="0"/>
                <a:cs typeface="Arial" panose="020B0604020202020204" pitchFamily="34" charset="0"/>
              </a:rPr>
              <a:t>I mentioned how regulation should be a universal approach but some students may need more opportunities or different strategies</a:t>
            </a:r>
          </a:p>
          <a:p>
            <a:endParaRPr lang="en-US" b="1" i="0" dirty="0">
              <a:solidFill>
                <a:srgbClr val="000000"/>
              </a:solidFill>
              <a:effectLst/>
              <a:latin typeface="Arial" panose="020B0604020202020204" pitchFamily="34" charset="0"/>
              <a:cs typeface="Arial" panose="020B0604020202020204" pitchFamily="34" charset="0"/>
            </a:endParaRPr>
          </a:p>
          <a:p>
            <a:pPr marL="0" marR="0" lvl="0" indent="0" algn="l" defTabSz="1097225"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Arial" panose="020B0604020202020204" pitchFamily="34" charset="0"/>
                <a:cs typeface="Arial" panose="020B0604020202020204" pitchFamily="34" charset="0"/>
              </a:rPr>
              <a:t>Connection </a:t>
            </a:r>
            <a:r>
              <a:rPr lang="en-US" b="0" i="0" dirty="0">
                <a:solidFill>
                  <a:srgbClr val="000000"/>
                </a:solidFill>
                <a:effectLst/>
                <a:latin typeface="Arial" panose="020B0604020202020204" pitchFamily="34" charset="0"/>
                <a:cs typeface="Arial" panose="020B0604020202020204" pitchFamily="34" charset="0"/>
              </a:rPr>
              <a:t>: </a:t>
            </a:r>
            <a:endParaRPr lang="en-US" dirty="0"/>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  </a:t>
            </a:r>
            <a:r>
              <a:rPr lang="en-US" b="0" i="0" dirty="0">
                <a:solidFill>
                  <a:srgbClr val="212529"/>
                </a:solidFill>
                <a:effectLst/>
                <a:latin typeface="roboto" panose="02000000000000000000" pitchFamily="2" charset="0"/>
              </a:rPr>
              <a:t>When students feel supported and cared for in their school environments, they can be less likely to abuse substances, to become involved in violence, and to participate in other problematic behaviors. These students are also more likely to develop positive attitudes toward themselves and prosocial attitudes and behaviors toward others. </a:t>
            </a:r>
          </a:p>
          <a:p>
            <a:r>
              <a:rPr lang="en-US" b="0" i="0" dirty="0">
                <a:solidFill>
                  <a:srgbClr val="000000"/>
                </a:solidFill>
                <a:effectLst/>
                <a:latin typeface="Arial" panose="020B0604020202020204" pitchFamily="34" charset="0"/>
                <a:cs typeface="Arial" panose="020B0604020202020204" pitchFamily="34" charset="0"/>
              </a:rPr>
              <a:t>Walk/talk with staff or older students, learn more about what may be happening at home)</a:t>
            </a:r>
          </a:p>
          <a:p>
            <a:r>
              <a:rPr lang="en-US" b="0" i="0" dirty="0">
                <a:solidFill>
                  <a:srgbClr val="000000"/>
                </a:solidFill>
                <a:effectLst/>
                <a:latin typeface="Arial" panose="020B0604020202020204" pitchFamily="34" charset="0"/>
                <a:cs typeface="Arial" panose="020B0604020202020204" pitchFamily="34" charset="0"/>
              </a:rPr>
              <a:t> -Check in/Check out (can you do it with a regulating?)</a:t>
            </a:r>
          </a:p>
          <a:p>
            <a:r>
              <a:rPr lang="en-US" b="0" i="0" dirty="0">
                <a:solidFill>
                  <a:srgbClr val="000000"/>
                </a:solidFill>
                <a:effectLst/>
                <a:latin typeface="Arial" panose="020B0604020202020204" pitchFamily="34" charset="0"/>
                <a:cs typeface="Arial" panose="020B0604020202020204" pitchFamily="34" charset="0"/>
              </a:rPr>
              <a:t>-When engaging in plans like previous slide, consider who can be utilized (other students and staff)</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sz="1400" b="1" i="0" dirty="0">
              <a:solidFill>
                <a:srgbClr val="000000"/>
              </a:solidFill>
              <a:effectLst/>
              <a:ea typeface="Open Sans"/>
            </a:endParaRPr>
          </a:p>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1" i="0" dirty="0">
                <a:solidFill>
                  <a:srgbClr val="000000"/>
                </a:solidFill>
                <a:effectLst/>
                <a:ea typeface="Open Sans"/>
              </a:rPr>
              <a:t>Case management or counseling services </a:t>
            </a:r>
          </a:p>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0" i="0" dirty="0">
                <a:solidFill>
                  <a:srgbClr val="000000"/>
                </a:solidFill>
                <a:effectLst/>
                <a:ea typeface="Open Sans"/>
              </a:rPr>
              <a:t>- Parent engagement early on to let them know this is a possibility and get buy in</a:t>
            </a:r>
          </a:p>
          <a:p>
            <a:endParaRPr lang="en-US" b="1" i="0" dirty="0">
              <a:solidFill>
                <a:srgbClr val="000000"/>
              </a:solidFill>
              <a:effectLst/>
              <a:latin typeface="Arial" panose="020B0604020202020204" pitchFamily="34" charset="0"/>
              <a:cs typeface="Arial" panose="020B0604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A88EB8E9-7E05-4C60-A58D-798732DD5BFE}" type="slidenum">
              <a:rPr lang="en-US" smtClean="0"/>
              <a:t>20</a:t>
            </a:fld>
            <a:endParaRPr lang="en-US"/>
          </a:p>
        </p:txBody>
      </p:sp>
    </p:spTree>
    <p:extLst>
      <p:ext uri="{BB962C8B-B14F-4D97-AF65-F5344CB8AC3E}">
        <p14:creationId xmlns:p14="http://schemas.microsoft.com/office/powerpoint/2010/main" val="2003114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12121"/>
                </a:solidFill>
                <a:effectLst/>
                <a:latin typeface="Roboto" panose="02000000000000000000" pitchFamily="2" charset="0"/>
              </a:rPr>
              <a:t>Families:-bring parent/caregiver voice to the 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solidFill>
                <a:srgbClr val="212121"/>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Ensuring that caregivers feel connected and involved with the school is key to supporting children’s mental health. Some may have had difficult times at school themselves when they were younger, and their confidence in the ability of the school to support their child may be low. By finding ways to involve them in school life and communicating and working in partnership with them, you will build caregivers’ trust in the school. If they trust that school staff will listen to them and their child, they will be more able to support the child to attend school, as they know that they will be cared for and their needs will be met. </a:t>
            </a:r>
            <a:r>
              <a:rPr lang="en-US" sz="1200" dirty="0">
                <a:effectLst/>
                <a:latin typeface="Calibri" panose="020F0502020204030204" pitchFamily="34" charset="0"/>
              </a:rPr>
              <a:t>Schools that have strong family engagement strategies have been shown to have higher attendance rates.</a:t>
            </a:r>
          </a:p>
          <a:p>
            <a:endParaRPr lang="en-US" b="1" i="0" dirty="0">
              <a:solidFill>
                <a:srgbClr val="21212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Some recommendations at the school level include: </a:t>
            </a: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Identify programs as supports and resources, not consequences. </a:t>
            </a:r>
            <a:r>
              <a:rPr lang="en-US" b="0" i="0" dirty="0">
                <a:solidFill>
                  <a:srgbClr val="000000"/>
                </a:solidFill>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Remember they May be experiencing their own MH concerns </a:t>
            </a:r>
            <a:endParaRPr lang="en-US" b="1" i="0" dirty="0">
              <a:solidFill>
                <a:srgbClr val="000000"/>
              </a:solidFill>
              <a:effectLst/>
              <a:latin typeface="Arial" panose="020B0604020202020204" pitchFamily="34" charset="0"/>
              <a:cs typeface="Arial" panose="020B0604020202020204" pitchFamily="34" charset="0"/>
            </a:endParaRPr>
          </a:p>
          <a:p>
            <a:pPr marL="174982" indent="-174982">
              <a:buFont typeface="Arial" panose="020B0604020202020204" pitchFamily="34" charset="0"/>
              <a:buChar char="•"/>
            </a:pPr>
            <a:r>
              <a:rPr lang="en-US" sz="1050" dirty="0"/>
              <a:t>Encourage healthy habits and routines  - sleep education, routine in the morning to get to school </a:t>
            </a:r>
          </a:p>
          <a:p>
            <a:pPr marL="174982" marR="0" lvl="0" indent="-1749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t>Co-produce a return to school action plan in collaboration with the student, their family and relevant school staff. . If the student is finding the idea of returning to school particularly difficult, the plan could focus on smaller steps – like meeting a friend from school or completing a piece of work – to begin the process of returning to school. </a:t>
            </a:r>
          </a:p>
          <a:p>
            <a:pPr marL="174982" indent="-174982">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Communicate your programs and supports to families and community partners (basic needs)</a:t>
            </a:r>
          </a:p>
          <a:p>
            <a:pPr marL="174982" indent="-174982">
              <a:buFont typeface="Arial" panose="020B0604020202020204" pitchFamily="34" charset="0"/>
              <a:buChar char="•"/>
            </a:pPr>
            <a:endParaRPr lang="en-US" sz="1000" dirty="0"/>
          </a:p>
          <a:p>
            <a:endParaRPr lang="en-US" dirty="0"/>
          </a:p>
        </p:txBody>
      </p:sp>
      <p:sp>
        <p:nvSpPr>
          <p:cNvPr id="4" name="Slide Number Placeholder 3"/>
          <p:cNvSpPr>
            <a:spLocks noGrp="1"/>
          </p:cNvSpPr>
          <p:nvPr>
            <p:ph type="sldNum" sz="quarter" idx="5"/>
          </p:nvPr>
        </p:nvSpPr>
        <p:spPr/>
        <p:txBody>
          <a:bodyPr/>
          <a:lstStyle/>
          <a:p>
            <a:fld id="{8AF6911B-BB64-43A4-9C89-7149E98243E5}" type="slidenum">
              <a:rPr lang="en-US" smtClean="0"/>
              <a:t>21</a:t>
            </a:fld>
            <a:endParaRPr lang="en-US"/>
          </a:p>
        </p:txBody>
      </p:sp>
    </p:spTree>
    <p:extLst>
      <p:ext uri="{BB962C8B-B14F-4D97-AF65-F5344CB8AC3E}">
        <p14:creationId xmlns:p14="http://schemas.microsoft.com/office/powerpoint/2010/main" val="1847862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Calibri" panose="020F0502020204030204" pitchFamily="34" charset="0"/>
                <a:ea typeface="Calibri" panose="020F0502020204030204" pitchFamily="34" charset="0"/>
                <a:cs typeface="Times New Roman" panose="02020603050405020304" pitchFamily="18" charset="0"/>
              </a:rPr>
              <a:t>Staff wellness has been mentioned throughout the webinar, but it’s important to continue to </a:t>
            </a:r>
            <a:r>
              <a:rPr lang="en-US" sz="1100">
                <a:effectLst/>
                <a:latin typeface="Calibri" panose="020F0502020204030204" pitchFamily="34" charset="0"/>
                <a:ea typeface="Calibri" panose="020F0502020204030204" pitchFamily="34" charset="0"/>
                <a:cs typeface="Times New Roman" panose="02020603050405020304" pitchFamily="18" charset="0"/>
              </a:rPr>
              <a:t>highlight its </a:t>
            </a:r>
            <a:r>
              <a:rPr lang="en-US" sz="1100" dirty="0">
                <a:effectLst/>
                <a:latin typeface="Calibri" panose="020F0502020204030204" pitchFamily="34" charset="0"/>
                <a:ea typeface="Calibri" panose="020F0502020204030204" pitchFamily="34" charset="0"/>
                <a:cs typeface="Times New Roman" panose="02020603050405020304" pitchFamily="18" charset="0"/>
              </a:rPr>
              <a:t>importance in maintaining positive school climate. Studies show that occupational wellness aligns with job engagement. </a:t>
            </a:r>
            <a:r>
              <a:rPr lang="en-US" sz="1100" dirty="0">
                <a:latin typeface="Arial" panose="020B0604020202020204" pitchFamily="34" charset="0"/>
                <a:cs typeface="Arial" panose="020B0604020202020204" pitchFamily="34" charset="0"/>
              </a:rPr>
              <a:t>Our motivation to give back or make a difference drives our work.</a:t>
            </a:r>
          </a:p>
          <a:p>
            <a:r>
              <a:rPr lang="en-US" sz="1100" dirty="0">
                <a:latin typeface="Arial" panose="020B0604020202020204" pitchFamily="34" charset="0"/>
                <a:cs typeface="Arial" panose="020B0604020202020204" pitchFamily="34" charset="0"/>
              </a:rPr>
              <a:t>Healthy engagement requires us to be balanced and set boundaries with priorities, time, and energy.</a:t>
            </a:r>
            <a:endParaRPr lang="en-CA" sz="1100" dirty="0">
              <a:latin typeface="Arial" panose="020B0604020202020204" pitchFamily="34" charset="0"/>
              <a:cs typeface="Arial" panose="020B0604020202020204" pitchFamily="34"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As mental health and behavioral concerns have risen over the past several years, it is important to consider the impact this had on our school staff. Acknowledging this at the universal level can show support, build capacity and confidence in handling difficult situations.</a:t>
            </a:r>
          </a:p>
          <a:p>
            <a:pPr marL="0" marR="0" lvl="0" indent="0">
              <a:lnSpc>
                <a:spcPct val="107000"/>
              </a:lnSpc>
              <a:spcBef>
                <a:spcPts val="0"/>
              </a:spcBef>
              <a:spcAft>
                <a:spcPts val="0"/>
              </a:spcAft>
              <a:buFont typeface="Arial" panose="020B0604020202020204" pitchFamily="34" charset="0"/>
              <a:buNone/>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Dysregulated adult can not regulate students. You can support staff in identifying their own triggers.</a:t>
            </a:r>
          </a:p>
          <a:p>
            <a:pPr marL="0" marR="0" lvl="0" indent="0">
              <a:lnSpc>
                <a:spcPct val="107000"/>
              </a:lnSpc>
              <a:spcBef>
                <a:spcPts val="0"/>
              </a:spcBef>
              <a:spcAft>
                <a:spcPts val="0"/>
              </a:spcAft>
              <a:buFont typeface="Arial" panose="020B0604020202020204" pitchFamily="34" charset="0"/>
              <a:buNone/>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Coping in and out of school </a:t>
            </a:r>
          </a:p>
          <a:p>
            <a:pPr marL="0" marR="0" lvl="0" indent="0">
              <a:lnSpc>
                <a:spcPct val="107000"/>
              </a:lnSpc>
              <a:spcBef>
                <a:spcPts val="0"/>
              </a:spcBef>
              <a:spcAft>
                <a:spcPts val="0"/>
              </a:spcAft>
              <a:buFont typeface="Arial" panose="020B0604020202020204" pitchFamily="34" charset="0"/>
              <a:buNone/>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How can you offer staff a break? (app example) </a:t>
            </a:r>
          </a:p>
          <a:p>
            <a:pPr marL="0" marR="0" lvl="0" indent="0">
              <a:lnSpc>
                <a:spcPct val="107000"/>
              </a:lnSpc>
              <a:spcBef>
                <a:spcPts val="0"/>
              </a:spcBef>
              <a:spcAft>
                <a:spcPts val="800"/>
              </a:spcAft>
              <a:buFont typeface="Arial" panose="020B0604020202020204" pitchFamily="34" charset="0"/>
              <a:buNone/>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Physical movement throughout the day</a:t>
            </a:r>
          </a:p>
          <a:p>
            <a:pPr marL="0" marR="0" lvl="0" indent="0">
              <a:lnSpc>
                <a:spcPct val="107000"/>
              </a:lnSpc>
              <a:spcBef>
                <a:spcPts val="0"/>
              </a:spcBef>
              <a:spcAft>
                <a:spcPts val="800"/>
              </a:spcAft>
              <a:buFont typeface="Arial" panose="020B0604020202020204" pitchFamily="34" charset="0"/>
              <a:buNone/>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tab pos="914400" algn="l"/>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Consider- What do you have in place to promote wellness in the district or building level? </a:t>
            </a:r>
          </a:p>
          <a:p>
            <a:pPr marL="0" marR="0" lvl="0" indent="0">
              <a:lnSpc>
                <a:spcPct val="107000"/>
              </a:lnSpc>
              <a:spcBef>
                <a:spcPts val="0"/>
              </a:spcBef>
              <a:spcAft>
                <a:spcPts val="800"/>
              </a:spcAft>
              <a:buFont typeface="Arial" panose="020B0604020202020204" pitchFamily="34" charset="0"/>
              <a:buNone/>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Are staff aware of resources to support their needs? Things like EAP or other staff wellness programs. How can staff build a cohort? There are plenty of online communities now. </a:t>
            </a:r>
          </a:p>
          <a:p>
            <a:pPr marL="0" marR="0" lvl="0" indent="0">
              <a:lnSpc>
                <a:spcPct val="107000"/>
              </a:lnSpc>
              <a:spcBef>
                <a:spcPts val="0"/>
              </a:spcBef>
              <a:spcAft>
                <a:spcPts val="800"/>
              </a:spcAft>
              <a:buFont typeface="Arial" panose="020B0604020202020204" pitchFamily="34" charset="0"/>
              <a:buNone/>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22</a:t>
            </a:fld>
            <a:endParaRPr lang="en-US"/>
          </a:p>
        </p:txBody>
      </p:sp>
    </p:spTree>
    <p:extLst>
      <p:ext uri="{BB962C8B-B14F-4D97-AF65-F5344CB8AC3E}">
        <p14:creationId xmlns:p14="http://schemas.microsoft.com/office/powerpoint/2010/main" val="3712521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 have some knowledge about strategies and frameworks to support wellness and attendance, I will share some resources to help you make informed decisions about what would fit best for your school or district </a:t>
            </a:r>
          </a:p>
        </p:txBody>
      </p:sp>
      <p:sp>
        <p:nvSpPr>
          <p:cNvPr id="4" name="Slide Number Placeholder 3"/>
          <p:cNvSpPr>
            <a:spLocks noGrp="1"/>
          </p:cNvSpPr>
          <p:nvPr>
            <p:ph type="sldNum" sz="quarter" idx="5"/>
          </p:nvPr>
        </p:nvSpPr>
        <p:spPr/>
        <p:txBody>
          <a:bodyPr/>
          <a:lstStyle/>
          <a:p>
            <a:fld id="{35F9449F-94EE-4986-8609-86FE64B6BA3F}" type="slidenum">
              <a:rPr lang="en-US" smtClean="0"/>
              <a:t>23</a:t>
            </a:fld>
            <a:endParaRPr lang="en-US"/>
          </a:p>
        </p:txBody>
      </p:sp>
    </p:spTree>
    <p:extLst>
      <p:ext uri="{BB962C8B-B14F-4D97-AF65-F5344CB8AC3E}">
        <p14:creationId xmlns:p14="http://schemas.microsoft.com/office/powerpoint/2010/main" val="3447027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b="1"/>
              <a:t>Nicole</a:t>
            </a:r>
          </a:p>
          <a:p>
            <a:pPr marL="0" marR="0" lvl="0" indent="0" algn="l" defTabSz="931774" rtl="0" eaLnBrk="1" fontAlgn="auto" latinLnBrk="0" hangingPunct="1">
              <a:lnSpc>
                <a:spcPct val="100000"/>
              </a:lnSpc>
              <a:spcBef>
                <a:spcPts val="0"/>
              </a:spcBef>
              <a:spcAft>
                <a:spcPts val="0"/>
              </a:spcAft>
              <a:buClrTx/>
              <a:buSzTx/>
              <a:buFontTx/>
              <a:buNone/>
              <a:tabLst/>
              <a:defRPr/>
            </a:pPr>
            <a:r>
              <a:rPr lang="en-US"/>
              <a:t>The state leads a coordinated youth survey effort led by the Departments of Mental Health and Addiction Services, Health, and Education and Workforce </a:t>
            </a:r>
          </a:p>
          <a:p>
            <a:pPr defTabSz="931774">
              <a:defRPr/>
            </a:pPr>
            <a:r>
              <a:rPr lang="en-US">
                <a:latin typeface="Arial"/>
                <a:cs typeface="Arial"/>
              </a:rPr>
              <a:t>These youth survey include the OHYES!, the Youth Risk Behavior Survey/Youth Tobacco Survey (YRBS/YTS), and School Health Profiles. </a:t>
            </a:r>
          </a:p>
          <a:p>
            <a:pPr defTabSz="931774">
              <a:defRPr/>
            </a:pPr>
            <a:endParaRPr lang="en-US">
              <a:latin typeface="Arial"/>
              <a:cs typeface="Arial"/>
            </a:endParaRPr>
          </a:p>
          <a:p>
            <a:pPr>
              <a:spcBef>
                <a:spcPts val="1800"/>
              </a:spcBef>
            </a:pPr>
            <a:r>
              <a:rPr lang="en-US" sz="1200">
                <a:latin typeface="Source Sans Pro" panose="020B0503030403020204" pitchFamily="34" charset="0"/>
                <a:ea typeface="Source Sans Pro" panose="020B0503030403020204" pitchFamily="34" charset="0"/>
              </a:rPr>
              <a:t>These are voluntary surveys that offer a look into the experiences of youth in different communities across Ohio. The surveys measures the frequency of the behaviors and experiences that pose a risk to youth wellness, and those that help to protect it. For example, may ask about substance use or feelings of connectedness to an adult. </a:t>
            </a:r>
          </a:p>
          <a:p>
            <a:pPr>
              <a:spcBef>
                <a:spcPts val="1800"/>
              </a:spcBef>
            </a:pPr>
            <a:endParaRPr lang="en-US" sz="1200">
              <a:latin typeface="Source Sans Pro" panose="020B0503030403020204" pitchFamily="34" charset="0"/>
              <a:ea typeface="Source Sans Pro" panose="020B0503030403020204" pitchFamily="34" charset="0"/>
            </a:endParaRPr>
          </a:p>
          <a:p>
            <a:pPr>
              <a:spcBef>
                <a:spcPts val="1800"/>
              </a:spcBef>
            </a:pPr>
            <a:r>
              <a:rPr lang="en-US" sz="1200">
                <a:latin typeface="Source Sans Pro" panose="020B0503030403020204" pitchFamily="34" charset="0"/>
                <a:ea typeface="Source Sans Pro" panose="020B0503030403020204" pitchFamily="34" charset="0"/>
              </a:rPr>
              <a:t> </a:t>
            </a:r>
            <a:r>
              <a:rPr lang="en-US" sz="1200">
                <a:effectLst/>
                <a:latin typeface="Source Sans Pro" panose="020B0503030403020204" pitchFamily="34" charset="0"/>
                <a:ea typeface="Source Sans Pro" panose="020B0503030403020204" pitchFamily="34" charset="0"/>
              </a:rPr>
              <a:t>Using these insights, we can learn where Ohio students are thriving and </a:t>
            </a:r>
            <a:r>
              <a:rPr lang="en-US" sz="1200">
                <a:latin typeface="Source Sans Pro" panose="020B0503030403020204" pitchFamily="34" charset="0"/>
                <a:ea typeface="Source Sans Pro" panose="020B0503030403020204" pitchFamily="34" charset="0"/>
              </a:rPr>
              <a:t>plan supports to create environments in which youth can learn and grow.</a:t>
            </a:r>
          </a:p>
          <a:p>
            <a:pPr>
              <a:spcBef>
                <a:spcPts val="1800"/>
              </a:spcBef>
            </a:pPr>
            <a:endParaRPr lang="en-US">
              <a:latin typeface="Arial"/>
              <a:cs typeface="Arial"/>
            </a:endParaRPr>
          </a:p>
          <a:p>
            <a:pPr marL="0" marR="0" lvl="0" indent="0" algn="l" defTabSz="931774"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06E4D2-D92F-4036-A227-80FCC1CA46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008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SWSF are state funds allocated yearly to traditional school districts, community schools, joint vocational school districts and STEM schools. </a:t>
            </a:r>
            <a:endParaRPr lang="en-US">
              <a:cs typeface="Calibri"/>
            </a:endParaRPr>
          </a:p>
          <a:p>
            <a:pPr marL="226695" indent="-226695"/>
            <a:endParaRPr lang="en-US"/>
          </a:p>
          <a:p>
            <a:pPr marL="226695" indent="-226695"/>
            <a:r>
              <a:rPr lang="en-US"/>
              <a:t>SWSF specifically require </a:t>
            </a:r>
            <a:r>
              <a:rPr lang="en-US" sz="1200" b="1"/>
              <a:t>At least 50% of SWSF must be used for mental or physical health services or a combination of both </a:t>
            </a:r>
          </a:p>
          <a:p>
            <a:endParaRPr lang="en-US" b="1"/>
          </a:p>
        </p:txBody>
      </p:sp>
      <p:sp>
        <p:nvSpPr>
          <p:cNvPr id="4" name="Slide Number Placeholder 3"/>
          <p:cNvSpPr>
            <a:spLocks noGrp="1"/>
          </p:cNvSpPr>
          <p:nvPr>
            <p:ph type="sldNum" sz="quarter" idx="5"/>
          </p:nvPr>
        </p:nvSpPr>
        <p:spPr/>
        <p:txBody>
          <a:bodyPr/>
          <a:lstStyle/>
          <a:p>
            <a:fld id="{5DD3EBD8-03EA-499E-AE5F-6D0F395E822B}" type="slidenum">
              <a:rPr lang="en-US" smtClean="0"/>
              <a:t>25</a:t>
            </a:fld>
            <a:endParaRPr lang="en-US"/>
          </a:p>
        </p:txBody>
      </p:sp>
    </p:spTree>
    <p:extLst>
      <p:ext uri="{BB962C8B-B14F-4D97-AF65-F5344CB8AC3E}">
        <p14:creationId xmlns:p14="http://schemas.microsoft.com/office/powerpoint/2010/main" val="1299800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16036-99D4-1701-AF44-63370DAA9B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F97F1-7C90-8BA3-3CD3-E423C4CC17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8F89F0-3A04-9EB1-DC15-A58D662E61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C5B6ED-8513-B765-4004-69D9041A50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9449F-94EE-4986-8609-86FE64B6BA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0604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9449F-94EE-4986-8609-86FE64B6BA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6471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8AF6911B-BB64-43A4-9C89-7149E98243E5}" type="slidenum">
              <a:rPr lang="en-US" smtClean="0"/>
              <a:t>28</a:t>
            </a:fld>
            <a:endParaRPr lang="en-US"/>
          </a:p>
        </p:txBody>
      </p:sp>
    </p:spTree>
    <p:extLst>
      <p:ext uri="{BB962C8B-B14F-4D97-AF65-F5344CB8AC3E}">
        <p14:creationId xmlns:p14="http://schemas.microsoft.com/office/powerpoint/2010/main" val="342572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Department prioritizes student wellness and aims to overcome obstacles to learning, such as experiencing violence or feeling unsafe. Safety issues impact student’s mental, emotional and behavioral health and prevent students from engaging in learning. When schools prioritize both educator and student safety and wellness, educators are in a better position to support students’ needs.</a:t>
            </a:r>
          </a:p>
          <a:p>
            <a:pPr algn="l"/>
            <a:endParaRPr lang="en-US" dirty="0">
              <a:cs typeface="Calibri"/>
            </a:endParaRPr>
          </a:p>
          <a:p>
            <a:pPr algn="l"/>
            <a:r>
              <a:rPr lang="en-US" dirty="0">
                <a:cs typeface="Calibri"/>
              </a:rPr>
              <a:t>The Office of Whole Child Supports focuses on providing districts, schools, staff, students, and families with resources to support the whole child.</a:t>
            </a:r>
          </a:p>
          <a:p>
            <a:endParaRPr lang="en-US" dirty="0"/>
          </a:p>
        </p:txBody>
      </p:sp>
      <p:sp>
        <p:nvSpPr>
          <p:cNvPr id="4" name="Slide Number Placeholder 3"/>
          <p:cNvSpPr>
            <a:spLocks noGrp="1"/>
          </p:cNvSpPr>
          <p:nvPr>
            <p:ph type="sldNum" sz="quarter" idx="5"/>
          </p:nvPr>
        </p:nvSpPr>
        <p:spPr/>
        <p:txBody>
          <a:bodyPr/>
          <a:lstStyle/>
          <a:p>
            <a:fld id="{8AF6911B-BB64-43A4-9C89-7149E98243E5}" type="slidenum">
              <a:rPr lang="en-US" smtClean="0"/>
              <a:t>3</a:t>
            </a:fld>
            <a:endParaRPr lang="en-US"/>
          </a:p>
        </p:txBody>
      </p:sp>
    </p:spTree>
    <p:extLst>
      <p:ext uri="{BB962C8B-B14F-4D97-AF65-F5344CB8AC3E}">
        <p14:creationId xmlns:p14="http://schemas.microsoft.com/office/powerpoint/2010/main" val="2372928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some of the needs our students are experiencing and then talk about how our data sources can be used to help inform policies and interventions to support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1308941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Source Sans Pro" panose="020B0503030403020204" pitchFamily="34" charset="0"/>
                <a:ea typeface="Source Sans Pro" panose="020B0503030403020204" pitchFamily="34" charset="0"/>
              </a:rPr>
              <a:t>In  discussing mental health trends, many tend to connect the pandemic with a rise of mental health concerns</a:t>
            </a:r>
          </a:p>
          <a:p>
            <a:pPr marL="457200" marR="0">
              <a:lnSpc>
                <a:spcPct val="107000"/>
              </a:lnSpc>
              <a:spcBef>
                <a:spcPts val="0"/>
              </a:spcBef>
              <a:spcAft>
                <a:spcPts val="0"/>
              </a:spcAft>
            </a:pPr>
            <a:r>
              <a:rPr lang="en-US" sz="1100" b="0" dirty="0">
                <a:solidFill>
                  <a:srgbClr val="002060"/>
                </a:solidFill>
                <a:effectLst/>
                <a:latin typeface="Source Sans Pro" panose="020B0503030403020204" pitchFamily="34" charset="0"/>
                <a:ea typeface="Source Sans Pro" panose="020B0503030403020204" pitchFamily="34" charset="0"/>
                <a:cs typeface="Times New Roman" panose="02020603050405020304" pitchFamily="18" charset="0"/>
              </a:rPr>
              <a:t> </a:t>
            </a:r>
            <a:endParaRPr lang="en-US" sz="1100" b="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b="0" dirty="0">
                <a:solidFill>
                  <a:srgbClr val="002060"/>
                </a:solidFill>
                <a:effectLst/>
                <a:latin typeface="Source Sans Pro" panose="020B0503030403020204" pitchFamily="34" charset="0"/>
                <a:ea typeface="Source Sans Pro" panose="020B0503030403020204" pitchFamily="34" charset="0"/>
                <a:cs typeface="Times New Roman" panose="02020603050405020304" pitchFamily="18" charset="0"/>
              </a:rPr>
              <a:t>National surveys of youth PRE-covid have shown major increases in certain mental health symptoms, including depressive symptoms and suicidal ideation.</a:t>
            </a:r>
            <a:endParaRPr lang="en-US" sz="1100" b="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457200" marR="0">
              <a:lnSpc>
                <a:spcPct val="107000"/>
              </a:lnSpc>
              <a:spcBef>
                <a:spcPts val="0"/>
              </a:spcBef>
              <a:spcAft>
                <a:spcPts val="0"/>
              </a:spcAft>
            </a:pPr>
            <a:r>
              <a:rPr lang="en-US" sz="1100" b="0" dirty="0">
                <a:solidFill>
                  <a:srgbClr val="002060"/>
                </a:solidFill>
                <a:effectLst/>
                <a:latin typeface="Source Sans Pro" panose="020B0503030403020204" pitchFamily="34" charset="0"/>
                <a:ea typeface="Source Sans Pro" panose="020B0503030403020204" pitchFamily="34" charset="0"/>
                <a:cs typeface="Times New Roman" panose="02020603050405020304" pitchFamily="18" charset="0"/>
              </a:rPr>
              <a:t> </a:t>
            </a:r>
            <a:endParaRPr lang="en-US" sz="1100" b="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b="0" dirty="0">
                <a:solidFill>
                  <a:srgbClr val="002060"/>
                </a:solidFill>
                <a:effectLst/>
                <a:latin typeface="Source Sans Pro" panose="020B0503030403020204" pitchFamily="34" charset="0"/>
                <a:ea typeface="Source Sans Pro" panose="020B0503030403020204" pitchFamily="34" charset="0"/>
                <a:cs typeface="Times New Roman" panose="02020603050405020304" pitchFamily="18" charset="0"/>
              </a:rPr>
              <a:t>2009-2019, mental health challenges were the leading cause of disability and poor life outcomes in young people, with up to 1 in 5 children ages 3 to 17 in the U.S. having a mental, emotional, developmental, or behavioral disorder. </a:t>
            </a:r>
            <a:endParaRPr lang="en-US" sz="1100" b="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457200" marR="0">
              <a:lnSpc>
                <a:spcPct val="107000"/>
              </a:lnSpc>
              <a:spcBef>
                <a:spcPts val="0"/>
              </a:spcBef>
              <a:spcAft>
                <a:spcPts val="0"/>
              </a:spcAft>
            </a:pPr>
            <a:r>
              <a:rPr lang="en-US" sz="1100" b="0" dirty="0">
                <a:solidFill>
                  <a:srgbClr val="002060"/>
                </a:solidFill>
                <a:effectLst/>
                <a:latin typeface="Source Sans Pro" panose="020B0503030403020204" pitchFamily="34" charset="0"/>
                <a:ea typeface="Source Sans Pro" panose="020B0503030403020204" pitchFamily="34" charset="0"/>
                <a:cs typeface="Times New Roman" panose="02020603050405020304" pitchFamily="18" charset="0"/>
              </a:rPr>
              <a:t> </a:t>
            </a:r>
            <a:r>
              <a:rPr lang="en-US" sz="1200" b="0" dirty="0">
                <a:solidFill>
                  <a:srgbClr val="002060"/>
                </a:solidFill>
                <a:effectLst/>
                <a:latin typeface="Source Sans Pro" panose="020B0503030403020204" pitchFamily="34" charset="0"/>
                <a:ea typeface="Source Sans Pro" panose="020B0503030403020204" pitchFamily="34" charset="0"/>
                <a:cs typeface="Times New Roman" panose="02020603050405020304" pitchFamily="18" charset="0"/>
              </a:rPr>
              <a:t> </a:t>
            </a:r>
            <a:endParaRPr lang="en-US" sz="1100" b="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b="0" dirty="0">
                <a:solidFill>
                  <a:srgbClr val="002060"/>
                </a:solidFill>
                <a:effectLst/>
                <a:latin typeface="Source Sans Pro" panose="020B0503030403020204" pitchFamily="34" charset="0"/>
                <a:ea typeface="Source Sans Pro" panose="020B0503030403020204" pitchFamily="34" charset="0"/>
                <a:cs typeface="Times New Roman" panose="02020603050405020304" pitchFamily="18" charset="0"/>
              </a:rPr>
              <a:t>Between 2007 and 2018, suicide rates among youth ages 10-24 in the US increased by 57%. Second leading cause of death for individuals in that age range (behind car accidents) </a:t>
            </a:r>
            <a:endParaRPr lang="en-US" sz="1100" b="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457200" marR="0">
              <a:lnSpc>
                <a:spcPct val="107000"/>
              </a:lnSpc>
              <a:spcBef>
                <a:spcPts val="0"/>
              </a:spcBef>
              <a:spcAft>
                <a:spcPts val="0"/>
              </a:spcAft>
            </a:pPr>
            <a:r>
              <a:rPr lang="en-US" sz="1100" b="0" dirty="0">
                <a:solidFill>
                  <a:srgbClr val="002060"/>
                </a:solidFill>
                <a:effectLst/>
                <a:latin typeface="Source Sans Pro" panose="020B0503030403020204" pitchFamily="34" charset="0"/>
                <a:ea typeface="Source Sans Pro" panose="020B0503030403020204" pitchFamily="34" charset="0"/>
                <a:cs typeface="Times New Roman" panose="02020603050405020304" pitchFamily="18" charset="0"/>
              </a:rPr>
              <a:t> </a:t>
            </a:r>
            <a:endParaRPr lang="en-US" sz="1100" b="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b="0" dirty="0">
                <a:solidFill>
                  <a:srgbClr val="002060"/>
                </a:solidFill>
                <a:effectLst/>
                <a:latin typeface="Source Sans Pro" panose="020B0503030403020204" pitchFamily="34" charset="0"/>
                <a:ea typeface="Source Sans Pro" panose="020B0503030403020204" pitchFamily="34" charset="0"/>
                <a:cs typeface="Times New Roman" panose="02020603050405020304" pitchFamily="18" charset="0"/>
              </a:rPr>
              <a:t>From global health surveys Symptoms of depression and anxiety in youth doubled during 2020-21 and feelings of isolation increased significantly </a:t>
            </a:r>
            <a:endParaRPr lang="en-US" sz="1100" b="0" dirty="0">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DD3EBD8-03EA-499E-AE5F-6D0F395E822B}" type="slidenum">
              <a:rPr lang="en-US" smtClean="0"/>
              <a:t>5</a:t>
            </a:fld>
            <a:endParaRPr lang="en-US"/>
          </a:p>
        </p:txBody>
      </p:sp>
    </p:spTree>
    <p:extLst>
      <p:ext uri="{BB962C8B-B14F-4D97-AF65-F5344CB8AC3E}">
        <p14:creationId xmlns:p14="http://schemas.microsoft.com/office/powerpoint/2010/main" val="4054583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13" lvl="1" indent="0" defTabSz="914400">
              <a:buFont typeface="Arial" panose="020B0604020202020204" pitchFamily="34" charset="0"/>
              <a:buNone/>
              <a:defRPr/>
            </a:pPr>
            <a:r>
              <a:rPr lang="en-US" sz="2000" b="0" dirty="0">
                <a:solidFill>
                  <a:prstClr val="black"/>
                </a:solidFill>
                <a:latin typeface="Arial" panose="020B0604020202020204" pitchFamily="34" charset="0"/>
                <a:cs typeface="Arial" panose="020B0604020202020204" pitchFamily="34" charset="0"/>
              </a:rPr>
              <a:t>Statistic on depression is impactful because research shows that students diagnosed with depression are 2x less likely to complete high school </a:t>
            </a:r>
          </a:p>
          <a:p>
            <a:pPr marL="834363" lvl="1" indent="-285750" defTabSz="914400">
              <a:buFont typeface="Arial" panose="020B0604020202020204" pitchFamily="34" charset="0"/>
              <a:buChar char="•"/>
              <a:defRPr/>
            </a:pPr>
            <a:endParaRPr lang="en-US" sz="2000" b="0" dirty="0">
              <a:solidFill>
                <a:prstClr val="black"/>
              </a:solidFill>
              <a:latin typeface="Arial"/>
              <a:cs typeface="Arial"/>
            </a:endParaRPr>
          </a:p>
          <a:p>
            <a:pPr marL="834363" lvl="1" indent="-285750" defTabSz="914400">
              <a:buFont typeface="Arial" panose="020B0604020202020204" pitchFamily="34" charset="0"/>
              <a:buChar char="•"/>
              <a:defRPr/>
            </a:pPr>
            <a:endParaRPr lang="en-US" sz="2000" b="0" dirty="0">
              <a:solidFill>
                <a:prstClr val="black"/>
              </a:solidFill>
              <a:latin typeface="Arial"/>
              <a:cs typeface="Arial"/>
            </a:endParaRPr>
          </a:p>
          <a:p>
            <a:pPr marL="834363" lvl="1" indent="-285750" defTabSz="914400">
              <a:buFont typeface="Arial" panose="020B0604020202020204" pitchFamily="34" charset="0"/>
              <a:buChar char="•"/>
              <a:defRPr/>
            </a:pPr>
            <a:endParaRPr lang="en-US" sz="2000" b="0" dirty="0">
              <a:solidFill>
                <a:prstClr val="black"/>
              </a:solidFill>
              <a:latin typeface="Arial"/>
              <a:cs typeface="Arial"/>
            </a:endParaRPr>
          </a:p>
          <a:p>
            <a:pPr marL="834363" lvl="1" indent="-285750" defTabSz="914400">
              <a:buFont typeface="Arial" panose="020B0604020202020204" pitchFamily="34" charset="0"/>
              <a:buChar char="•"/>
              <a:defRPr/>
            </a:pPr>
            <a:r>
              <a:rPr lang="en-US" sz="2000" b="0" dirty="0">
                <a:solidFill>
                  <a:prstClr val="black"/>
                </a:solidFill>
                <a:latin typeface="Arial"/>
                <a:cs typeface="Arial"/>
              </a:rPr>
              <a:t>Mental health in Ohio, NAMI (https://www.nami.org/NAMI/media/NAMI-Media/StateFactSheets/OhioStateFactSheet.pdf)</a:t>
            </a:r>
          </a:p>
          <a:p>
            <a:pPr marL="1382395"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solidFill>
                  <a:prstClr val="black"/>
                </a:solidFill>
                <a:latin typeface="Arial"/>
                <a:cs typeface="Arial"/>
              </a:rPr>
              <a:t>Behavioral Health Barometer, Ohio, Volume 6, SAMHSA (https://www.samhsa.gov/data/sites/default/files/reports/rpt32852/Ohio-BH-Barometer_Volume6.pdf)</a:t>
            </a:r>
            <a:r>
              <a:rPr lang="en-US" sz="2000" dirty="0">
                <a:solidFill>
                  <a:prstClr val="black"/>
                </a:solidFill>
                <a:latin typeface="Arial"/>
                <a:cs typeface="Arial"/>
              </a:rPr>
              <a:t> </a:t>
            </a:r>
          </a:p>
          <a:p>
            <a:pPr marL="1382395"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solidFill>
                  <a:prstClr val="black"/>
                </a:solidFill>
                <a:latin typeface="Arial"/>
                <a:cs typeface="Arial"/>
              </a:rPr>
              <a:t>Mental Health in Ohio, NAMI (https://www.nami.org/NAMI/media/NAMI-Media/StateFactSheets/OhioStateFactSheet.pdf)</a:t>
            </a:r>
          </a:p>
          <a:p>
            <a:pPr marL="834363" lvl="1" indent="-285750">
              <a:buFont typeface="Arial" panose="020B0604020202020204" pitchFamily="34" charset="0"/>
              <a:buChar char="•"/>
            </a:pPr>
            <a:endParaRPr lang="en-US" dirty="0"/>
          </a:p>
          <a:p>
            <a:pPr marL="1382975" lvl="2" indent="-285750">
              <a:buFont typeface="Arial" panose="020B0604020202020204" pitchFamily="34" charset="0"/>
              <a:buChar char="•"/>
            </a:pPr>
            <a:r>
              <a:rPr lang="en-US" dirty="0"/>
              <a:t>OHYES! Entire State Report for 2020-2021 (https://ohyes.ohio.gov/Portals/0/assets/Results/AllOHYES/2020-2021.pdf)</a:t>
            </a:r>
          </a:p>
          <a:p>
            <a:pPr marL="833755" marR="0" lvl="1" indent="-285750" algn="l" defTabSz="10972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u="none" strike="noStrike" kern="1200" dirty="0">
                <a:solidFill>
                  <a:schemeClr val="tx1"/>
                </a:solidFill>
                <a:effectLst/>
                <a:latin typeface="Arial"/>
                <a:cs typeface="Arial"/>
              </a:rPr>
              <a:t>2019 High School YRBS Mental Health, Suicide, and Self-Harm Report (https://odh.ohio.gov/know-our-programs/youth-risk-behavior-survey/high-school-data/2019-hs-mentalhealth-suicide-self-harm-report)</a:t>
            </a:r>
            <a:endParaRPr lang="en-US" sz="2000" dirty="0">
              <a:latin typeface="Arial"/>
              <a:cs typeface="Arial"/>
            </a:endParaRPr>
          </a:p>
          <a:p>
            <a:pPr marL="1382395" lvl="2" indent="-285750" defTabSz="914400">
              <a:buFont typeface="Arial" panose="020B0604020202020204" pitchFamily="34" charset="0"/>
              <a:buChar char="•"/>
              <a:defRPr/>
            </a:pPr>
            <a:endParaRPr lang="en-US" sz="2000" b="0" dirty="0">
              <a:solidFill>
                <a:prstClr val="black"/>
              </a:solidFill>
              <a:latin typeface="Arial"/>
              <a:cs typeface="Arial"/>
            </a:endParaRPr>
          </a:p>
          <a:p>
            <a:pPr marL="834363" lvl="1"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6</a:t>
            </a:fld>
            <a:endParaRPr lang="en-US"/>
          </a:p>
        </p:txBody>
      </p:sp>
    </p:spTree>
    <p:extLst>
      <p:ext uri="{BB962C8B-B14F-4D97-AF65-F5344CB8AC3E}">
        <p14:creationId xmlns:p14="http://schemas.microsoft.com/office/powerpoint/2010/main" val="2884961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discussing mental health risk factors and the prevalence mental health diagnoses, it’s important to know how it can impact learning. ​</a:t>
            </a:r>
          </a:p>
          <a:p>
            <a:endParaRPr lang="en-US" dirty="0"/>
          </a:p>
          <a:p>
            <a:r>
              <a:rPr lang="en-US" dirty="0"/>
              <a:t>Wide variety-Large list on the slide</a:t>
            </a:r>
          </a:p>
          <a:p>
            <a:pPr marL="0" indent="0">
              <a:buFont typeface="Arial" panose="020B0604020202020204" pitchFamily="34" charset="0"/>
              <a:buNone/>
            </a:pPr>
            <a:r>
              <a:rPr lang="en-US" dirty="0"/>
              <a:t>POSSIBLE impacts- not everyone will experience and not all of them/not all inclusive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Also, not all students experiencing symptoms of depression and anxiety have a diagnosis, but could still demonstrate some of these behaviors and benefit from interventions discussed later in the webinar. </a:t>
            </a:r>
          </a:p>
          <a:p>
            <a:endParaRPr lang="en-US" dirty="0"/>
          </a:p>
          <a:p>
            <a:r>
              <a:rPr lang="en-US" dirty="0"/>
              <a:t>Mental health symptoms can impact our memory, our ability to problem solve, and our responses to various situations. ​ </a:t>
            </a:r>
          </a:p>
          <a:p>
            <a:r>
              <a:rPr lang="en-US" dirty="0"/>
              <a:t>Children who have experienced trauma are 2.5 times more likely to fail a grade in school​.</a:t>
            </a:r>
          </a:p>
          <a:p>
            <a:r>
              <a:rPr lang="en-US" dirty="0"/>
              <a:t>Students experiencing mental health concerns may (if untreated or not receiving supports):</a:t>
            </a:r>
          </a:p>
          <a:p>
            <a:pPr marL="171450" indent="-171450">
              <a:buFont typeface="Arial" panose="020B0604020202020204" pitchFamily="34" charset="0"/>
              <a:buChar char="•"/>
            </a:pPr>
            <a:r>
              <a:rPr lang="en-US" dirty="0"/>
              <a:t>They score lower on standardized tests​</a:t>
            </a:r>
          </a:p>
          <a:p>
            <a:pPr marL="171450" indent="-171450">
              <a:buFont typeface="Arial" panose="020B0604020202020204" pitchFamily="34" charset="0"/>
              <a:buChar char="•"/>
            </a:pPr>
            <a:r>
              <a:rPr lang="en-US" dirty="0"/>
              <a:t>They suspended &amp; expelled more ​</a:t>
            </a:r>
          </a:p>
          <a:p>
            <a:pPr marL="171450" indent="-171450">
              <a:buFont typeface="Arial" panose="020B0604020202020204" pitchFamily="34" charset="0"/>
              <a:buChar char="•"/>
            </a:pPr>
            <a:r>
              <a:rPr lang="en-US" dirty="0"/>
              <a:t>Struggle with attendance</a:t>
            </a:r>
          </a:p>
        </p:txBody>
      </p:sp>
      <p:sp>
        <p:nvSpPr>
          <p:cNvPr id="4" name="Slide Number Placeholder 3"/>
          <p:cNvSpPr>
            <a:spLocks noGrp="1"/>
          </p:cNvSpPr>
          <p:nvPr>
            <p:ph type="sldNum" sz="quarter" idx="5"/>
          </p:nvPr>
        </p:nvSpPr>
        <p:spPr/>
        <p:txBody>
          <a:bodyPr/>
          <a:lstStyle/>
          <a:p>
            <a:fld id="{6706E4D2-D92F-4036-A227-80FCC1CA46E1}" type="slidenum">
              <a:rPr lang="en-US" smtClean="0"/>
              <a:t>7</a:t>
            </a:fld>
            <a:endParaRPr lang="en-US"/>
          </a:p>
        </p:txBody>
      </p:sp>
    </p:spTree>
    <p:extLst>
      <p:ext uri="{BB962C8B-B14F-4D97-AF65-F5344CB8AC3E}">
        <p14:creationId xmlns:p14="http://schemas.microsoft.com/office/powerpoint/2010/main" val="4043505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F6911B-BB64-43A4-9C89-7149E98243E5}" type="slidenum">
              <a:rPr lang="en-US" smtClean="0"/>
              <a:t>8</a:t>
            </a:fld>
            <a:endParaRPr lang="en-US"/>
          </a:p>
        </p:txBody>
      </p:sp>
    </p:spTree>
    <p:extLst>
      <p:ext uri="{BB962C8B-B14F-4D97-AF65-F5344CB8AC3E}">
        <p14:creationId xmlns:p14="http://schemas.microsoft.com/office/powerpoint/2010/main" val="117180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no one reason why children and young people might have difficulties attending school. It varies by individual, and is usually caused by a combination of various factors and their interaction, rather than a single cause. Potential risk factors for non-attendance can typically be split into three main categories: aspects specific to the child or young person, factors to do with the family and home, and issues to do with school. You can see by the list that there are many themes that may overlap with wellness, safety, and school climate.</a:t>
            </a:r>
          </a:p>
          <a:p>
            <a:endParaRPr lang="en-US" dirty="0"/>
          </a:p>
        </p:txBody>
      </p:sp>
      <p:sp>
        <p:nvSpPr>
          <p:cNvPr id="4" name="Slide Number Placeholder 3"/>
          <p:cNvSpPr>
            <a:spLocks noGrp="1"/>
          </p:cNvSpPr>
          <p:nvPr>
            <p:ph type="sldNum" sz="quarter" idx="5"/>
          </p:nvPr>
        </p:nvSpPr>
        <p:spPr/>
        <p:txBody>
          <a:bodyPr/>
          <a:lstStyle/>
          <a:p>
            <a:fld id="{06DEC110-CA57-41DD-9F1A-2C35975C479A}" type="slidenum">
              <a:rPr lang="en-US" smtClean="0"/>
              <a:t>9</a:t>
            </a:fld>
            <a:endParaRPr lang="en-US"/>
          </a:p>
        </p:txBody>
      </p:sp>
    </p:spTree>
    <p:extLst>
      <p:ext uri="{BB962C8B-B14F-4D97-AF65-F5344CB8AC3E}">
        <p14:creationId xmlns:p14="http://schemas.microsoft.com/office/powerpoint/2010/main" val="2222171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p:nvSpPr>
        <p:spPr>
          <a:xfrm>
            <a:off x="383969" y="709644"/>
            <a:ext cx="11424062" cy="1107996"/>
          </a:xfrm>
          <a:prstGeom prst="rect">
            <a:avLst/>
          </a:prstGeom>
          <a:noFill/>
        </p:spPr>
        <p:txBody>
          <a:bodyPr wrap="square" rtlCol="0">
            <a:spAutoFit/>
          </a:bodyPr>
          <a:lstStyle/>
          <a:p>
            <a:pPr algn="ctr"/>
            <a:endParaRPr lang="en-US" sz="6600" b="1" cap="all">
              <a:solidFill>
                <a:srgbClr val="002060"/>
              </a:solidFill>
              <a:latin typeface="+mj-lt"/>
            </a:endParaRP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
        <p:nvSpPr>
          <p:cNvPr id="7" name="Title 1">
            <a:extLst>
              <a:ext uri="{FF2B5EF4-FFF2-40B4-BE49-F238E27FC236}">
                <a16:creationId xmlns:a16="http://schemas.microsoft.com/office/drawing/2014/main" id="{05BF5A61-E4C1-725F-EE45-C0A999591012}"/>
              </a:ext>
            </a:extLst>
          </p:cNvPr>
          <p:cNvSpPr>
            <a:spLocks noGrp="1"/>
          </p:cNvSpPr>
          <p:nvPr>
            <p:ph type="title" hasCustomPrompt="1"/>
          </p:nvPr>
        </p:nvSpPr>
        <p:spPr>
          <a:xfrm>
            <a:off x="381000" y="481576"/>
            <a:ext cx="11430000" cy="982861"/>
          </a:xfrm>
        </p:spPr>
        <p:txBody>
          <a:bodyPr>
            <a:noAutofit/>
          </a:bodyPr>
          <a:lstStyle>
            <a:lvl1pPr algn="ctr">
              <a:defRPr sz="6600"/>
            </a:lvl1pPr>
          </a:lstStyle>
          <a:p>
            <a:r>
              <a:rPr lang="en-US"/>
              <a:t>Click to edit title</a:t>
            </a:r>
          </a:p>
        </p:txBody>
      </p:sp>
    </p:spTree>
    <p:extLst>
      <p:ext uri="{BB962C8B-B14F-4D97-AF65-F5344CB8AC3E}">
        <p14:creationId xmlns:p14="http://schemas.microsoft.com/office/powerpoint/2010/main" val="2093232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none"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Pro"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2481309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none" baseline="0">
                <a:latin typeface="Source Sans Pro SemiBold" panose="020B0603030403020204" pitchFamily="34" charset="0"/>
              </a:defRPr>
            </a:lvl1pPr>
          </a:lstStyle>
          <a:p>
            <a:r>
              <a:rPr lang="en-US"/>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491232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Pro" panose="020B0503030403020204" pitchFamily="34" charset="0"/>
              </a:defRPr>
            </a:lvl1pPr>
            <a:lvl2pPr>
              <a:defRPr sz="2800">
                <a:latin typeface="Source Sans Pro" panose="020B0503030403020204" pitchFamily="34" charset="0"/>
              </a:defRPr>
            </a:lvl2pPr>
            <a:lvl3pPr>
              <a:defRPr sz="2400">
                <a:latin typeface="Source Sans Pro" panose="020B0503030403020204" pitchFamily="34" charset="0"/>
              </a:defRPr>
            </a:lvl3pPr>
            <a:lvl4pPr>
              <a:defRPr sz="2000">
                <a:latin typeface="Source Sans Pro" panose="020B0503030403020204" pitchFamily="34" charset="0"/>
              </a:defRPr>
            </a:lvl4pPr>
            <a:lvl5pPr>
              <a:defRPr sz="2000">
                <a:latin typeface="Source Sans Pro" panose="020B0503030403020204" pitchFamily="34" charset="0"/>
              </a:defRPr>
            </a:lvl5pPr>
            <a:lvl6pPr>
              <a:defRPr sz="2000"/>
            </a:lvl6pPr>
            <a:lvl7pPr>
              <a:defRPr sz="2000"/>
            </a:lvl7pPr>
            <a:lvl8pPr>
              <a:defRPr sz="2000"/>
            </a:lvl8pPr>
            <a:lvl9pPr>
              <a:defRPr sz="2000"/>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270192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227969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Pro"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365871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Pro" panose="020B0503030403020204" pitchFamily="34" charset="0"/>
              </a:defRPr>
            </a:lvl1pPr>
          </a:lstStyle>
          <a:p>
            <a:pPr lvl="0"/>
            <a:r>
              <a:rPr lang="en-US"/>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mn-lt"/>
              </a:defRPr>
            </a:lvl1pPr>
          </a:lstStyle>
          <a:p>
            <a:pPr lvl="0"/>
            <a:r>
              <a:rPr lang="en-US"/>
              <a:t>Click to Edit Photo Caption</a:t>
            </a:r>
          </a:p>
        </p:txBody>
      </p:sp>
    </p:spTree>
    <p:extLst>
      <p:ext uri="{BB962C8B-B14F-4D97-AF65-F5344CB8AC3E}">
        <p14:creationId xmlns:p14="http://schemas.microsoft.com/office/powerpoint/2010/main" val="1685817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lvl1pPr>
              <a:defRPr>
                <a:latin typeface="+mj-lt"/>
              </a:defRPr>
            </a:lvl1p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mn-lt"/>
              </a:defRPr>
            </a:lvl1pPr>
          </a:lstStyle>
          <a:p>
            <a:r>
              <a:rPr lang="en-US"/>
              <a:t>Click Icon to add picture</a:t>
            </a:r>
          </a:p>
        </p:txBody>
      </p:sp>
    </p:spTree>
    <p:extLst>
      <p:ext uri="{BB962C8B-B14F-4D97-AF65-F5344CB8AC3E}">
        <p14:creationId xmlns:p14="http://schemas.microsoft.com/office/powerpoint/2010/main" val="1217539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Tree>
    <p:extLst>
      <p:ext uri="{BB962C8B-B14F-4D97-AF65-F5344CB8AC3E}">
        <p14:creationId xmlns:p14="http://schemas.microsoft.com/office/powerpoint/2010/main" val="2705809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053286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184165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resentation Intro Slide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16582" y="5592341"/>
            <a:ext cx="2974109" cy="815755"/>
          </a:xfrm>
          <a:prstGeom prst="rect">
            <a:avLst/>
          </a:prstGeom>
        </p:spPr>
      </p:pic>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
        <p:nvSpPr>
          <p:cNvPr id="2" name="Title 1">
            <a:extLst>
              <a:ext uri="{FF2B5EF4-FFF2-40B4-BE49-F238E27FC236}">
                <a16:creationId xmlns:a16="http://schemas.microsoft.com/office/drawing/2014/main" id="{E45FF6FB-3F8E-3FF4-AA8C-FC196A0DB287}"/>
              </a:ext>
            </a:extLst>
          </p:cNvPr>
          <p:cNvSpPr>
            <a:spLocks noGrp="1"/>
          </p:cNvSpPr>
          <p:nvPr>
            <p:ph type="title" hasCustomPrompt="1"/>
          </p:nvPr>
        </p:nvSpPr>
        <p:spPr>
          <a:xfrm>
            <a:off x="381000" y="481576"/>
            <a:ext cx="11430000" cy="982861"/>
          </a:xfrm>
        </p:spPr>
        <p:txBody>
          <a:bodyPr>
            <a:noAutofit/>
          </a:bodyPr>
          <a:lstStyle>
            <a:lvl1pPr algn="ctr">
              <a:defRPr sz="6600"/>
            </a:lvl1pPr>
          </a:lstStyle>
          <a:p>
            <a:r>
              <a:rPr lang="en-US"/>
              <a:t>Click to edit title</a:t>
            </a:r>
          </a:p>
        </p:txBody>
      </p:sp>
    </p:spTree>
    <p:extLst>
      <p:ext uri="{BB962C8B-B14F-4D97-AF65-F5344CB8AC3E}">
        <p14:creationId xmlns:p14="http://schemas.microsoft.com/office/powerpoint/2010/main" val="1317273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295058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Tree>
    <p:extLst>
      <p:ext uri="{BB962C8B-B14F-4D97-AF65-F5344CB8AC3E}">
        <p14:creationId xmlns:p14="http://schemas.microsoft.com/office/powerpoint/2010/main" val="1583402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p:nvSpPr>
        <p:spPr>
          <a:xfrm>
            <a:off x="3879487" y="3250540"/>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Tree>
    <p:extLst>
      <p:ext uri="{BB962C8B-B14F-4D97-AF65-F5344CB8AC3E}">
        <p14:creationId xmlns:p14="http://schemas.microsoft.com/office/powerpoint/2010/main" val="1759975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estions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EB00BAA9-C1C4-3B4F-885F-F222E9FA0514}"/>
              </a:ext>
            </a:extLst>
          </p:cNvPr>
          <p:cNvSpPr txBox="1"/>
          <p:nvPr/>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9264" y="5592194"/>
            <a:ext cx="2739695" cy="751459"/>
          </a:xfrm>
          <a:prstGeom prst="rect">
            <a:avLst/>
          </a:prstGeom>
        </p:spPr>
      </p:pic>
      <p:sp>
        <p:nvSpPr>
          <p:cNvPr id="4" name="Text Placeholder 3">
            <a:extLst>
              <a:ext uri="{FF2B5EF4-FFF2-40B4-BE49-F238E27FC236}">
                <a16:creationId xmlns:a16="http://schemas.microsoft.com/office/drawing/2014/main" id="{03160FCC-A7B5-5ABD-4724-88BAC521FC64}"/>
              </a:ext>
            </a:extLst>
          </p:cNvPr>
          <p:cNvSpPr>
            <a:spLocks noGrp="1"/>
          </p:cNvSpPr>
          <p:nvPr>
            <p:ph type="body" sz="quarter" idx="10"/>
          </p:nvPr>
        </p:nvSpPr>
        <p:spPr>
          <a:xfrm>
            <a:off x="3932238" y="3240088"/>
            <a:ext cx="4465637" cy="496887"/>
          </a:xfrm>
        </p:spPr>
        <p:txBody>
          <a:bodyPr/>
          <a:lstStyle>
            <a:lvl1pPr marL="0" indent="0" algn="ctr">
              <a:buNone/>
              <a:defRPr/>
            </a:lvl1pPr>
          </a:lstStyle>
          <a:p>
            <a:pPr lvl="0"/>
            <a:endParaRPr lang="en-US"/>
          </a:p>
        </p:txBody>
      </p:sp>
    </p:spTree>
    <p:extLst>
      <p:ext uri="{BB962C8B-B14F-4D97-AF65-F5344CB8AC3E}">
        <p14:creationId xmlns:p14="http://schemas.microsoft.com/office/powerpoint/2010/main" val="2151438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p:nvSpPr>
        <p:spPr>
          <a:xfrm>
            <a:off x="3879487" y="3244334"/>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Tree>
    <p:extLst>
      <p:ext uri="{BB962C8B-B14F-4D97-AF65-F5344CB8AC3E}">
        <p14:creationId xmlns:p14="http://schemas.microsoft.com/office/powerpoint/2010/main" val="1711745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ank You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p:nvSpPr>
        <p:spPr>
          <a:xfrm>
            <a:off x="3870251" y="3244334"/>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prevention@education.ohio.gov</a:t>
            </a:r>
          </a:p>
        </p:txBody>
      </p:sp>
      <p:sp>
        <p:nvSpPr>
          <p:cNvPr id="12" name="TextBox 11">
            <a:extLst>
              <a:ext uri="{FF2B5EF4-FFF2-40B4-BE49-F238E27FC236}">
                <a16:creationId xmlns:a16="http://schemas.microsoft.com/office/drawing/2014/main" id="{EB00BAA9-C1C4-3B4F-885F-F222E9FA0514}"/>
              </a:ext>
            </a:extLst>
          </p:cNvPr>
          <p:cNvSpPr txBox="1"/>
          <p:nvPr/>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9265" y="5592280"/>
            <a:ext cx="2621426" cy="719019"/>
          </a:xfrm>
          <a:prstGeom prst="rect">
            <a:avLst/>
          </a:prstGeom>
        </p:spPr>
      </p:pic>
    </p:spTree>
    <p:extLst>
      <p:ext uri="{BB962C8B-B14F-4D97-AF65-F5344CB8AC3E}">
        <p14:creationId xmlns:p14="http://schemas.microsoft.com/office/powerpoint/2010/main" val="1227765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62685"/>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1970843"/>
            <a:ext cx="5386917" cy="415532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262685"/>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1970843"/>
            <a:ext cx="5389033" cy="415532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15">
            <a:extLst>
              <a:ext uri="{FF2B5EF4-FFF2-40B4-BE49-F238E27FC236}">
                <a16:creationId xmlns:a16="http://schemas.microsoft.com/office/drawing/2014/main" id="{3EB952FD-FA34-4FAC-AD3E-52F5D8CA5B0B}"/>
              </a:ext>
            </a:extLst>
          </p:cNvPr>
          <p:cNvSpPr>
            <a:spLocks noGrp="1"/>
          </p:cNvSpPr>
          <p:nvPr>
            <p:ph type="sldNum" sz="quarter" idx="10"/>
          </p:nvPr>
        </p:nvSpPr>
        <p:spPr>
          <a:xfrm>
            <a:off x="8737600" y="6356351"/>
            <a:ext cx="2844800" cy="365125"/>
          </a:xfrm>
          <a:prstGeom prst="rect">
            <a:avLst/>
          </a:prstGeom>
        </p:spPr>
        <p:txBody>
          <a:bodyPr/>
          <a:lstStyle/>
          <a:p>
            <a:fld id="{D07D4089-40B5-457D-927F-16367A53BB79}" type="slidenum">
              <a:rPr lang="en-US" smtClean="0"/>
              <a:pPr/>
              <a:t>‹#›</a:t>
            </a:fld>
            <a:endParaRPr lang="en-US"/>
          </a:p>
        </p:txBody>
      </p:sp>
      <p:sp>
        <p:nvSpPr>
          <p:cNvPr id="17" name="Title 16">
            <a:extLst>
              <a:ext uri="{FF2B5EF4-FFF2-40B4-BE49-F238E27FC236}">
                <a16:creationId xmlns:a16="http://schemas.microsoft.com/office/drawing/2014/main" id="{DCB6E4B7-FABE-4EA9-97E1-AC8EC525F7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3882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62687"/>
            <a:ext cx="10972800" cy="4863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22">
            <a:extLst>
              <a:ext uri="{FF2B5EF4-FFF2-40B4-BE49-F238E27FC236}">
                <a16:creationId xmlns:a16="http://schemas.microsoft.com/office/drawing/2014/main" id="{80ED1A56-7323-4FB6-8ACF-1DE99B8B8BFE}"/>
              </a:ext>
            </a:extLst>
          </p:cNvPr>
          <p:cNvSpPr>
            <a:spLocks noGrp="1"/>
          </p:cNvSpPr>
          <p:nvPr>
            <p:ph type="sldNum" sz="quarter" idx="10"/>
          </p:nvPr>
        </p:nvSpPr>
        <p:spPr>
          <a:xfrm>
            <a:off x="8839200" y="6356351"/>
            <a:ext cx="2743200" cy="365125"/>
          </a:xfrm>
          <a:prstGeom prst="rect">
            <a:avLst/>
          </a:prstGeom>
        </p:spPr>
        <p:txBody>
          <a:bodyPr/>
          <a:lstStyle/>
          <a:p>
            <a:fld id="{D07D4089-40B5-457D-927F-16367A53BB79}" type="slidenum">
              <a:rPr lang="en-US" smtClean="0"/>
              <a:pPr/>
              <a:t>‹#›</a:t>
            </a:fld>
            <a:endParaRPr lang="en-US"/>
          </a:p>
        </p:txBody>
      </p:sp>
      <p:sp>
        <p:nvSpPr>
          <p:cNvPr id="26" name="Title 25">
            <a:extLst>
              <a:ext uri="{FF2B5EF4-FFF2-40B4-BE49-F238E27FC236}">
                <a16:creationId xmlns:a16="http://schemas.microsoft.com/office/drawing/2014/main" id="{BAA7C934-AF63-4AE4-9879-7DC885F56CE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2893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p:nvSpPr>
        <p:spPr>
          <a:xfrm>
            <a:off x="383969" y="709644"/>
            <a:ext cx="11424062" cy="1107996"/>
          </a:xfrm>
          <a:prstGeom prst="rect">
            <a:avLst/>
          </a:prstGeom>
          <a:noFill/>
        </p:spPr>
        <p:txBody>
          <a:bodyPr wrap="square" rtlCol="0">
            <a:spAutoFit/>
          </a:bodyPr>
          <a:lstStyle/>
          <a:p>
            <a:pPr algn="ctr"/>
            <a:endParaRPr lang="en-US" sz="6600" b="1" cap="all">
              <a:solidFill>
                <a:srgbClr val="002060"/>
              </a:solidFill>
              <a:latin typeface="+mj-lt"/>
            </a:endParaRP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
        <p:nvSpPr>
          <p:cNvPr id="7" name="Title 1">
            <a:extLst>
              <a:ext uri="{FF2B5EF4-FFF2-40B4-BE49-F238E27FC236}">
                <a16:creationId xmlns:a16="http://schemas.microsoft.com/office/drawing/2014/main" id="{05BF5A61-E4C1-725F-EE45-C0A999591012}"/>
              </a:ext>
            </a:extLst>
          </p:cNvPr>
          <p:cNvSpPr>
            <a:spLocks noGrp="1"/>
          </p:cNvSpPr>
          <p:nvPr>
            <p:ph type="title" hasCustomPrompt="1"/>
          </p:nvPr>
        </p:nvSpPr>
        <p:spPr>
          <a:xfrm>
            <a:off x="381000" y="481576"/>
            <a:ext cx="11430000" cy="982861"/>
          </a:xfrm>
        </p:spPr>
        <p:txBody>
          <a:bodyPr>
            <a:noAutofit/>
          </a:bodyPr>
          <a:lstStyle>
            <a:lvl1pPr algn="ctr">
              <a:defRPr sz="6600"/>
            </a:lvl1pPr>
          </a:lstStyle>
          <a:p>
            <a:r>
              <a:rPr lang="en-US"/>
              <a:t>Click to edit title</a:t>
            </a:r>
          </a:p>
        </p:txBody>
      </p:sp>
    </p:spTree>
    <p:extLst>
      <p:ext uri="{BB962C8B-B14F-4D97-AF65-F5344CB8AC3E}">
        <p14:creationId xmlns:p14="http://schemas.microsoft.com/office/powerpoint/2010/main" val="2916719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resentation Intro Slide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16582" y="5592341"/>
            <a:ext cx="2974109" cy="815755"/>
          </a:xfrm>
          <a:prstGeom prst="rect">
            <a:avLst/>
          </a:prstGeom>
        </p:spPr>
      </p:pic>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
        <p:nvSpPr>
          <p:cNvPr id="2" name="Title 1">
            <a:extLst>
              <a:ext uri="{FF2B5EF4-FFF2-40B4-BE49-F238E27FC236}">
                <a16:creationId xmlns:a16="http://schemas.microsoft.com/office/drawing/2014/main" id="{E45FF6FB-3F8E-3FF4-AA8C-FC196A0DB287}"/>
              </a:ext>
            </a:extLst>
          </p:cNvPr>
          <p:cNvSpPr>
            <a:spLocks noGrp="1"/>
          </p:cNvSpPr>
          <p:nvPr>
            <p:ph type="title" hasCustomPrompt="1"/>
          </p:nvPr>
        </p:nvSpPr>
        <p:spPr>
          <a:xfrm>
            <a:off x="381000" y="481576"/>
            <a:ext cx="11430000" cy="982861"/>
          </a:xfrm>
        </p:spPr>
        <p:txBody>
          <a:bodyPr>
            <a:noAutofit/>
          </a:bodyPr>
          <a:lstStyle>
            <a:lvl1pPr algn="ctr">
              <a:defRPr sz="6600"/>
            </a:lvl1pPr>
          </a:lstStyle>
          <a:p>
            <a:r>
              <a:rPr lang="en-US"/>
              <a:t>Click to edit title</a:t>
            </a:r>
          </a:p>
        </p:txBody>
      </p:sp>
    </p:spTree>
    <p:extLst>
      <p:ext uri="{BB962C8B-B14F-4D97-AF65-F5344CB8AC3E}">
        <p14:creationId xmlns:p14="http://schemas.microsoft.com/office/powerpoint/2010/main" val="476540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Pro"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Pro"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none" baseline="0">
                <a:solidFill>
                  <a:srgbClr val="002060"/>
                </a:solidFill>
                <a:latin typeface="Source Sans Pro SemiBold" panose="020B06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none" baseline="0">
                <a:solidFill>
                  <a:srgbClr val="002060"/>
                </a:solidFill>
                <a:latin typeface="Source Sans Pro SemiBold" panose="020B06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Pro" panose="020B0503030403020204" pitchFamily="34" charset="0"/>
              </a:defRPr>
            </a:lvl1pPr>
          </a:lstStyle>
          <a:p>
            <a:r>
              <a:rPr lang="en-US"/>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Pro SemiBold" panose="020B06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984874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Pro"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Pro"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none" baseline="0">
                <a:solidFill>
                  <a:srgbClr val="002060"/>
                </a:solidFill>
                <a:latin typeface="Source Sans Pro SemiBold" panose="020B06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none" baseline="0">
                <a:solidFill>
                  <a:srgbClr val="002060"/>
                </a:solidFill>
                <a:latin typeface="Source Sans Pro SemiBold" panose="020B06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Pro" panose="020B0503030403020204" pitchFamily="34" charset="0"/>
              </a:defRPr>
            </a:lvl1pPr>
          </a:lstStyle>
          <a:p>
            <a:r>
              <a:rPr lang="en-US"/>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Pro SemiBold" panose="020B06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endParaRPr lang="en-US"/>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749086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28012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30EA680-D336-4FF7-8B7A-9848BB0A1C32}" type="slidenum">
              <a:rPr lang="en-US" smtClean="0"/>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785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16680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Pro" panose="020B0503030403020204" pitchFamily="34" charset="0"/>
              </a:defRPr>
            </a:lvl1pPr>
            <a:lvl2pPr>
              <a:spcBef>
                <a:spcPts val="1000"/>
              </a:spcBef>
              <a:spcAft>
                <a:spcPts val="800"/>
              </a:spcAft>
              <a:defRPr>
                <a:latin typeface="Source Sans Pro" panose="020B0503030403020204" pitchFamily="34" charset="0"/>
              </a:defRPr>
            </a:lvl2pPr>
            <a:lvl3pPr>
              <a:spcBef>
                <a:spcPts val="1000"/>
              </a:spcBef>
              <a:defRPr>
                <a:latin typeface="Source Sans Pro" panose="020B0503030403020204" pitchFamily="34" charset="0"/>
              </a:defRPr>
            </a:lvl3pPr>
            <a:lvl4pPr>
              <a:spcBef>
                <a:spcPts val="1000"/>
              </a:spcBef>
              <a:defRPr>
                <a:latin typeface="Source Sans Pro" panose="020B0503030403020204" pitchFamily="34" charset="0"/>
              </a:defRPr>
            </a:lvl4pPr>
            <a:lvl5pPr>
              <a:spcBef>
                <a:spcPts val="1000"/>
              </a:spcBef>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63814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92122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none"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none"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67278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none"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Pro"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68756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none" baseline="0">
                <a:latin typeface="Source Sans Pro SemiBold" panose="020B0603030403020204" pitchFamily="34" charset="0"/>
              </a:defRPr>
            </a:lvl1pPr>
          </a:lstStyle>
          <a:p>
            <a:r>
              <a:rPr lang="en-US"/>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27049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Pro" panose="020B0503030403020204" pitchFamily="34" charset="0"/>
              </a:defRPr>
            </a:lvl1pPr>
            <a:lvl2pPr>
              <a:defRPr sz="2800">
                <a:latin typeface="Source Sans Pro" panose="020B0503030403020204" pitchFamily="34" charset="0"/>
              </a:defRPr>
            </a:lvl2pPr>
            <a:lvl3pPr>
              <a:defRPr sz="2400">
                <a:latin typeface="Source Sans Pro" panose="020B0503030403020204" pitchFamily="34" charset="0"/>
              </a:defRPr>
            </a:lvl3pPr>
            <a:lvl4pPr>
              <a:defRPr sz="2000">
                <a:latin typeface="Source Sans Pro" panose="020B0503030403020204" pitchFamily="34" charset="0"/>
              </a:defRPr>
            </a:lvl4pPr>
            <a:lvl5pPr>
              <a:defRPr sz="2000">
                <a:latin typeface="Source Sans Pro" panose="020B0503030403020204" pitchFamily="34" charset="0"/>
              </a:defRPr>
            </a:lvl5pPr>
            <a:lvl6pPr>
              <a:defRPr sz="2000"/>
            </a:lvl6pPr>
            <a:lvl7pPr>
              <a:defRPr sz="2000"/>
            </a:lvl7pPr>
            <a:lvl8pPr>
              <a:defRPr sz="2000"/>
            </a:lvl8pPr>
            <a:lvl9pPr>
              <a:defRPr sz="2000"/>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13874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8092546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879343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Pro"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28088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30EA680-D336-4FF7-8B7A-9848BB0A1C32}" type="slidenum">
              <a:rPr lang="en-US" smtClean="0"/>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Pro" panose="020B0503030403020204" pitchFamily="34" charset="0"/>
              </a:defRPr>
            </a:lvl1pPr>
          </a:lstStyle>
          <a:p>
            <a:pPr lvl="0"/>
            <a:r>
              <a:rPr lang="en-US"/>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mn-lt"/>
              </a:defRPr>
            </a:lvl1pPr>
          </a:lstStyle>
          <a:p>
            <a:pPr lvl="0"/>
            <a:r>
              <a:rPr lang="en-US"/>
              <a:t>Click to Edit Photo Caption</a:t>
            </a:r>
          </a:p>
        </p:txBody>
      </p:sp>
    </p:spTree>
    <p:extLst>
      <p:ext uri="{BB962C8B-B14F-4D97-AF65-F5344CB8AC3E}">
        <p14:creationId xmlns:p14="http://schemas.microsoft.com/office/powerpoint/2010/main" val="2838967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lvl1pPr>
              <a:defRPr>
                <a:latin typeface="+mj-lt"/>
              </a:defRPr>
            </a:lvl1p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30EA680-D336-4FF7-8B7A-9848BB0A1C32}" type="slidenum">
              <a:rPr lang="en-US" smtClean="0"/>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mn-lt"/>
              </a:defRPr>
            </a:lvl1pPr>
          </a:lstStyle>
          <a:p>
            <a:r>
              <a:rPr lang="en-US"/>
              <a:t>Click Icon to add picture</a:t>
            </a:r>
          </a:p>
        </p:txBody>
      </p:sp>
    </p:spTree>
    <p:extLst>
      <p:ext uri="{BB962C8B-B14F-4D97-AF65-F5344CB8AC3E}">
        <p14:creationId xmlns:p14="http://schemas.microsoft.com/office/powerpoint/2010/main" val="2855804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30EA680-D336-4FF7-8B7A-9848BB0A1C32}" type="slidenum">
              <a:rPr lang="en-US" smtClean="0"/>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Tree>
    <p:extLst>
      <p:ext uri="{BB962C8B-B14F-4D97-AF65-F5344CB8AC3E}">
        <p14:creationId xmlns:p14="http://schemas.microsoft.com/office/powerpoint/2010/main" val="19405195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778867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224260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918517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Tree>
    <p:extLst>
      <p:ext uri="{BB962C8B-B14F-4D97-AF65-F5344CB8AC3E}">
        <p14:creationId xmlns:p14="http://schemas.microsoft.com/office/powerpoint/2010/main" val="23207451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p:nvSpPr>
        <p:spPr>
          <a:xfrm>
            <a:off x="3879487" y="3250540"/>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Tree>
    <p:extLst>
      <p:ext uri="{BB962C8B-B14F-4D97-AF65-F5344CB8AC3E}">
        <p14:creationId xmlns:p14="http://schemas.microsoft.com/office/powerpoint/2010/main" val="615523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6859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estions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p:nvSpPr>
        <p:spPr>
          <a:xfrm>
            <a:off x="3879487" y="3250540"/>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9264" y="5592194"/>
            <a:ext cx="2739695" cy="751459"/>
          </a:xfrm>
          <a:prstGeom prst="rect">
            <a:avLst/>
          </a:prstGeom>
        </p:spPr>
      </p:pic>
    </p:spTree>
    <p:extLst>
      <p:ext uri="{BB962C8B-B14F-4D97-AF65-F5344CB8AC3E}">
        <p14:creationId xmlns:p14="http://schemas.microsoft.com/office/powerpoint/2010/main" val="20757959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p:nvSpPr>
        <p:spPr>
          <a:xfrm>
            <a:off x="3879487" y="3244334"/>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Tree>
    <p:extLst>
      <p:ext uri="{BB962C8B-B14F-4D97-AF65-F5344CB8AC3E}">
        <p14:creationId xmlns:p14="http://schemas.microsoft.com/office/powerpoint/2010/main" val="1770918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hank You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p:nvSpPr>
        <p:spPr>
          <a:xfrm>
            <a:off x="3870251" y="3244334"/>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9265" y="5592280"/>
            <a:ext cx="2621426" cy="719019"/>
          </a:xfrm>
          <a:prstGeom prst="rect">
            <a:avLst/>
          </a:prstGeom>
        </p:spPr>
      </p:pic>
    </p:spTree>
    <p:extLst>
      <p:ext uri="{BB962C8B-B14F-4D97-AF65-F5344CB8AC3E}">
        <p14:creationId xmlns:p14="http://schemas.microsoft.com/office/powerpoint/2010/main" val="9413235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3920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072136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Pro" panose="020B0503030403020204" pitchFamily="34" charset="0"/>
              </a:defRPr>
            </a:lvl1pPr>
            <a:lvl2pPr>
              <a:spcBef>
                <a:spcPts val="1000"/>
              </a:spcBef>
              <a:spcAft>
                <a:spcPts val="800"/>
              </a:spcAft>
              <a:defRPr>
                <a:latin typeface="Source Sans Pro" panose="020B0503030403020204" pitchFamily="34" charset="0"/>
              </a:defRPr>
            </a:lvl2pPr>
            <a:lvl3pPr>
              <a:spcBef>
                <a:spcPts val="1000"/>
              </a:spcBef>
              <a:defRPr>
                <a:latin typeface="Source Sans Pro" panose="020B0503030403020204" pitchFamily="34" charset="0"/>
              </a:defRPr>
            </a:lvl3pPr>
            <a:lvl4pPr>
              <a:spcBef>
                <a:spcPts val="1000"/>
              </a:spcBef>
              <a:defRPr>
                <a:latin typeface="Source Sans Pro" panose="020B0503030403020204" pitchFamily="34" charset="0"/>
              </a:defRPr>
            </a:lvl4pPr>
            <a:lvl5pPr>
              <a:spcBef>
                <a:spcPts val="1000"/>
              </a:spcBef>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72067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58696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none"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none"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805105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image" Target="../media/image1.png"/><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a:t>First Level</a:t>
            </a:r>
          </a:p>
          <a:p>
            <a:pPr lvl="1"/>
            <a:r>
              <a:rPr lang="en-US"/>
              <a:t>Second Level</a:t>
            </a:r>
          </a:p>
          <a:p>
            <a:pPr lvl="2"/>
            <a:r>
              <a:rPr lang="en-US"/>
              <a:t>Third Level</a:t>
            </a:r>
          </a:p>
          <a:p>
            <a:pPr lvl="3"/>
            <a:r>
              <a:rPr lang="en-US"/>
              <a:t>Fourth Level</a:t>
            </a:r>
          </a:p>
          <a:p>
            <a:pPr lvl="4"/>
            <a:r>
              <a:rPr lang="en-US"/>
              <a:t>Fifth Level</a:t>
            </a:r>
          </a:p>
          <a:p>
            <a:pPr lvl="0"/>
            <a:r>
              <a:rPr lang="en-US"/>
              <a:t>Maecenas </a:t>
            </a:r>
            <a:r>
              <a:rPr lang="en-US" err="1"/>
              <a:t>nec</a:t>
            </a:r>
            <a:r>
              <a:rPr lang="en-US"/>
              <a:t> </a:t>
            </a:r>
            <a:r>
              <a:rPr lang="en-US" err="1"/>
              <a:t>odio</a:t>
            </a:r>
            <a:r>
              <a:rPr lang="en-US"/>
              <a:t> et ante </a:t>
            </a:r>
            <a:r>
              <a:rPr lang="en-US" err="1"/>
              <a:t>tincidunt</a:t>
            </a:r>
            <a:r>
              <a:rPr lang="en-US"/>
              <a:t> tempus. </a:t>
            </a:r>
            <a:r>
              <a:rPr lang="en-US" err="1"/>
              <a:t>Nullam</a:t>
            </a:r>
            <a:r>
              <a:rPr lang="en-US"/>
              <a:t> dictum </a:t>
            </a:r>
            <a:r>
              <a:rPr lang="en-US" err="1"/>
              <a:t>felis</a:t>
            </a:r>
            <a:r>
              <a:rPr lang="en-US"/>
              <a:t> </a:t>
            </a:r>
            <a:r>
              <a:rPr lang="en-US" err="1"/>
              <a:t>eu</a:t>
            </a:r>
            <a:r>
              <a:rPr lang="en-US"/>
              <a:t> </a:t>
            </a:r>
            <a:r>
              <a:rPr lang="en-US" err="1"/>
              <a:t>pede</a:t>
            </a:r>
            <a:r>
              <a:rPr lang="en-US"/>
              <a:t> </a:t>
            </a:r>
            <a:r>
              <a:rPr lang="en-US" err="1"/>
              <a:t>mollis</a:t>
            </a:r>
            <a:r>
              <a:rPr lang="en-US"/>
              <a:t> </a:t>
            </a:r>
            <a:r>
              <a:rPr lang="en-US" err="1"/>
              <a:t>pretium</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hymenaeos</a:t>
            </a:r>
            <a:r>
              <a:rPr lang="en-US"/>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a:t>Click To Edit Title</a:t>
            </a:r>
          </a:p>
        </p:txBody>
      </p:sp>
      <p:sp>
        <p:nvSpPr>
          <p:cNvPr id="15" name="Rectangle 14">
            <a:extLst>
              <a:ext uri="{FF2B5EF4-FFF2-40B4-BE49-F238E27FC236}">
                <a16:creationId xmlns:a16="http://schemas.microsoft.com/office/drawing/2014/main" id="{FDDB4D39-9FA5-5C46-845E-A393FCAF090C}"/>
              </a:ext>
            </a:extLst>
          </p:cNvPr>
          <p:cNvSpPr/>
          <p:nvPr/>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7A51A58E-E2B6-4F4D-91A6-034B810B725B}"/>
              </a:ext>
            </a:extLst>
          </p:cNvPr>
          <p:cNvSpPr/>
          <p:nvPr/>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2313756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hf hdr="0" dt="0"/>
  <p:txStyles>
    <p:titleStyle>
      <a:lvl1pPr algn="l" defTabSz="914400" rtl="0" eaLnBrk="1" latinLnBrk="0" hangingPunct="1">
        <a:lnSpc>
          <a:spcPct val="90000"/>
        </a:lnSpc>
        <a:spcBef>
          <a:spcPct val="0"/>
        </a:spcBef>
        <a:buNone/>
        <a:defRPr sz="3600" b="1" kern="1200" cap="none" baseline="0">
          <a:solidFill>
            <a:srgbClr val="002060"/>
          </a:solidFill>
          <a:latin typeface="+mj-lt"/>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a:t>First Level</a:t>
            </a:r>
          </a:p>
          <a:p>
            <a:pPr lvl="1"/>
            <a:r>
              <a:rPr lang="en-US"/>
              <a:t>Second Level</a:t>
            </a:r>
          </a:p>
          <a:p>
            <a:pPr lvl="2"/>
            <a:r>
              <a:rPr lang="en-US"/>
              <a:t>Third Level</a:t>
            </a:r>
          </a:p>
          <a:p>
            <a:pPr lvl="3"/>
            <a:r>
              <a:rPr lang="en-US"/>
              <a:t>Fourth Level</a:t>
            </a:r>
          </a:p>
          <a:p>
            <a:pPr lvl="4"/>
            <a:r>
              <a:rPr lang="en-US"/>
              <a:t>Fifth Level</a:t>
            </a:r>
          </a:p>
          <a:p>
            <a:pPr lvl="0"/>
            <a:r>
              <a:rPr lang="en-US"/>
              <a:t>Maecenas </a:t>
            </a:r>
            <a:r>
              <a:rPr lang="en-US" err="1"/>
              <a:t>nec</a:t>
            </a:r>
            <a:r>
              <a:rPr lang="en-US"/>
              <a:t> </a:t>
            </a:r>
            <a:r>
              <a:rPr lang="en-US" err="1"/>
              <a:t>odio</a:t>
            </a:r>
            <a:r>
              <a:rPr lang="en-US"/>
              <a:t> et ante </a:t>
            </a:r>
            <a:r>
              <a:rPr lang="en-US" err="1"/>
              <a:t>tincidunt</a:t>
            </a:r>
            <a:r>
              <a:rPr lang="en-US"/>
              <a:t> tempus. </a:t>
            </a:r>
            <a:r>
              <a:rPr lang="en-US" err="1"/>
              <a:t>Nullam</a:t>
            </a:r>
            <a:r>
              <a:rPr lang="en-US"/>
              <a:t> dictum </a:t>
            </a:r>
            <a:r>
              <a:rPr lang="en-US" err="1"/>
              <a:t>felis</a:t>
            </a:r>
            <a:r>
              <a:rPr lang="en-US"/>
              <a:t> </a:t>
            </a:r>
            <a:r>
              <a:rPr lang="en-US" err="1"/>
              <a:t>eu</a:t>
            </a:r>
            <a:r>
              <a:rPr lang="en-US"/>
              <a:t> </a:t>
            </a:r>
            <a:r>
              <a:rPr lang="en-US" err="1"/>
              <a:t>pede</a:t>
            </a:r>
            <a:r>
              <a:rPr lang="en-US"/>
              <a:t> </a:t>
            </a:r>
            <a:r>
              <a:rPr lang="en-US" err="1"/>
              <a:t>mollis</a:t>
            </a:r>
            <a:r>
              <a:rPr lang="en-US"/>
              <a:t> </a:t>
            </a:r>
            <a:r>
              <a:rPr lang="en-US" err="1"/>
              <a:t>pretium</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hymenaeos</a:t>
            </a:r>
            <a:r>
              <a:rPr lang="en-US"/>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a:t>Click To Edit Title</a:t>
            </a:r>
          </a:p>
        </p:txBody>
      </p:sp>
      <p:sp>
        <p:nvSpPr>
          <p:cNvPr id="15" name="Rectangle 14">
            <a:extLst>
              <a:ext uri="{FF2B5EF4-FFF2-40B4-BE49-F238E27FC236}">
                <a16:creationId xmlns:a16="http://schemas.microsoft.com/office/drawing/2014/main" id="{FDDB4D39-9FA5-5C46-845E-A393FCAF090C}"/>
              </a:ext>
            </a:extLst>
          </p:cNvPr>
          <p:cNvSpPr/>
          <p:nvPr/>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7A51A58E-E2B6-4F4D-91A6-034B810B725B}"/>
              </a:ext>
            </a:extLst>
          </p:cNvPr>
          <p:cNvSpPr/>
          <p:nvPr/>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30EA680-D336-4FF7-8B7A-9848BB0A1C32}"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69054560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Lst>
  <p:txStyles>
    <p:titleStyle>
      <a:lvl1pPr algn="l" defTabSz="914400" rtl="0" eaLnBrk="1" latinLnBrk="0" hangingPunct="1">
        <a:lnSpc>
          <a:spcPct val="90000"/>
        </a:lnSpc>
        <a:spcBef>
          <a:spcPct val="0"/>
        </a:spcBef>
        <a:buNone/>
        <a:defRPr sz="3600" b="1" kern="1200" cap="none" baseline="0">
          <a:solidFill>
            <a:srgbClr val="002060"/>
          </a:solidFill>
          <a:latin typeface="+mj-lt"/>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17.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6.pn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8.png"/><Relationship Id="rId10" Type="http://schemas.microsoft.com/office/2007/relationships/diagramDrawing" Target="../diagrams/drawing1.xml"/><Relationship Id="rId4" Type="http://schemas.openxmlformats.org/officeDocument/2006/relationships/image" Target="../media/image7.png"/><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hyperlink" Target="https://education.ohio.gov/Topics/Finance-and-Funding/School-Payment-Reports"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s://education.ohio.gov/Topics/Student-Supports/Supporting-Student-Wellness"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attachmenttraumanetwork.org/" TargetMode="External"/><Relationship Id="rId3" Type="http://schemas.openxmlformats.org/officeDocument/2006/relationships/hyperlink" Target="https://www.schoolmentalhealth.org/" TargetMode="External"/><Relationship Id="rId7" Type="http://schemas.openxmlformats.org/officeDocument/2006/relationships/hyperlink" Target="https://www.samhsa.gov/resource-search/ebp"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s://www.samhsa.gov/sites/default/files/20190719-samhsa-finding_evidence-based-programs-practices.pdf" TargetMode="External"/><Relationship Id="rId5" Type="http://schemas.openxmlformats.org/officeDocument/2006/relationships/hyperlink" Target="https://www.cincinnatichildrens.org/service/m/mayerson-center" TargetMode="External"/><Relationship Id="rId4" Type="http://schemas.openxmlformats.org/officeDocument/2006/relationships/hyperlink" Target="https://education.ohio.gov/Topics/Student-Supports/School-Wellness/School-based-Mental-Health" TargetMode="External"/><Relationship Id="rId9" Type="http://schemas.openxmlformats.org/officeDocument/2006/relationships/hyperlink" Target="https://www.ohiosbcoe.or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ducation.ohio.gov/getattachment/Topics/Student-Supports/Attendance-Support/Ohio-s-Attendance-Guide.pdf.aspx?lang=en-US"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education.ohio.gov/Topics/Student-Supports/Attendance-Support/Attendance-School-and-District-Supports" TargetMode="External"/><Relationship Id="rId5" Type="http://schemas.openxmlformats.org/officeDocument/2006/relationships/hyperlink" Target="https://education.ohio.gov/Topics/Student-Supports/Attendance-Support/Attendance-Programs-Funding" TargetMode="External"/><Relationship Id="rId4" Type="http://schemas.openxmlformats.org/officeDocument/2006/relationships/hyperlink" Target="https://www.future-ed.org/wp-content/uploads/2023/05/Attendance-Playbook.5.23.pdf"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1FB59-FAB8-87BE-36B4-7134E7B8F3DE}"/>
              </a:ext>
            </a:extLst>
          </p:cNvPr>
          <p:cNvSpPr>
            <a:spLocks noGrp="1"/>
          </p:cNvSpPr>
          <p:nvPr>
            <p:ph type="body" sz="quarter" idx="10"/>
          </p:nvPr>
        </p:nvSpPr>
        <p:spPr>
          <a:xfrm>
            <a:off x="2338649" y="2139210"/>
            <a:ext cx="7514704" cy="2500702"/>
          </a:xfrm>
        </p:spPr>
        <p:txBody>
          <a:bodyPr vert="horz" lIns="91440" tIns="45720" rIns="91440" bIns="45720" rtlCol="0" anchor="ctr">
            <a:normAutofit/>
          </a:bodyPr>
          <a:lstStyle/>
          <a:p>
            <a:r>
              <a:rPr lang="en-US" sz="2800" dirty="0"/>
              <a:t>Nicole Kahler, MSSA, LISW-S</a:t>
            </a:r>
          </a:p>
          <a:p>
            <a:r>
              <a:rPr lang="en-US" sz="2800" dirty="0"/>
              <a:t> Mental Health Consultant</a:t>
            </a:r>
          </a:p>
          <a:p>
            <a:r>
              <a:rPr lang="en-US" sz="2800" dirty="0"/>
              <a:t>Office of Whole Child Supports</a:t>
            </a:r>
          </a:p>
          <a:p>
            <a:r>
              <a:rPr lang="en-US" sz="2800" dirty="0"/>
              <a:t>Feb. 24, 2025</a:t>
            </a:r>
          </a:p>
        </p:txBody>
      </p:sp>
      <p:sp>
        <p:nvSpPr>
          <p:cNvPr id="3" name="Title 2">
            <a:extLst>
              <a:ext uri="{FF2B5EF4-FFF2-40B4-BE49-F238E27FC236}">
                <a16:creationId xmlns:a16="http://schemas.microsoft.com/office/drawing/2014/main" id="{D280796A-8DAF-F711-81C3-4721798C9CE5}"/>
              </a:ext>
            </a:extLst>
          </p:cNvPr>
          <p:cNvSpPr>
            <a:spLocks noGrp="1"/>
          </p:cNvSpPr>
          <p:nvPr>
            <p:ph type="title"/>
          </p:nvPr>
        </p:nvSpPr>
        <p:spPr>
          <a:xfrm>
            <a:off x="381000" y="661988"/>
            <a:ext cx="11430000" cy="982662"/>
          </a:xfrm>
        </p:spPr>
        <p:txBody>
          <a:bodyPr anchor="ctr"/>
          <a:lstStyle/>
          <a:p>
            <a:r>
              <a:rPr lang="en-US" sz="4000" dirty="0"/>
              <a:t>Reducing Absenteeism through a Wellness Lens</a:t>
            </a:r>
          </a:p>
        </p:txBody>
      </p:sp>
    </p:spTree>
    <p:extLst>
      <p:ext uri="{BB962C8B-B14F-4D97-AF65-F5344CB8AC3E}">
        <p14:creationId xmlns:p14="http://schemas.microsoft.com/office/powerpoint/2010/main" val="5006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0DBB-9BFB-2698-6E0E-0E42EDC922B6}"/>
              </a:ext>
            </a:extLst>
          </p:cNvPr>
          <p:cNvSpPr>
            <a:spLocks noGrp="1"/>
          </p:cNvSpPr>
          <p:nvPr>
            <p:ph type="title"/>
          </p:nvPr>
        </p:nvSpPr>
        <p:spPr/>
        <p:txBody>
          <a:bodyPr anchor="ctr">
            <a:normAutofit/>
          </a:bodyPr>
          <a:lstStyle/>
          <a:p>
            <a:r>
              <a:rPr lang="en-US" sz="4000" dirty="0"/>
              <a:t>Ohio Student Safety</a:t>
            </a:r>
          </a:p>
        </p:txBody>
      </p:sp>
      <p:sp>
        <p:nvSpPr>
          <p:cNvPr id="6" name="Content Placeholder 5">
            <a:extLst>
              <a:ext uri="{FF2B5EF4-FFF2-40B4-BE49-F238E27FC236}">
                <a16:creationId xmlns:a16="http://schemas.microsoft.com/office/drawing/2014/main" id="{FA421FC2-A665-0D4C-4882-877DF9865329}"/>
              </a:ext>
            </a:extLst>
          </p:cNvPr>
          <p:cNvSpPr>
            <a:spLocks noGrp="1"/>
          </p:cNvSpPr>
          <p:nvPr>
            <p:ph idx="1"/>
          </p:nvPr>
        </p:nvSpPr>
        <p:spPr>
          <a:xfrm>
            <a:off x="381000" y="1502895"/>
            <a:ext cx="11559988" cy="4682752"/>
          </a:xfrm>
        </p:spPr>
        <p:txBody>
          <a:bodyPr>
            <a:noAutofit/>
          </a:bodyPr>
          <a:lstStyle/>
          <a:p>
            <a:pPr fontAlgn="t">
              <a:lnSpc>
                <a:spcPct val="100000"/>
              </a:lnSpc>
              <a:spcAft>
                <a:spcPts val="600"/>
              </a:spcAft>
            </a:pPr>
            <a:r>
              <a:rPr lang="en-US" sz="2800" dirty="0">
                <a:solidFill>
                  <a:srgbClr val="2A2F36"/>
                </a:solidFill>
                <a:ea typeface="Source Sans Pro" panose="020B0503030403020204" pitchFamily="34" charset="0"/>
              </a:rPr>
              <a:t>In the past year, 8.3% of students rarely or never felt safe and secure at school.</a:t>
            </a:r>
          </a:p>
          <a:p>
            <a:pPr fontAlgn="t">
              <a:lnSpc>
                <a:spcPct val="100000"/>
              </a:lnSpc>
              <a:spcAft>
                <a:spcPts val="600"/>
              </a:spcAft>
            </a:pPr>
            <a:r>
              <a:rPr lang="en-US" sz="2800" dirty="0">
                <a:solidFill>
                  <a:srgbClr val="2A2F36"/>
                </a:solidFill>
                <a:ea typeface="Source Sans Pro" panose="020B0503030403020204" pitchFamily="34" charset="0"/>
              </a:rPr>
              <a:t>During the past 30 days, 15.6% of students missed at least one day of school because they felt unsafe at school or on their way to or from school.</a:t>
            </a:r>
          </a:p>
          <a:p>
            <a:pPr fontAlgn="t">
              <a:lnSpc>
                <a:spcPct val="100000"/>
              </a:lnSpc>
              <a:spcAft>
                <a:spcPts val="600"/>
              </a:spcAft>
            </a:pPr>
            <a:r>
              <a:rPr lang="en-US" sz="2800" dirty="0">
                <a:solidFill>
                  <a:srgbClr val="2A2F36"/>
                </a:solidFill>
                <a:ea typeface="Source Sans Pro" panose="020B0503030403020204" pitchFamily="34" charset="0"/>
              </a:rPr>
              <a:t>Of students that had been bullied in the past year, 60.8% were bullied on school property.</a:t>
            </a:r>
          </a:p>
          <a:p>
            <a:pPr fontAlgn="t">
              <a:lnSpc>
                <a:spcPct val="100000"/>
              </a:lnSpc>
              <a:spcAft>
                <a:spcPts val="600"/>
              </a:spcAft>
            </a:pPr>
            <a:r>
              <a:rPr lang="en-US" sz="2800" dirty="0">
                <a:solidFill>
                  <a:srgbClr val="2A2F36"/>
                </a:solidFill>
                <a:ea typeface="Source Sans Pro" panose="020B0503030403020204" pitchFamily="34" charset="0"/>
              </a:rPr>
              <a:t>23.2% of students did not feel like they belonged at their school.</a:t>
            </a:r>
          </a:p>
        </p:txBody>
      </p:sp>
    </p:spTree>
    <p:extLst>
      <p:ext uri="{BB962C8B-B14F-4D97-AF65-F5344CB8AC3E}">
        <p14:creationId xmlns:p14="http://schemas.microsoft.com/office/powerpoint/2010/main" val="1294195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9473E-51BF-6FD0-B4C0-919214E3F032}"/>
              </a:ext>
            </a:extLst>
          </p:cNvPr>
          <p:cNvSpPr>
            <a:spLocks noGrp="1"/>
          </p:cNvSpPr>
          <p:nvPr>
            <p:ph type="title"/>
          </p:nvPr>
        </p:nvSpPr>
        <p:spPr/>
        <p:txBody>
          <a:bodyPr anchor="ctr">
            <a:normAutofit/>
          </a:bodyPr>
          <a:lstStyle/>
          <a:p>
            <a:pPr lvl="0" rtl="0"/>
            <a:r>
              <a:rPr lang="en-US" sz="4000" dirty="0"/>
              <a:t>Student Wellness and Learning</a:t>
            </a:r>
          </a:p>
        </p:txBody>
      </p:sp>
      <p:sp>
        <p:nvSpPr>
          <p:cNvPr id="3" name="Content Placeholder 2">
            <a:extLst>
              <a:ext uri="{FF2B5EF4-FFF2-40B4-BE49-F238E27FC236}">
                <a16:creationId xmlns:a16="http://schemas.microsoft.com/office/drawing/2014/main" id="{4CDDE62E-0800-D8BD-6BD4-4C7A1BCA65C8}"/>
              </a:ext>
            </a:extLst>
          </p:cNvPr>
          <p:cNvSpPr>
            <a:spLocks noGrp="1"/>
          </p:cNvSpPr>
          <p:nvPr>
            <p:ph type="body" sz="quarter" idx="12"/>
          </p:nvPr>
        </p:nvSpPr>
        <p:spPr>
          <a:xfrm>
            <a:off x="1064302" y="2008683"/>
            <a:ext cx="9878336" cy="3941180"/>
          </a:xfrm>
        </p:spPr>
        <p:txBody>
          <a:bodyPr vert="horz" lIns="91440" tIns="45720" rIns="91440" bIns="45720" rtlCol="0" anchor="t">
            <a:normAutofit/>
          </a:bodyPr>
          <a:lstStyle/>
          <a:p>
            <a:pPr marL="0" indent="0">
              <a:lnSpc>
                <a:spcPct val="100000"/>
              </a:lnSpc>
              <a:spcAft>
                <a:spcPts val="600"/>
              </a:spcAft>
              <a:buNone/>
            </a:pPr>
            <a:r>
              <a:rPr lang="en-US" sz="2800" b="1" dirty="0">
                <a:latin typeface="+mn-lt"/>
                <a:ea typeface="Open Sans"/>
                <a:cs typeface="Open Sans"/>
              </a:rPr>
              <a:t>Psychological Safety </a:t>
            </a:r>
          </a:p>
          <a:p>
            <a:pPr marL="0" indent="0">
              <a:lnSpc>
                <a:spcPct val="100000"/>
              </a:lnSpc>
              <a:spcAft>
                <a:spcPts val="600"/>
              </a:spcAft>
              <a:buNone/>
            </a:pPr>
            <a:endParaRPr lang="en-US" sz="2800" b="1" dirty="0">
              <a:latin typeface="+mn-lt"/>
              <a:ea typeface="Open Sans"/>
              <a:cs typeface="Open Sans"/>
            </a:endParaRPr>
          </a:p>
          <a:p>
            <a:pPr marL="0" indent="0">
              <a:lnSpc>
                <a:spcPct val="100000"/>
              </a:lnSpc>
              <a:spcAft>
                <a:spcPts val="600"/>
              </a:spcAft>
              <a:buNone/>
            </a:pPr>
            <a:r>
              <a:rPr lang="en-US" sz="2800" b="1" dirty="0">
                <a:latin typeface="+mn-lt"/>
                <a:ea typeface="Open Sans"/>
                <a:cs typeface="Open Sans"/>
              </a:rPr>
              <a:t>Science of Learning and Development</a:t>
            </a:r>
          </a:p>
          <a:p>
            <a:pPr>
              <a:lnSpc>
                <a:spcPct val="100000"/>
              </a:lnSpc>
              <a:spcAft>
                <a:spcPts val="600"/>
              </a:spcAft>
            </a:pPr>
            <a:r>
              <a:rPr lang="en-US" sz="2800" dirty="0"/>
              <a:t>Students learning occurs through the interconnection between cognitive, social, affective, and emotional functions occurring simultaneously. </a:t>
            </a:r>
          </a:p>
        </p:txBody>
      </p:sp>
      <p:sp>
        <p:nvSpPr>
          <p:cNvPr id="4" name="Slide Number Placeholder 3">
            <a:extLst>
              <a:ext uri="{FF2B5EF4-FFF2-40B4-BE49-F238E27FC236}">
                <a16:creationId xmlns:a16="http://schemas.microsoft.com/office/drawing/2014/main" id="{5BFC34E6-DB5D-C8B9-1045-39597230E303}"/>
              </a:ext>
            </a:extLst>
          </p:cNvPr>
          <p:cNvSpPr>
            <a:spLocks noGrp="1"/>
          </p:cNvSpPr>
          <p:nvPr>
            <p:ph type="sldNum" sz="quarter" idx="14"/>
          </p:nvPr>
        </p:nvSpPr>
        <p:spPr>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6BA907D1-9C08-47F3-B047-6197268ACA7D}" type="slidenum">
              <a:rPr lang="en-US" smtClean="0"/>
              <a:pPr/>
              <a:t>11</a:t>
            </a:fld>
            <a:endParaRPr lang="en-US"/>
          </a:p>
        </p:txBody>
      </p:sp>
    </p:spTree>
    <p:extLst>
      <p:ext uri="{BB962C8B-B14F-4D97-AF65-F5344CB8AC3E}">
        <p14:creationId xmlns:p14="http://schemas.microsoft.com/office/powerpoint/2010/main" val="3941332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D57AB-4598-42B4-997A-713902A32351}"/>
              </a:ext>
            </a:extLst>
          </p:cNvPr>
          <p:cNvSpPr>
            <a:spLocks noGrp="1" noRot="1" noMove="1" noResize="1" noEditPoints="1" noAdjustHandles="1" noChangeArrowheads="1" noChangeShapeType="1"/>
          </p:cNvSpPr>
          <p:nvPr>
            <p:ph type="title"/>
          </p:nvPr>
        </p:nvSpPr>
        <p:spPr/>
        <p:txBody>
          <a:bodyPr>
            <a:normAutofit/>
          </a:bodyPr>
          <a:lstStyle/>
          <a:p>
            <a:pPr>
              <a:lnSpc>
                <a:spcPct val="84010"/>
              </a:lnSpc>
              <a:spcBef>
                <a:spcPts val="0"/>
              </a:spcBef>
            </a:pPr>
            <a:r>
              <a:rPr lang="en-US" cap="none">
                <a:latin typeface="Source Sans Pro SemiBold"/>
                <a:ea typeface="Source Sans Pro SemiBold"/>
              </a:rPr>
              <a:t>Chronic Absence Statewide</a:t>
            </a:r>
            <a:endParaRPr lang="en-US" cap="none">
              <a:ea typeface="Source Sans Pro SemiBold" panose="020B0603030403020204" pitchFamily="34" charset="0"/>
            </a:endParaRPr>
          </a:p>
        </p:txBody>
      </p:sp>
      <p:sp>
        <p:nvSpPr>
          <p:cNvPr id="4" name="Slide Number Placeholder 3">
            <a:extLst>
              <a:ext uri="{FF2B5EF4-FFF2-40B4-BE49-F238E27FC236}">
                <a16:creationId xmlns:a16="http://schemas.microsoft.com/office/drawing/2014/main" id="{72187C6C-67A5-1A0A-0C91-E682ABF739CA}"/>
              </a:ext>
            </a:extLst>
          </p:cNvPr>
          <p:cNvSpPr>
            <a:spLocks noGrp="1" noRot="1" noMove="1" noResize="1" noEditPoints="1" noAdjustHandles="1" noChangeArrowheads="1" noChangeShapeType="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B7B7A-CDDA-7C44-B1B0-1F1E45567B3B}" type="slidenum">
              <a:rPr kumimoji="0" lang="en-US" sz="1200" b="1" i="0" u="none" strike="noStrike" kern="1200" cap="none" spc="0" normalizeH="0" baseline="0" noProof="0" smtClean="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 name="Chart 2">
            <a:extLst>
              <a:ext uri="{FF2B5EF4-FFF2-40B4-BE49-F238E27FC236}">
                <a16:creationId xmlns:a16="http://schemas.microsoft.com/office/drawing/2014/main" id="{28ED9D98-DC81-D312-A5B8-FD6A1E86B693}"/>
              </a:ext>
            </a:extLst>
          </p:cNvPr>
          <p:cNvGraphicFramePr/>
          <p:nvPr/>
        </p:nvGraphicFramePr>
        <p:xfrm>
          <a:off x="380999" y="2164552"/>
          <a:ext cx="11086475" cy="41917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06894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A7246-ECC0-60B9-8EED-9F6E54A42934}"/>
              </a:ext>
            </a:extLst>
          </p:cNvPr>
          <p:cNvSpPr>
            <a:spLocks noGrp="1"/>
          </p:cNvSpPr>
          <p:nvPr>
            <p:ph type="title"/>
          </p:nvPr>
        </p:nvSpPr>
        <p:spPr/>
        <p:txBody>
          <a:bodyPr anchor="ctr">
            <a:normAutofit/>
          </a:bodyPr>
          <a:lstStyle/>
          <a:p>
            <a:r>
              <a:rPr lang="en-US" sz="4000" b="0" cap="none"/>
              <a:t>Importance of Attendance</a:t>
            </a:r>
            <a:endParaRPr lang="en-US" sz="4000" b="0" dirty="0"/>
          </a:p>
        </p:txBody>
      </p:sp>
      <p:sp>
        <p:nvSpPr>
          <p:cNvPr id="4" name="Slide Number Placeholder 3">
            <a:extLst>
              <a:ext uri="{FF2B5EF4-FFF2-40B4-BE49-F238E27FC236}">
                <a16:creationId xmlns:a16="http://schemas.microsoft.com/office/drawing/2014/main" id="{6F10CF60-D9E7-9F1E-D784-94F378A3AB60}"/>
              </a:ext>
            </a:extLst>
          </p:cNvPr>
          <p:cNvSpPr>
            <a:spLocks noGrp="1"/>
          </p:cNvSpPr>
          <p:nvPr>
            <p:ph type="sldNum" sz="quarter" idx="14"/>
          </p:nvPr>
        </p:nvSpPr>
        <p:spPr/>
        <p:txBody>
          <a:bodyPr/>
          <a:lstStyle/>
          <a:p>
            <a:fld id="{77F59FA7-9E35-E641-9260-462B0A5FC689}" type="slidenum">
              <a:rPr lang="en-US" smtClean="0"/>
              <a:pPr/>
              <a:t>13</a:t>
            </a:fld>
            <a:endParaRPr lang="en-US"/>
          </a:p>
        </p:txBody>
      </p:sp>
      <p:graphicFrame>
        <p:nvGraphicFramePr>
          <p:cNvPr id="5" name="Diagram 4">
            <a:extLst>
              <a:ext uri="{FF2B5EF4-FFF2-40B4-BE49-F238E27FC236}">
                <a16:creationId xmlns:a16="http://schemas.microsoft.com/office/drawing/2014/main" id="{F4411392-CFE1-78C4-8B97-E73954DEA128}"/>
              </a:ext>
            </a:extLst>
          </p:cNvPr>
          <p:cNvGraphicFramePr/>
          <p:nvPr>
            <p:extLst>
              <p:ext uri="{D42A27DB-BD31-4B8C-83A1-F6EECF244321}">
                <p14:modId xmlns:p14="http://schemas.microsoft.com/office/powerpoint/2010/main" val="3963016788"/>
              </p:ext>
            </p:extLst>
          </p:nvPr>
        </p:nvGraphicFramePr>
        <p:xfrm>
          <a:off x="1539298" y="1541949"/>
          <a:ext cx="8483600" cy="4485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57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hord 5">
            <a:extLst>
              <a:ext uri="{FF2B5EF4-FFF2-40B4-BE49-F238E27FC236}">
                <a16:creationId xmlns:a16="http://schemas.microsoft.com/office/drawing/2014/main" id="{A7003AA6-735F-1735-B23E-38BFF3EE3B42}"/>
              </a:ext>
            </a:extLst>
          </p:cNvPr>
          <p:cNvSpPr/>
          <p:nvPr/>
        </p:nvSpPr>
        <p:spPr>
          <a:xfrm>
            <a:off x="7750257" y="360690"/>
            <a:ext cx="5314461" cy="5522872"/>
          </a:xfrm>
          <a:prstGeom prst="chord">
            <a:avLst>
              <a:gd name="adj1" fmla="val 2885167"/>
              <a:gd name="adj2" fmla="val 18747511"/>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41"/>
            <a:endParaRPr lang="en-US" sz="1500">
              <a:solidFill>
                <a:srgbClr val="FFFFFF"/>
              </a:solidFill>
              <a:latin typeface="Calibri"/>
            </a:endParaRPr>
          </a:p>
        </p:txBody>
      </p:sp>
      <p:sp>
        <p:nvSpPr>
          <p:cNvPr id="2" name="Title 1">
            <a:extLst>
              <a:ext uri="{FF2B5EF4-FFF2-40B4-BE49-F238E27FC236}">
                <a16:creationId xmlns:a16="http://schemas.microsoft.com/office/drawing/2014/main" id="{8D6423FE-8B88-7548-BA6C-F16B1AE47224}"/>
              </a:ext>
            </a:extLst>
          </p:cNvPr>
          <p:cNvSpPr>
            <a:spLocks noGrp="1"/>
          </p:cNvSpPr>
          <p:nvPr>
            <p:ph type="title"/>
          </p:nvPr>
        </p:nvSpPr>
        <p:spPr>
          <a:xfrm>
            <a:off x="1126718" y="2351314"/>
            <a:ext cx="6196948" cy="1432393"/>
          </a:xfrm>
          <a:prstGeom prst="roundRect">
            <a:avLst/>
          </a:prstGeom>
          <a:solidFill>
            <a:schemeClr val="accent1"/>
          </a:solidFill>
        </p:spPr>
        <p:txBody>
          <a:bodyPr anchor="ctr">
            <a:noAutofit/>
          </a:bodyPr>
          <a:lstStyle/>
          <a:p>
            <a:r>
              <a:rPr lang="en-US" sz="2800">
                <a:solidFill>
                  <a:schemeClr val="bg1"/>
                </a:solidFill>
              </a:rPr>
              <a:t>Supporting Student  Wellness and Attendance</a:t>
            </a:r>
          </a:p>
        </p:txBody>
      </p:sp>
      <p:sp>
        <p:nvSpPr>
          <p:cNvPr id="4" name="Slide Number Placeholder 3">
            <a:extLst>
              <a:ext uri="{FF2B5EF4-FFF2-40B4-BE49-F238E27FC236}">
                <a16:creationId xmlns:a16="http://schemas.microsoft.com/office/drawing/2014/main" id="{AEA1AC77-01E0-E1EB-DCCE-CC218B4F4B56}"/>
              </a:ext>
            </a:extLst>
          </p:cNvPr>
          <p:cNvSpPr>
            <a:spLocks noGrp="1"/>
          </p:cNvSpPr>
          <p:nvPr>
            <p:ph type="sldNum" sz="quarter" idx="12"/>
          </p:nvPr>
        </p:nvSpPr>
        <p:spPr>
          <a:xfrm>
            <a:off x="13904109" y="7695172"/>
            <a:ext cx="650091" cy="461258"/>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pPr defTabSz="457141"/>
            <a:fld id="{79463015-ABDD-44E9-850F-7B4794200E02}" type="slidenum">
              <a:rPr lang="en-US" smtClean="0"/>
              <a:pPr defTabSz="457141"/>
              <a:t>14</a:t>
            </a:fld>
            <a:endParaRPr lang="en-US">
              <a:solidFill>
                <a:srgbClr val="FFFFFF">
                  <a:lumMod val="95000"/>
                </a:srgbClr>
              </a:solidFill>
            </a:endParaRPr>
          </a:p>
        </p:txBody>
      </p:sp>
      <p:pic>
        <p:nvPicPr>
          <p:cNvPr id="5" name="Picture 4" descr="Graphical user interface, website&#10;&#10;Description automatically generated">
            <a:extLst>
              <a:ext uri="{FF2B5EF4-FFF2-40B4-BE49-F238E27FC236}">
                <a16:creationId xmlns:a16="http://schemas.microsoft.com/office/drawing/2014/main" id="{CFB5C6C7-C4A2-12AC-57F1-F0A7BE67B0FB}"/>
              </a:ext>
            </a:extLst>
          </p:cNvPr>
          <p:cNvPicPr>
            <a:picLocks noChangeAspect="1"/>
          </p:cNvPicPr>
          <p:nvPr/>
        </p:nvPicPr>
        <p:blipFill rotWithShape="1">
          <a:blip r:embed="rId3"/>
          <a:srcRect l="68711" t="19996" r="-2152" b="19274"/>
          <a:stretch/>
        </p:blipFill>
        <p:spPr>
          <a:xfrm>
            <a:off x="8176845" y="722152"/>
            <a:ext cx="4461282" cy="4799949"/>
          </a:xfrm>
          <a:prstGeom prst="chord">
            <a:avLst>
              <a:gd name="adj1" fmla="val 1141328"/>
              <a:gd name="adj2" fmla="val 20464800"/>
            </a:avLst>
          </a:prstGeom>
        </p:spPr>
      </p:pic>
    </p:spTree>
    <p:extLst>
      <p:ext uri="{BB962C8B-B14F-4D97-AF65-F5344CB8AC3E}">
        <p14:creationId xmlns:p14="http://schemas.microsoft.com/office/powerpoint/2010/main" val="4171222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3B1A0-C1CB-D5F9-632D-FD69C692D00E}"/>
              </a:ext>
            </a:extLst>
          </p:cNvPr>
          <p:cNvSpPr>
            <a:spLocks noGrp="1"/>
          </p:cNvSpPr>
          <p:nvPr>
            <p:ph type="title"/>
          </p:nvPr>
        </p:nvSpPr>
        <p:spPr>
          <a:xfrm>
            <a:off x="381000" y="365125"/>
            <a:ext cx="11430000" cy="1325563"/>
          </a:xfrm>
        </p:spPr>
        <p:txBody>
          <a:bodyPr anchor="ctr">
            <a:normAutofit/>
          </a:bodyPr>
          <a:lstStyle/>
          <a:p>
            <a:r>
              <a:rPr lang="en-US" sz="4000" b="0" dirty="0"/>
              <a:t>Wellness: a Multi-tiered Approach</a:t>
            </a:r>
          </a:p>
        </p:txBody>
      </p:sp>
      <p:sp>
        <p:nvSpPr>
          <p:cNvPr id="3" name="Content Placeholder 2">
            <a:extLst>
              <a:ext uri="{FF2B5EF4-FFF2-40B4-BE49-F238E27FC236}">
                <a16:creationId xmlns:a16="http://schemas.microsoft.com/office/drawing/2014/main" id="{3F47A52C-A44E-7167-0949-6AAF475F16AE}"/>
              </a:ext>
            </a:extLst>
          </p:cNvPr>
          <p:cNvSpPr>
            <a:spLocks noGrp="1"/>
          </p:cNvSpPr>
          <p:nvPr>
            <p:ph sz="half" idx="1"/>
          </p:nvPr>
        </p:nvSpPr>
        <p:spPr>
          <a:xfrm>
            <a:off x="381000" y="1825625"/>
            <a:ext cx="5439032" cy="4093261"/>
          </a:xfrm>
        </p:spPr>
        <p:txBody>
          <a:bodyPr>
            <a:noAutofit/>
          </a:bodyPr>
          <a:lstStyle/>
          <a:p>
            <a:pPr>
              <a:lnSpc>
                <a:spcPct val="100000"/>
              </a:lnSpc>
              <a:spcAft>
                <a:spcPts val="600"/>
              </a:spcAft>
            </a:pPr>
            <a:r>
              <a:rPr lang="en-US" sz="2800" dirty="0"/>
              <a:t>Continuum of Care to promote:</a:t>
            </a:r>
          </a:p>
          <a:p>
            <a:pPr lvl="1">
              <a:spcAft>
                <a:spcPts val="600"/>
              </a:spcAft>
            </a:pPr>
            <a:r>
              <a:rPr lang="en-US" sz="2800" dirty="0"/>
              <a:t>Academic success</a:t>
            </a:r>
          </a:p>
          <a:p>
            <a:pPr lvl="1">
              <a:spcAft>
                <a:spcPts val="600"/>
              </a:spcAft>
            </a:pPr>
            <a:r>
              <a:rPr lang="en-US" sz="2800" dirty="0"/>
              <a:t>Reduced absenteeism</a:t>
            </a:r>
          </a:p>
          <a:p>
            <a:pPr lvl="1">
              <a:spcAft>
                <a:spcPts val="600"/>
              </a:spcAft>
            </a:pPr>
            <a:r>
              <a:rPr lang="en-US" sz="2800" dirty="0"/>
              <a:t>Decreased behavioral concerns</a:t>
            </a:r>
          </a:p>
          <a:p>
            <a:pPr lvl="1">
              <a:spcAft>
                <a:spcPts val="600"/>
              </a:spcAft>
            </a:pPr>
            <a:r>
              <a:rPr lang="en-US" sz="2800" dirty="0"/>
              <a:t>Improved school climate</a:t>
            </a:r>
          </a:p>
        </p:txBody>
      </p:sp>
      <p:pic>
        <p:nvPicPr>
          <p:cNvPr id="6" name="Content Placeholder 5">
            <a:extLst>
              <a:ext uri="{FF2B5EF4-FFF2-40B4-BE49-F238E27FC236}">
                <a16:creationId xmlns:a16="http://schemas.microsoft.com/office/drawing/2014/main" id="{511E5750-4F14-1C59-A89B-6A680C5F5A44}"/>
              </a:ext>
            </a:extLst>
          </p:cNvPr>
          <p:cNvPicPr>
            <a:picLocks noGrp="1" noChangeAspect="1"/>
          </p:cNvPicPr>
          <p:nvPr>
            <p:ph sz="half" idx="2"/>
          </p:nvPr>
        </p:nvPicPr>
        <p:blipFill>
          <a:blip r:embed="rId3"/>
          <a:stretch>
            <a:fillRect/>
          </a:stretch>
        </p:blipFill>
        <p:spPr>
          <a:xfrm>
            <a:off x="6286423" y="2055489"/>
            <a:ext cx="5200339" cy="3633531"/>
          </a:xfrm>
          <a:prstGeom prst="rect">
            <a:avLst/>
          </a:prstGeom>
        </p:spPr>
      </p:pic>
    </p:spTree>
    <p:extLst>
      <p:ext uri="{BB962C8B-B14F-4D97-AF65-F5344CB8AC3E}">
        <p14:creationId xmlns:p14="http://schemas.microsoft.com/office/powerpoint/2010/main" val="1440028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p:txBody>
          <a:bodyPr anchor="ctr">
            <a:normAutofit/>
          </a:bodyPr>
          <a:lstStyle/>
          <a:p>
            <a:r>
              <a:rPr lang="en-US" sz="4000" b="0" dirty="0"/>
              <a:t>What Schools and Districts Can Do</a:t>
            </a:r>
          </a:p>
        </p:txBody>
      </p:sp>
      <p:sp>
        <p:nvSpPr>
          <p:cNvPr id="8" name="Content Placeholder 7">
            <a:extLst>
              <a:ext uri="{FF2B5EF4-FFF2-40B4-BE49-F238E27FC236}">
                <a16:creationId xmlns:a16="http://schemas.microsoft.com/office/drawing/2014/main" id="{01CE3A8F-51F1-0023-8591-5C72913AFD98}"/>
              </a:ext>
            </a:extLst>
          </p:cNvPr>
          <p:cNvSpPr>
            <a:spLocks noGrp="1"/>
          </p:cNvSpPr>
          <p:nvPr>
            <p:ph sz="half" idx="2"/>
          </p:nvPr>
        </p:nvSpPr>
        <p:spPr>
          <a:xfrm>
            <a:off x="5288973" y="1825625"/>
            <a:ext cx="6522027" cy="4093261"/>
          </a:xfrm>
        </p:spPr>
        <p:txBody>
          <a:bodyPr>
            <a:normAutofit/>
          </a:bodyPr>
          <a:lstStyle/>
          <a:p>
            <a:pPr>
              <a:lnSpc>
                <a:spcPct val="100000"/>
              </a:lnSpc>
              <a:spcAft>
                <a:spcPts val="600"/>
              </a:spcAft>
            </a:pPr>
            <a:r>
              <a:rPr lang="en-US" sz="2800" dirty="0"/>
              <a:t>Use data to inform decisions</a:t>
            </a:r>
          </a:p>
          <a:p>
            <a:pPr>
              <a:lnSpc>
                <a:spcPct val="100000"/>
              </a:lnSpc>
              <a:spcAft>
                <a:spcPts val="600"/>
              </a:spcAft>
            </a:pPr>
            <a:r>
              <a:rPr lang="en-US" sz="2800" dirty="0"/>
              <a:t>Develop partnerships</a:t>
            </a:r>
          </a:p>
          <a:p>
            <a:pPr>
              <a:lnSpc>
                <a:spcPct val="100000"/>
              </a:lnSpc>
              <a:spcAft>
                <a:spcPts val="600"/>
              </a:spcAft>
            </a:pPr>
            <a:r>
              <a:rPr lang="en-US" sz="2800" dirty="0"/>
              <a:t>Prioritize evidence-based practices and strategies</a:t>
            </a:r>
          </a:p>
          <a:p>
            <a:pPr>
              <a:lnSpc>
                <a:spcPct val="100000"/>
              </a:lnSpc>
              <a:spcAft>
                <a:spcPts val="600"/>
              </a:spcAft>
            </a:pPr>
            <a:r>
              <a:rPr lang="en-US" sz="2800" dirty="0"/>
              <a:t>Implement universal wellness supports</a:t>
            </a:r>
          </a:p>
          <a:p>
            <a:pPr>
              <a:lnSpc>
                <a:spcPct val="100000"/>
              </a:lnSpc>
              <a:spcAft>
                <a:spcPts val="600"/>
              </a:spcAft>
            </a:pPr>
            <a:r>
              <a:rPr lang="en-US" sz="2800" dirty="0"/>
              <a:t>Strengthen Tier II and III supports</a:t>
            </a:r>
          </a:p>
          <a:p>
            <a:pPr>
              <a:lnSpc>
                <a:spcPct val="100000"/>
              </a:lnSpc>
              <a:spcAft>
                <a:spcPts val="600"/>
              </a:spcAft>
            </a:pPr>
            <a:r>
              <a:rPr lang="en-US" sz="2800" dirty="0"/>
              <a:t>Offer professional development</a:t>
            </a:r>
          </a:p>
          <a:p>
            <a:pPr marL="0" indent="0">
              <a:buNone/>
            </a:pPr>
            <a:endParaRPr lang="en-US" dirty="0"/>
          </a:p>
        </p:txBody>
      </p:sp>
      <p:pic>
        <p:nvPicPr>
          <p:cNvPr id="6" name="Picture 5">
            <a:extLst>
              <a:ext uri="{FF2B5EF4-FFF2-40B4-BE49-F238E27FC236}">
                <a16:creationId xmlns:a16="http://schemas.microsoft.com/office/drawing/2014/main" id="{6D029019-568F-6B12-7270-598E58BD385A}"/>
              </a:ext>
            </a:extLst>
          </p:cNvPr>
          <p:cNvPicPr>
            <a:picLocks noChangeAspect="1"/>
          </p:cNvPicPr>
          <p:nvPr/>
        </p:nvPicPr>
        <p:blipFill>
          <a:blip r:embed="rId3"/>
          <a:stretch>
            <a:fillRect/>
          </a:stretch>
        </p:blipFill>
        <p:spPr>
          <a:xfrm>
            <a:off x="599208" y="2240017"/>
            <a:ext cx="4357255" cy="3157744"/>
          </a:xfrm>
          <a:prstGeom prst="rect">
            <a:avLst/>
          </a:prstGeom>
        </p:spPr>
      </p:pic>
    </p:spTree>
    <p:extLst>
      <p:ext uri="{BB962C8B-B14F-4D97-AF65-F5344CB8AC3E}">
        <p14:creationId xmlns:p14="http://schemas.microsoft.com/office/powerpoint/2010/main" val="4162927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276FF-4414-27BE-81B1-A9D1E7408316}"/>
              </a:ext>
            </a:extLst>
          </p:cNvPr>
          <p:cNvSpPr>
            <a:spLocks noGrp="1"/>
          </p:cNvSpPr>
          <p:nvPr>
            <p:ph type="title"/>
          </p:nvPr>
        </p:nvSpPr>
        <p:spPr/>
        <p:txBody>
          <a:bodyPr anchor="ctr">
            <a:normAutofit/>
          </a:bodyPr>
          <a:lstStyle/>
          <a:p>
            <a:r>
              <a:rPr lang="en-US" sz="4000" b="0" dirty="0"/>
              <a:t> Universal Strategies as a Priority</a:t>
            </a:r>
          </a:p>
        </p:txBody>
      </p:sp>
      <p:sp>
        <p:nvSpPr>
          <p:cNvPr id="3" name="Text Placeholder 2">
            <a:extLst>
              <a:ext uri="{FF2B5EF4-FFF2-40B4-BE49-F238E27FC236}">
                <a16:creationId xmlns:a16="http://schemas.microsoft.com/office/drawing/2014/main" id="{84CAB58E-22EF-F0A9-EA2F-4F3833D41FBE}"/>
              </a:ext>
            </a:extLst>
          </p:cNvPr>
          <p:cNvSpPr>
            <a:spLocks noGrp="1"/>
          </p:cNvSpPr>
          <p:nvPr>
            <p:ph type="body" sz="quarter" idx="12"/>
          </p:nvPr>
        </p:nvSpPr>
        <p:spPr/>
        <p:txBody>
          <a:bodyPr/>
          <a:lstStyle/>
          <a:p>
            <a:pPr>
              <a:lnSpc>
                <a:spcPct val="100000"/>
              </a:lnSpc>
              <a:spcAft>
                <a:spcPts val="600"/>
              </a:spcAft>
            </a:pPr>
            <a:r>
              <a:rPr lang="en-US" sz="3600" dirty="0"/>
              <a:t>School Climate </a:t>
            </a:r>
          </a:p>
          <a:p>
            <a:pPr>
              <a:lnSpc>
                <a:spcPct val="100000"/>
              </a:lnSpc>
              <a:spcAft>
                <a:spcPts val="600"/>
              </a:spcAft>
            </a:pPr>
            <a:r>
              <a:rPr lang="en-US" sz="3600" dirty="0"/>
              <a:t>Connectedness</a:t>
            </a:r>
          </a:p>
          <a:p>
            <a:pPr>
              <a:lnSpc>
                <a:spcPct val="100000"/>
              </a:lnSpc>
              <a:spcAft>
                <a:spcPts val="600"/>
              </a:spcAft>
            </a:pPr>
            <a:r>
              <a:rPr lang="en-US" sz="3600" dirty="0"/>
              <a:t>Protective Factors</a:t>
            </a:r>
          </a:p>
          <a:p>
            <a:pPr>
              <a:lnSpc>
                <a:spcPct val="100000"/>
              </a:lnSpc>
              <a:spcAft>
                <a:spcPts val="600"/>
              </a:spcAft>
            </a:pPr>
            <a:r>
              <a:rPr lang="en-US" sz="3600" dirty="0"/>
              <a:t>Resiliency</a:t>
            </a:r>
          </a:p>
          <a:p>
            <a:endParaRPr lang="en-US" dirty="0"/>
          </a:p>
        </p:txBody>
      </p:sp>
      <p:sp>
        <p:nvSpPr>
          <p:cNvPr id="4" name="Slide Number Placeholder 3">
            <a:extLst>
              <a:ext uri="{FF2B5EF4-FFF2-40B4-BE49-F238E27FC236}">
                <a16:creationId xmlns:a16="http://schemas.microsoft.com/office/drawing/2014/main" id="{67F86A54-7DB2-555E-DCD8-45E7F948BD01}"/>
              </a:ext>
            </a:extLst>
          </p:cNvPr>
          <p:cNvSpPr>
            <a:spLocks noGrp="1"/>
          </p:cNvSpPr>
          <p:nvPr>
            <p:ph type="sldNum" sz="quarter" idx="14"/>
          </p:nvPr>
        </p:nvSpPr>
        <p:spPr/>
        <p:txBody>
          <a:bodyPr/>
          <a:lstStyle/>
          <a:p>
            <a:fld id="{77F59FA7-9E35-E641-9260-462B0A5FC689}" type="slidenum">
              <a:rPr lang="en-US" smtClean="0"/>
              <a:pPr/>
              <a:t>17</a:t>
            </a:fld>
            <a:endParaRPr lang="en-US"/>
          </a:p>
        </p:txBody>
      </p:sp>
      <p:pic>
        <p:nvPicPr>
          <p:cNvPr id="5" name="Picture 4">
            <a:extLst>
              <a:ext uri="{FF2B5EF4-FFF2-40B4-BE49-F238E27FC236}">
                <a16:creationId xmlns:a16="http://schemas.microsoft.com/office/drawing/2014/main" id="{BBA8863A-B299-6D21-A7F0-48EA4070E6FE}"/>
              </a:ext>
            </a:extLst>
          </p:cNvPr>
          <p:cNvPicPr>
            <a:picLocks noChangeAspect="1"/>
          </p:cNvPicPr>
          <p:nvPr/>
        </p:nvPicPr>
        <p:blipFill>
          <a:blip r:embed="rId3"/>
          <a:stretch>
            <a:fillRect/>
          </a:stretch>
        </p:blipFill>
        <p:spPr>
          <a:xfrm>
            <a:off x="6958163" y="1947152"/>
            <a:ext cx="4852837" cy="3810330"/>
          </a:xfrm>
          <a:prstGeom prst="rect">
            <a:avLst/>
          </a:prstGeom>
        </p:spPr>
      </p:pic>
    </p:spTree>
    <p:extLst>
      <p:ext uri="{BB962C8B-B14F-4D97-AF65-F5344CB8AC3E}">
        <p14:creationId xmlns:p14="http://schemas.microsoft.com/office/powerpoint/2010/main" val="164561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BACB1CD-6DE1-4505-9037-7ECA0C74B79D}"/>
              </a:ext>
            </a:extLst>
          </p:cNvPr>
          <p:cNvSpPr>
            <a:spLocks noGrp="1"/>
          </p:cNvSpPr>
          <p:nvPr>
            <p:ph type="title"/>
          </p:nvPr>
        </p:nvSpPr>
        <p:spPr/>
        <p:txBody>
          <a:bodyPr anchor="ctr">
            <a:normAutofit/>
          </a:bodyPr>
          <a:lstStyle/>
          <a:p>
            <a:r>
              <a:rPr lang="en-US" sz="4000" cap="none" dirty="0"/>
              <a:t>Trauma-Informed Schools </a:t>
            </a:r>
            <a:r>
              <a:rPr lang="en-US" sz="4000" dirty="0"/>
              <a:t>Build Resiliency</a:t>
            </a:r>
            <a:endParaRPr lang="en-US" sz="4000" cap="none" dirty="0"/>
          </a:p>
        </p:txBody>
      </p:sp>
      <p:sp>
        <p:nvSpPr>
          <p:cNvPr id="2" name="Content Placeholder 1">
            <a:extLst>
              <a:ext uri="{FF2B5EF4-FFF2-40B4-BE49-F238E27FC236}">
                <a16:creationId xmlns:a16="http://schemas.microsoft.com/office/drawing/2014/main" id="{91E8E41C-0D4B-8464-5ABB-2D2E86363578}"/>
              </a:ext>
            </a:extLst>
          </p:cNvPr>
          <p:cNvSpPr>
            <a:spLocks noGrp="1"/>
          </p:cNvSpPr>
          <p:nvPr>
            <p:ph type="body" sz="quarter" idx="12"/>
          </p:nvPr>
        </p:nvSpPr>
        <p:spPr/>
        <p:txBody>
          <a:bodyPr vert="horz" lIns="91440" tIns="45720" rIns="91440" bIns="45720" rtlCol="0" anchor="t">
            <a:normAutofit/>
          </a:bodyPr>
          <a:lstStyle/>
          <a:p>
            <a:pPr>
              <a:lnSpc>
                <a:spcPct val="100000"/>
              </a:lnSpc>
              <a:spcAft>
                <a:spcPts val="600"/>
              </a:spcAft>
            </a:pPr>
            <a:r>
              <a:rPr lang="en-US" sz="2800" dirty="0"/>
              <a:t>Focus</a:t>
            </a:r>
            <a:r>
              <a:rPr lang="en-US" sz="2800" dirty="0">
                <a:sym typeface="Wingdings" panose="05000000000000000000" pitchFamily="2" charset="2"/>
              </a:rPr>
              <a:t> on relationships</a:t>
            </a:r>
            <a:endParaRPr lang="en-US" sz="2800" dirty="0"/>
          </a:p>
          <a:p>
            <a:pPr>
              <a:lnSpc>
                <a:spcPct val="100000"/>
              </a:lnSpc>
              <a:spcAft>
                <a:spcPts val="600"/>
              </a:spcAft>
            </a:pPr>
            <a:r>
              <a:rPr lang="en-US" sz="2800" dirty="0">
                <a:latin typeface="Source Sans Pro"/>
                <a:ea typeface="Open Sans"/>
                <a:cs typeface="Open Sans"/>
                <a:sym typeface="Wingdings" panose="05000000000000000000" pitchFamily="2" charset="2"/>
              </a:rPr>
              <a:t>Promote safety and trustworthiness</a:t>
            </a:r>
            <a:endParaRPr lang="en-US" sz="2800" dirty="0">
              <a:latin typeface="Source Sans Pro"/>
              <a:ea typeface="Open Sans"/>
              <a:cs typeface="Open Sans"/>
            </a:endParaRPr>
          </a:p>
          <a:p>
            <a:pPr>
              <a:lnSpc>
                <a:spcPct val="100000"/>
              </a:lnSpc>
              <a:spcAft>
                <a:spcPts val="600"/>
              </a:spcAft>
            </a:pPr>
            <a:r>
              <a:rPr lang="en-US" sz="2800" dirty="0">
                <a:latin typeface="Source Sans Pro"/>
                <a:ea typeface="Open Sans"/>
                <a:cs typeface="Open Sans"/>
                <a:sym typeface="Wingdings" panose="05000000000000000000" pitchFamily="2" charset="2"/>
              </a:rPr>
              <a:t>Engage in choice and collaboration</a:t>
            </a:r>
            <a:endParaRPr lang="en-US" sz="2800" dirty="0"/>
          </a:p>
          <a:p>
            <a:pPr>
              <a:lnSpc>
                <a:spcPct val="100000"/>
              </a:lnSpc>
              <a:spcAft>
                <a:spcPts val="600"/>
              </a:spcAft>
            </a:pPr>
            <a:r>
              <a:rPr lang="en-US" sz="2800" dirty="0">
                <a:latin typeface="Source Sans Pro"/>
                <a:ea typeface="Open Sans"/>
                <a:cs typeface="Open Sans"/>
                <a:sym typeface="Wingdings" panose="05000000000000000000" pitchFamily="2" charset="2"/>
              </a:rPr>
              <a:t>Encourage skill-building and competence</a:t>
            </a:r>
            <a:endParaRPr lang="en-US" sz="2800" dirty="0"/>
          </a:p>
          <a:p>
            <a:endParaRPr lang="en-US" dirty="0"/>
          </a:p>
        </p:txBody>
      </p:sp>
      <p:sp>
        <p:nvSpPr>
          <p:cNvPr id="4" name="Slide Number Placeholder 3">
            <a:extLst>
              <a:ext uri="{FF2B5EF4-FFF2-40B4-BE49-F238E27FC236}">
                <a16:creationId xmlns:a16="http://schemas.microsoft.com/office/drawing/2014/main" id="{410E6E3A-D75A-4071-AD84-8C6EA208320F}"/>
              </a:ext>
            </a:extLst>
          </p:cNvPr>
          <p:cNvSpPr>
            <a:spLocks noGrp="1"/>
          </p:cNvSpPr>
          <p:nvPr>
            <p:ph type="sldNum" sz="quarter" idx="14"/>
          </p:nvPr>
        </p:nvSpPr>
        <p:spPr>
          <a:prstGeom prst="rect">
            <a:avLst/>
          </a:prstGeom>
        </p:spPr>
        <p:txBody>
          <a:bodyPr/>
          <a:lstStyle>
            <a:defPPr>
              <a:defRPr lang="en-US"/>
            </a:defPPr>
            <a:lvl1pPr marL="0" algn="l" defTabSz="914400" rtl="0" eaLnBrk="1" latinLnBrk="0" hangingPunct="1">
              <a:defRPr sz="200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A907D1-9C08-47F3-B047-6197268ACA7D}" type="slidenum">
              <a:rPr lang="en-US" smtClean="0"/>
              <a:pPr/>
              <a:t>18</a:t>
            </a:fld>
            <a:endParaRPr lang="en-US"/>
          </a:p>
        </p:txBody>
      </p:sp>
    </p:spTree>
    <p:extLst>
      <p:ext uri="{BB962C8B-B14F-4D97-AF65-F5344CB8AC3E}">
        <p14:creationId xmlns:p14="http://schemas.microsoft.com/office/powerpoint/2010/main" val="1717639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D57AB-4598-42B4-997A-713902A32351}"/>
              </a:ext>
            </a:extLst>
          </p:cNvPr>
          <p:cNvSpPr>
            <a:spLocks noGrp="1"/>
          </p:cNvSpPr>
          <p:nvPr>
            <p:ph type="title"/>
          </p:nvPr>
        </p:nvSpPr>
        <p:spPr/>
        <p:txBody>
          <a:bodyPr anchor="ctr">
            <a:noAutofit/>
          </a:bodyPr>
          <a:lstStyle/>
          <a:p>
            <a:pPr>
              <a:lnSpc>
                <a:spcPct val="109001"/>
              </a:lnSpc>
            </a:pPr>
            <a:r>
              <a:rPr lang="en-US" cap="none" dirty="0"/>
              <a:t>Strategies to Support Positive Conditions for Learning</a:t>
            </a:r>
          </a:p>
        </p:txBody>
      </p:sp>
      <p:pic>
        <p:nvPicPr>
          <p:cNvPr id="5" name="Picture 4" descr="Relationships are essential to positive conditions for learning. The four components for positive learning conditions include: Physical and emotional health safety, belonging, connection and support, academic challenge and engagement, and adult and student well-being and emotional competence.">
            <a:extLst>
              <a:ext uri="{FF2B5EF4-FFF2-40B4-BE49-F238E27FC236}">
                <a16:creationId xmlns:a16="http://schemas.microsoft.com/office/drawing/2014/main" id="{9F97E678-4542-564A-C221-6D3F6D141C72}"/>
              </a:ext>
            </a:extLst>
          </p:cNvPr>
          <p:cNvPicPr>
            <a:picLocks noChangeAspect="1"/>
          </p:cNvPicPr>
          <p:nvPr/>
        </p:nvPicPr>
        <p:blipFill>
          <a:blip r:embed="rId3"/>
          <a:stretch>
            <a:fillRect/>
          </a:stretch>
        </p:blipFill>
        <p:spPr>
          <a:xfrm>
            <a:off x="3037960" y="1751966"/>
            <a:ext cx="5569216" cy="4526219"/>
          </a:xfrm>
          <a:prstGeom prst="rect">
            <a:avLst/>
          </a:prstGeom>
        </p:spPr>
      </p:pic>
      <p:sp>
        <p:nvSpPr>
          <p:cNvPr id="7" name="Speech Bubble: Rectangle with Corners Rounded 6">
            <a:extLst>
              <a:ext uri="{FF2B5EF4-FFF2-40B4-BE49-F238E27FC236}">
                <a16:creationId xmlns:a16="http://schemas.microsoft.com/office/drawing/2014/main" id="{0D05C48E-8670-4F2D-3D4D-FDB142C5E6DB}"/>
              </a:ext>
            </a:extLst>
          </p:cNvPr>
          <p:cNvSpPr/>
          <p:nvPr/>
        </p:nvSpPr>
        <p:spPr>
          <a:xfrm>
            <a:off x="128016" y="1968226"/>
            <a:ext cx="3049446" cy="1171238"/>
          </a:xfrm>
          <a:prstGeom prst="wedgeRoundRectCallout">
            <a:avLst>
              <a:gd name="adj1" fmla="val 70318"/>
              <a:gd name="adj2" fmla="val 31610"/>
              <a:gd name="adj3" fmla="val 16667"/>
            </a:avLst>
          </a:prstGeom>
          <a:solidFill>
            <a:srgbClr val="DDEEF7"/>
          </a:solidFill>
          <a:ln w="31750" cap="rnd" cmpd="sng">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9456" marR="0" lvl="0" indent="-109728" algn="l" defTabSz="109728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en-US" sz="1400" b="0" u="none" strike="noStrike" kern="0" cap="none" spc="0" normalizeH="0" baseline="0" noProof="0">
                <a:ln>
                  <a:noFill/>
                </a:ln>
                <a:solidFill>
                  <a:srgbClr val="000000"/>
                </a:solidFill>
                <a:effectLst/>
                <a:uLnTx/>
                <a:uFillTx/>
                <a:ea typeface="+mn-ea"/>
                <a:cs typeface="Calibri" panose="020F0502020204030204" pitchFamily="34" charset="0"/>
                <a:sym typeface="Arial"/>
              </a:rPr>
              <a:t>Access to health care and mental health supports</a:t>
            </a:r>
          </a:p>
          <a:p>
            <a:pPr marL="219456" marR="0" lvl="0" indent="-109728" algn="l" defTabSz="109728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en-US" sz="1400" b="0" u="none" strike="noStrike" kern="0" cap="none" spc="0" normalizeH="0" baseline="0" noProof="0">
                <a:ln>
                  <a:noFill/>
                </a:ln>
                <a:solidFill>
                  <a:srgbClr val="000000"/>
                </a:solidFill>
                <a:effectLst/>
                <a:uLnTx/>
                <a:uFillTx/>
                <a:ea typeface="+mn-ea"/>
                <a:cs typeface="Calibri" panose="020F0502020204030204" pitchFamily="34" charset="0"/>
                <a:sym typeface="Arial"/>
              </a:rPr>
              <a:t>Trauma-informed practice </a:t>
            </a:r>
          </a:p>
          <a:p>
            <a:pPr marL="219456" marR="0" lvl="0" indent="-109728" algn="l" defTabSz="109728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en-US" sz="1400" b="0" u="none" strike="noStrike" kern="0" cap="none" spc="0" normalizeH="0" baseline="0" noProof="0">
                <a:ln>
                  <a:noFill/>
                </a:ln>
                <a:solidFill>
                  <a:srgbClr val="000000"/>
                </a:solidFill>
                <a:effectLst/>
                <a:uLnTx/>
                <a:uFillTx/>
                <a:ea typeface="+mn-ea"/>
                <a:cs typeface="Calibri" panose="020F0502020204030204" pitchFamily="34" charset="0"/>
                <a:sym typeface="Arial"/>
              </a:rPr>
              <a:t>Staff self-care</a:t>
            </a:r>
          </a:p>
        </p:txBody>
      </p:sp>
      <p:sp>
        <p:nvSpPr>
          <p:cNvPr id="8" name="Speech Bubble: Rectangle with Corners Rounded 7">
            <a:extLst>
              <a:ext uri="{FF2B5EF4-FFF2-40B4-BE49-F238E27FC236}">
                <a16:creationId xmlns:a16="http://schemas.microsoft.com/office/drawing/2014/main" id="{D88FB4B2-CA13-5E1A-B523-A551F631B9BA}"/>
              </a:ext>
            </a:extLst>
          </p:cNvPr>
          <p:cNvSpPr/>
          <p:nvPr/>
        </p:nvSpPr>
        <p:spPr>
          <a:xfrm>
            <a:off x="128016" y="4666608"/>
            <a:ext cx="3206201" cy="1435235"/>
          </a:xfrm>
          <a:prstGeom prst="wedgeRoundRectCallout">
            <a:avLst>
              <a:gd name="adj1" fmla="val 72818"/>
              <a:gd name="adj2" fmla="val 27377"/>
              <a:gd name="adj3" fmla="val 16667"/>
            </a:avLst>
          </a:prstGeom>
          <a:solidFill>
            <a:srgbClr val="DDEEF7"/>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9456" marR="0" lvl="0" indent="-109728" algn="l" defTabSz="1097280" rtl="0" eaLnBrk="1" fontAlgn="auto" latinLnBrk="0" hangingPunct="1">
              <a:lnSpc>
                <a:spcPct val="100000"/>
              </a:lnSpc>
              <a:spcBef>
                <a:spcPts val="0"/>
              </a:spcBef>
              <a:spcAft>
                <a:spcPts val="0"/>
              </a:spcAft>
              <a:buClr>
                <a:srgbClr val="000000"/>
              </a:buClr>
              <a:buSzPct val="80000"/>
              <a:buFont typeface="Arial" panose="020B0604020202020204" pitchFamily="34" charset="0"/>
              <a:buChar char="•"/>
              <a:tabLst/>
              <a:defRPr/>
            </a:pPr>
            <a:r>
              <a:rPr kumimoji="0" lang="en-US" sz="1400" b="0" u="none" strike="noStrike" kern="0" cap="none" spc="0" normalizeH="0" baseline="0" noProof="0">
                <a:ln>
                  <a:noFill/>
                </a:ln>
                <a:solidFill>
                  <a:srgbClr val="000000"/>
                </a:solidFill>
                <a:effectLst/>
                <a:uLnTx/>
                <a:uFillTx/>
                <a:ea typeface="+mn-ea"/>
                <a:cs typeface="Calibri" panose="020F0502020204030204" pitchFamily="34" charset="0"/>
                <a:sym typeface="Arial"/>
              </a:rPr>
              <a:t>Access to tech </a:t>
            </a:r>
            <a:r>
              <a:rPr lang="en-US" sz="1400" kern="0">
                <a:solidFill>
                  <a:srgbClr val="000000"/>
                </a:solidFill>
                <a:cs typeface="Calibri" panose="020F0502020204030204" pitchFamily="34" charset="0"/>
                <a:sym typeface="Arial"/>
              </a:rPr>
              <a:t>and </a:t>
            </a:r>
            <a:r>
              <a:rPr kumimoji="0" lang="en-US" sz="1400" b="0" u="none" strike="noStrike" kern="0" cap="none" spc="0" normalizeH="0" baseline="0" noProof="0">
                <a:ln>
                  <a:noFill/>
                </a:ln>
                <a:solidFill>
                  <a:srgbClr val="000000"/>
                </a:solidFill>
                <a:effectLst/>
                <a:uLnTx/>
                <a:uFillTx/>
                <a:ea typeface="+mn-ea"/>
                <a:cs typeface="Calibri" panose="020F0502020204030204" pitchFamily="34" charset="0"/>
                <a:sym typeface="Arial"/>
              </a:rPr>
              <a:t>internet</a:t>
            </a:r>
          </a:p>
          <a:p>
            <a:pPr marL="219456" marR="0" lvl="0" indent="-109728" algn="l" defTabSz="1097280" rtl="0" eaLnBrk="1" fontAlgn="auto" latinLnBrk="0" hangingPunct="1">
              <a:lnSpc>
                <a:spcPct val="100000"/>
              </a:lnSpc>
              <a:spcBef>
                <a:spcPts val="0"/>
              </a:spcBef>
              <a:spcAft>
                <a:spcPts val="0"/>
              </a:spcAft>
              <a:buClr>
                <a:srgbClr val="000000"/>
              </a:buClr>
              <a:buSzPct val="80000"/>
              <a:buFont typeface="Arial" panose="020B0604020202020204" pitchFamily="34" charset="0"/>
              <a:buChar char="•"/>
              <a:tabLst/>
              <a:defRPr/>
            </a:pPr>
            <a:r>
              <a:rPr kumimoji="0" lang="en-US" sz="1400" b="0" u="none" strike="noStrike" kern="0" cap="none" spc="0" normalizeH="0" baseline="0" noProof="0">
                <a:ln>
                  <a:noFill/>
                </a:ln>
                <a:solidFill>
                  <a:srgbClr val="000000"/>
                </a:solidFill>
                <a:effectLst/>
                <a:uLnTx/>
                <a:uFillTx/>
                <a:ea typeface="+mn-ea"/>
                <a:cs typeface="Calibri" panose="020F0502020204030204" pitchFamily="34" charset="0"/>
                <a:sym typeface="Arial"/>
              </a:rPr>
              <a:t>Learning supports</a:t>
            </a:r>
          </a:p>
          <a:p>
            <a:pPr marL="219456" marR="0" lvl="0" indent="-109728" algn="l" defTabSz="1097280" rtl="0" eaLnBrk="1" fontAlgn="auto" latinLnBrk="0" hangingPunct="1">
              <a:lnSpc>
                <a:spcPct val="100000"/>
              </a:lnSpc>
              <a:spcBef>
                <a:spcPts val="0"/>
              </a:spcBef>
              <a:spcAft>
                <a:spcPts val="0"/>
              </a:spcAft>
              <a:buClr>
                <a:srgbClr val="000000"/>
              </a:buClr>
              <a:buSzPct val="80000"/>
              <a:buFont typeface="Arial" panose="020B0604020202020204" pitchFamily="34" charset="0"/>
              <a:buChar char="•"/>
              <a:tabLst/>
              <a:defRPr/>
            </a:pPr>
            <a:r>
              <a:rPr kumimoji="0" lang="en-US" sz="1400" b="0" u="none" strike="noStrike" kern="0" cap="none" spc="0" normalizeH="0" baseline="0" noProof="0">
                <a:ln>
                  <a:noFill/>
                </a:ln>
                <a:solidFill>
                  <a:srgbClr val="000000"/>
                </a:solidFill>
                <a:effectLst/>
                <a:uLnTx/>
                <a:uFillTx/>
                <a:ea typeface="+mn-ea"/>
                <a:cs typeface="Calibri" panose="020F0502020204030204" pitchFamily="34" charset="0"/>
                <a:sym typeface="Arial"/>
              </a:rPr>
              <a:t>Project-based learning </a:t>
            </a:r>
          </a:p>
          <a:p>
            <a:pPr marL="219456" marR="0" lvl="0" indent="-109728" algn="l" defTabSz="1097280" rtl="0" eaLnBrk="1" fontAlgn="auto" latinLnBrk="0" hangingPunct="1">
              <a:lnSpc>
                <a:spcPct val="100000"/>
              </a:lnSpc>
              <a:spcBef>
                <a:spcPts val="0"/>
              </a:spcBef>
              <a:spcAft>
                <a:spcPts val="0"/>
              </a:spcAft>
              <a:buClr>
                <a:srgbClr val="000000"/>
              </a:buClr>
              <a:buSzPct val="80000"/>
              <a:buFont typeface="Arial" panose="020B0604020202020204" pitchFamily="34" charset="0"/>
              <a:buChar char="•"/>
              <a:tabLst/>
              <a:defRPr/>
            </a:pPr>
            <a:r>
              <a:rPr kumimoji="0" lang="en-US" sz="1400" b="0" u="none" strike="noStrike" kern="0" cap="none" spc="0" normalizeH="0" baseline="0" noProof="0">
                <a:ln>
                  <a:noFill/>
                </a:ln>
                <a:solidFill>
                  <a:srgbClr val="000000"/>
                </a:solidFill>
                <a:effectLst/>
                <a:uLnTx/>
                <a:uFillTx/>
                <a:ea typeface="+mn-ea"/>
                <a:cs typeface="Calibri" panose="020F0502020204030204" pitchFamily="34" charset="0"/>
                <a:sym typeface="Arial"/>
              </a:rPr>
              <a:t>Credit recovery opportunities </a:t>
            </a:r>
          </a:p>
          <a:p>
            <a:pPr marL="219456" marR="0" lvl="0" indent="-109728" algn="l" defTabSz="1097280" rtl="0" eaLnBrk="1" fontAlgn="auto" latinLnBrk="0" hangingPunct="1">
              <a:lnSpc>
                <a:spcPct val="100000"/>
              </a:lnSpc>
              <a:spcBef>
                <a:spcPts val="0"/>
              </a:spcBef>
              <a:spcAft>
                <a:spcPts val="0"/>
              </a:spcAft>
              <a:buClr>
                <a:srgbClr val="000000"/>
              </a:buClr>
              <a:buSzPct val="80000"/>
              <a:buFont typeface="Arial" panose="020B0604020202020204" pitchFamily="34" charset="0"/>
              <a:buChar char="•"/>
              <a:tabLst/>
              <a:defRPr/>
            </a:pPr>
            <a:r>
              <a:rPr kumimoji="0" lang="en-US" sz="1400" b="0" u="none" strike="noStrike" kern="0" cap="none" spc="0" normalizeH="0" baseline="0" noProof="0">
                <a:ln>
                  <a:noFill/>
                </a:ln>
                <a:solidFill>
                  <a:srgbClr val="000000"/>
                </a:solidFill>
                <a:effectLst/>
                <a:uLnTx/>
                <a:uFillTx/>
                <a:ea typeface="+mn-ea"/>
                <a:cs typeface="Calibri" panose="020F0502020204030204" pitchFamily="34" charset="0"/>
                <a:sym typeface="Arial"/>
              </a:rPr>
              <a:t>Internships</a:t>
            </a:r>
            <a:r>
              <a:rPr kumimoji="0" lang="en-US" sz="1400" b="0" u="none" strike="noStrike" kern="0" cap="none" spc="0" normalizeH="0" noProof="0">
                <a:ln>
                  <a:noFill/>
                </a:ln>
                <a:solidFill>
                  <a:srgbClr val="000000"/>
                </a:solidFill>
                <a:effectLst/>
                <a:uLnTx/>
                <a:uFillTx/>
                <a:ea typeface="+mn-ea"/>
                <a:cs typeface="Calibri" panose="020F0502020204030204" pitchFamily="34" charset="0"/>
                <a:sym typeface="Arial"/>
              </a:rPr>
              <a:t> or </a:t>
            </a:r>
            <a:r>
              <a:rPr kumimoji="0" lang="en-US" sz="1400" b="0" u="none" strike="noStrike" kern="0" cap="none" spc="0" normalizeH="0" baseline="0" noProof="0">
                <a:ln>
                  <a:noFill/>
                </a:ln>
                <a:solidFill>
                  <a:srgbClr val="000000"/>
                </a:solidFill>
                <a:effectLst/>
                <a:uLnTx/>
                <a:uFillTx/>
                <a:ea typeface="+mn-ea"/>
                <a:cs typeface="Calibri" panose="020F0502020204030204" pitchFamily="34" charset="0"/>
                <a:sym typeface="Arial"/>
              </a:rPr>
              <a:t>community service</a:t>
            </a:r>
          </a:p>
          <a:p>
            <a:pPr marL="219456" marR="0" lvl="0" indent="-109728" algn="l" defTabSz="1097280" rtl="0" eaLnBrk="1" fontAlgn="auto" latinLnBrk="0" hangingPunct="1">
              <a:lnSpc>
                <a:spcPct val="100000"/>
              </a:lnSpc>
              <a:spcBef>
                <a:spcPts val="0"/>
              </a:spcBef>
              <a:spcAft>
                <a:spcPts val="0"/>
              </a:spcAft>
              <a:buClr>
                <a:srgbClr val="000000"/>
              </a:buClr>
              <a:buSzPct val="80000"/>
              <a:buFont typeface="Arial" panose="020B0604020202020204" pitchFamily="34" charset="0"/>
              <a:buChar char="•"/>
              <a:tabLst/>
              <a:defRPr/>
            </a:pPr>
            <a:r>
              <a:rPr kumimoji="0" lang="en-US" sz="1400" b="0" u="none" strike="noStrike" kern="0" cap="none" spc="0" normalizeH="0" baseline="0" noProof="0">
                <a:ln>
                  <a:noFill/>
                </a:ln>
                <a:solidFill>
                  <a:srgbClr val="000000"/>
                </a:solidFill>
                <a:effectLst/>
                <a:uLnTx/>
                <a:uFillTx/>
                <a:ea typeface="+mn-ea"/>
                <a:cs typeface="Calibri" panose="020F0502020204030204" pitchFamily="34" charset="0"/>
                <a:sym typeface="Arial"/>
              </a:rPr>
              <a:t>Alternative scheduling options</a:t>
            </a:r>
          </a:p>
        </p:txBody>
      </p:sp>
      <p:sp>
        <p:nvSpPr>
          <p:cNvPr id="9" name="Speech Bubble: Rectangle with Corners Rounded 8">
            <a:extLst>
              <a:ext uri="{FF2B5EF4-FFF2-40B4-BE49-F238E27FC236}">
                <a16:creationId xmlns:a16="http://schemas.microsoft.com/office/drawing/2014/main" id="{F22D795E-466B-CB2F-E896-ECCE7AE16155}"/>
              </a:ext>
            </a:extLst>
          </p:cNvPr>
          <p:cNvSpPr/>
          <p:nvPr/>
        </p:nvSpPr>
        <p:spPr>
          <a:xfrm rot="10800000" flipV="1">
            <a:off x="7165068" y="1751966"/>
            <a:ext cx="3451115" cy="1178281"/>
          </a:xfrm>
          <a:prstGeom prst="wedgeRoundRectCallout">
            <a:avLst>
              <a:gd name="adj1" fmla="val 68860"/>
              <a:gd name="adj2" fmla="val -32349"/>
              <a:gd name="adj3" fmla="val 16667"/>
            </a:avLst>
          </a:prstGeom>
          <a:solidFill>
            <a:srgbClr val="DDEEF7"/>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9456" marR="0" lvl="0" indent="-109728" algn="l" defTabSz="109728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en-US" sz="1400" b="0" u="none" strike="noStrike" kern="0" cap="none" spc="0" normalizeH="0" baseline="0" noProof="0">
                <a:ln>
                  <a:noFill/>
                </a:ln>
                <a:solidFill>
                  <a:srgbClr val="000000"/>
                </a:solidFill>
                <a:effectLst/>
                <a:uLnTx/>
                <a:uFillTx/>
                <a:ea typeface="+mn-ea"/>
                <a:cs typeface="Calibri" panose="020F0502020204030204" pitchFamily="34" charset="0"/>
                <a:sym typeface="Arial"/>
              </a:rPr>
              <a:t>Healthy learning environments</a:t>
            </a:r>
          </a:p>
          <a:p>
            <a:pPr marL="219456" marR="0" lvl="0" indent="-109728" algn="l" defTabSz="109728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en-US" sz="1400" b="0" u="none" strike="noStrike" kern="0" cap="none" spc="0" normalizeH="0" baseline="0" noProof="0">
                <a:ln>
                  <a:noFill/>
                </a:ln>
                <a:solidFill>
                  <a:srgbClr val="000000"/>
                </a:solidFill>
                <a:effectLst/>
                <a:uLnTx/>
                <a:uFillTx/>
                <a:ea typeface="+mn-ea"/>
                <a:cs typeface="Calibri" panose="020F0502020204030204" pitchFamily="34" charset="0"/>
                <a:sym typeface="Arial"/>
              </a:rPr>
              <a:t>Welcoming, safe school climate </a:t>
            </a:r>
          </a:p>
          <a:p>
            <a:pPr marL="219456" marR="0" lvl="0" indent="-109728" algn="l" defTabSz="109728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en-US" sz="1400" b="0" u="none" strike="noStrike" kern="0" cap="none" spc="0" normalizeH="0" baseline="0" noProof="0">
                <a:ln>
                  <a:noFill/>
                </a:ln>
                <a:solidFill>
                  <a:srgbClr val="000000"/>
                </a:solidFill>
                <a:effectLst/>
                <a:uLnTx/>
                <a:uFillTx/>
                <a:ea typeface="+mn-ea"/>
                <a:cs typeface="Calibri" panose="020F0502020204030204" pitchFamily="34" charset="0"/>
                <a:sym typeface="Arial"/>
              </a:rPr>
              <a:t>Access to food and other basic needs</a:t>
            </a:r>
          </a:p>
        </p:txBody>
      </p:sp>
      <p:sp>
        <p:nvSpPr>
          <p:cNvPr id="10" name="Speech Bubble: Rectangle with Corners Rounded 9">
            <a:extLst>
              <a:ext uri="{FF2B5EF4-FFF2-40B4-BE49-F238E27FC236}">
                <a16:creationId xmlns:a16="http://schemas.microsoft.com/office/drawing/2014/main" id="{589ACD2B-B40A-8E34-7B89-D583CB2EB9E6}"/>
              </a:ext>
            </a:extLst>
          </p:cNvPr>
          <p:cNvSpPr/>
          <p:nvPr/>
        </p:nvSpPr>
        <p:spPr>
          <a:xfrm>
            <a:off x="8602580" y="3967768"/>
            <a:ext cx="3206201" cy="1435235"/>
          </a:xfrm>
          <a:prstGeom prst="wedgeRoundRectCallout">
            <a:avLst>
              <a:gd name="adj1" fmla="val -72807"/>
              <a:gd name="adj2" fmla="val -37926"/>
              <a:gd name="adj3" fmla="val 16667"/>
            </a:avLst>
          </a:prstGeom>
          <a:solidFill>
            <a:srgbClr val="DDEEF7"/>
          </a:solidFill>
          <a:ln w="317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9456" marR="0" lvl="0" indent="-109728" algn="l" defTabSz="1097280" rtl="0" eaLnBrk="1" fontAlgn="auto" latinLnBrk="0" hangingPunct="1">
              <a:lnSpc>
                <a:spcPct val="100000"/>
              </a:lnSpc>
              <a:spcBef>
                <a:spcPts val="0"/>
              </a:spcBef>
              <a:spcAft>
                <a:spcPts val="0"/>
              </a:spcAft>
              <a:buClr>
                <a:srgbClr val="000000"/>
              </a:buClr>
              <a:buSzPct val="80000"/>
              <a:buFont typeface="Arial" panose="020B0604020202020204" pitchFamily="34" charset="0"/>
              <a:buChar char="•"/>
              <a:tabLst/>
              <a:defRPr/>
            </a:pPr>
            <a:r>
              <a:rPr kumimoji="0" lang="en-US" sz="1400" b="0" u="none" strike="noStrike" kern="0" cap="none" spc="0" normalizeH="0" baseline="0" noProof="0">
                <a:ln>
                  <a:noFill/>
                </a:ln>
                <a:solidFill>
                  <a:srgbClr val="000000"/>
                </a:solidFill>
                <a:effectLst/>
                <a:uLnTx/>
                <a:uFillTx/>
                <a:ea typeface="+mn-ea"/>
                <a:cs typeface="Calibri" panose="020F0502020204030204" pitchFamily="34" charset="0"/>
                <a:sym typeface="Arial"/>
              </a:rPr>
              <a:t>Active student and family engagement</a:t>
            </a:r>
          </a:p>
          <a:p>
            <a:pPr marL="219456" marR="0" lvl="0" indent="-109728" algn="l" defTabSz="1097280" rtl="0" eaLnBrk="1" fontAlgn="auto" latinLnBrk="0" hangingPunct="1">
              <a:lnSpc>
                <a:spcPct val="100000"/>
              </a:lnSpc>
              <a:spcBef>
                <a:spcPts val="0"/>
              </a:spcBef>
              <a:spcAft>
                <a:spcPts val="0"/>
              </a:spcAft>
              <a:buClr>
                <a:srgbClr val="000000"/>
              </a:buClr>
              <a:buSzPct val="80000"/>
              <a:buFont typeface="Arial" panose="020B0604020202020204" pitchFamily="34" charset="0"/>
              <a:buChar char="•"/>
              <a:tabLst/>
              <a:defRPr/>
            </a:pPr>
            <a:r>
              <a:rPr kumimoji="0" lang="en-US" sz="1400" b="0" u="none" strike="noStrike" kern="0" cap="none" spc="0" normalizeH="0" baseline="0" noProof="0">
                <a:ln>
                  <a:noFill/>
                </a:ln>
                <a:solidFill>
                  <a:srgbClr val="000000"/>
                </a:solidFill>
                <a:effectLst/>
                <a:uLnTx/>
                <a:uFillTx/>
                <a:ea typeface="+mn-ea"/>
                <a:cs typeface="Calibri" panose="020F0502020204030204" pitchFamily="34" charset="0"/>
                <a:sym typeface="Arial"/>
              </a:rPr>
              <a:t>Advisories</a:t>
            </a:r>
            <a:r>
              <a:rPr kumimoji="0" lang="en-US" sz="1400" b="0" u="none" strike="noStrike" kern="0" cap="none" spc="0" normalizeH="0" noProof="0">
                <a:ln>
                  <a:noFill/>
                </a:ln>
                <a:solidFill>
                  <a:srgbClr val="000000"/>
                </a:solidFill>
                <a:effectLst/>
                <a:uLnTx/>
                <a:uFillTx/>
                <a:ea typeface="+mn-ea"/>
                <a:cs typeface="Calibri" panose="020F0502020204030204" pitchFamily="34" charset="0"/>
                <a:sym typeface="Arial"/>
              </a:rPr>
              <a:t> and </a:t>
            </a:r>
            <a:r>
              <a:rPr kumimoji="0" lang="en-US" sz="1400" b="0" u="none" strike="noStrike" kern="0" cap="none" spc="0" normalizeH="0" baseline="0" noProof="0">
                <a:ln>
                  <a:noFill/>
                </a:ln>
                <a:solidFill>
                  <a:srgbClr val="000000"/>
                </a:solidFill>
                <a:effectLst/>
                <a:uLnTx/>
                <a:uFillTx/>
                <a:ea typeface="+mn-ea"/>
                <a:cs typeface="Calibri" panose="020F0502020204030204" pitchFamily="34" charset="0"/>
                <a:sym typeface="Arial"/>
              </a:rPr>
              <a:t>meetings to build community</a:t>
            </a:r>
            <a:endParaRPr lang="en-US" sz="1400" kern="0">
              <a:solidFill>
                <a:srgbClr val="000000"/>
              </a:solidFill>
              <a:cs typeface="Calibri" panose="020F0502020204030204" pitchFamily="34" charset="0"/>
              <a:sym typeface="Arial"/>
            </a:endParaRPr>
          </a:p>
          <a:p>
            <a:pPr marL="219456" lvl="0" indent="-109728" defTabSz="1097280">
              <a:buClr>
                <a:srgbClr val="000000"/>
              </a:buClr>
              <a:buSzPct val="80000"/>
              <a:buFont typeface="Arial" panose="020B0604020202020204" pitchFamily="34" charset="0"/>
              <a:buChar char="•"/>
              <a:defRPr/>
            </a:pPr>
            <a:r>
              <a:rPr lang="en-US" sz="1400" kern="0">
                <a:solidFill>
                  <a:srgbClr val="000000"/>
                </a:solidFill>
                <a:cs typeface="Calibri" panose="020F0502020204030204" pitchFamily="34" charset="0"/>
                <a:sym typeface="Arial"/>
              </a:rPr>
              <a:t>Enrichment and </a:t>
            </a:r>
            <a:r>
              <a:rPr kumimoji="0" lang="en-US" sz="1400" b="0" u="none" strike="noStrike" kern="0" cap="none" spc="0" normalizeH="0" baseline="0" noProof="0">
                <a:ln>
                  <a:noFill/>
                </a:ln>
                <a:solidFill>
                  <a:srgbClr val="000000"/>
                </a:solidFill>
                <a:effectLst/>
                <a:uLnTx/>
                <a:uFillTx/>
                <a:ea typeface="+mn-ea"/>
                <a:cs typeface="Calibri" panose="020F0502020204030204" pitchFamily="34" charset="0"/>
                <a:sym typeface="Arial"/>
              </a:rPr>
              <a:t>clubs</a:t>
            </a:r>
          </a:p>
          <a:p>
            <a:pPr marL="219456" marR="0" lvl="0" indent="-109728" algn="l" defTabSz="1097280" rtl="0" eaLnBrk="1" fontAlgn="auto" latinLnBrk="0" hangingPunct="1">
              <a:lnSpc>
                <a:spcPct val="100000"/>
              </a:lnSpc>
              <a:spcBef>
                <a:spcPts val="0"/>
              </a:spcBef>
              <a:spcAft>
                <a:spcPts val="0"/>
              </a:spcAft>
              <a:buClr>
                <a:srgbClr val="000000"/>
              </a:buClr>
              <a:buSzPct val="80000"/>
              <a:buFont typeface="Arial" panose="020B0604020202020204" pitchFamily="34" charset="0"/>
              <a:buChar char="•"/>
              <a:tabLst/>
              <a:defRPr/>
            </a:pPr>
            <a:r>
              <a:rPr kumimoji="0" lang="en-US" sz="1400" b="0" u="none" strike="noStrike" kern="0" cap="none" spc="0" normalizeH="0" baseline="0" noProof="0">
                <a:ln>
                  <a:noFill/>
                </a:ln>
                <a:solidFill>
                  <a:srgbClr val="000000"/>
                </a:solidFill>
                <a:effectLst/>
                <a:uLnTx/>
                <a:uFillTx/>
                <a:ea typeface="+mn-ea"/>
                <a:cs typeface="Calibri" panose="020F0502020204030204" pitchFamily="34" charset="0"/>
                <a:sym typeface="Arial"/>
              </a:rPr>
              <a:t>Positive peer connections </a:t>
            </a:r>
          </a:p>
        </p:txBody>
      </p:sp>
      <p:pic>
        <p:nvPicPr>
          <p:cNvPr id="12" name="Google Shape;1125;g12f2cb24fdc_0_113" descr="AIR logo">
            <a:extLst>
              <a:ext uri="{FF2B5EF4-FFF2-40B4-BE49-F238E27FC236}">
                <a16:creationId xmlns:a16="http://schemas.microsoft.com/office/drawing/2014/main" id="{7FC23B62-CA53-DC43-FBE5-CE7274179E09}"/>
              </a:ext>
            </a:extLst>
          </p:cNvPr>
          <p:cNvPicPr preferRelativeResize="0"/>
          <p:nvPr/>
        </p:nvPicPr>
        <p:blipFill rotWithShape="1">
          <a:blip r:embed="rId4">
            <a:alphaModFix/>
          </a:blip>
          <a:srcRect/>
          <a:stretch/>
        </p:blipFill>
        <p:spPr>
          <a:xfrm>
            <a:off x="9355126" y="6148387"/>
            <a:ext cx="1433849" cy="390525"/>
          </a:xfrm>
          <a:prstGeom prst="rect">
            <a:avLst/>
          </a:prstGeom>
          <a:noFill/>
          <a:ln>
            <a:noFill/>
          </a:ln>
        </p:spPr>
      </p:pic>
      <p:pic>
        <p:nvPicPr>
          <p:cNvPr id="2050" name="Picture 2" descr="Attendance Works logo">
            <a:extLst>
              <a:ext uri="{FF2B5EF4-FFF2-40B4-BE49-F238E27FC236}">
                <a16:creationId xmlns:a16="http://schemas.microsoft.com/office/drawing/2014/main" id="{CEEA2261-1CF5-AACD-ABED-EC2D20DECB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64687" y="6130128"/>
            <a:ext cx="971550" cy="39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674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744495"/>
            <a:ext cx="11430000" cy="566822"/>
          </a:xfrm>
        </p:spPr>
        <p:txBody>
          <a:bodyPr vert="horz" wrap="square" lIns="0" tIns="12700" rIns="0" bIns="0" rtlCol="0" anchor="ctr">
            <a:spAutoFit/>
          </a:bodyPr>
          <a:lstStyle/>
          <a:p>
            <a:r>
              <a:rPr lang="en-US" sz="4000" dirty="0"/>
              <a:t>Agency Priorities</a:t>
            </a:r>
          </a:p>
        </p:txBody>
      </p:sp>
      <p:sp>
        <p:nvSpPr>
          <p:cNvPr id="4" name="object 4"/>
          <p:cNvSpPr/>
          <p:nvPr/>
        </p:nvSpPr>
        <p:spPr>
          <a:xfrm>
            <a:off x="3445764" y="2308860"/>
            <a:ext cx="5353811" cy="1142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A2F36"/>
              </a:solidFill>
              <a:effectLst/>
              <a:uLnTx/>
              <a:uFillTx/>
              <a:latin typeface="Source Sans Pro"/>
              <a:ea typeface="+mn-ea"/>
              <a:cs typeface="+mn-cs"/>
            </a:endParaRPr>
          </a:p>
        </p:txBody>
      </p:sp>
      <p:sp>
        <p:nvSpPr>
          <p:cNvPr id="12" name="object 12"/>
          <p:cNvSpPr/>
          <p:nvPr/>
        </p:nvSpPr>
        <p:spPr>
          <a:xfrm>
            <a:off x="4181856" y="4959096"/>
            <a:ext cx="3880090" cy="11582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A2F36"/>
              </a:solidFill>
              <a:effectLst/>
              <a:uLnTx/>
              <a:uFillTx/>
              <a:latin typeface="Source Sans Pro"/>
              <a:ea typeface="+mn-ea"/>
              <a:cs typeface="+mn-cs"/>
            </a:endParaRPr>
          </a:p>
        </p:txBody>
      </p:sp>
      <p:sp>
        <p:nvSpPr>
          <p:cNvPr id="16" name="object 16"/>
          <p:cNvSpPr/>
          <p:nvPr/>
        </p:nvSpPr>
        <p:spPr>
          <a:xfrm>
            <a:off x="3825240" y="6284976"/>
            <a:ext cx="4593323" cy="11582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A2F36"/>
              </a:solidFill>
              <a:effectLst/>
              <a:uLnTx/>
              <a:uFillTx/>
              <a:latin typeface="Source Sans Pro"/>
              <a:ea typeface="+mn-ea"/>
              <a:cs typeface="+mn-cs"/>
            </a:endParaRPr>
          </a:p>
        </p:txBody>
      </p:sp>
      <p:sp>
        <p:nvSpPr>
          <p:cNvPr id="21" name="TextBox 20">
            <a:extLst>
              <a:ext uri="{FF2B5EF4-FFF2-40B4-BE49-F238E27FC236}">
                <a16:creationId xmlns:a16="http://schemas.microsoft.com/office/drawing/2014/main" id="{C69E4A86-F188-5F58-1D46-7ACF6F91A2BF}"/>
              </a:ext>
            </a:extLst>
          </p:cNvPr>
          <p:cNvSpPr txBox="1"/>
          <p:nvPr/>
        </p:nvSpPr>
        <p:spPr>
          <a:xfrm>
            <a:off x="5068063" y="1435085"/>
            <a:ext cx="18472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Source Sans Pro"/>
                <a:ea typeface="+mn-ea"/>
                <a:cs typeface="+mn-cs"/>
              </a:rPr>
              <a:t>Literacy</a:t>
            </a:r>
          </a:p>
        </p:txBody>
      </p:sp>
      <p:sp>
        <p:nvSpPr>
          <p:cNvPr id="22" name="TextBox 21">
            <a:extLst>
              <a:ext uri="{FF2B5EF4-FFF2-40B4-BE49-F238E27FC236}">
                <a16:creationId xmlns:a16="http://schemas.microsoft.com/office/drawing/2014/main" id="{FC068D26-4EE3-8912-78A0-3E23885DB074}"/>
              </a:ext>
            </a:extLst>
          </p:cNvPr>
          <p:cNvSpPr txBox="1"/>
          <p:nvPr/>
        </p:nvSpPr>
        <p:spPr>
          <a:xfrm>
            <a:off x="4003696" y="2807252"/>
            <a:ext cx="4229043"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Source Sans Pro"/>
                <a:ea typeface="+mn-ea"/>
                <a:cs typeface="+mn-cs"/>
              </a:rPr>
              <a:t>Workforce Readiness</a:t>
            </a:r>
          </a:p>
        </p:txBody>
      </p:sp>
      <p:sp>
        <p:nvSpPr>
          <p:cNvPr id="23" name="TextBox 22">
            <a:extLst>
              <a:ext uri="{FF2B5EF4-FFF2-40B4-BE49-F238E27FC236}">
                <a16:creationId xmlns:a16="http://schemas.microsoft.com/office/drawing/2014/main" id="{F0A39C96-5530-C6AC-AA9E-9D098B314684}"/>
              </a:ext>
            </a:extLst>
          </p:cNvPr>
          <p:cNvSpPr txBox="1"/>
          <p:nvPr/>
        </p:nvSpPr>
        <p:spPr>
          <a:xfrm>
            <a:off x="3680233" y="4088805"/>
            <a:ext cx="45476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Source Sans Pro"/>
                <a:ea typeface="+mn-ea"/>
                <a:cs typeface="+mn-cs"/>
              </a:rPr>
              <a:t>Accelerating Learning</a:t>
            </a:r>
          </a:p>
        </p:txBody>
      </p:sp>
      <p:sp>
        <p:nvSpPr>
          <p:cNvPr id="24" name="TextBox 23">
            <a:extLst>
              <a:ext uri="{FF2B5EF4-FFF2-40B4-BE49-F238E27FC236}">
                <a16:creationId xmlns:a16="http://schemas.microsoft.com/office/drawing/2014/main" id="{97270E98-F993-2F83-F66C-BEA200DAE68C}"/>
              </a:ext>
            </a:extLst>
          </p:cNvPr>
          <p:cNvSpPr txBox="1"/>
          <p:nvPr/>
        </p:nvSpPr>
        <p:spPr>
          <a:xfrm>
            <a:off x="3217351" y="5455762"/>
            <a:ext cx="56458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Source Sans Pro"/>
                <a:ea typeface="+mn-ea"/>
                <a:cs typeface="+mn-cs"/>
              </a:rPr>
              <a:t>Student Wellness</a:t>
            </a:r>
          </a:p>
        </p:txBody>
      </p:sp>
      <p:graphicFrame>
        <p:nvGraphicFramePr>
          <p:cNvPr id="25" name="Diagram 24">
            <a:extLst>
              <a:ext uri="{FF2B5EF4-FFF2-40B4-BE49-F238E27FC236}">
                <a16:creationId xmlns:a16="http://schemas.microsoft.com/office/drawing/2014/main" id="{11846908-96FC-9182-193C-C99C05E0D749}"/>
              </a:ext>
            </a:extLst>
          </p:cNvPr>
          <p:cNvGraphicFramePr/>
          <p:nvPr>
            <p:extLst>
              <p:ext uri="{D42A27DB-BD31-4B8C-83A1-F6EECF244321}">
                <p14:modId xmlns:p14="http://schemas.microsoft.com/office/powerpoint/2010/main" val="2904808442"/>
              </p:ext>
            </p:extLst>
          </p:nvPr>
        </p:nvGraphicFramePr>
        <p:xfrm>
          <a:off x="1781087" y="1664108"/>
          <a:ext cx="8629825" cy="46208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933843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CF3A-A3C7-AC5E-FF53-DCE8A344B671}"/>
              </a:ext>
            </a:extLst>
          </p:cNvPr>
          <p:cNvSpPr>
            <a:spLocks noGrp="1"/>
          </p:cNvSpPr>
          <p:nvPr>
            <p:ph type="title"/>
          </p:nvPr>
        </p:nvSpPr>
        <p:spPr/>
        <p:txBody>
          <a:bodyPr/>
          <a:lstStyle/>
          <a:p>
            <a:r>
              <a:rPr lang="en-US">
                <a:solidFill>
                  <a:srgbClr val="CD0920"/>
                </a:solidFill>
              </a:rPr>
              <a:t>Tier II and Tier III Supports (Individualized)</a:t>
            </a:r>
          </a:p>
        </p:txBody>
      </p:sp>
      <p:sp>
        <p:nvSpPr>
          <p:cNvPr id="3" name="Content Placeholder 2">
            <a:extLst>
              <a:ext uri="{FF2B5EF4-FFF2-40B4-BE49-F238E27FC236}">
                <a16:creationId xmlns:a16="http://schemas.microsoft.com/office/drawing/2014/main" id="{A1691134-54BB-D573-E5E0-CD90578754E6}"/>
              </a:ext>
            </a:extLst>
          </p:cNvPr>
          <p:cNvSpPr>
            <a:spLocks noGrp="1"/>
          </p:cNvSpPr>
          <p:nvPr>
            <p:ph idx="1"/>
          </p:nvPr>
        </p:nvSpPr>
        <p:spPr>
          <a:xfrm>
            <a:off x="4970559" y="1488574"/>
            <a:ext cx="6775622" cy="4700665"/>
          </a:xfrm>
        </p:spPr>
        <p:txBody>
          <a:bodyPr vert="horz" lIns="91440" tIns="45720" rIns="91440" bIns="45720" rtlCol="0" anchor="t">
            <a:normAutofit/>
          </a:bodyPr>
          <a:lstStyle/>
          <a:p>
            <a:pPr marL="226060" indent="-226060">
              <a:lnSpc>
                <a:spcPct val="150000"/>
              </a:lnSpc>
            </a:pPr>
            <a:r>
              <a:rPr lang="en-US" sz="2917" dirty="0"/>
              <a:t>Skills instruction and individualized regulation</a:t>
            </a:r>
          </a:p>
          <a:p>
            <a:pPr marL="226060" indent="-226060">
              <a:lnSpc>
                <a:spcPct val="150000"/>
              </a:lnSpc>
            </a:pPr>
            <a:r>
              <a:rPr lang="en-US" sz="2917" dirty="0"/>
              <a:t>Increased connection (staff, peers, mentoring)</a:t>
            </a:r>
          </a:p>
          <a:p>
            <a:pPr marL="226060" indent="-226060">
              <a:lnSpc>
                <a:spcPct val="150000"/>
              </a:lnSpc>
            </a:pPr>
            <a:r>
              <a:rPr lang="en-US" sz="2900" dirty="0">
                <a:latin typeface="Source Sans Pro"/>
                <a:ea typeface="Open Sans"/>
                <a:cs typeface="Open Sans"/>
              </a:rPr>
              <a:t>Case management and counseling services</a:t>
            </a:r>
          </a:p>
        </p:txBody>
      </p:sp>
      <p:sp>
        <p:nvSpPr>
          <p:cNvPr id="4" name="Slide Number Placeholder 3">
            <a:extLst>
              <a:ext uri="{FF2B5EF4-FFF2-40B4-BE49-F238E27FC236}">
                <a16:creationId xmlns:a16="http://schemas.microsoft.com/office/drawing/2014/main" id="{49EDE0C5-9638-F19F-1A98-24478AAE856E}"/>
              </a:ext>
            </a:extLst>
          </p:cNvPr>
          <p:cNvSpPr>
            <a:spLocks noGrp="1"/>
          </p:cNvSpPr>
          <p:nvPr>
            <p:ph type="sldNum" sz="quarter" idx="12"/>
          </p:nvPr>
        </p:nvSpPr>
        <p:spPr>
          <a:xfrm>
            <a:off x="13904109" y="7695172"/>
            <a:ext cx="650091" cy="461258"/>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79463015-ABDD-44E9-850F-7B4794200E02}" type="slidenum">
              <a:rPr lang="en-US" smtClean="0"/>
              <a:pPr/>
              <a:t>20</a:t>
            </a:fld>
            <a:endParaRPr lang="en-US"/>
          </a:p>
        </p:txBody>
      </p:sp>
      <p:pic>
        <p:nvPicPr>
          <p:cNvPr id="8" name="Picture 2">
            <a:extLst>
              <a:ext uri="{FF2B5EF4-FFF2-40B4-BE49-F238E27FC236}">
                <a16:creationId xmlns:a16="http://schemas.microsoft.com/office/drawing/2014/main" id="{67E2684F-BE5C-CD86-213D-6ECB37BEF70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5819" y="1915800"/>
            <a:ext cx="4335693" cy="302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316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9256A-2F26-870D-0958-E43DBCD57957}"/>
              </a:ext>
            </a:extLst>
          </p:cNvPr>
          <p:cNvSpPr>
            <a:spLocks noGrp="1"/>
          </p:cNvSpPr>
          <p:nvPr>
            <p:ph type="title"/>
          </p:nvPr>
        </p:nvSpPr>
        <p:spPr/>
        <p:txBody>
          <a:bodyPr anchor="ctr">
            <a:normAutofit/>
          </a:bodyPr>
          <a:lstStyle/>
          <a:p>
            <a:r>
              <a:rPr lang="en-US" sz="4000" dirty="0"/>
              <a:t>Family Engagement</a:t>
            </a:r>
          </a:p>
        </p:txBody>
      </p:sp>
      <p:sp>
        <p:nvSpPr>
          <p:cNvPr id="3" name="Content Placeholder 2">
            <a:extLst>
              <a:ext uri="{FF2B5EF4-FFF2-40B4-BE49-F238E27FC236}">
                <a16:creationId xmlns:a16="http://schemas.microsoft.com/office/drawing/2014/main" id="{36B41A0F-6085-C367-3972-BDD3D10A32DA}"/>
              </a:ext>
            </a:extLst>
          </p:cNvPr>
          <p:cNvSpPr>
            <a:spLocks noGrp="1"/>
          </p:cNvSpPr>
          <p:nvPr>
            <p:ph sz="half" idx="1"/>
          </p:nvPr>
        </p:nvSpPr>
        <p:spPr/>
        <p:txBody>
          <a:bodyPr/>
          <a:lstStyle/>
          <a:p>
            <a:pPr marL="226474" indent="-226474">
              <a:lnSpc>
                <a:spcPct val="100000"/>
              </a:lnSpc>
              <a:spcAft>
                <a:spcPts val="600"/>
              </a:spcAft>
            </a:pPr>
            <a:r>
              <a:rPr lang="en-US" sz="2800" dirty="0"/>
              <a:t>Feelings of belonging</a:t>
            </a:r>
          </a:p>
          <a:p>
            <a:pPr marL="226474" indent="-226474">
              <a:lnSpc>
                <a:spcPct val="100000"/>
              </a:lnSpc>
              <a:spcAft>
                <a:spcPts val="600"/>
              </a:spcAft>
            </a:pPr>
            <a:r>
              <a:rPr lang="en-US" sz="2800" dirty="0"/>
              <a:t>Frequent check-ins</a:t>
            </a:r>
          </a:p>
          <a:p>
            <a:pPr marL="226474" indent="-226474">
              <a:lnSpc>
                <a:spcPct val="100000"/>
              </a:lnSpc>
              <a:spcAft>
                <a:spcPts val="600"/>
              </a:spcAft>
            </a:pPr>
            <a:r>
              <a:rPr lang="en-US" sz="2800" dirty="0"/>
              <a:t>Plans</a:t>
            </a:r>
          </a:p>
          <a:p>
            <a:pPr marL="226474" indent="-226474">
              <a:lnSpc>
                <a:spcPct val="100000"/>
              </a:lnSpc>
              <a:spcAft>
                <a:spcPts val="600"/>
              </a:spcAft>
            </a:pPr>
            <a:r>
              <a:rPr lang="en-US" sz="2800" dirty="0"/>
              <a:t>Community partners</a:t>
            </a:r>
          </a:p>
          <a:p>
            <a:endParaRPr lang="en-US" dirty="0"/>
          </a:p>
        </p:txBody>
      </p:sp>
      <p:sp>
        <p:nvSpPr>
          <p:cNvPr id="5" name="Slide Number Placeholder 4">
            <a:extLst>
              <a:ext uri="{FF2B5EF4-FFF2-40B4-BE49-F238E27FC236}">
                <a16:creationId xmlns:a16="http://schemas.microsoft.com/office/drawing/2014/main" id="{ABFE3450-7F83-6836-90DB-71B78F3D1C47}"/>
              </a:ext>
            </a:extLst>
          </p:cNvPr>
          <p:cNvSpPr>
            <a:spLocks noGrp="1"/>
          </p:cNvSpPr>
          <p:nvPr>
            <p:ph type="sldNum" sz="quarter" idx="11"/>
          </p:nvPr>
        </p:nvSpPr>
        <p:spPr/>
        <p:txBody>
          <a:bodyPr/>
          <a:lstStyle/>
          <a:p>
            <a:fld id="{383B7B7A-CDDA-7C44-B1B0-1F1E45567B3B}" type="slidenum">
              <a:rPr lang="en-US" smtClean="0"/>
              <a:pPr/>
              <a:t>21</a:t>
            </a:fld>
            <a:endParaRPr lang="en-US"/>
          </a:p>
        </p:txBody>
      </p:sp>
      <p:pic>
        <p:nvPicPr>
          <p:cNvPr id="6" name="Content Placeholder 5" descr="Teenager holding gift">
            <a:extLst>
              <a:ext uri="{FF2B5EF4-FFF2-40B4-BE49-F238E27FC236}">
                <a16:creationId xmlns:a16="http://schemas.microsoft.com/office/drawing/2014/main" id="{FF2FD5D5-3A92-C471-58A6-52E0E006706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1966912"/>
            <a:ext cx="5715000" cy="3810000"/>
          </a:xfrm>
          <a:prstGeom prst="rect">
            <a:avLst/>
          </a:prstGeom>
        </p:spPr>
      </p:pic>
    </p:spTree>
    <p:extLst>
      <p:ext uri="{BB962C8B-B14F-4D97-AF65-F5344CB8AC3E}">
        <p14:creationId xmlns:p14="http://schemas.microsoft.com/office/powerpoint/2010/main" val="3064223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15726-E332-481B-9756-F578513AF36F}"/>
              </a:ext>
            </a:extLst>
          </p:cNvPr>
          <p:cNvSpPr>
            <a:spLocks noGrp="1"/>
          </p:cNvSpPr>
          <p:nvPr>
            <p:ph type="title"/>
          </p:nvPr>
        </p:nvSpPr>
        <p:spPr/>
        <p:txBody>
          <a:bodyPr anchor="ctr">
            <a:normAutofit/>
          </a:bodyPr>
          <a:lstStyle/>
          <a:p>
            <a:r>
              <a:rPr lang="en-US" sz="4000" dirty="0"/>
              <a:t>Importance of Staff Wellness </a:t>
            </a:r>
          </a:p>
        </p:txBody>
      </p:sp>
      <p:sp>
        <p:nvSpPr>
          <p:cNvPr id="3" name="Content Placeholder 2">
            <a:extLst>
              <a:ext uri="{FF2B5EF4-FFF2-40B4-BE49-F238E27FC236}">
                <a16:creationId xmlns:a16="http://schemas.microsoft.com/office/drawing/2014/main" id="{D2C157EA-F993-4446-8A6A-F0BB67C4A692}"/>
              </a:ext>
            </a:extLst>
          </p:cNvPr>
          <p:cNvSpPr>
            <a:spLocks noGrp="1"/>
          </p:cNvSpPr>
          <p:nvPr>
            <p:ph idx="1"/>
          </p:nvPr>
        </p:nvSpPr>
        <p:spPr>
          <a:xfrm>
            <a:off x="609600" y="1542744"/>
            <a:ext cx="4724400" cy="4425558"/>
          </a:xfrm>
        </p:spPr>
        <p:txBody>
          <a:bodyPr>
            <a:normAutofit/>
          </a:bodyPr>
          <a:lstStyle/>
          <a:p>
            <a:pPr>
              <a:lnSpc>
                <a:spcPct val="100000"/>
              </a:lnSpc>
              <a:spcAft>
                <a:spcPts val="600"/>
              </a:spcAft>
            </a:pPr>
            <a:r>
              <a:rPr lang="en-US" sz="3200" dirty="0"/>
              <a:t>Engagement</a:t>
            </a:r>
          </a:p>
          <a:p>
            <a:pPr>
              <a:lnSpc>
                <a:spcPct val="100000"/>
              </a:lnSpc>
              <a:spcAft>
                <a:spcPts val="600"/>
              </a:spcAft>
            </a:pPr>
            <a:r>
              <a:rPr lang="en-US" sz="3200" dirty="0"/>
              <a:t>Regulation</a:t>
            </a:r>
          </a:p>
          <a:p>
            <a:pPr>
              <a:lnSpc>
                <a:spcPct val="100000"/>
              </a:lnSpc>
              <a:spcAft>
                <a:spcPts val="600"/>
              </a:spcAft>
            </a:pPr>
            <a:r>
              <a:rPr lang="en-US" sz="3200" dirty="0"/>
              <a:t>Community of support and resources</a:t>
            </a:r>
          </a:p>
        </p:txBody>
      </p:sp>
      <p:sp>
        <p:nvSpPr>
          <p:cNvPr id="4" name="Slide Number Placeholder 3">
            <a:extLst>
              <a:ext uri="{FF2B5EF4-FFF2-40B4-BE49-F238E27FC236}">
                <a16:creationId xmlns:a16="http://schemas.microsoft.com/office/drawing/2014/main" id="{571AE182-1AF5-4D44-877D-DD6BE5EDA906}"/>
              </a:ext>
            </a:extLst>
          </p:cNvPr>
          <p:cNvSpPr>
            <a:spLocks noGrp="1"/>
          </p:cNvSpPr>
          <p:nvPr>
            <p:ph type="sldNum" sz="quarter" idx="12"/>
          </p:nvPr>
        </p:nvSpPr>
        <p:spPr>
          <a:xfrm>
            <a:off x="13904109" y="7695172"/>
            <a:ext cx="650091" cy="461258"/>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79463015-ABDD-44E9-850F-7B4794200E02}" type="slidenum">
              <a:rPr lang="en-US" smtClean="0"/>
              <a:pPr/>
              <a:t>22</a:t>
            </a:fld>
            <a:endParaRPr lang="en-US"/>
          </a:p>
        </p:txBody>
      </p:sp>
      <p:pic>
        <p:nvPicPr>
          <p:cNvPr id="6" name="Picture 5" descr="A group of people sitting at a table looking at papers&#10;&#10;Description automatically generated with medium confidence">
            <a:extLst>
              <a:ext uri="{FF2B5EF4-FFF2-40B4-BE49-F238E27FC236}">
                <a16:creationId xmlns:a16="http://schemas.microsoft.com/office/drawing/2014/main" id="{FAAEF084-7B96-47DD-97E1-90AB25EE0A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1686" y="1504068"/>
            <a:ext cx="5387340" cy="3591560"/>
          </a:xfrm>
          <a:prstGeom prst="rect">
            <a:avLst/>
          </a:prstGeom>
        </p:spPr>
      </p:pic>
    </p:spTree>
    <p:extLst>
      <p:ext uri="{BB962C8B-B14F-4D97-AF65-F5344CB8AC3E}">
        <p14:creationId xmlns:p14="http://schemas.microsoft.com/office/powerpoint/2010/main" val="3120543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4B6A-32B1-22A7-CD87-46137CD758DC}"/>
              </a:ext>
            </a:extLst>
          </p:cNvPr>
          <p:cNvSpPr>
            <a:spLocks noGrp="1"/>
          </p:cNvSpPr>
          <p:nvPr>
            <p:ph type="title"/>
          </p:nvPr>
        </p:nvSpPr>
        <p:spPr/>
        <p:txBody>
          <a:bodyPr>
            <a:normAutofit fontScale="90000"/>
          </a:bodyPr>
          <a:lstStyle/>
          <a:p>
            <a:r>
              <a:rPr lang="en-US" b="0" dirty="0"/>
              <a:t>Informed Decision-Making and Sustainability</a:t>
            </a:r>
          </a:p>
        </p:txBody>
      </p:sp>
    </p:spTree>
    <p:extLst>
      <p:ext uri="{BB962C8B-B14F-4D97-AF65-F5344CB8AC3E}">
        <p14:creationId xmlns:p14="http://schemas.microsoft.com/office/powerpoint/2010/main" val="2941159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1B4A73D9-31C8-47E2-A7CE-1842919B52C7}"/>
              </a:ext>
            </a:extLst>
          </p:cNvPr>
          <p:cNvSpPr txBox="1">
            <a:spLocks/>
          </p:cNvSpPr>
          <p:nvPr/>
        </p:nvSpPr>
        <p:spPr>
          <a:xfrm>
            <a:off x="8956876" y="6267450"/>
            <a:ext cx="256191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D07D4089-40B5-457D-927F-16367A53BB79}" type="slidenum">
              <a:rPr kumimoji="0" lang="en-US" sz="1867"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US" sz="1867" b="1"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4CC45FFD-0542-BF3F-341A-0D9DF36D1353}"/>
              </a:ext>
            </a:extLst>
          </p:cNvPr>
          <p:cNvPicPr>
            <a:picLocks noChangeAspect="1"/>
          </p:cNvPicPr>
          <p:nvPr/>
        </p:nvPicPr>
        <p:blipFill>
          <a:blip r:embed="rId3"/>
          <a:stretch>
            <a:fillRect/>
          </a:stretch>
        </p:blipFill>
        <p:spPr>
          <a:xfrm>
            <a:off x="560566" y="146130"/>
            <a:ext cx="11173289" cy="5720787"/>
          </a:xfrm>
          <a:prstGeom prst="rect">
            <a:avLst/>
          </a:prstGeom>
        </p:spPr>
      </p:pic>
      <p:sp>
        <p:nvSpPr>
          <p:cNvPr id="2" name="Title 1">
            <a:extLst>
              <a:ext uri="{FF2B5EF4-FFF2-40B4-BE49-F238E27FC236}">
                <a16:creationId xmlns:a16="http://schemas.microsoft.com/office/drawing/2014/main" id="{E323119B-95EB-4D94-6375-6C0DE9ED0AA5}"/>
              </a:ext>
            </a:extLst>
          </p:cNvPr>
          <p:cNvSpPr txBox="1">
            <a:spLocks/>
          </p:cNvSpPr>
          <p:nvPr/>
        </p:nvSpPr>
        <p:spPr>
          <a:xfrm>
            <a:off x="957470" y="5743618"/>
            <a:ext cx="10515600" cy="1114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0" i="0" u="none" strike="noStrike" kern="1200" cap="none" spc="0" normalizeH="0" baseline="0" noProof="0">
                <a:ln>
                  <a:noFill/>
                </a:ln>
                <a:solidFill>
                  <a:srgbClr val="0E3F75"/>
                </a:solidFill>
                <a:effectLst/>
                <a:uLnTx/>
                <a:uFillTx/>
                <a:latin typeface="Source Sans Pro SemiBold" panose="020B0603030403020204" pitchFamily="34" charset="0"/>
                <a:ea typeface="Source Sans Pro SemiBold" panose="020B0603030403020204" pitchFamily="34" charset="0"/>
                <a:cs typeface="+mj-cs"/>
              </a:rPr>
              <a:t>youthsurveys.ohio.gov</a:t>
            </a:r>
          </a:p>
        </p:txBody>
      </p:sp>
    </p:spTree>
    <p:extLst>
      <p:ext uri="{BB962C8B-B14F-4D97-AF65-F5344CB8AC3E}">
        <p14:creationId xmlns:p14="http://schemas.microsoft.com/office/powerpoint/2010/main" val="1479897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5C695-48DA-FC9A-B630-BBD5D3D40A1A}"/>
              </a:ext>
            </a:extLst>
          </p:cNvPr>
          <p:cNvSpPr>
            <a:spLocks noGrp="1"/>
          </p:cNvSpPr>
          <p:nvPr>
            <p:ph type="title"/>
          </p:nvPr>
        </p:nvSpPr>
        <p:spPr/>
        <p:txBody>
          <a:bodyPr/>
          <a:lstStyle/>
          <a:p>
            <a:r>
              <a:rPr lang="en-US" sz="4150"/>
              <a:t>Supporting Student Wellness</a:t>
            </a:r>
          </a:p>
        </p:txBody>
      </p:sp>
      <p:sp>
        <p:nvSpPr>
          <p:cNvPr id="3" name="Content Placeholder 2">
            <a:extLst>
              <a:ext uri="{FF2B5EF4-FFF2-40B4-BE49-F238E27FC236}">
                <a16:creationId xmlns:a16="http://schemas.microsoft.com/office/drawing/2014/main" id="{1A45DC7C-4CFD-8015-BAC9-E328D8F06294}"/>
              </a:ext>
            </a:extLst>
          </p:cNvPr>
          <p:cNvSpPr>
            <a:spLocks noGrp="1"/>
          </p:cNvSpPr>
          <p:nvPr>
            <p:ph idx="1"/>
          </p:nvPr>
        </p:nvSpPr>
        <p:spPr>
          <a:xfrm>
            <a:off x="381000" y="1825625"/>
            <a:ext cx="4981575" cy="4125470"/>
          </a:xfrm>
        </p:spPr>
        <p:txBody>
          <a:bodyPr>
            <a:normAutofit/>
          </a:bodyPr>
          <a:lstStyle/>
          <a:p>
            <a:pPr marL="226695" indent="-226695">
              <a:lnSpc>
                <a:spcPct val="100000"/>
              </a:lnSpc>
              <a:spcAft>
                <a:spcPts val="600"/>
              </a:spcAft>
            </a:pPr>
            <a:r>
              <a:rPr lang="en-US" sz="2800" dirty="0">
                <a:hlinkClick r:id="rId3"/>
              </a:rPr>
              <a:t>School Payment Reports</a:t>
            </a:r>
            <a:endParaRPr lang="en-US" sz="2800" dirty="0"/>
          </a:p>
          <a:p>
            <a:pPr marL="226695" indent="-226695">
              <a:lnSpc>
                <a:spcPct val="100000"/>
              </a:lnSpc>
              <a:spcAft>
                <a:spcPts val="600"/>
              </a:spcAft>
            </a:pPr>
            <a:r>
              <a:rPr lang="en-US" sz="2800" dirty="0">
                <a:hlinkClick r:id="rId4"/>
              </a:rPr>
              <a:t>Supporting Student Wellness</a:t>
            </a:r>
            <a:endParaRPr lang="en-US" sz="2800" dirty="0"/>
          </a:p>
          <a:p>
            <a:pPr marL="226695" indent="-226695">
              <a:lnSpc>
                <a:spcPct val="100000"/>
              </a:lnSpc>
              <a:spcAft>
                <a:spcPts val="600"/>
              </a:spcAft>
            </a:pPr>
            <a:endParaRPr lang="en-US" sz="2800" b="1" dirty="0"/>
          </a:p>
          <a:p>
            <a:pPr marL="226695" indent="-226695">
              <a:lnSpc>
                <a:spcPct val="100000"/>
              </a:lnSpc>
              <a:spcAft>
                <a:spcPts val="600"/>
              </a:spcAft>
            </a:pPr>
            <a:r>
              <a:rPr lang="en-US" sz="2800" dirty="0"/>
              <a:t>At least 50% of </a:t>
            </a:r>
            <a:r>
              <a:rPr lang="en-US" sz="2800" dirty="0" err="1"/>
              <a:t>SWSF</a:t>
            </a:r>
            <a:r>
              <a:rPr lang="en-US" sz="2800" dirty="0"/>
              <a:t> must be used for mental or physical health services or a combination of both</a:t>
            </a:r>
          </a:p>
        </p:txBody>
      </p:sp>
      <p:sp>
        <p:nvSpPr>
          <p:cNvPr id="4" name="Slide Number Placeholder 3">
            <a:extLst>
              <a:ext uri="{FF2B5EF4-FFF2-40B4-BE49-F238E27FC236}">
                <a16:creationId xmlns:a16="http://schemas.microsoft.com/office/drawing/2014/main" id="{7E32A4D1-5682-96BB-483B-997DC0E2CE86}"/>
              </a:ext>
            </a:extLst>
          </p:cNvPr>
          <p:cNvSpPr>
            <a:spLocks noGrp="1"/>
          </p:cNvSpPr>
          <p:nvPr>
            <p:ph type="sldNum" sz="quarter" idx="12"/>
          </p:nvPr>
        </p:nvSpPr>
        <p:spPr>
          <a:xfrm>
            <a:off x="609600" y="6422739"/>
            <a:ext cx="550333" cy="304271"/>
          </a:xfrm>
          <a:prstGeom prst="rect">
            <a:avLst/>
          </a:prstGeom>
        </p:spPr>
        <p:txBody>
          <a:bodyPr/>
          <a:lstStyle>
            <a:defPPr>
              <a:defRPr lang="en-US"/>
            </a:defPPr>
            <a:lvl1pPr marL="0" algn="l" defTabSz="914400" rtl="0" eaLnBrk="1" latinLnBrk="0" hangingPunct="1">
              <a:defRPr sz="200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A907D1-9C08-47F3-B047-6197268ACA7D}" type="slidenum">
              <a:rPr lang="en-US" smtClean="0"/>
              <a:pPr/>
              <a:t>25</a:t>
            </a:fld>
            <a:endParaRPr lang="en-US"/>
          </a:p>
        </p:txBody>
      </p:sp>
      <p:pic>
        <p:nvPicPr>
          <p:cNvPr id="8" name="Picture 7">
            <a:extLst>
              <a:ext uri="{FF2B5EF4-FFF2-40B4-BE49-F238E27FC236}">
                <a16:creationId xmlns:a16="http://schemas.microsoft.com/office/drawing/2014/main" id="{9D421A7F-5C53-7A47-04DE-FFB6761F8326}"/>
              </a:ext>
            </a:extLst>
          </p:cNvPr>
          <p:cNvPicPr>
            <a:picLocks noChangeAspect="1"/>
          </p:cNvPicPr>
          <p:nvPr/>
        </p:nvPicPr>
        <p:blipFill>
          <a:blip r:embed="rId5"/>
          <a:stretch>
            <a:fillRect/>
          </a:stretch>
        </p:blipFill>
        <p:spPr>
          <a:xfrm>
            <a:off x="5715000" y="1097580"/>
            <a:ext cx="6132744" cy="5564245"/>
          </a:xfrm>
          <a:prstGeom prst="rect">
            <a:avLst/>
          </a:prstGeom>
          <a:ln>
            <a:solidFill>
              <a:schemeClr val="tx1"/>
            </a:solidFill>
          </a:ln>
        </p:spPr>
      </p:pic>
    </p:spTree>
    <p:extLst>
      <p:ext uri="{BB962C8B-B14F-4D97-AF65-F5344CB8AC3E}">
        <p14:creationId xmlns:p14="http://schemas.microsoft.com/office/powerpoint/2010/main" val="844549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DE8B9-354F-3501-7E62-9415758CBDF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BEAF622-5A78-B582-E5C1-46688688F630}"/>
              </a:ext>
            </a:extLst>
          </p:cNvPr>
          <p:cNvSpPr>
            <a:spLocks noGrp="1"/>
          </p:cNvSpPr>
          <p:nvPr>
            <p:ph type="title"/>
          </p:nvPr>
        </p:nvSpPr>
        <p:spPr/>
        <p:txBody>
          <a:bodyPr anchor="ctr"/>
          <a:lstStyle/>
          <a:p>
            <a:r>
              <a:rPr lang="en-US" dirty="0"/>
              <a:t>Resources</a:t>
            </a:r>
          </a:p>
        </p:txBody>
      </p:sp>
      <p:sp>
        <p:nvSpPr>
          <p:cNvPr id="5" name="Content Placeholder 4">
            <a:extLst>
              <a:ext uri="{FF2B5EF4-FFF2-40B4-BE49-F238E27FC236}">
                <a16:creationId xmlns:a16="http://schemas.microsoft.com/office/drawing/2014/main" id="{5B1CD44D-A6BC-335F-1ECF-DBAD0C3087CB}"/>
              </a:ext>
            </a:extLst>
          </p:cNvPr>
          <p:cNvSpPr>
            <a:spLocks noGrp="1"/>
          </p:cNvSpPr>
          <p:nvPr>
            <p:ph idx="1"/>
          </p:nvPr>
        </p:nvSpPr>
        <p:spPr/>
        <p:txBody>
          <a:bodyPr>
            <a:noAutofit/>
          </a:bodyPr>
          <a:lstStyle/>
          <a:p>
            <a:pPr marL="0" indent="0">
              <a:lnSpc>
                <a:spcPct val="100000"/>
              </a:lnSpc>
              <a:spcAft>
                <a:spcPts val="600"/>
              </a:spcAft>
              <a:buNone/>
            </a:pPr>
            <a:r>
              <a:rPr lang="en-US" sz="2800" b="1" dirty="0"/>
              <a:t>Mental Health</a:t>
            </a:r>
            <a:endParaRPr lang="en-US" sz="2800" b="1" dirty="0">
              <a:hlinkClick r:id="rId3"/>
            </a:endParaRPr>
          </a:p>
          <a:p>
            <a:pPr>
              <a:lnSpc>
                <a:spcPct val="100000"/>
              </a:lnSpc>
              <a:spcAft>
                <a:spcPts val="600"/>
              </a:spcAft>
            </a:pPr>
            <a:r>
              <a:rPr lang="en-US" sz="2800" dirty="0">
                <a:hlinkClick r:id="rId4"/>
              </a:rPr>
              <a:t>Ohio Department of Education and Workforce School-Based Mental Health</a:t>
            </a:r>
            <a:endParaRPr lang="en-US" sz="2800" dirty="0">
              <a:hlinkClick r:id="rId3"/>
            </a:endParaRPr>
          </a:p>
          <a:p>
            <a:pPr>
              <a:lnSpc>
                <a:spcPct val="100000"/>
              </a:lnSpc>
              <a:spcAft>
                <a:spcPts val="600"/>
              </a:spcAft>
            </a:pPr>
            <a:r>
              <a:rPr lang="en-US" sz="2800" dirty="0">
                <a:hlinkClick r:id="rId3"/>
              </a:rPr>
              <a:t>National Center for School Mental Health</a:t>
            </a:r>
            <a:endParaRPr lang="en-US" sz="2800" dirty="0">
              <a:hlinkClick r:id="rId5"/>
            </a:endParaRPr>
          </a:p>
          <a:p>
            <a:pPr>
              <a:lnSpc>
                <a:spcPct val="100000"/>
              </a:lnSpc>
              <a:spcAft>
                <a:spcPts val="600"/>
              </a:spcAft>
            </a:pPr>
            <a:r>
              <a:rPr lang="en-US" sz="2800" dirty="0">
                <a:hlinkClick r:id="rId5"/>
              </a:rPr>
              <a:t>Mayerson Center for Safe and Healthy Children </a:t>
            </a:r>
            <a:endParaRPr lang="en-US" sz="2800" dirty="0"/>
          </a:p>
          <a:p>
            <a:pPr>
              <a:lnSpc>
                <a:spcPct val="100000"/>
              </a:lnSpc>
              <a:spcAft>
                <a:spcPts val="600"/>
              </a:spcAft>
            </a:pPr>
            <a:r>
              <a:rPr lang="en-US" sz="2800" dirty="0"/>
              <a:t>SAMHSA: </a:t>
            </a:r>
            <a:r>
              <a:rPr lang="en-US" sz="2800" dirty="0">
                <a:hlinkClick r:id="rId6"/>
              </a:rPr>
              <a:t>Program Finder </a:t>
            </a:r>
            <a:r>
              <a:rPr lang="en-US" sz="2800" dirty="0"/>
              <a:t>and </a:t>
            </a:r>
            <a:r>
              <a:rPr lang="en-US" sz="2800" dirty="0">
                <a:hlinkClick r:id="rId7"/>
              </a:rPr>
              <a:t>Resource Center</a:t>
            </a:r>
            <a:endParaRPr lang="en-US" sz="2800" dirty="0"/>
          </a:p>
          <a:p>
            <a:pPr>
              <a:lnSpc>
                <a:spcPct val="100000"/>
              </a:lnSpc>
              <a:spcAft>
                <a:spcPts val="600"/>
              </a:spcAft>
            </a:pPr>
            <a:r>
              <a:rPr lang="en-US" sz="2800" dirty="0">
                <a:hlinkClick r:id="rId8"/>
              </a:rPr>
              <a:t>National Attachment and Trauma Network </a:t>
            </a:r>
            <a:endParaRPr lang="en-US" sz="2800" dirty="0"/>
          </a:p>
          <a:p>
            <a:pPr>
              <a:lnSpc>
                <a:spcPct val="100000"/>
              </a:lnSpc>
              <a:spcAft>
                <a:spcPts val="600"/>
              </a:spcAft>
            </a:pPr>
            <a:r>
              <a:rPr lang="en-US" sz="2800" dirty="0">
                <a:hlinkClick r:id="rId9"/>
              </a:rPr>
              <a:t>School-Based Center of Excellence for Prevention and Early Intervention</a:t>
            </a:r>
            <a:endParaRPr lang="en-US" sz="2800" dirty="0"/>
          </a:p>
          <a:p>
            <a:pPr marL="0" indent="0">
              <a:lnSpc>
                <a:spcPct val="100000"/>
              </a:lnSpc>
              <a:spcAft>
                <a:spcPts val="0"/>
              </a:spcAft>
              <a:buNone/>
            </a:pPr>
            <a:endParaRPr lang="en-US" sz="3200" dirty="0"/>
          </a:p>
        </p:txBody>
      </p:sp>
    </p:spTree>
    <p:extLst>
      <p:ext uri="{BB962C8B-B14F-4D97-AF65-F5344CB8AC3E}">
        <p14:creationId xmlns:p14="http://schemas.microsoft.com/office/powerpoint/2010/main" val="3582080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958D2-8AE2-E32C-1EA9-8A11CE29BF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8827C8-D5CF-4355-1289-7304B399A80C}"/>
              </a:ext>
            </a:extLst>
          </p:cNvPr>
          <p:cNvSpPr>
            <a:spLocks noGrp="1"/>
          </p:cNvSpPr>
          <p:nvPr>
            <p:ph type="title"/>
          </p:nvPr>
        </p:nvSpPr>
        <p:spPr/>
        <p:txBody>
          <a:bodyPr anchor="ctr"/>
          <a:lstStyle/>
          <a:p>
            <a:r>
              <a:rPr lang="en-US" dirty="0"/>
              <a:t>Resources</a:t>
            </a:r>
          </a:p>
        </p:txBody>
      </p:sp>
      <p:sp>
        <p:nvSpPr>
          <p:cNvPr id="2" name="Content Placeholder 1">
            <a:extLst>
              <a:ext uri="{FF2B5EF4-FFF2-40B4-BE49-F238E27FC236}">
                <a16:creationId xmlns:a16="http://schemas.microsoft.com/office/drawing/2014/main" id="{8FBAE477-C07B-F865-5673-0611B731B50A}"/>
              </a:ext>
            </a:extLst>
          </p:cNvPr>
          <p:cNvSpPr>
            <a:spLocks noGrp="1"/>
          </p:cNvSpPr>
          <p:nvPr>
            <p:ph idx="1"/>
          </p:nvPr>
        </p:nvSpPr>
        <p:spPr/>
        <p:txBody>
          <a:bodyPr>
            <a:normAutofit/>
          </a:bodyPr>
          <a:lstStyle/>
          <a:p>
            <a:pPr marL="0" indent="0">
              <a:spcAft>
                <a:spcPts val="600"/>
              </a:spcAft>
              <a:buNone/>
            </a:pPr>
            <a:r>
              <a:rPr lang="en-US" sz="2800" b="1" dirty="0"/>
              <a:t>Attendance</a:t>
            </a:r>
          </a:p>
          <a:p>
            <a:pPr>
              <a:spcAft>
                <a:spcPts val="600"/>
              </a:spcAft>
            </a:pPr>
            <a:r>
              <a:rPr lang="en-US" sz="2800" dirty="0">
                <a:hlinkClick r:id="rId3"/>
              </a:rPr>
              <a:t>Ohio’s Attendance Guide</a:t>
            </a:r>
            <a:endParaRPr lang="en-US" sz="2800" dirty="0"/>
          </a:p>
          <a:p>
            <a:pPr>
              <a:spcAft>
                <a:spcPts val="600"/>
              </a:spcAft>
            </a:pPr>
            <a:r>
              <a:rPr lang="en-US" sz="2800" dirty="0">
                <a:hlinkClick r:id="rId4"/>
              </a:rPr>
              <a:t>Attendance Works: Attendance Playbook</a:t>
            </a:r>
            <a:endParaRPr lang="en-US" sz="2800" dirty="0"/>
          </a:p>
          <a:p>
            <a:pPr>
              <a:spcAft>
                <a:spcPts val="600"/>
              </a:spcAft>
            </a:pPr>
            <a:r>
              <a:rPr lang="en-US" sz="2800" dirty="0">
                <a:hlinkClick r:id="rId5"/>
              </a:rPr>
              <a:t>Funding Attendance Programs</a:t>
            </a:r>
            <a:endParaRPr lang="en-US" sz="2800" dirty="0"/>
          </a:p>
          <a:p>
            <a:pPr>
              <a:spcAft>
                <a:spcPts val="600"/>
              </a:spcAft>
            </a:pPr>
            <a:r>
              <a:rPr lang="en-US" sz="2800" dirty="0">
                <a:hlinkClick r:id="rId6"/>
              </a:rPr>
              <a:t>School and District Support</a:t>
            </a:r>
            <a:endParaRPr lang="en-US" sz="2800" dirty="0"/>
          </a:p>
          <a:p>
            <a:pPr>
              <a:lnSpc>
                <a:spcPct val="110000"/>
              </a:lnSpc>
              <a:spcAft>
                <a:spcPts val="600"/>
              </a:spcAft>
            </a:pPr>
            <a:endParaRPr lang="en-US" sz="2400" dirty="0"/>
          </a:p>
          <a:p>
            <a:pPr>
              <a:lnSpc>
                <a:spcPct val="110000"/>
              </a:lnSpc>
              <a:spcAft>
                <a:spcPts val="600"/>
              </a:spcAft>
            </a:pPr>
            <a:endParaRPr lang="en-US" b="1" dirty="0"/>
          </a:p>
        </p:txBody>
      </p:sp>
    </p:spTree>
    <p:extLst>
      <p:ext uri="{BB962C8B-B14F-4D97-AF65-F5344CB8AC3E}">
        <p14:creationId xmlns:p14="http://schemas.microsoft.com/office/powerpoint/2010/main" val="1038550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CC3C39-153C-BBCB-05D3-D1DC496ADBD5}"/>
              </a:ext>
            </a:extLst>
          </p:cNvPr>
          <p:cNvSpPr>
            <a:spLocks noGrp="1"/>
          </p:cNvSpPr>
          <p:nvPr>
            <p:ph type="body" sz="quarter" idx="10"/>
          </p:nvPr>
        </p:nvSpPr>
        <p:spPr>
          <a:xfrm>
            <a:off x="1662657" y="3228386"/>
            <a:ext cx="8866686" cy="953089"/>
          </a:xfrm>
        </p:spPr>
        <p:txBody>
          <a:bodyPr>
            <a:normAutofit/>
          </a:bodyPr>
          <a:lstStyle/>
          <a:p>
            <a:r>
              <a:rPr lang="en-US" sz="2800" dirty="0"/>
              <a:t>SchoolBasedMentalHealth@education.ohio.gov</a:t>
            </a:r>
          </a:p>
        </p:txBody>
      </p:sp>
    </p:spTree>
    <p:extLst>
      <p:ext uri="{BB962C8B-B14F-4D97-AF65-F5344CB8AC3E}">
        <p14:creationId xmlns:p14="http://schemas.microsoft.com/office/powerpoint/2010/main" val="406669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D4D8C-6907-9609-1AE1-339AA4DDA9F7}"/>
              </a:ext>
            </a:extLst>
          </p:cNvPr>
          <p:cNvSpPr>
            <a:spLocks noGrp="1"/>
          </p:cNvSpPr>
          <p:nvPr>
            <p:ph type="title"/>
          </p:nvPr>
        </p:nvSpPr>
        <p:spPr>
          <a:xfrm>
            <a:off x="995082" y="325369"/>
            <a:ext cx="9982200" cy="793003"/>
          </a:xfrm>
        </p:spPr>
        <p:txBody>
          <a:bodyPr anchor="ctr">
            <a:normAutofit/>
          </a:bodyPr>
          <a:lstStyle/>
          <a:p>
            <a:pPr algn="ctr"/>
            <a:r>
              <a:rPr lang="en-US" sz="4000" dirty="0"/>
              <a:t>Office of Whole Child Supports</a:t>
            </a:r>
          </a:p>
        </p:txBody>
      </p:sp>
      <p:sp>
        <p:nvSpPr>
          <p:cNvPr id="3" name="Slide Number Placeholder 2">
            <a:extLst>
              <a:ext uri="{FF2B5EF4-FFF2-40B4-BE49-F238E27FC236}">
                <a16:creationId xmlns:a16="http://schemas.microsoft.com/office/drawing/2014/main" id="{79695B9C-33DC-6F8C-C1B4-4028C33F7D0F}"/>
              </a:ext>
            </a:extLst>
          </p:cNvPr>
          <p:cNvSpPr>
            <a:spLocks noGrp="1"/>
          </p:cNvSpPr>
          <p:nvPr>
            <p:ph type="sldNum" sz="quarter" idx="11"/>
          </p:nvPr>
        </p:nvSpPr>
        <p:spPr/>
        <p:txBody>
          <a:bodyPr/>
          <a:lstStyle/>
          <a:p>
            <a:fld id="{383B7B7A-CDDA-7C44-B1B0-1F1E45567B3B}" type="slidenum">
              <a:rPr lang="en-US" smtClean="0"/>
              <a:pPr/>
              <a:t>3</a:t>
            </a:fld>
            <a:endParaRPr lang="en-US"/>
          </a:p>
        </p:txBody>
      </p:sp>
      <p:graphicFrame>
        <p:nvGraphicFramePr>
          <p:cNvPr id="5" name="Diagram 4">
            <a:extLst>
              <a:ext uri="{FF2B5EF4-FFF2-40B4-BE49-F238E27FC236}">
                <a16:creationId xmlns:a16="http://schemas.microsoft.com/office/drawing/2014/main" id="{96A1F831-5E75-E82F-C0A5-D963D094B202}"/>
              </a:ext>
            </a:extLst>
          </p:cNvPr>
          <p:cNvGraphicFramePr/>
          <p:nvPr>
            <p:extLst>
              <p:ext uri="{D42A27DB-BD31-4B8C-83A1-F6EECF244321}">
                <p14:modId xmlns:p14="http://schemas.microsoft.com/office/powerpoint/2010/main" val="2364481599"/>
              </p:ext>
            </p:extLst>
          </p:nvPr>
        </p:nvGraphicFramePr>
        <p:xfrm>
          <a:off x="-802342" y="1118372"/>
          <a:ext cx="12899091" cy="5138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9496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0AC428-7152-B5AE-B4B0-9EC2273F9FDF}"/>
              </a:ext>
            </a:extLst>
          </p:cNvPr>
          <p:cNvSpPr>
            <a:spLocks noGrp="1"/>
          </p:cNvSpPr>
          <p:nvPr>
            <p:ph type="title"/>
          </p:nvPr>
        </p:nvSpPr>
        <p:spPr/>
        <p:txBody>
          <a:bodyPr>
            <a:normAutofit fontScale="90000"/>
          </a:bodyPr>
          <a:lstStyle/>
          <a:p>
            <a:r>
              <a:rPr lang="en-US" sz="6000" dirty="0">
                <a:solidFill>
                  <a:schemeClr val="tx2"/>
                </a:solidFill>
              </a:rPr>
              <a:t>Student Wellness Needs and Challenges</a:t>
            </a:r>
            <a:endParaRPr lang="en-US" dirty="0">
              <a:solidFill>
                <a:schemeClr val="tx2"/>
              </a:solidFill>
            </a:endParaRPr>
          </a:p>
        </p:txBody>
      </p:sp>
    </p:spTree>
    <p:extLst>
      <p:ext uri="{BB962C8B-B14F-4D97-AF65-F5344CB8AC3E}">
        <p14:creationId xmlns:p14="http://schemas.microsoft.com/office/powerpoint/2010/main" val="1724008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FF9E297-7680-F36A-5F55-1BEAB6645C02}"/>
              </a:ext>
            </a:extLst>
          </p:cNvPr>
          <p:cNvPicPr>
            <a:picLocks noGrp="1" noChangeAspect="1"/>
          </p:cNvPicPr>
          <p:nvPr>
            <p:ph type="pic" sz="quarter" idx="13"/>
          </p:nvPr>
        </p:nvPicPr>
        <p:blipFill>
          <a:blip r:embed="rId3">
            <a:alphaModFix amt="20000"/>
          </a:blip>
          <a:srcRect t="20226" b="20226"/>
          <a:stretch>
            <a:fillRect/>
          </a:stretch>
        </p:blipFill>
        <p:spPr>
          <a:xfrm>
            <a:off x="3818688" y="7675"/>
            <a:ext cx="8373312" cy="6850325"/>
          </a:xfrm>
          <a:prstGeom prst="rect">
            <a:avLst/>
          </a:prstGeom>
        </p:spPr>
      </p:pic>
      <p:sp>
        <p:nvSpPr>
          <p:cNvPr id="8" name="Picture Placeholder 7">
            <a:extLst>
              <a:ext uri="{FF2B5EF4-FFF2-40B4-BE49-F238E27FC236}">
                <a16:creationId xmlns:a16="http://schemas.microsoft.com/office/drawing/2014/main" id="{C2461470-0478-E643-41A7-0E60B46C45F4}"/>
              </a:ext>
            </a:extLst>
          </p:cNvPr>
          <p:cNvSpPr>
            <a:spLocks noGrp="1"/>
          </p:cNvSpPr>
          <p:nvPr>
            <p:ph type="pic" sz="quarter" idx="11"/>
          </p:nvPr>
        </p:nvSpPr>
        <p:spPr>
          <a:xfrm>
            <a:off x="602853" y="1415441"/>
            <a:ext cx="10983722" cy="4940908"/>
          </a:xfrm>
        </p:spPr>
        <p:txBody>
          <a:bodyPr>
            <a:noAutofit/>
          </a:bodyPr>
          <a:lstStyle/>
          <a:p>
            <a:pPr marL="0" indent="0">
              <a:lnSpc>
                <a:spcPct val="100000"/>
              </a:lnSpc>
              <a:spcAft>
                <a:spcPts val="600"/>
              </a:spcAft>
              <a:buNone/>
            </a:pPr>
            <a:endParaRPr lang="en-US" sz="2800" b="1" dirty="0">
              <a:solidFill>
                <a:schemeClr val="tx1"/>
              </a:solidFill>
            </a:endParaRPr>
          </a:p>
          <a:p>
            <a:pPr marL="0" indent="0">
              <a:lnSpc>
                <a:spcPct val="100000"/>
              </a:lnSpc>
              <a:spcAft>
                <a:spcPts val="600"/>
              </a:spcAft>
              <a:buNone/>
            </a:pPr>
            <a:r>
              <a:rPr lang="en-US" sz="2800" b="1" dirty="0">
                <a:solidFill>
                  <a:schemeClr val="tx1"/>
                </a:solidFill>
              </a:rPr>
              <a:t>Pre-Pandemic (2009-2019)</a:t>
            </a:r>
            <a:endParaRPr lang="en-US" sz="2800" dirty="0">
              <a:solidFill>
                <a:schemeClr val="tx1"/>
              </a:solidFill>
            </a:endParaRPr>
          </a:p>
          <a:p>
            <a:pPr marL="339725" indent="-228600">
              <a:lnSpc>
                <a:spcPct val="100000"/>
              </a:lnSpc>
              <a:spcAft>
                <a:spcPts val="600"/>
              </a:spcAft>
            </a:pPr>
            <a:r>
              <a:rPr lang="en-US" sz="2800" dirty="0">
                <a:solidFill>
                  <a:schemeClr val="tx1"/>
                </a:solidFill>
              </a:rPr>
              <a:t>1 in 5 youth have a mental or behavioral health diagnosis</a:t>
            </a:r>
          </a:p>
          <a:p>
            <a:pPr marL="339725" indent="-228600">
              <a:lnSpc>
                <a:spcPct val="100000"/>
              </a:lnSpc>
              <a:spcAft>
                <a:spcPts val="600"/>
              </a:spcAft>
            </a:pPr>
            <a:r>
              <a:rPr lang="en-US" sz="2800" dirty="0">
                <a:solidFill>
                  <a:schemeClr val="tx1"/>
                </a:solidFill>
              </a:rPr>
              <a:t>40% increase in high school students feeling sad or hopeless</a:t>
            </a:r>
          </a:p>
          <a:p>
            <a:pPr marL="339725" indent="-228600">
              <a:lnSpc>
                <a:spcPct val="100000"/>
              </a:lnSpc>
              <a:spcAft>
                <a:spcPts val="600"/>
              </a:spcAft>
            </a:pPr>
            <a:r>
              <a:rPr lang="en-US" sz="2800" dirty="0">
                <a:solidFill>
                  <a:schemeClr val="tx1"/>
                </a:solidFill>
              </a:rPr>
              <a:t>Suicide rates among ages 10-24 increased by 57%.</a:t>
            </a:r>
          </a:p>
          <a:p>
            <a:pPr marL="0" indent="0">
              <a:lnSpc>
                <a:spcPct val="100000"/>
              </a:lnSpc>
              <a:spcAft>
                <a:spcPts val="600"/>
              </a:spcAft>
              <a:buNone/>
            </a:pPr>
            <a:endParaRPr lang="en-US" sz="2800" b="1" dirty="0">
              <a:solidFill>
                <a:schemeClr val="tx1"/>
              </a:solidFill>
            </a:endParaRPr>
          </a:p>
          <a:p>
            <a:pPr marL="0" indent="0">
              <a:lnSpc>
                <a:spcPct val="100000"/>
              </a:lnSpc>
              <a:spcAft>
                <a:spcPts val="600"/>
              </a:spcAft>
              <a:buNone/>
            </a:pPr>
            <a:r>
              <a:rPr lang="en-US" sz="2800" b="1" dirty="0">
                <a:solidFill>
                  <a:schemeClr val="tx1"/>
                </a:solidFill>
              </a:rPr>
              <a:t>During Pandemic (2020-2022)</a:t>
            </a:r>
          </a:p>
          <a:p>
            <a:pPr marL="339725" indent="-225425">
              <a:lnSpc>
                <a:spcPct val="100000"/>
              </a:lnSpc>
              <a:spcAft>
                <a:spcPts val="600"/>
              </a:spcAft>
            </a:pPr>
            <a:r>
              <a:rPr lang="en-US" sz="2800" dirty="0">
                <a:solidFill>
                  <a:schemeClr val="tx1"/>
                </a:solidFill>
              </a:rPr>
              <a:t>Depressive  and anxiety symptoms doubled for youth </a:t>
            </a:r>
          </a:p>
        </p:txBody>
      </p:sp>
      <p:sp>
        <p:nvSpPr>
          <p:cNvPr id="7" name="Title 6">
            <a:extLst>
              <a:ext uri="{FF2B5EF4-FFF2-40B4-BE49-F238E27FC236}">
                <a16:creationId xmlns:a16="http://schemas.microsoft.com/office/drawing/2014/main" id="{CD2FC598-4E9B-2400-0EC3-BE1EA67B7673}"/>
              </a:ext>
            </a:extLst>
          </p:cNvPr>
          <p:cNvSpPr>
            <a:spLocks noGrp="1"/>
          </p:cNvSpPr>
          <p:nvPr>
            <p:ph type="title"/>
          </p:nvPr>
        </p:nvSpPr>
        <p:spPr/>
        <p:txBody>
          <a:bodyPr anchor="ctr">
            <a:normAutofit/>
          </a:bodyPr>
          <a:lstStyle/>
          <a:p>
            <a:r>
              <a:rPr lang="en-US" sz="4000" dirty="0"/>
              <a:t>U.S. Mental Health Landscape</a:t>
            </a:r>
          </a:p>
        </p:txBody>
      </p:sp>
      <p:sp>
        <p:nvSpPr>
          <p:cNvPr id="5" name="Slide Number Placeholder 4">
            <a:extLst>
              <a:ext uri="{FF2B5EF4-FFF2-40B4-BE49-F238E27FC236}">
                <a16:creationId xmlns:a16="http://schemas.microsoft.com/office/drawing/2014/main" id="{F043799E-98AB-8605-FA9C-9205D9E5A0F7}"/>
              </a:ext>
            </a:extLst>
          </p:cNvPr>
          <p:cNvSpPr>
            <a:spLocks noGrp="1"/>
          </p:cNvSpPr>
          <p:nvPr>
            <p:ph type="sldNum" sz="quarter" idx="15"/>
          </p:nvPr>
        </p:nvSpPr>
        <p:spPr/>
        <p:txBody>
          <a:bodyPr/>
          <a:lstStyle/>
          <a:p>
            <a:fld id="{383B7B7A-CDDA-7C44-B1B0-1F1E45567B3B}" type="slidenum">
              <a:rPr lang="en-US" smtClean="0"/>
              <a:pPr/>
              <a:t>5</a:t>
            </a:fld>
            <a:endParaRPr lang="en-US"/>
          </a:p>
        </p:txBody>
      </p:sp>
    </p:spTree>
    <p:extLst>
      <p:ext uri="{BB962C8B-B14F-4D97-AF65-F5344CB8AC3E}">
        <p14:creationId xmlns:p14="http://schemas.microsoft.com/office/powerpoint/2010/main" val="2676473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nding and helping teens for whom sadness is a disease | Science News for  Students">
            <a:extLst>
              <a:ext uri="{FF2B5EF4-FFF2-40B4-BE49-F238E27FC236}">
                <a16:creationId xmlns:a16="http://schemas.microsoft.com/office/drawing/2014/main" id="{26FBD8B3-E8DE-9F3E-9C16-E5EC8874D2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37" r="23060"/>
          <a:stretch/>
        </p:blipFill>
        <p:spPr bwMode="auto">
          <a:xfrm>
            <a:off x="463463" y="1466246"/>
            <a:ext cx="4330321" cy="4304993"/>
          </a:xfrm>
          <a:prstGeom prst="roundRect">
            <a:avLst>
              <a:gd name="adj" fmla="val 5218"/>
            </a:avLst>
          </a:prstGeom>
          <a:solidFill>
            <a:srgbClr val="FFFFFF">
              <a:shade val="85000"/>
            </a:srgbClr>
          </a:solidFill>
          <a:ln>
            <a:noFill/>
          </a:ln>
          <a:effectLst/>
        </p:spPr>
      </p:pic>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381000" y="365125"/>
            <a:ext cx="11430000" cy="1325563"/>
          </a:xfrm>
        </p:spPr>
        <p:txBody>
          <a:bodyPr anchor="ctr">
            <a:noAutofit/>
          </a:bodyPr>
          <a:lstStyle/>
          <a:p>
            <a:r>
              <a:rPr lang="en-US" sz="4000" dirty="0"/>
              <a:t>Ohio Students Mental Health Challenges</a:t>
            </a:r>
          </a:p>
        </p:txBody>
      </p:sp>
      <p:sp>
        <p:nvSpPr>
          <p:cNvPr id="3" name="Content Placeholder 2">
            <a:extLst>
              <a:ext uri="{FF2B5EF4-FFF2-40B4-BE49-F238E27FC236}">
                <a16:creationId xmlns:a16="http://schemas.microsoft.com/office/drawing/2014/main" id="{438DBFE4-04ED-2D8D-AA5A-DA45EF85EAD7}"/>
              </a:ext>
            </a:extLst>
          </p:cNvPr>
          <p:cNvSpPr>
            <a:spLocks noGrp="1"/>
          </p:cNvSpPr>
          <p:nvPr>
            <p:ph idx="1"/>
          </p:nvPr>
        </p:nvSpPr>
        <p:spPr>
          <a:xfrm>
            <a:off x="5277928" y="1556007"/>
            <a:ext cx="6048928" cy="4125470"/>
          </a:xfrm>
        </p:spPr>
        <p:txBody>
          <a:bodyPr>
            <a:noAutofit/>
          </a:bodyPr>
          <a:lstStyle/>
          <a:p>
            <a:pPr marL="342900" indent="-342900" defTabSz="761970">
              <a:lnSpc>
                <a:spcPct val="100000"/>
              </a:lnSpc>
              <a:spcAft>
                <a:spcPts val="600"/>
              </a:spcAft>
              <a:buFont typeface="Arial" panose="020B0604020202020204" pitchFamily="34" charset="0"/>
              <a:buChar char="•"/>
              <a:defRPr/>
            </a:pPr>
            <a:r>
              <a:rPr lang="en-US" sz="2800" dirty="0">
                <a:latin typeface="+mn-lt"/>
                <a:cs typeface="Arial"/>
              </a:rPr>
              <a:t>1 in 3 Ohio students reports challenges with anxiety</a:t>
            </a:r>
            <a:endParaRPr lang="en-US" sz="2800" dirty="0">
              <a:solidFill>
                <a:prstClr val="black"/>
              </a:solidFill>
              <a:latin typeface="+mn-lt"/>
              <a:cs typeface="Arial" panose="020B0604020202020204" pitchFamily="34" charset="0"/>
            </a:endParaRPr>
          </a:p>
          <a:p>
            <a:pPr marL="342900" indent="-342900" defTabSz="761970">
              <a:lnSpc>
                <a:spcPct val="100000"/>
              </a:lnSpc>
              <a:spcAft>
                <a:spcPts val="600"/>
              </a:spcAft>
              <a:buFont typeface="Arial" panose="020B0604020202020204" pitchFamily="34" charset="0"/>
              <a:buChar char="•"/>
              <a:defRPr/>
            </a:pPr>
            <a:r>
              <a:rPr lang="en-US" sz="2800" dirty="0">
                <a:latin typeface="+mn-lt"/>
                <a:cs typeface="Arial"/>
              </a:rPr>
              <a:t>1 in 3 Ohio students reports feeling sad and hopeless</a:t>
            </a:r>
            <a:endParaRPr lang="en-US" sz="2800" dirty="0">
              <a:solidFill>
                <a:prstClr val="black"/>
              </a:solidFill>
              <a:latin typeface="+mn-lt"/>
              <a:cs typeface="Arial" panose="020B0604020202020204" pitchFamily="34" charset="0"/>
            </a:endParaRPr>
          </a:p>
          <a:p>
            <a:pPr marL="914400" lvl="1" indent="-457200" defTabSz="761970">
              <a:spcAft>
                <a:spcPts val="600"/>
              </a:spcAft>
              <a:buFont typeface="Courier New" panose="02070309020205020404" pitchFamily="49" charset="0"/>
              <a:buChar char="o"/>
              <a:defRPr/>
            </a:pPr>
            <a:r>
              <a:rPr lang="en-US" sz="2800" dirty="0">
                <a:solidFill>
                  <a:prstClr val="black"/>
                </a:solidFill>
                <a:latin typeface="+mn-lt"/>
                <a:cs typeface="Arial" panose="020B0604020202020204" pitchFamily="34" charset="0"/>
              </a:rPr>
              <a:t>Almost 115,000 high-school aged kids in Ohio have experienced depression</a:t>
            </a:r>
          </a:p>
          <a:p>
            <a:pPr marL="342900" indent="-342900" defTabSz="761970">
              <a:lnSpc>
                <a:spcPct val="100000"/>
              </a:lnSpc>
              <a:spcAft>
                <a:spcPts val="600"/>
              </a:spcAft>
              <a:buFont typeface="Arial" panose="020B0604020202020204" pitchFamily="34" charset="0"/>
              <a:buChar char="•"/>
              <a:defRPr/>
            </a:pPr>
            <a:r>
              <a:rPr lang="en-US" sz="2800" dirty="0">
                <a:solidFill>
                  <a:prstClr val="black"/>
                </a:solidFill>
                <a:latin typeface="+mn-lt"/>
                <a:cs typeface="Arial" panose="020B0604020202020204" pitchFamily="34" charset="0"/>
              </a:rPr>
              <a:t>Workforce Shortages</a:t>
            </a:r>
            <a:endParaRPr lang="en-US" sz="2800" dirty="0">
              <a:latin typeface="+mn-lt"/>
            </a:endParaRPr>
          </a:p>
        </p:txBody>
      </p:sp>
      <p:sp>
        <p:nvSpPr>
          <p:cNvPr id="10" name="Slide Number Placeholder 3">
            <a:extLst>
              <a:ext uri="{FF2B5EF4-FFF2-40B4-BE49-F238E27FC236}">
                <a16:creationId xmlns:a16="http://schemas.microsoft.com/office/drawing/2014/main" id="{6C2635F8-B374-5F9F-E9A1-DFA8BAD79DD4}"/>
              </a:ext>
            </a:extLst>
          </p:cNvPr>
          <p:cNvSpPr>
            <a:spLocks noGrp="1"/>
          </p:cNvSpPr>
          <p:nvPr>
            <p:ph type="sldNum" sz="quarter" idx="4294967295"/>
          </p:nvPr>
        </p:nvSpPr>
        <p:spPr>
          <a:xfrm>
            <a:off x="0" y="6423025"/>
            <a:ext cx="550863" cy="303213"/>
          </a:xfrm>
          <a:prstGeom prst="rect">
            <a:avLst/>
          </a:prstGeom>
        </p:spPr>
        <p:txBody>
          <a:bodyPr/>
          <a:lstStyle>
            <a:defPPr>
              <a:defRPr lang="en-US"/>
            </a:defPPr>
            <a:lvl1pPr marL="0" algn="l" defTabSz="914400" rtl="0" eaLnBrk="1" latinLnBrk="0" hangingPunct="1">
              <a:defRPr sz="200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A907D1-9C08-47F3-B047-6197268ACA7D}" type="slidenum">
              <a:rPr lang="en-US" smtClean="0"/>
              <a:pPr/>
              <a:t>6</a:t>
            </a:fld>
            <a:endParaRPr lang="en-US"/>
          </a:p>
        </p:txBody>
      </p:sp>
    </p:spTree>
    <p:extLst>
      <p:ext uri="{BB962C8B-B14F-4D97-AF65-F5344CB8AC3E}">
        <p14:creationId xmlns:p14="http://schemas.microsoft.com/office/powerpoint/2010/main" val="3372489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2E0073-5EC5-193C-DDED-DC79CC6D2BFF}"/>
              </a:ext>
            </a:extLst>
          </p:cNvPr>
          <p:cNvSpPr>
            <a:spLocks noGrp="1"/>
          </p:cNvSpPr>
          <p:nvPr>
            <p:ph type="body" idx="1"/>
          </p:nvPr>
        </p:nvSpPr>
        <p:spPr>
          <a:xfrm>
            <a:off x="609600" y="1405560"/>
            <a:ext cx="5386917" cy="639763"/>
          </a:xfrm>
          <a:solidFill>
            <a:srgbClr val="C12637"/>
          </a:solidFill>
        </p:spPr>
        <p:txBody>
          <a:bodyPr/>
          <a:lstStyle/>
          <a:p>
            <a:pPr algn="ctr"/>
            <a:r>
              <a:rPr lang="en-US" dirty="0">
                <a:solidFill>
                  <a:schemeClr val="bg1"/>
                </a:solidFill>
              </a:rPr>
              <a:t>Learning</a:t>
            </a:r>
          </a:p>
        </p:txBody>
      </p:sp>
      <p:sp>
        <p:nvSpPr>
          <p:cNvPr id="3" name="Content Placeholder 2">
            <a:extLst>
              <a:ext uri="{FF2B5EF4-FFF2-40B4-BE49-F238E27FC236}">
                <a16:creationId xmlns:a16="http://schemas.microsoft.com/office/drawing/2014/main" id="{51AE3B8D-1C3A-7036-7397-92B36686A551}"/>
              </a:ext>
            </a:extLst>
          </p:cNvPr>
          <p:cNvSpPr>
            <a:spLocks noGrp="1"/>
          </p:cNvSpPr>
          <p:nvPr>
            <p:ph sz="half" idx="2"/>
          </p:nvPr>
        </p:nvSpPr>
        <p:spPr>
          <a:xfrm>
            <a:off x="609600" y="2067968"/>
            <a:ext cx="5386917" cy="4155320"/>
          </a:xfrm>
        </p:spPr>
        <p:txBody>
          <a:bodyPr>
            <a:noAutofit/>
          </a:bodyPr>
          <a:lstStyle/>
          <a:p>
            <a:pPr>
              <a:lnSpc>
                <a:spcPct val="100000"/>
              </a:lnSpc>
              <a:spcAft>
                <a:spcPts val="600"/>
              </a:spcAft>
            </a:pPr>
            <a:r>
              <a:rPr lang="en-US" sz="2800" dirty="0">
                <a:latin typeface="Source Sans Pro" panose="020B0503030403020204" pitchFamily="34" charset="0"/>
                <a:ea typeface="Source Sans Pro" panose="020B0503030403020204" pitchFamily="34" charset="0"/>
              </a:rPr>
              <a:t>Organizing narrative material</a:t>
            </a:r>
          </a:p>
          <a:p>
            <a:pPr>
              <a:lnSpc>
                <a:spcPct val="100000"/>
              </a:lnSpc>
              <a:spcAft>
                <a:spcPts val="600"/>
              </a:spcAft>
            </a:pPr>
            <a:r>
              <a:rPr lang="en-US" sz="2800" dirty="0">
                <a:latin typeface="Source Sans Pro" panose="020B0503030403020204" pitchFamily="34" charset="0"/>
                <a:ea typeface="Source Sans Pro" panose="020B0503030403020204" pitchFamily="34" charset="0"/>
              </a:rPr>
              <a:t>Cause and effect</a:t>
            </a:r>
          </a:p>
          <a:p>
            <a:pPr>
              <a:lnSpc>
                <a:spcPct val="100000"/>
              </a:lnSpc>
              <a:spcAft>
                <a:spcPts val="600"/>
              </a:spcAft>
            </a:pPr>
            <a:r>
              <a:rPr lang="en-US" sz="2800" dirty="0">
                <a:latin typeface="Source Sans Pro" panose="020B0503030403020204" pitchFamily="34" charset="0"/>
                <a:ea typeface="Source Sans Pro" panose="020B0503030403020204" pitchFamily="34" charset="0"/>
              </a:rPr>
              <a:t>Taking another's perspective</a:t>
            </a:r>
          </a:p>
          <a:p>
            <a:pPr>
              <a:lnSpc>
                <a:spcPct val="100000"/>
              </a:lnSpc>
              <a:spcAft>
                <a:spcPts val="600"/>
              </a:spcAft>
            </a:pPr>
            <a:r>
              <a:rPr lang="en-US" sz="2800" dirty="0">
                <a:latin typeface="Source Sans Pro" panose="020B0503030403020204" pitchFamily="34" charset="0"/>
                <a:ea typeface="Source Sans Pro" panose="020B0503030403020204" pitchFamily="34" charset="0"/>
              </a:rPr>
              <a:t>Attentiveness</a:t>
            </a:r>
          </a:p>
          <a:p>
            <a:pPr>
              <a:lnSpc>
                <a:spcPct val="100000"/>
              </a:lnSpc>
              <a:spcAft>
                <a:spcPts val="600"/>
              </a:spcAft>
            </a:pPr>
            <a:r>
              <a:rPr lang="en-US" sz="2800" dirty="0">
                <a:latin typeface="Source Sans Pro" panose="020B0503030403020204" pitchFamily="34" charset="0"/>
                <a:ea typeface="Source Sans Pro" panose="020B0503030403020204" pitchFamily="34" charset="0"/>
              </a:rPr>
              <a:t>Regulating emotions</a:t>
            </a:r>
          </a:p>
          <a:p>
            <a:pPr>
              <a:lnSpc>
                <a:spcPct val="100000"/>
              </a:lnSpc>
              <a:spcAft>
                <a:spcPts val="600"/>
              </a:spcAft>
            </a:pPr>
            <a:r>
              <a:rPr lang="en-US" sz="2800" dirty="0">
                <a:latin typeface="Source Sans Pro" panose="020B0503030403020204" pitchFamily="34" charset="0"/>
                <a:ea typeface="Source Sans Pro" panose="020B0503030403020204" pitchFamily="34" charset="0"/>
              </a:rPr>
              <a:t>Engaging in curriculum</a:t>
            </a:r>
            <a:endParaRPr lang="en-US" sz="2900" dirty="0">
              <a:latin typeface="Source Sans Pro" panose="020B0503030403020204" pitchFamily="34" charset="0"/>
              <a:ea typeface="Source Sans Pro" panose="020B0503030403020204" pitchFamily="34" charset="0"/>
            </a:endParaRPr>
          </a:p>
        </p:txBody>
      </p:sp>
      <p:sp>
        <p:nvSpPr>
          <p:cNvPr id="4" name="Text Placeholder 3">
            <a:extLst>
              <a:ext uri="{FF2B5EF4-FFF2-40B4-BE49-F238E27FC236}">
                <a16:creationId xmlns:a16="http://schemas.microsoft.com/office/drawing/2014/main" id="{4CD93C1F-935B-5B9A-793C-FCF2E79B12D1}"/>
              </a:ext>
            </a:extLst>
          </p:cNvPr>
          <p:cNvSpPr>
            <a:spLocks noGrp="1"/>
          </p:cNvSpPr>
          <p:nvPr>
            <p:ph type="body" sz="quarter" idx="3"/>
          </p:nvPr>
        </p:nvSpPr>
        <p:spPr>
          <a:xfrm>
            <a:off x="6193372" y="1405560"/>
            <a:ext cx="5389033" cy="639763"/>
          </a:xfrm>
          <a:solidFill>
            <a:srgbClr val="C12637"/>
          </a:solidFill>
        </p:spPr>
        <p:txBody>
          <a:bodyPr/>
          <a:lstStyle/>
          <a:p>
            <a:pPr algn="ctr"/>
            <a:r>
              <a:rPr lang="en-US" dirty="0">
                <a:solidFill>
                  <a:schemeClr val="bg1"/>
                </a:solidFill>
              </a:rPr>
              <a:t>Behavior</a:t>
            </a:r>
          </a:p>
        </p:txBody>
      </p:sp>
      <p:sp>
        <p:nvSpPr>
          <p:cNvPr id="5" name="Content Placeholder 4">
            <a:extLst>
              <a:ext uri="{FF2B5EF4-FFF2-40B4-BE49-F238E27FC236}">
                <a16:creationId xmlns:a16="http://schemas.microsoft.com/office/drawing/2014/main" id="{F5553DEA-9243-804A-C83D-53DBF018E67D}"/>
              </a:ext>
            </a:extLst>
          </p:cNvPr>
          <p:cNvSpPr>
            <a:spLocks noGrp="1"/>
          </p:cNvSpPr>
          <p:nvPr>
            <p:ph sz="quarter" idx="4"/>
          </p:nvPr>
        </p:nvSpPr>
        <p:spPr>
          <a:xfrm>
            <a:off x="6193373" y="2067968"/>
            <a:ext cx="5325418" cy="3557455"/>
          </a:xfrm>
        </p:spPr>
        <p:txBody>
          <a:bodyPr>
            <a:noAutofit/>
          </a:bodyPr>
          <a:lstStyle/>
          <a:p>
            <a:pPr>
              <a:lnSpc>
                <a:spcPct val="100000"/>
              </a:lnSpc>
              <a:spcAft>
                <a:spcPts val="600"/>
              </a:spcAft>
            </a:pPr>
            <a:r>
              <a:rPr lang="en-US" sz="2800" dirty="0">
                <a:latin typeface="Source Sans Pro" panose="020B0503030403020204" pitchFamily="34" charset="0"/>
                <a:ea typeface="Source Sans Pro" panose="020B0503030403020204" pitchFamily="34" charset="0"/>
              </a:rPr>
              <a:t>Lack of motivation</a:t>
            </a:r>
          </a:p>
          <a:p>
            <a:pPr>
              <a:lnSpc>
                <a:spcPct val="100000"/>
              </a:lnSpc>
              <a:spcAft>
                <a:spcPts val="600"/>
              </a:spcAft>
            </a:pPr>
            <a:r>
              <a:rPr lang="en-US" sz="2800" dirty="0">
                <a:latin typeface="Source Sans Pro" panose="020B0503030403020204" pitchFamily="34" charset="0"/>
                <a:ea typeface="Source Sans Pro" panose="020B0503030403020204" pitchFamily="34" charset="0"/>
              </a:rPr>
              <a:t>Reactivity and impulsivity</a:t>
            </a:r>
          </a:p>
          <a:p>
            <a:pPr>
              <a:lnSpc>
                <a:spcPct val="100000"/>
              </a:lnSpc>
              <a:spcAft>
                <a:spcPts val="600"/>
              </a:spcAft>
            </a:pPr>
            <a:r>
              <a:rPr lang="en-US" sz="2800" dirty="0">
                <a:latin typeface="Source Sans Pro" panose="020B0503030403020204" pitchFamily="34" charset="0"/>
                <a:ea typeface="Source Sans Pro" panose="020B0503030403020204" pitchFamily="34" charset="0"/>
              </a:rPr>
              <a:t>Aggression and defiance</a:t>
            </a:r>
          </a:p>
          <a:p>
            <a:pPr>
              <a:lnSpc>
                <a:spcPct val="100000"/>
              </a:lnSpc>
              <a:spcAft>
                <a:spcPts val="600"/>
              </a:spcAft>
            </a:pPr>
            <a:r>
              <a:rPr lang="en-US" sz="2800" dirty="0">
                <a:latin typeface="Source Sans Pro" panose="020B0503030403020204" pitchFamily="34" charset="0"/>
                <a:ea typeface="Source Sans Pro" panose="020B0503030403020204" pitchFamily="34" charset="0"/>
              </a:rPr>
              <a:t>Withdrawal</a:t>
            </a:r>
          </a:p>
          <a:p>
            <a:pPr>
              <a:lnSpc>
                <a:spcPct val="100000"/>
              </a:lnSpc>
              <a:spcAft>
                <a:spcPts val="600"/>
              </a:spcAft>
            </a:pPr>
            <a:r>
              <a:rPr lang="en-US" sz="2800" dirty="0">
                <a:latin typeface="Source Sans Pro" panose="020B0503030403020204" pitchFamily="34" charset="0"/>
                <a:ea typeface="Source Sans Pro" panose="020B0503030403020204" pitchFamily="34" charset="0"/>
              </a:rPr>
              <a:t>Perfectionism</a:t>
            </a:r>
          </a:p>
          <a:p>
            <a:pPr>
              <a:lnSpc>
                <a:spcPct val="100000"/>
              </a:lnSpc>
              <a:spcAft>
                <a:spcPts val="600"/>
              </a:spcAft>
            </a:pPr>
            <a:r>
              <a:rPr lang="en-US" sz="2800" dirty="0">
                <a:latin typeface="Source Sans Pro" panose="020B0503030403020204" pitchFamily="34" charset="0"/>
                <a:ea typeface="Source Sans Pro" panose="020B0503030403020204" pitchFamily="34" charset="0"/>
              </a:rPr>
              <a:t>Fight, flight, freeze</a:t>
            </a:r>
          </a:p>
        </p:txBody>
      </p:sp>
      <p:sp>
        <p:nvSpPr>
          <p:cNvPr id="6" name="Title 5">
            <a:extLst>
              <a:ext uri="{FF2B5EF4-FFF2-40B4-BE49-F238E27FC236}">
                <a16:creationId xmlns:a16="http://schemas.microsoft.com/office/drawing/2014/main" id="{2D4714A3-52BB-5DC6-178C-479A85D0362B}"/>
              </a:ext>
            </a:extLst>
          </p:cNvPr>
          <p:cNvSpPr>
            <a:spLocks noGrp="1"/>
          </p:cNvSpPr>
          <p:nvPr>
            <p:ph type="title"/>
          </p:nvPr>
        </p:nvSpPr>
        <p:spPr>
          <a:xfrm>
            <a:off x="609595" y="365126"/>
            <a:ext cx="10972805" cy="897560"/>
          </a:xfrm>
        </p:spPr>
        <p:txBody>
          <a:bodyPr anchor="ctr">
            <a:normAutofit/>
          </a:bodyPr>
          <a:lstStyle/>
          <a:p>
            <a:r>
              <a:rPr lang="en-US" sz="4000" dirty="0">
                <a:solidFill>
                  <a:srgbClr val="0E3F75"/>
                </a:solidFill>
                <a:latin typeface="Source Sans Pro SemiBold" panose="020B0603030403020204" pitchFamily="34" charset="0"/>
                <a:ea typeface="Source Sans Pro SemiBold" panose="020B0603030403020204" pitchFamily="34" charset="0"/>
              </a:rPr>
              <a:t>Possible Impacts on Learning</a:t>
            </a:r>
          </a:p>
        </p:txBody>
      </p:sp>
    </p:spTree>
    <p:extLst>
      <p:ext uri="{BB962C8B-B14F-4D97-AF65-F5344CB8AC3E}">
        <p14:creationId xmlns:p14="http://schemas.microsoft.com/office/powerpoint/2010/main" val="4144876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01868-215E-96FC-5828-269695684DD6}"/>
              </a:ext>
            </a:extLst>
          </p:cNvPr>
          <p:cNvSpPr>
            <a:spLocks noGrp="1"/>
          </p:cNvSpPr>
          <p:nvPr>
            <p:ph type="title"/>
          </p:nvPr>
        </p:nvSpPr>
        <p:spPr/>
        <p:txBody>
          <a:bodyPr>
            <a:normAutofit/>
          </a:bodyPr>
          <a:lstStyle/>
          <a:p>
            <a:r>
              <a:rPr lang="en-US" sz="5400" dirty="0"/>
              <a:t>Attendance and Wellness</a:t>
            </a:r>
          </a:p>
        </p:txBody>
      </p:sp>
      <p:sp>
        <p:nvSpPr>
          <p:cNvPr id="3" name="Slide Number Placeholder 2">
            <a:extLst>
              <a:ext uri="{FF2B5EF4-FFF2-40B4-BE49-F238E27FC236}">
                <a16:creationId xmlns:a16="http://schemas.microsoft.com/office/drawing/2014/main" id="{D6A2B294-D052-3A4B-4857-F08033C1D03A}"/>
              </a:ext>
            </a:extLst>
          </p:cNvPr>
          <p:cNvSpPr>
            <a:spLocks noGrp="1"/>
          </p:cNvSpPr>
          <p:nvPr>
            <p:ph type="sldNum" sz="quarter" idx="11"/>
          </p:nvPr>
        </p:nvSpPr>
        <p:spPr/>
        <p:txBody>
          <a:bodyPr/>
          <a:lstStyle/>
          <a:p>
            <a:fld id="{383B7B7A-CDDA-7C44-B1B0-1F1E45567B3B}" type="slidenum">
              <a:rPr lang="en-US" smtClean="0"/>
              <a:pPr/>
              <a:t>8</a:t>
            </a:fld>
            <a:endParaRPr lang="en-US"/>
          </a:p>
        </p:txBody>
      </p:sp>
    </p:spTree>
    <p:extLst>
      <p:ext uri="{BB962C8B-B14F-4D97-AF65-F5344CB8AC3E}">
        <p14:creationId xmlns:p14="http://schemas.microsoft.com/office/powerpoint/2010/main" val="1005099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90AB-0D0B-FAEB-204A-C63D20CECA41}"/>
              </a:ext>
            </a:extLst>
          </p:cNvPr>
          <p:cNvSpPr>
            <a:spLocks noGrp="1"/>
          </p:cNvSpPr>
          <p:nvPr>
            <p:ph type="title"/>
          </p:nvPr>
        </p:nvSpPr>
        <p:spPr/>
        <p:txBody>
          <a:bodyPr>
            <a:normAutofit/>
          </a:bodyPr>
          <a:lstStyle/>
          <a:p>
            <a:r>
              <a:rPr lang="en-US" sz="4000" dirty="0"/>
              <a:t>Factors Impacting Attendance</a:t>
            </a:r>
          </a:p>
        </p:txBody>
      </p:sp>
      <p:sp>
        <p:nvSpPr>
          <p:cNvPr id="3" name="Text Placeholder 2">
            <a:extLst>
              <a:ext uri="{FF2B5EF4-FFF2-40B4-BE49-F238E27FC236}">
                <a16:creationId xmlns:a16="http://schemas.microsoft.com/office/drawing/2014/main" id="{0CDC98F9-6FAF-1811-1AED-0FB55DA3CE73}"/>
              </a:ext>
            </a:extLst>
          </p:cNvPr>
          <p:cNvSpPr>
            <a:spLocks noGrp="1"/>
          </p:cNvSpPr>
          <p:nvPr>
            <p:ph type="body" idx="1"/>
          </p:nvPr>
        </p:nvSpPr>
        <p:spPr>
          <a:xfrm>
            <a:off x="381000" y="2230132"/>
            <a:ext cx="11086474" cy="2789543"/>
          </a:xfrm>
        </p:spPr>
        <p:txBody>
          <a:bodyPr numCol="2">
            <a:normAutofit fontScale="92500" lnSpcReduction="20000"/>
          </a:bodyPr>
          <a:lstStyle/>
          <a:p>
            <a:pPr marL="457200" indent="-457200" rtl="0" fontAlgn="ctr">
              <a:lnSpc>
                <a:spcPct val="100000"/>
              </a:lnSpc>
              <a:spcAft>
                <a:spcPts val="600"/>
              </a:spcAft>
              <a:buFont typeface="Arial" panose="020B0604020202020204" pitchFamily="34" charset="0"/>
              <a:buChar char="•"/>
            </a:pPr>
            <a:r>
              <a:rPr lang="en-US" sz="3000" dirty="0">
                <a:effectLst/>
                <a:latin typeface="+mn-lt"/>
              </a:rPr>
              <a:t>Poverty and trauma</a:t>
            </a:r>
          </a:p>
          <a:p>
            <a:pPr marL="457200" indent="-457200" rtl="0" fontAlgn="ctr">
              <a:lnSpc>
                <a:spcPct val="100000"/>
              </a:lnSpc>
              <a:spcAft>
                <a:spcPts val="600"/>
              </a:spcAft>
              <a:buFont typeface="Arial" panose="020B0604020202020204" pitchFamily="34" charset="0"/>
              <a:buChar char="•"/>
            </a:pPr>
            <a:r>
              <a:rPr lang="en-US" sz="3000" dirty="0">
                <a:effectLst/>
                <a:latin typeface="+mn-lt"/>
              </a:rPr>
              <a:t>Lack of belonging</a:t>
            </a:r>
          </a:p>
          <a:p>
            <a:pPr marL="457200" indent="-457200" rtl="0" fontAlgn="ctr">
              <a:lnSpc>
                <a:spcPct val="100000"/>
              </a:lnSpc>
              <a:spcAft>
                <a:spcPts val="600"/>
              </a:spcAft>
              <a:buFont typeface="Arial" panose="020B0604020202020204" pitchFamily="34" charset="0"/>
              <a:buChar char="•"/>
            </a:pPr>
            <a:r>
              <a:rPr lang="en-US" sz="3000" dirty="0">
                <a:effectLst/>
                <a:latin typeface="+mn-lt"/>
              </a:rPr>
              <a:t>Bullying</a:t>
            </a:r>
          </a:p>
          <a:p>
            <a:pPr marL="457200" indent="-457200" rtl="0" fontAlgn="ctr">
              <a:lnSpc>
                <a:spcPct val="100000"/>
              </a:lnSpc>
              <a:spcAft>
                <a:spcPts val="600"/>
              </a:spcAft>
              <a:buFont typeface="Arial" panose="020B0604020202020204" pitchFamily="34" charset="0"/>
              <a:buChar char="•"/>
            </a:pPr>
            <a:r>
              <a:rPr lang="en-US" sz="3000" dirty="0">
                <a:effectLst/>
                <a:latin typeface="+mn-lt"/>
              </a:rPr>
              <a:t>Physical Health Concerns</a:t>
            </a:r>
          </a:p>
          <a:p>
            <a:pPr marL="457200" indent="-457200" rtl="0" fontAlgn="ctr">
              <a:lnSpc>
                <a:spcPct val="100000"/>
              </a:lnSpc>
              <a:spcAft>
                <a:spcPts val="600"/>
              </a:spcAft>
              <a:buFont typeface="Arial" panose="020B0604020202020204" pitchFamily="34" charset="0"/>
              <a:buChar char="•"/>
            </a:pPr>
            <a:r>
              <a:rPr lang="en-US" sz="3000" dirty="0">
                <a:effectLst/>
                <a:latin typeface="+mn-lt"/>
              </a:rPr>
              <a:t>Mental health challenges</a:t>
            </a:r>
          </a:p>
          <a:p>
            <a:pPr marL="457200" indent="-457200" rtl="0" fontAlgn="ctr">
              <a:lnSpc>
                <a:spcPct val="100000"/>
              </a:lnSpc>
              <a:spcAft>
                <a:spcPts val="600"/>
              </a:spcAft>
              <a:buFont typeface="Arial" panose="020B0604020202020204" pitchFamily="34" charset="0"/>
              <a:buChar char="•"/>
            </a:pPr>
            <a:endParaRPr lang="en-US" sz="3000" dirty="0">
              <a:effectLst/>
              <a:latin typeface="+mn-lt"/>
            </a:endParaRPr>
          </a:p>
          <a:p>
            <a:pPr marL="457200" indent="-457200" rtl="0" fontAlgn="ctr">
              <a:lnSpc>
                <a:spcPct val="100000"/>
              </a:lnSpc>
              <a:spcAft>
                <a:spcPts val="600"/>
              </a:spcAft>
              <a:buFont typeface="Arial" panose="020B0604020202020204" pitchFamily="34" charset="0"/>
              <a:buChar char="•"/>
            </a:pPr>
            <a:r>
              <a:rPr lang="en-US" sz="3000" dirty="0">
                <a:effectLst/>
                <a:latin typeface="+mn-lt"/>
              </a:rPr>
              <a:t>Hopelessness</a:t>
            </a:r>
          </a:p>
          <a:p>
            <a:pPr marL="457200" indent="-457200" rtl="0" fontAlgn="ctr">
              <a:lnSpc>
                <a:spcPct val="100000"/>
              </a:lnSpc>
              <a:spcAft>
                <a:spcPts val="600"/>
              </a:spcAft>
              <a:buFont typeface="Arial" panose="020B0604020202020204" pitchFamily="34" charset="0"/>
              <a:buChar char="•"/>
            </a:pPr>
            <a:r>
              <a:rPr lang="en-US" sz="3000" dirty="0">
                <a:effectLst/>
                <a:latin typeface="+mn-lt"/>
              </a:rPr>
              <a:t>Academic gaps</a:t>
            </a:r>
          </a:p>
          <a:p>
            <a:pPr marL="457200" indent="-457200" rtl="0" fontAlgn="ctr">
              <a:lnSpc>
                <a:spcPct val="100000"/>
              </a:lnSpc>
              <a:spcAft>
                <a:spcPts val="600"/>
              </a:spcAft>
              <a:buFont typeface="Arial" panose="020B0604020202020204" pitchFamily="34" charset="0"/>
              <a:buChar char="•"/>
            </a:pPr>
            <a:r>
              <a:rPr lang="en-US" sz="3000" dirty="0">
                <a:effectLst/>
                <a:latin typeface="+mn-lt"/>
              </a:rPr>
              <a:t>Transportation</a:t>
            </a:r>
          </a:p>
          <a:p>
            <a:pPr marL="457200" indent="-457200" rtl="0" fontAlgn="ctr">
              <a:lnSpc>
                <a:spcPct val="100000"/>
              </a:lnSpc>
              <a:spcAft>
                <a:spcPts val="600"/>
              </a:spcAft>
              <a:buFont typeface="Arial" panose="020B0604020202020204" pitchFamily="34" charset="0"/>
              <a:buChar char="•"/>
            </a:pPr>
            <a:r>
              <a:rPr lang="en-US" sz="3000" dirty="0">
                <a:effectLst/>
                <a:latin typeface="+mn-lt"/>
              </a:rPr>
              <a:t>Hopelessness</a:t>
            </a:r>
          </a:p>
          <a:p>
            <a:pPr marL="457200" indent="-457200" rtl="0" fontAlgn="ctr">
              <a:lnSpc>
                <a:spcPct val="100000"/>
              </a:lnSpc>
              <a:spcAft>
                <a:spcPts val="600"/>
              </a:spcAft>
              <a:buFont typeface="Arial" panose="020B0604020202020204" pitchFamily="34" charset="0"/>
              <a:buChar char="•"/>
            </a:pPr>
            <a:r>
              <a:rPr lang="en-US" sz="3000" dirty="0">
                <a:effectLst/>
                <a:latin typeface="+mn-lt"/>
              </a:rPr>
              <a:t>Peer relationships</a:t>
            </a:r>
          </a:p>
          <a:p>
            <a:endParaRPr lang="en-US" dirty="0"/>
          </a:p>
        </p:txBody>
      </p:sp>
      <p:sp>
        <p:nvSpPr>
          <p:cNvPr id="4" name="Slide Number Placeholder 3">
            <a:extLst>
              <a:ext uri="{FF2B5EF4-FFF2-40B4-BE49-F238E27FC236}">
                <a16:creationId xmlns:a16="http://schemas.microsoft.com/office/drawing/2014/main" id="{10B1309A-9748-1D82-7980-A7A02E0EEF15}"/>
              </a:ext>
            </a:extLst>
          </p:cNvPr>
          <p:cNvSpPr>
            <a:spLocks noGrp="1"/>
          </p:cNvSpPr>
          <p:nvPr>
            <p:ph type="sldNum" sz="quarter" idx="11"/>
          </p:nvPr>
        </p:nvSpPr>
        <p:spPr/>
        <p:txBody>
          <a:bodyPr/>
          <a:lstStyle/>
          <a:p>
            <a:fld id="{383B7B7A-CDDA-7C44-B1B0-1F1E45567B3B}" type="slidenum">
              <a:rPr lang="en-US" smtClean="0"/>
              <a:pPr/>
              <a:t>9</a:t>
            </a:fld>
            <a:endParaRPr lang="en-US"/>
          </a:p>
        </p:txBody>
      </p:sp>
    </p:spTree>
    <p:extLst>
      <p:ext uri="{BB962C8B-B14F-4D97-AF65-F5344CB8AC3E}">
        <p14:creationId xmlns:p14="http://schemas.microsoft.com/office/powerpoint/2010/main" val="2192526857"/>
      </p:ext>
    </p:extLst>
  </p:cSld>
  <p:clrMapOvr>
    <a:masterClrMapping/>
  </p:clrMapOvr>
</p:sld>
</file>

<file path=ppt/theme/theme1.xml><?xml version="1.0" encoding="utf-8"?>
<a:theme xmlns:a="http://schemas.openxmlformats.org/drawingml/2006/main" name="Heart of it All (accessible headers)">
  <a:themeElements>
    <a:clrScheme name="Heart of it All">
      <a:dk1>
        <a:srgbClr val="2A2F36"/>
      </a:dk1>
      <a:lt1>
        <a:srgbClr val="FFFFFF"/>
      </a:lt1>
      <a:dk2>
        <a:srgbClr val="0E3F75"/>
      </a:dk2>
      <a:lt2>
        <a:srgbClr val="FAFAFA"/>
      </a:lt2>
      <a:accent1>
        <a:srgbClr val="C12637"/>
      </a:accent1>
      <a:accent2>
        <a:srgbClr val="0098D3"/>
      </a:accent2>
      <a:accent3>
        <a:srgbClr val="729364"/>
      </a:accent3>
      <a:accent4>
        <a:srgbClr val="0098D3"/>
      </a:accent4>
      <a:accent5>
        <a:srgbClr val="EBA70E"/>
      </a:accent5>
      <a:accent6>
        <a:srgbClr val="69C2C6"/>
      </a:accent6>
      <a:hlink>
        <a:srgbClr val="0070C0"/>
      </a:hlink>
      <a:folHlink>
        <a:srgbClr val="7030A0"/>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rt of it All (accessible headers)" id="{30CDA627-5D7E-4B8E-A88B-F7BDAD1D6A34}" vid="{69F517DE-6178-4EC0-AF9E-900B5E216078}"/>
    </a:ext>
  </a:extLst>
</a:theme>
</file>

<file path=ppt/theme/theme2.xml><?xml version="1.0" encoding="utf-8"?>
<a:theme xmlns:a="http://schemas.openxmlformats.org/drawingml/2006/main" name="1_Heart of it All (accessible headers)">
  <a:themeElements>
    <a:clrScheme name="Heart of it All">
      <a:dk1>
        <a:srgbClr val="2A2F36"/>
      </a:dk1>
      <a:lt1>
        <a:srgbClr val="FFFFFF"/>
      </a:lt1>
      <a:dk2>
        <a:srgbClr val="0E3F75"/>
      </a:dk2>
      <a:lt2>
        <a:srgbClr val="FAFAFA"/>
      </a:lt2>
      <a:accent1>
        <a:srgbClr val="C12637"/>
      </a:accent1>
      <a:accent2>
        <a:srgbClr val="0098D3"/>
      </a:accent2>
      <a:accent3>
        <a:srgbClr val="729364"/>
      </a:accent3>
      <a:accent4>
        <a:srgbClr val="0098D3"/>
      </a:accent4>
      <a:accent5>
        <a:srgbClr val="EBA70E"/>
      </a:accent5>
      <a:accent6>
        <a:srgbClr val="69C2C6"/>
      </a:accent6>
      <a:hlink>
        <a:srgbClr val="0070C0"/>
      </a:hlink>
      <a:folHlink>
        <a:srgbClr val="7030A0"/>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rt of it All (accessible headers)" id="{30CDA627-5D7E-4B8E-A88B-F7BDAD1D6A34}" vid="{69F517DE-6178-4EC0-AF9E-900B5E21607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0a308cf-2fbd-4d32-b7fc-c44463126da0">
      <Terms xmlns="http://schemas.microsoft.com/office/infopath/2007/PartnerControls"/>
    </lcf76f155ced4ddcb4097134ff3c332f>
    <TaxCatchAll xmlns="06a0b0f5-ab3f-4382-8730-459fb424e42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C180DF44A0F9649A48886C330EEE3A1" ma:contentTypeVersion="26" ma:contentTypeDescription="Create a new document." ma:contentTypeScope="" ma:versionID="947d683f3d857982ce2b4f0df049d778">
  <xsd:schema xmlns:xsd="http://www.w3.org/2001/XMLSchema" xmlns:xs="http://www.w3.org/2001/XMLSchema" xmlns:p="http://schemas.microsoft.com/office/2006/metadata/properties" xmlns:ns2="60a308cf-2fbd-4d32-b7fc-c44463126da0" xmlns:ns3="b40db3ae-298f-46e7-b0e8-79b79f0c9464" xmlns:ns4="06a0b0f5-ab3f-4382-8730-459fb424e421" targetNamespace="http://schemas.microsoft.com/office/2006/metadata/properties" ma:root="true" ma:fieldsID="0c6ca2a1b76deacb182b43cdb71e8590" ns2:_="" ns3:_="" ns4:_="">
    <xsd:import namespace="60a308cf-2fbd-4d32-b7fc-c44463126da0"/>
    <xsd:import namespace="b40db3ae-298f-46e7-b0e8-79b79f0c9464"/>
    <xsd:import namespace="06a0b0f5-ab3f-4382-8730-459fb424e42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LengthInSeconds" minOccurs="0"/>
                <xsd:element ref="ns2:MediaServiceDateTaken" minOccurs="0"/>
                <xsd:element ref="ns2:MediaServiceOCR"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a308cf-2fbd-4d32-b7fc-c44463126d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hidden="true" ma:internalName="MediaServiceOCR"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0db3ae-298f-46e7-b0e8-79b79f0c9464"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a0b0f5-ab3f-4382-8730-459fb424e42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d855f0f-82fa-4fd6-b3e3-473f2008302a}" ma:internalName="TaxCatchAll" ma:readOnly="false" ma:showField="CatchAllData" ma:web="b40db3ae-298f-46e7-b0e8-79b79f0c94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49AB48-4242-4F46-8815-1AE7B5DC80B1}">
  <ds:schemaRefs>
    <ds:schemaRef ds:uri="http://schemas.microsoft.com/sharepoint/v3/contenttype/forms"/>
  </ds:schemaRefs>
</ds:datastoreItem>
</file>

<file path=customXml/itemProps2.xml><?xml version="1.0" encoding="utf-8"?>
<ds:datastoreItem xmlns:ds="http://schemas.openxmlformats.org/officeDocument/2006/customXml" ds:itemID="{E3790194-9EB6-4186-A20C-89BB43F95C64}">
  <ds:schemaRefs>
    <ds:schemaRef ds:uri="http://purl.org/dc/dcmitype/"/>
    <ds:schemaRef ds:uri="http://schemas.microsoft.com/office/2006/documentManagement/types"/>
    <ds:schemaRef ds:uri="60a308cf-2fbd-4d32-b7fc-c44463126da0"/>
    <ds:schemaRef ds:uri="06a0b0f5-ab3f-4382-8730-459fb424e421"/>
    <ds:schemaRef ds:uri="http://schemas.microsoft.com/office/infopath/2007/PartnerControls"/>
    <ds:schemaRef ds:uri="http://www.w3.org/XML/1998/namespace"/>
    <ds:schemaRef ds:uri="http://purl.org/dc/elements/1.1/"/>
    <ds:schemaRef ds:uri="http://schemas.microsoft.com/office/2006/metadata/properties"/>
    <ds:schemaRef ds:uri="http://schemas.openxmlformats.org/package/2006/metadata/core-properties"/>
    <ds:schemaRef ds:uri="b40db3ae-298f-46e7-b0e8-79b79f0c9464"/>
    <ds:schemaRef ds:uri="http://purl.org/dc/terms/"/>
  </ds:schemaRefs>
</ds:datastoreItem>
</file>

<file path=customXml/itemProps3.xml><?xml version="1.0" encoding="utf-8"?>
<ds:datastoreItem xmlns:ds="http://schemas.openxmlformats.org/officeDocument/2006/customXml" ds:itemID="{D07C62A3-FD88-41AC-BFC9-8150D5F1425D}">
  <ds:schemaRefs>
    <ds:schemaRef ds:uri="06a0b0f5-ab3f-4382-8730-459fb424e421"/>
    <ds:schemaRef ds:uri="60a308cf-2fbd-4d32-b7fc-c44463126da0"/>
    <ds:schemaRef ds:uri="b40db3ae-298f-46e7-b0e8-79b79f0c94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1123</TotalTime>
  <Words>4154</Words>
  <Application>Microsoft Office PowerPoint</Application>
  <PresentationFormat>Widescreen</PresentationFormat>
  <Paragraphs>408</Paragraphs>
  <Slides>28</Slides>
  <Notes>28</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28</vt:i4>
      </vt:variant>
    </vt:vector>
  </HeadingPairs>
  <TitlesOfParts>
    <vt:vector size="44" baseType="lpstr">
      <vt:lpstr>-apple-system</vt:lpstr>
      <vt:lpstr>Aptos</vt:lpstr>
      <vt:lpstr>Arial</vt:lpstr>
      <vt:lpstr>Calibri</vt:lpstr>
      <vt:lpstr>Courier New</vt:lpstr>
      <vt:lpstr>Inter</vt:lpstr>
      <vt:lpstr>Open Sans</vt:lpstr>
      <vt:lpstr>roboto</vt:lpstr>
      <vt:lpstr>roboto</vt:lpstr>
      <vt:lpstr>Source Sans Pro</vt:lpstr>
      <vt:lpstr>Source Sans Pro SemiBold</vt:lpstr>
      <vt:lpstr>Symbol</vt:lpstr>
      <vt:lpstr>Verdana</vt:lpstr>
      <vt:lpstr>Wingdings</vt:lpstr>
      <vt:lpstr>Heart of it All (accessible headers)</vt:lpstr>
      <vt:lpstr>1_Heart of it All (accessible headers)</vt:lpstr>
      <vt:lpstr>Reducing Absenteeism through a Wellness Lens</vt:lpstr>
      <vt:lpstr>Agency Priorities</vt:lpstr>
      <vt:lpstr>Office of Whole Child Supports</vt:lpstr>
      <vt:lpstr>Student Wellness Needs and Challenges</vt:lpstr>
      <vt:lpstr>U.S. Mental Health Landscape</vt:lpstr>
      <vt:lpstr>Ohio Students Mental Health Challenges</vt:lpstr>
      <vt:lpstr>Possible Impacts on Learning</vt:lpstr>
      <vt:lpstr>Attendance and Wellness</vt:lpstr>
      <vt:lpstr>Factors Impacting Attendance</vt:lpstr>
      <vt:lpstr>Ohio Student Safety</vt:lpstr>
      <vt:lpstr>Student Wellness and Learning</vt:lpstr>
      <vt:lpstr>Chronic Absence Statewide</vt:lpstr>
      <vt:lpstr>Importance of Attendance</vt:lpstr>
      <vt:lpstr>Supporting Student  Wellness and Attendance</vt:lpstr>
      <vt:lpstr>Wellness: a Multi-tiered Approach</vt:lpstr>
      <vt:lpstr>What Schools and Districts Can Do</vt:lpstr>
      <vt:lpstr> Universal Strategies as a Priority</vt:lpstr>
      <vt:lpstr>Trauma-Informed Schools Build Resiliency</vt:lpstr>
      <vt:lpstr>Strategies to Support Positive Conditions for Learning</vt:lpstr>
      <vt:lpstr>Tier II and Tier III Supports (Individualized)</vt:lpstr>
      <vt:lpstr>Family Engagement</vt:lpstr>
      <vt:lpstr>Importance of Staff Wellness </vt:lpstr>
      <vt:lpstr>Informed Decision-Making and Sustainability</vt:lpstr>
      <vt:lpstr>PowerPoint Presentation</vt:lpstr>
      <vt:lpstr>Supporting Student Wellness</vt:lpstr>
      <vt:lpstr>Resources</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Kahler, Nicole</dc:creator>
  <cp:lastModifiedBy>Hickman, Patrick</cp:lastModifiedBy>
  <cp:revision>3</cp:revision>
  <dcterms:created xsi:type="dcterms:W3CDTF">2025-01-13T15:09:32Z</dcterms:created>
  <dcterms:modified xsi:type="dcterms:W3CDTF">2025-02-24T19:16:14Z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0x010100DC180DF44A0F9649A48886C330EEE3A1</vt:lpwstr>
  </property>
  <property fmtid="{D5CDD505-2E9C-101B-9397-08002B2CF9AE}" pid="3" name="MediaServiceImageTags">
    <vt:lpwstr/>
  </property>
  <property fmtid="{D5CDD505-2E9C-101B-9397-08002B2CF9AE}" pid="4" name="MSIP_Label_f920f5b4-f35a-4bd1-ab57-79db69ad10fb_Enabled">
    <vt:lpwstr>true</vt:lpwstr>
  </property>
  <property fmtid="{D5CDD505-2E9C-101B-9397-08002B2CF9AE}" pid="5" name="MSIP_Label_f920f5b4-f35a-4bd1-ab57-79db69ad10fb_SetDate">
    <vt:lpwstr>2025-01-13T19:13:35Z</vt:lpwstr>
  </property>
  <property fmtid="{D5CDD505-2E9C-101B-9397-08002B2CF9AE}" pid="6" name="MSIP_Label_f920f5b4-f35a-4bd1-ab57-79db69ad10fb_Method">
    <vt:lpwstr>Privileged</vt:lpwstr>
  </property>
  <property fmtid="{D5CDD505-2E9C-101B-9397-08002B2CF9AE}" pid="7" name="MSIP_Label_f920f5b4-f35a-4bd1-ab57-79db69ad10fb_Name">
    <vt:lpwstr>Sensitive</vt:lpwstr>
  </property>
  <property fmtid="{D5CDD505-2E9C-101B-9397-08002B2CF9AE}" pid="8" name="MSIP_Label_f920f5b4-f35a-4bd1-ab57-79db69ad10fb_SiteId">
    <vt:lpwstr>50f8fcc4-94d8-4f07-84eb-36ed57c7c8a2</vt:lpwstr>
  </property>
  <property fmtid="{D5CDD505-2E9C-101B-9397-08002B2CF9AE}" pid="9" name="MSIP_Label_f920f5b4-f35a-4bd1-ab57-79db69ad10fb_ActionId">
    <vt:lpwstr>689ffa43-d010-4862-a818-0a0b158551c0</vt:lpwstr>
  </property>
  <property fmtid="{D5CDD505-2E9C-101B-9397-08002B2CF9AE}" pid="10" name="MSIP_Label_f920f5b4-f35a-4bd1-ab57-79db69ad10fb_ContentBits">
    <vt:lpwstr>0</vt:lpwstr>
  </property>
</Properties>
</file>