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0"/>
  </p:notesMasterIdLst>
  <p:sldIdLst>
    <p:sldId id="256" r:id="rId5"/>
    <p:sldId id="307" r:id="rId6"/>
    <p:sldId id="308" r:id="rId7"/>
    <p:sldId id="309" r:id="rId8"/>
    <p:sldId id="310" r:id="rId9"/>
    <p:sldId id="311" r:id="rId10"/>
    <p:sldId id="312" r:id="rId11"/>
    <p:sldId id="314" r:id="rId12"/>
    <p:sldId id="313" r:id="rId13"/>
    <p:sldId id="297" r:id="rId14"/>
    <p:sldId id="315" r:id="rId15"/>
    <p:sldId id="303" r:id="rId16"/>
    <p:sldId id="316" r:id="rId17"/>
    <p:sldId id="296" r:id="rId18"/>
    <p:sldId id="290" r:id="rId19"/>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D1B"/>
    <a:srgbClr val="535151"/>
    <a:srgbClr val="73A5CC"/>
    <a:srgbClr val="D19D11"/>
    <a:srgbClr val="D29E10"/>
    <a:srgbClr val="60594B"/>
    <a:srgbClr val="EAEAEA"/>
    <a:srgbClr val="94AF2A"/>
    <a:srgbClr val="6CAEDF"/>
    <a:srgbClr val="CD092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5"/>
    <p:restoredTop sz="85767" autoAdjust="0"/>
  </p:normalViewPr>
  <p:slideViewPr>
    <p:cSldViewPr snapToGrid="0" snapToObjects="1">
      <p:cViewPr varScale="1">
        <p:scale>
          <a:sx n="57" d="100"/>
          <a:sy n="57" d="100"/>
        </p:scale>
        <p:origin x="1404" y="72"/>
      </p:cViewPr>
      <p:guideLst>
        <p:guide orient="horz" pos="2160"/>
        <p:guide pos="3840"/>
        <p:guide orient="horz" pos="2592"/>
        <p:guide pos="4656"/>
      </p:guideLst>
    </p:cSldViewPr>
  </p:slid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4/26/2021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Thank you for joining us today to</a:t>
            </a:r>
            <a:r>
              <a:rPr lang="en-US" b="0" baseline="0" dirty="0"/>
              <a:t> learn about how to make best interest determinations for students in foster care. Please be aware that these provisions go into effect on December 10, 2016. </a:t>
            </a:r>
            <a:endParaRPr lang="en-US" b="0"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If it is decided that remaining in the school of origin is not in the best interest of the child, the child should be immediately enrolled in a new school to ensure educational stability. The child should be enrolled in the new school even if he/she does not have the necessary documents usually required for enrollment – such has immunization records or a birth certificate. Delays in enrollment can negatively impact attendance and lead to other adverse consequences, such as being incorrectly enrolled in classes and not receiving the necessary academic services. Districts should review and revise policies and practices to remove any barriers to immediate enrollment and records transfer for children in foster care. </a:t>
            </a:r>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312057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The enrolling school must immediately contact a child’s school of origin to obtain the relevant records and documentation, and the school of origin should immediately transfer those records.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195590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After the student has been enrolled, the school must contact the student’s prior school and obtain his or her relevant records, including IEPs. The school of origin should immediately transfer the records. These records include IEPs, student success plans, transcripts, and information about previous course of study. Immediate transfer of records is important to ensure educational stability, especially for students with IEPs, gifted students, and students in high school. These records ensure that students receive accommodations and services as soon as they are enrolled. At the high school level, it ensures that students are enrolled in the correct classes and programs to keep them on track for graduation – especially for students enrolled in career tech programs and college credit plus.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343588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The December 10</a:t>
            </a:r>
            <a:r>
              <a:rPr lang="en-US" sz="1400" kern="1200" baseline="30000" dirty="0">
                <a:solidFill>
                  <a:schemeClr val="tx1"/>
                </a:solidFill>
                <a:effectLst/>
                <a:latin typeface="Arial" panose="020B0604020202020204" pitchFamily="34" charset="0"/>
                <a:ea typeface="+mn-ea"/>
                <a:cs typeface="Arial" panose="020B0604020202020204" pitchFamily="34" charset="0"/>
              </a:rPr>
              <a:t>th</a:t>
            </a:r>
            <a:r>
              <a:rPr lang="en-US" sz="1400" kern="1200" dirty="0">
                <a:solidFill>
                  <a:schemeClr val="tx1"/>
                </a:solidFill>
                <a:effectLst/>
                <a:latin typeface="Arial" panose="020B0604020202020204" pitchFamily="34" charset="0"/>
                <a:ea typeface="+mn-ea"/>
                <a:cs typeface="Arial" panose="020B0604020202020204" pitchFamily="34" charset="0"/>
              </a:rPr>
              <a:t> effective date should be considered a starting point for collaborative relationships, rather than an ending point.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317411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Thank you for joining us to learn more about the foster care provisions in the Every Student Succeeds Act. Please note that these provisions take effect on December 10, 2016. Please view our additional videos to learn more about: </a:t>
            </a:r>
          </a:p>
          <a:p>
            <a:r>
              <a:rPr lang="en-US" sz="1400" kern="1200" dirty="0">
                <a:solidFill>
                  <a:schemeClr val="tx1"/>
                </a:solidFill>
                <a:effectLst/>
                <a:latin typeface="Arial" panose="020B0604020202020204" pitchFamily="34" charset="0"/>
                <a:ea typeface="+mn-ea"/>
                <a:cs typeface="Arial" panose="020B0604020202020204" pitchFamily="34" charset="0"/>
              </a:rPr>
              <a:t>Overview of foster care provisions</a:t>
            </a:r>
          </a:p>
          <a:p>
            <a:r>
              <a:rPr lang="en-US" sz="1400" kern="1200" dirty="0">
                <a:solidFill>
                  <a:schemeClr val="tx1"/>
                </a:solidFill>
                <a:effectLst/>
                <a:latin typeface="Arial" panose="020B0604020202020204" pitchFamily="34" charset="0"/>
                <a:ea typeface="+mn-ea"/>
                <a:cs typeface="Arial" panose="020B0604020202020204" pitchFamily="34" charset="0"/>
              </a:rPr>
              <a:t>Educational Stability for foster youth</a:t>
            </a:r>
          </a:p>
          <a:p>
            <a:r>
              <a:rPr lang="en-US" sz="1400" kern="1200" dirty="0">
                <a:solidFill>
                  <a:schemeClr val="tx1"/>
                </a:solidFill>
                <a:effectLst/>
                <a:latin typeface="Arial" panose="020B0604020202020204" pitchFamily="34" charset="0"/>
                <a:ea typeface="+mn-ea"/>
                <a:cs typeface="Arial" panose="020B0604020202020204" pitchFamily="34" charset="0"/>
              </a:rPr>
              <a:t>Information about the district point of contact</a:t>
            </a:r>
          </a:p>
          <a:p>
            <a:r>
              <a:rPr lang="en-US" sz="1400" kern="1200" dirty="0">
                <a:solidFill>
                  <a:schemeClr val="tx1"/>
                </a:solidFill>
                <a:effectLst/>
                <a:latin typeface="Arial" panose="020B0604020202020204" pitchFamily="34" charset="0"/>
                <a:ea typeface="+mn-ea"/>
                <a:cs typeface="Arial" panose="020B0604020202020204" pitchFamily="34" charset="0"/>
              </a:rPr>
              <a:t>Information about transportation</a:t>
            </a:r>
          </a:p>
          <a:p>
            <a:r>
              <a:rPr lang="en-US" sz="1400" kern="1200" dirty="0">
                <a:solidFill>
                  <a:schemeClr val="tx1"/>
                </a:solidFill>
                <a:effectLst/>
                <a:latin typeface="Arial" panose="020B0604020202020204" pitchFamily="34" charset="0"/>
                <a:ea typeface="+mn-ea"/>
                <a:cs typeface="Arial" panose="020B0604020202020204" pitchFamily="34" charset="0"/>
              </a:rPr>
              <a:t>ODE will communicate further guidance on implementation of ESSA’s educational stability provisions for students in foster care when more information becomes available.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358094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school of</a:t>
            </a:r>
            <a:r>
              <a:rPr lang="en-US" baseline="0" dirty="0"/>
              <a:t> origin is the school in which a child is enrolled at the time of placement in foster care. Districts must ensure that a child in foster care enrolls or remains in his or her school of origin unless a determination is made that it is not in the child’s best interest. If a child’s foster care placement changes, the school of origin would then be considered the school in which the child was enrolled at the time of the placement change.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364053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0" baseline="0" dirty="0"/>
              <a:t>Districts must collaborate with child welfare agencies to ensure that each child in foster care remains in his or her school of origin (if it is determined to be in the best interest) for the duration of his or her time in foster care. It is important for children in foster care to have educational stability – it is beneficial for school to be a constant in a child’s life and for children to maintain connections to their peers, teachers, and supportive adults.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217469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A child should remain in the school of origin unless it is determined to not be in his/her best interest. The district and child welfare agencies should collaborate to make best interest determinations for students in foster care on a case by case basis.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15707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Districts and child welfare agencies should meet with a team of individuals representing the child. Districts and child welfare agencies have flexibility in determining who should be at the table and what factors should be considered relating to the appropriateness of the current educational setting, as well as additional factors that pertain to a child’s best interest.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2094360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Factors should include the appropriateness of the educational setting and proximity of the placement. Other factors may include, but aren’t limited to: the wishes of the child and the biological parent, the child’s attachment to the school, placement of siblings, school climate and culture, program of study for high school students, availability of services, safety, and history of school transfers.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10778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The impact a school transfer has on the child’s social/emotion wellbeing and the nature of the child’s permanency plan may also be considered. Transportation cost should not be a consideration when making a best-interest determination.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190148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The best interest determination should be made expeditiously once a child is placed in foster care. The student should attend his/her school of origin until a best-interest determination is made. Once a decision is made, a written explanation of the decision should be provided.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72387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In order to ensure a quick determination, the district and local child protection agency should collaborate to establish guidelines to be used in the decision-making process. These guidelines should include a dispute resolution process. If a collaborative decision cannot be reached, the child protection agency should decide the best educational placement for the child based on its unique position to assess non-educational factors (including its responsibility to work with the juvenile court). Importantly, if the child is placed in foster care due to an emergency situation, the child protection agency may decide to remove the child from the school of origin for safety reasons without a best interest determination meeting.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4236158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Updated ∙ January 2021</a:t>
            </a:r>
            <a:r>
              <a:rPr lang="en-US" sz="3600" dirty="0"/>
              <a:t> </a:t>
            </a:r>
          </a:p>
        </p:txBody>
      </p:sp>
      <p:sp>
        <p:nvSpPr>
          <p:cNvPr id="6" name="Title 1">
            <a:extLst>
              <a:ext uri="{FF2B5EF4-FFF2-40B4-BE49-F238E27FC236}">
                <a16:creationId xmlns:a16="http://schemas.microsoft.com/office/drawing/2014/main" id="{9E49E3F7-0F5D-44E5-A0BF-7D277B68DD74}"/>
              </a:ext>
            </a:extLst>
          </p:cNvPr>
          <p:cNvSpPr>
            <a:spLocks noGrp="1"/>
          </p:cNvSpPr>
          <p:nvPr>
            <p:ph type="ctrTitle"/>
          </p:nvPr>
        </p:nvSpPr>
        <p:spPr>
          <a:xfrm>
            <a:off x="248271" y="693530"/>
            <a:ext cx="13093797" cy="2646878"/>
          </a:xfrm>
        </p:spPr>
        <p:txBody>
          <a:bodyPr/>
          <a:lstStyle/>
          <a:p>
            <a:r>
              <a:rPr lang="en-US" dirty="0"/>
              <a:t>Every Student Succeeds Act</a:t>
            </a:r>
            <a:br>
              <a:rPr lang="en-US" dirty="0"/>
            </a:br>
            <a:br>
              <a:rPr lang="en-US" dirty="0"/>
            </a:br>
            <a:r>
              <a:rPr lang="en-US" sz="3600" dirty="0">
                <a:solidFill>
                  <a:schemeClr val="tx1"/>
                </a:solidFill>
              </a:rPr>
              <a:t>Foster Care: Best Interest Determination,</a:t>
            </a:r>
            <a:br>
              <a:rPr lang="en-US" sz="3600" dirty="0">
                <a:solidFill>
                  <a:schemeClr val="tx1"/>
                </a:solidFill>
              </a:rPr>
            </a:br>
            <a:r>
              <a:rPr lang="en-US" sz="3600" dirty="0">
                <a:solidFill>
                  <a:schemeClr val="tx1"/>
                </a:solidFill>
              </a:rPr>
              <a:t>Records Transfer, Immediate Enrollment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802125-44F9-4194-A5F9-E3B7046CFBD6}"/>
              </a:ext>
            </a:extLst>
          </p:cNvPr>
          <p:cNvSpPr>
            <a:spLocks noGrp="1"/>
          </p:cNvSpPr>
          <p:nvPr>
            <p:ph type="title"/>
          </p:nvPr>
        </p:nvSpPr>
        <p:spPr>
          <a:xfrm>
            <a:off x="731520" y="548643"/>
            <a:ext cx="13167360" cy="830997"/>
          </a:xfrm>
        </p:spPr>
        <p:txBody>
          <a:bodyPr/>
          <a:lstStyle/>
          <a:p>
            <a:r>
              <a:rPr lang="en-US" sz="5400" dirty="0">
                <a:latin typeface="Arial" panose="020B0604020202020204" pitchFamily="34" charset="0"/>
                <a:cs typeface="Arial" panose="020B0604020202020204" pitchFamily="34" charset="0"/>
              </a:rPr>
              <a:t>Student’s Best Interest</a:t>
            </a:r>
            <a:endParaRPr lang="en-US" dirty="0"/>
          </a:p>
        </p:txBody>
      </p:sp>
      <p:cxnSp>
        <p:nvCxnSpPr>
          <p:cNvPr id="12" name="Straight Connector 2">
            <a:extLst>
              <a:ext uri="{FF2B5EF4-FFF2-40B4-BE49-F238E27FC236}">
                <a16:creationId xmlns:a16="http://schemas.microsoft.com/office/drawing/2014/main" id="{60ADA827-BF0A-4560-B825-7B2D55DEF964}"/>
              </a:ext>
            </a:extLst>
          </p:cNvPr>
          <p:cNvCxnSpPr/>
          <p:nvPr/>
        </p:nvCxnSpPr>
        <p:spPr>
          <a:xfrm flipV="1">
            <a:off x="4419600" y="4182807"/>
            <a:ext cx="6210300" cy="13784"/>
          </a:xfrm>
          <a:prstGeom prst="line">
            <a:avLst/>
          </a:prstGeom>
          <a:ln w="155575" cmpd="sng">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A176DCB-894A-4BB5-8B28-6EC38E7294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29900" y="2583543"/>
            <a:ext cx="3333116" cy="3314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Content Placeholder 3">
            <a:extLst>
              <a:ext uri="{FF2B5EF4-FFF2-40B4-BE49-F238E27FC236}">
                <a16:creationId xmlns:a16="http://schemas.microsoft.com/office/drawing/2014/main" id="{AA55DFD2-984B-4900-AE55-E0AF78F3A04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1352550" y="2583543"/>
            <a:ext cx="339332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ounded Rectangle 8">
            <a:extLst>
              <a:ext uri="{FF2B5EF4-FFF2-40B4-BE49-F238E27FC236}">
                <a16:creationId xmlns:a16="http://schemas.microsoft.com/office/drawing/2014/main" id="{C1FC92E1-73B2-4AB9-BBFF-4263A2C79CCB}"/>
              </a:ext>
            </a:extLst>
          </p:cNvPr>
          <p:cNvSpPr/>
          <p:nvPr/>
        </p:nvSpPr>
        <p:spPr>
          <a:xfrm>
            <a:off x="838199" y="1647020"/>
            <a:ext cx="12954001" cy="1120115"/>
          </a:xfrm>
          <a:prstGeom prst="round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3200" b="1" dirty="0">
                <a:solidFill>
                  <a:schemeClr val="bg1"/>
                </a:solidFill>
                <a:latin typeface="Arial"/>
                <a:cs typeface="Arial"/>
              </a:rPr>
              <a:t>Not in the student’s best interest to remain in school of origin? </a:t>
            </a:r>
          </a:p>
        </p:txBody>
      </p:sp>
      <p:sp>
        <p:nvSpPr>
          <p:cNvPr id="16" name="Rounded Rectangle 10">
            <a:extLst>
              <a:ext uri="{FF2B5EF4-FFF2-40B4-BE49-F238E27FC236}">
                <a16:creationId xmlns:a16="http://schemas.microsoft.com/office/drawing/2014/main" id="{CAC6FA56-440F-4034-8925-DB0CDCBB1C20}"/>
              </a:ext>
            </a:extLst>
          </p:cNvPr>
          <p:cNvSpPr/>
          <p:nvPr/>
        </p:nvSpPr>
        <p:spPr>
          <a:xfrm>
            <a:off x="838199" y="5612263"/>
            <a:ext cx="12954001" cy="1519814"/>
          </a:xfrm>
          <a:prstGeom prst="round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marL="2511425" indent="-688975">
              <a:spcBef>
                <a:spcPct val="20000"/>
              </a:spcBef>
              <a:buFont typeface="Arial" panose="020B0604020202020204" pitchFamily="34" charset="0"/>
              <a:buChar char="→"/>
            </a:pPr>
            <a:r>
              <a:rPr lang="en-US" sz="3200" b="1" dirty="0">
                <a:solidFill>
                  <a:schemeClr val="bg1"/>
                </a:solidFill>
                <a:latin typeface="Arial"/>
                <a:cs typeface="Arial"/>
              </a:rPr>
              <a:t>Enroll the child in the new school immediately.</a:t>
            </a:r>
          </a:p>
          <a:p>
            <a:pPr marL="2511425" indent="-688975">
              <a:spcBef>
                <a:spcPct val="20000"/>
              </a:spcBef>
              <a:buFont typeface="Arial" panose="020B0604020202020204" pitchFamily="34" charset="0"/>
              <a:buChar char="→"/>
            </a:pPr>
            <a:r>
              <a:rPr lang="en-US" sz="3200" b="1" dirty="0">
                <a:solidFill>
                  <a:schemeClr val="bg1"/>
                </a:solidFill>
                <a:latin typeface="Arial"/>
                <a:cs typeface="Arial"/>
              </a:rPr>
              <a:t>Do not wait for student records. </a:t>
            </a:r>
          </a:p>
        </p:txBody>
      </p:sp>
    </p:spTree>
    <p:extLst>
      <p:ext uri="{BB962C8B-B14F-4D97-AF65-F5344CB8AC3E}">
        <p14:creationId xmlns:p14="http://schemas.microsoft.com/office/powerpoint/2010/main" val="50754520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6C4B8E-D2BD-4DF6-B45D-3A1A8A26389C}"/>
              </a:ext>
            </a:extLst>
          </p:cNvPr>
          <p:cNvSpPr txBox="1">
            <a:spLocks/>
          </p:cNvSpPr>
          <p:nvPr/>
        </p:nvSpPr>
        <p:spPr>
          <a:xfrm>
            <a:off x="1572479" y="4924151"/>
            <a:ext cx="2347361" cy="2492990"/>
          </a:xfrm>
          <a:prstGeom prst="rect">
            <a:avLst/>
          </a:prstGeom>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D0920"/>
                </a:solidFill>
                <a:latin typeface="Arial"/>
                <a:ea typeface="+mj-ea"/>
                <a:cs typeface="Arial"/>
              </a:defRPr>
            </a:lvl1pPr>
          </a:lstStyle>
          <a:p>
            <a:r>
              <a:rPr lang="en-US" sz="5400" dirty="0">
                <a:solidFill>
                  <a:schemeClr val="tx2"/>
                </a:solidFill>
              </a:rPr>
              <a:t>School of Origin</a:t>
            </a:r>
          </a:p>
        </p:txBody>
      </p:sp>
      <p:sp>
        <p:nvSpPr>
          <p:cNvPr id="5" name="Flowchart: Terminator 4">
            <a:extLst>
              <a:ext uri="{FF2B5EF4-FFF2-40B4-BE49-F238E27FC236}">
                <a16:creationId xmlns:a16="http://schemas.microsoft.com/office/drawing/2014/main" id="{47437364-935C-4041-ABAB-CB2CBF3F22C2}"/>
              </a:ext>
            </a:extLst>
          </p:cNvPr>
          <p:cNvSpPr/>
          <p:nvPr/>
        </p:nvSpPr>
        <p:spPr>
          <a:xfrm rot="16200000">
            <a:off x="6657016" y="-3518960"/>
            <a:ext cx="1547264" cy="13942304"/>
          </a:xfrm>
          <a:prstGeom prst="flowChartTerminator">
            <a:avLst/>
          </a:prstGeom>
          <a:solidFill>
            <a:srgbClr val="700D1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20"/>
          </a:p>
        </p:txBody>
      </p:sp>
      <p:pic>
        <p:nvPicPr>
          <p:cNvPr id="6" name="Picture 2">
            <a:extLst>
              <a:ext uri="{FF2B5EF4-FFF2-40B4-BE49-F238E27FC236}">
                <a16:creationId xmlns:a16="http://schemas.microsoft.com/office/drawing/2014/main" id="{9196BA97-F4E0-4785-A21B-6FBD832153C2}"/>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1272959" y="1769912"/>
            <a:ext cx="2946400" cy="301187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49ABBB8-8C94-4E15-842E-1B92AFFF31D0}"/>
              </a:ext>
            </a:extLst>
          </p:cNvPr>
          <p:cNvSpPr txBox="1">
            <a:spLocks/>
          </p:cNvSpPr>
          <p:nvPr/>
        </p:nvSpPr>
        <p:spPr>
          <a:xfrm>
            <a:off x="10591801" y="4781788"/>
            <a:ext cx="3505200" cy="1661993"/>
          </a:xfrm>
          <a:prstGeom prst="rect">
            <a:avLst/>
          </a:prstGeom>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D0920"/>
                </a:solidFill>
                <a:latin typeface="Arial"/>
                <a:ea typeface="+mj-ea"/>
                <a:cs typeface="Arial"/>
              </a:defRPr>
            </a:lvl1pPr>
          </a:lstStyle>
          <a:p>
            <a:r>
              <a:rPr lang="en-US" sz="5400" dirty="0">
                <a:solidFill>
                  <a:schemeClr val="tx2"/>
                </a:solidFill>
              </a:rPr>
              <a:t>Enrolling School </a:t>
            </a:r>
          </a:p>
        </p:txBody>
      </p:sp>
    </p:spTree>
    <p:extLst>
      <p:ext uri="{BB962C8B-B14F-4D97-AF65-F5344CB8AC3E}">
        <p14:creationId xmlns:p14="http://schemas.microsoft.com/office/powerpoint/2010/main" val="405997459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8611E-6 4.75309E-6 L 0.68034 -0.00849 " pathEditMode="relative" rAng="0" ptsTypes="AA">
                                      <p:cBhvr>
                                        <p:cTn id="6" dur="2000" fill="hold"/>
                                        <p:tgtEl>
                                          <p:spTgt spid="6"/>
                                        </p:tgtEl>
                                        <p:attrNameLst>
                                          <p:attrName>ppt_x</p:attrName>
                                          <p:attrName>ppt_y</p:attrName>
                                        </p:attrNameLst>
                                      </p:cBhvr>
                                      <p:rCtr x="34017" y="-4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F32FE4D-6238-4185-9F97-932F7A5B217F}"/>
              </a:ext>
            </a:extLst>
          </p:cNvPr>
          <p:cNvSpPr/>
          <p:nvPr/>
        </p:nvSpPr>
        <p:spPr>
          <a:xfrm>
            <a:off x="1300393" y="1743217"/>
            <a:ext cx="837395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6175">
              <a:spcBef>
                <a:spcPts val="1200"/>
              </a:spcBef>
            </a:pPr>
            <a:r>
              <a:rPr lang="en-US" sz="3600" dirty="0">
                <a:solidFill>
                  <a:schemeClr val="bg1"/>
                </a:solidFill>
                <a:latin typeface="Arial" panose="020B0604020202020204" pitchFamily="34" charset="0"/>
                <a:cs typeface="Arial" panose="020B0604020202020204" pitchFamily="34" charset="0"/>
              </a:rPr>
              <a:t>IEPs</a:t>
            </a:r>
          </a:p>
        </p:txBody>
      </p:sp>
      <p:sp>
        <p:nvSpPr>
          <p:cNvPr id="7" name="Rounded Rectangle 6">
            <a:extLst>
              <a:ext uri="{FF2B5EF4-FFF2-40B4-BE49-F238E27FC236}">
                <a16:creationId xmlns:a16="http://schemas.microsoft.com/office/drawing/2014/main" id="{B6373B39-42DD-40F4-95E7-2E7CF658841D}"/>
              </a:ext>
            </a:extLst>
          </p:cNvPr>
          <p:cNvSpPr/>
          <p:nvPr/>
        </p:nvSpPr>
        <p:spPr>
          <a:xfrm>
            <a:off x="1300394" y="3044813"/>
            <a:ext cx="837395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6175">
              <a:spcBef>
                <a:spcPts val="1200"/>
              </a:spcBef>
            </a:pPr>
            <a:r>
              <a:rPr lang="en-US" sz="3600" dirty="0">
                <a:solidFill>
                  <a:schemeClr val="bg1"/>
                </a:solidFill>
                <a:latin typeface="Arial" panose="020B0604020202020204" pitchFamily="34" charset="0"/>
                <a:cs typeface="Arial" panose="020B0604020202020204" pitchFamily="34" charset="0"/>
              </a:rPr>
              <a:t>Student Success Plans</a:t>
            </a:r>
          </a:p>
        </p:txBody>
      </p:sp>
      <p:sp>
        <p:nvSpPr>
          <p:cNvPr id="10" name="Rounded Rectangle 9">
            <a:extLst>
              <a:ext uri="{FF2B5EF4-FFF2-40B4-BE49-F238E27FC236}">
                <a16:creationId xmlns:a16="http://schemas.microsoft.com/office/drawing/2014/main" id="{AA6DB44C-E3AC-4437-8E30-0CD70BF24D8F}"/>
              </a:ext>
            </a:extLst>
          </p:cNvPr>
          <p:cNvSpPr/>
          <p:nvPr/>
        </p:nvSpPr>
        <p:spPr>
          <a:xfrm>
            <a:off x="1300395" y="4331895"/>
            <a:ext cx="837395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6175">
              <a:spcBef>
                <a:spcPts val="1200"/>
              </a:spcBef>
            </a:pPr>
            <a:r>
              <a:rPr lang="en-US" sz="3600" dirty="0">
                <a:solidFill>
                  <a:schemeClr val="bg1"/>
                </a:solidFill>
                <a:latin typeface="Arial" panose="020B0604020202020204" pitchFamily="34" charset="0"/>
                <a:cs typeface="Arial" panose="020B0604020202020204" pitchFamily="34" charset="0"/>
              </a:rPr>
              <a:t>Transcripts</a:t>
            </a:r>
          </a:p>
        </p:txBody>
      </p:sp>
      <p:sp>
        <p:nvSpPr>
          <p:cNvPr id="13" name="Rounded Rectangle 12">
            <a:extLst>
              <a:ext uri="{FF2B5EF4-FFF2-40B4-BE49-F238E27FC236}">
                <a16:creationId xmlns:a16="http://schemas.microsoft.com/office/drawing/2014/main" id="{CC297492-ED3B-48A5-9CCC-001117283B66}"/>
              </a:ext>
            </a:extLst>
          </p:cNvPr>
          <p:cNvSpPr/>
          <p:nvPr/>
        </p:nvSpPr>
        <p:spPr>
          <a:xfrm>
            <a:off x="1300396" y="5642467"/>
            <a:ext cx="8373958" cy="1179946"/>
          </a:xfrm>
          <a:prstGeom prst="roundRect">
            <a:avLst>
              <a:gd name="adj" fmla="val 50000"/>
            </a:avLst>
          </a:prstGeom>
          <a:solidFill>
            <a:srgbClr val="73A5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3">
              <a:spcBef>
                <a:spcPts val="1200"/>
              </a:spcBef>
            </a:pPr>
            <a:r>
              <a:rPr lang="en-US" sz="3600" dirty="0">
                <a:solidFill>
                  <a:schemeClr val="bg1"/>
                </a:solidFill>
                <a:latin typeface="Arial" panose="020B0604020202020204" pitchFamily="34" charset="0"/>
                <a:cs typeface="Arial" panose="020B0604020202020204" pitchFamily="34" charset="0"/>
              </a:rPr>
              <a:t>Courses of Study</a:t>
            </a:r>
          </a:p>
        </p:txBody>
      </p:sp>
      <p:sp>
        <p:nvSpPr>
          <p:cNvPr id="16" name="Title 1">
            <a:extLst>
              <a:ext uri="{FF2B5EF4-FFF2-40B4-BE49-F238E27FC236}">
                <a16:creationId xmlns:a16="http://schemas.microsoft.com/office/drawing/2014/main" id="{D1D3BBDC-CDCA-45C0-A16C-6043EDA3F6B2}"/>
              </a:ext>
            </a:extLst>
          </p:cNvPr>
          <p:cNvSpPr>
            <a:spLocks noGrp="1"/>
          </p:cNvSpPr>
          <p:nvPr>
            <p:ph type="title"/>
          </p:nvPr>
        </p:nvSpPr>
        <p:spPr>
          <a:xfrm>
            <a:off x="731520" y="548643"/>
            <a:ext cx="13167360" cy="769441"/>
          </a:xfrm>
        </p:spPr>
        <p:txBody>
          <a:bodyPr/>
          <a:lstStyle/>
          <a:p>
            <a:r>
              <a:rPr lang="en-US" dirty="0"/>
              <a:t>Records</a:t>
            </a:r>
          </a:p>
        </p:txBody>
      </p:sp>
      <p:pic>
        <p:nvPicPr>
          <p:cNvPr id="3" name="Picture 2" descr="A picture containing person, indoor&#10;&#10;Description automatically generated">
            <a:extLst>
              <a:ext uri="{FF2B5EF4-FFF2-40B4-BE49-F238E27FC236}">
                <a16:creationId xmlns:a16="http://schemas.microsoft.com/office/drawing/2014/main" id="{B4C87A08-0C95-466D-BC2C-9DC457EF77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250268" y="1440547"/>
            <a:ext cx="4081684" cy="5568424"/>
          </a:xfrm>
          <a:prstGeom prst="rect">
            <a:avLst/>
          </a:prstGeom>
        </p:spPr>
      </p:pic>
    </p:spTree>
    <p:extLst>
      <p:ext uri="{BB962C8B-B14F-4D97-AF65-F5344CB8AC3E}">
        <p14:creationId xmlns:p14="http://schemas.microsoft.com/office/powerpoint/2010/main" val="355269101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p:stCondLst>
                              <p:cond delay="1750"/>
                            </p:stCondLst>
                            <p:childTnLst>
                              <p:par>
                                <p:cTn id="13" presetID="22" presetClass="entr" presetSubtype="8"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75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C9C9C4-F655-44C9-9DB5-217FE844ECE1}"/>
              </a:ext>
            </a:extLst>
          </p:cNvPr>
          <p:cNvSpPr>
            <a:spLocks noGrp="1"/>
          </p:cNvSpPr>
          <p:nvPr>
            <p:ph type="title"/>
          </p:nvPr>
        </p:nvSpPr>
        <p:spPr>
          <a:xfrm>
            <a:off x="565265" y="5583380"/>
            <a:ext cx="13167360" cy="769441"/>
          </a:xfrm>
        </p:spPr>
        <p:txBody>
          <a:bodyPr/>
          <a:lstStyle/>
          <a:p>
            <a:r>
              <a:rPr lang="en-US" dirty="0"/>
              <a:t>Dec. 10 Effective Date</a:t>
            </a:r>
          </a:p>
        </p:txBody>
      </p:sp>
      <p:pic>
        <p:nvPicPr>
          <p:cNvPr id="5" name="Content Placeholder 3">
            <a:extLst>
              <a:ext uri="{FF2B5EF4-FFF2-40B4-BE49-F238E27FC236}">
                <a16:creationId xmlns:a16="http://schemas.microsoft.com/office/drawing/2014/main" id="{9828A8C3-C773-4DFB-9025-DA0B0C98C2F0}"/>
              </a:ext>
            </a:extLst>
          </p:cNvPr>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0" y="670125"/>
            <a:ext cx="14630400" cy="5121073"/>
          </a:xfrm>
        </p:spPr>
      </p:pic>
    </p:spTree>
    <p:extLst>
      <p:ext uri="{BB962C8B-B14F-4D97-AF65-F5344CB8AC3E}">
        <p14:creationId xmlns:p14="http://schemas.microsoft.com/office/powerpoint/2010/main" val="40157693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DE_PPT_ImageSlide_v1.png">
            <a:extLst>
              <a:ext uri="{FF2B5EF4-FFF2-40B4-BE49-F238E27FC236}">
                <a16:creationId xmlns:a16="http://schemas.microsoft.com/office/drawing/2014/main" id="{B0C37B3F-260A-446B-ACCC-3A9E31503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14630400" cy="8229600"/>
          </a:xfrm>
          <a:prstGeom prst="rect">
            <a:avLst/>
          </a:prstGeom>
        </p:spPr>
      </p:pic>
      <p:sp>
        <p:nvSpPr>
          <p:cNvPr id="5" name="Title 1">
            <a:extLst>
              <a:ext uri="{FF2B5EF4-FFF2-40B4-BE49-F238E27FC236}">
                <a16:creationId xmlns:a16="http://schemas.microsoft.com/office/drawing/2014/main" id="{4F6688BA-7696-4220-ADF0-851D9DB2B993}"/>
              </a:ext>
            </a:extLst>
          </p:cNvPr>
          <p:cNvSpPr>
            <a:spLocks noGrp="1"/>
          </p:cNvSpPr>
          <p:nvPr>
            <p:ph type="title"/>
          </p:nvPr>
        </p:nvSpPr>
        <p:spPr>
          <a:xfrm>
            <a:off x="731520" y="320043"/>
            <a:ext cx="13167360" cy="830997"/>
          </a:xfrm>
        </p:spPr>
        <p:txBody>
          <a:bodyPr/>
          <a:lstStyle/>
          <a:p>
            <a:r>
              <a:rPr lang="en-US" sz="5400" dirty="0">
                <a:solidFill>
                  <a:schemeClr val="lt1"/>
                </a:solidFill>
                <a:latin typeface="Arial" panose="020B0604020202020204" pitchFamily="34" charset="0"/>
                <a:cs typeface="Arial" panose="020B0604020202020204" pitchFamily="34" charset="0"/>
              </a:rPr>
              <a:t>education.ohio.gov</a:t>
            </a:r>
            <a:endParaRPr lang="en-US" b="0" i="1" dirty="0">
              <a:solidFill>
                <a:schemeClr val="bg1"/>
              </a:solidFill>
            </a:endParaRPr>
          </a:p>
        </p:txBody>
      </p:sp>
      <p:sp>
        <p:nvSpPr>
          <p:cNvPr id="6" name="Rectangle 5">
            <a:extLst>
              <a:ext uri="{FF2B5EF4-FFF2-40B4-BE49-F238E27FC236}">
                <a16:creationId xmlns:a16="http://schemas.microsoft.com/office/drawing/2014/main" id="{D5F24C0D-CC61-49FC-BFD4-8AA2761C6FE4}"/>
              </a:ext>
            </a:extLst>
          </p:cNvPr>
          <p:cNvSpPr/>
          <p:nvPr/>
        </p:nvSpPr>
        <p:spPr>
          <a:xfrm>
            <a:off x="560070" y="4514850"/>
            <a:ext cx="9631680" cy="2691497"/>
          </a:xfrm>
          <a:prstGeom prst="rect">
            <a:avLst/>
          </a:prstGeom>
          <a:solidFill>
            <a:srgbClr val="73A5CC">
              <a:alpha val="76000"/>
            </a:srgbClr>
          </a:solidFill>
          <a:ln>
            <a:solidFill>
              <a:schemeClr val="accent1">
                <a:shade val="95000"/>
                <a:satMod val="105000"/>
                <a:alpha val="4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39725" indent="-457200">
              <a:spcBef>
                <a:spcPct val="20000"/>
              </a:spcBef>
              <a:buFont typeface="Arial" panose="020B0604020202020204" pitchFamily="34" charset="0"/>
              <a:buChar char="•"/>
            </a:pPr>
            <a:r>
              <a:rPr lang="en-US" sz="3200" b="1" dirty="0">
                <a:solidFill>
                  <a:schemeClr val="bg1"/>
                </a:solidFill>
                <a:latin typeface="Arial"/>
                <a:cs typeface="Arial"/>
              </a:rPr>
              <a:t>Overview of foster care provisions</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Educational stability for foster youth</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Information about the district point of contact</a:t>
            </a:r>
          </a:p>
          <a:p>
            <a:pPr marL="339725" indent="-457200">
              <a:spcBef>
                <a:spcPct val="20000"/>
              </a:spcBef>
              <a:buFont typeface="Arial" panose="020B0604020202020204" pitchFamily="34" charset="0"/>
              <a:buChar char="•"/>
            </a:pPr>
            <a:r>
              <a:rPr lang="en-US" sz="3200" b="1" dirty="0">
                <a:solidFill>
                  <a:schemeClr val="bg1"/>
                </a:solidFill>
                <a:latin typeface="Arial"/>
                <a:cs typeface="Arial"/>
              </a:rPr>
              <a:t>Information about transportation</a:t>
            </a:r>
          </a:p>
        </p:txBody>
      </p:sp>
    </p:spTree>
    <p:extLst>
      <p:ext uri="{BB962C8B-B14F-4D97-AF65-F5344CB8AC3E}">
        <p14:creationId xmlns:p14="http://schemas.microsoft.com/office/powerpoint/2010/main" val="41074222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34EE2B-49CC-442B-B5F4-F9864E718CF7}"/>
              </a:ext>
            </a:extLst>
          </p:cNvPr>
          <p:cNvSpPr>
            <a:spLocks noGrp="1"/>
          </p:cNvSpPr>
          <p:nvPr>
            <p:ph type="title"/>
          </p:nvPr>
        </p:nvSpPr>
        <p:spPr/>
        <p:txBody>
          <a:bodyPr/>
          <a:lstStyle/>
          <a:p>
            <a:endParaRPr lang="en-US"/>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31645"/>
            <a:ext cx="14630400" cy="1975488"/>
            <a:chOff x="25939" y="331645"/>
            <a:chExt cx="14630400" cy="1975488"/>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31645"/>
              <a:ext cx="14630400" cy="1648870"/>
              <a:chOff x="-8320820" y="-1161921"/>
              <a:chExt cx="14630400" cy="1648870"/>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684D9E5-E001-3B45-8A19-9A6B82E430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04DA428D-D50F-4B48-88F5-E5A9FFBF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2912A1A1-4F68-7543-9CA8-8FD41B39F58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55BB8058-8DF5-404E-9D3F-16FB4044643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0E4224-2E99-4A9D-A58F-476BD1528CCC}"/>
              </a:ext>
            </a:extLst>
          </p:cNvPr>
          <p:cNvSpPr>
            <a:spLocks noGrp="1"/>
          </p:cNvSpPr>
          <p:nvPr>
            <p:ph type="title"/>
          </p:nvPr>
        </p:nvSpPr>
        <p:spPr>
          <a:xfrm>
            <a:off x="731520" y="548643"/>
            <a:ext cx="13167360" cy="769441"/>
          </a:xfrm>
        </p:spPr>
        <p:txBody>
          <a:bodyPr/>
          <a:lstStyle/>
          <a:p>
            <a:endParaRPr lang="en-US"/>
          </a:p>
        </p:txBody>
      </p:sp>
      <p:pic>
        <p:nvPicPr>
          <p:cNvPr id="5" name="Content Placeholder 3">
            <a:extLst>
              <a:ext uri="{FF2B5EF4-FFF2-40B4-BE49-F238E27FC236}">
                <a16:creationId xmlns:a16="http://schemas.microsoft.com/office/drawing/2014/main" id="{65893818-116F-4D5F-8E29-DB83FCBCF77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76200"/>
            <a:ext cx="14630400" cy="7690042"/>
          </a:xfrm>
        </p:spPr>
      </p:pic>
      <p:sp>
        <p:nvSpPr>
          <p:cNvPr id="6" name="Rectangle 5">
            <a:extLst>
              <a:ext uri="{FF2B5EF4-FFF2-40B4-BE49-F238E27FC236}">
                <a16:creationId xmlns:a16="http://schemas.microsoft.com/office/drawing/2014/main" id="{98FBB6B6-B520-4A63-B092-EB6A9AAED472}"/>
              </a:ext>
            </a:extLst>
          </p:cNvPr>
          <p:cNvSpPr/>
          <p:nvPr/>
        </p:nvSpPr>
        <p:spPr>
          <a:xfrm>
            <a:off x="6083300" y="4939397"/>
            <a:ext cx="8172450" cy="2135445"/>
          </a:xfrm>
          <a:prstGeom prst="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3600" b="1" dirty="0">
                <a:solidFill>
                  <a:schemeClr val="bg1"/>
                </a:solidFill>
                <a:latin typeface="Arial"/>
                <a:cs typeface="Arial"/>
              </a:rPr>
              <a:t>The school of origin is the school in which a child is enrolled at the time of placement in foster care.</a:t>
            </a:r>
          </a:p>
        </p:txBody>
      </p:sp>
    </p:spTree>
    <p:extLst>
      <p:ext uri="{BB962C8B-B14F-4D97-AF65-F5344CB8AC3E}">
        <p14:creationId xmlns:p14="http://schemas.microsoft.com/office/powerpoint/2010/main" val="140715694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872D7D7-5967-49EF-B39C-D79640B7CEE3}"/>
              </a:ext>
            </a:extLst>
          </p:cNvPr>
          <p:cNvSpPr/>
          <p:nvPr/>
        </p:nvSpPr>
        <p:spPr>
          <a:xfrm>
            <a:off x="10651070" y="985433"/>
            <a:ext cx="3263462"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3360" b="1" dirty="0">
                <a:solidFill>
                  <a:schemeClr val="tx1"/>
                </a:solidFill>
                <a:latin typeface="Arial"/>
                <a:cs typeface="Arial"/>
              </a:rPr>
              <a:t>Supportive Adults</a:t>
            </a:r>
          </a:p>
        </p:txBody>
      </p:sp>
      <p:sp>
        <p:nvSpPr>
          <p:cNvPr id="5" name="Rounded Rectangle 4">
            <a:extLst>
              <a:ext uri="{FF2B5EF4-FFF2-40B4-BE49-F238E27FC236}">
                <a16:creationId xmlns:a16="http://schemas.microsoft.com/office/drawing/2014/main" id="{3AF3A6A6-49B0-470F-82A9-3D8DBDE78759}"/>
              </a:ext>
            </a:extLst>
          </p:cNvPr>
          <p:cNvSpPr/>
          <p:nvPr/>
        </p:nvSpPr>
        <p:spPr>
          <a:xfrm>
            <a:off x="5740693" y="4865949"/>
            <a:ext cx="3263462"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3600" b="1" dirty="0">
                <a:solidFill>
                  <a:schemeClr val="tx1"/>
                </a:solidFill>
                <a:latin typeface="Arial"/>
                <a:cs typeface="Arial"/>
              </a:rPr>
              <a:t>School District</a:t>
            </a:r>
          </a:p>
        </p:txBody>
      </p:sp>
      <p:sp>
        <p:nvSpPr>
          <p:cNvPr id="6" name="Rounded Rectangle 5">
            <a:extLst>
              <a:ext uri="{FF2B5EF4-FFF2-40B4-BE49-F238E27FC236}">
                <a16:creationId xmlns:a16="http://schemas.microsoft.com/office/drawing/2014/main" id="{C8D93664-800B-4EA0-A3D7-7642C48142C2}"/>
              </a:ext>
            </a:extLst>
          </p:cNvPr>
          <p:cNvSpPr/>
          <p:nvPr/>
        </p:nvSpPr>
        <p:spPr>
          <a:xfrm>
            <a:off x="830317" y="985433"/>
            <a:ext cx="3263462"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3200" b="1" dirty="0">
                <a:solidFill>
                  <a:schemeClr val="tx1"/>
                </a:solidFill>
                <a:latin typeface="Arial"/>
                <a:cs typeface="Arial"/>
              </a:rPr>
              <a:t>Child Welfare Agency</a:t>
            </a:r>
            <a:endParaRPr lang="en-US" sz="3600" b="1" dirty="0">
              <a:solidFill>
                <a:schemeClr val="tx1"/>
              </a:solidFill>
              <a:latin typeface="Arial"/>
              <a:cs typeface="Arial"/>
            </a:endParaRPr>
          </a:p>
        </p:txBody>
      </p:sp>
      <p:sp>
        <p:nvSpPr>
          <p:cNvPr id="7" name="Rounded Rectangle 7">
            <a:extLst>
              <a:ext uri="{FF2B5EF4-FFF2-40B4-BE49-F238E27FC236}">
                <a16:creationId xmlns:a16="http://schemas.microsoft.com/office/drawing/2014/main" id="{3E0A89B7-3E14-42D1-B079-35EF7C6F5257}"/>
              </a:ext>
            </a:extLst>
          </p:cNvPr>
          <p:cNvSpPr/>
          <p:nvPr/>
        </p:nvSpPr>
        <p:spPr>
          <a:xfrm>
            <a:off x="830317" y="2616251"/>
            <a:ext cx="13084215" cy="2249698"/>
          </a:xfrm>
          <a:prstGeom prst="roundRect">
            <a:avLst/>
          </a:prstGeom>
          <a:solidFill>
            <a:schemeClr val="bg2">
              <a:alpha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indent="-140970" algn="ctr">
              <a:spcBef>
                <a:spcPct val="20000"/>
              </a:spcBef>
            </a:pPr>
            <a:r>
              <a:rPr lang="en-US" sz="5280" b="1" dirty="0">
                <a:solidFill>
                  <a:srgbClr val="C00000"/>
                </a:solidFill>
                <a:latin typeface="Arial"/>
                <a:cs typeface="Arial"/>
              </a:rPr>
              <a:t>Working for the </a:t>
            </a:r>
          </a:p>
          <a:p>
            <a:pPr indent="-140970" algn="ctr">
              <a:spcBef>
                <a:spcPct val="20000"/>
              </a:spcBef>
            </a:pPr>
            <a:r>
              <a:rPr lang="en-US" sz="5280" b="1" dirty="0">
                <a:solidFill>
                  <a:srgbClr val="C00000"/>
                </a:solidFill>
                <a:latin typeface="Arial"/>
                <a:cs typeface="Arial"/>
              </a:rPr>
              <a:t>Best Interest of the Child</a:t>
            </a:r>
            <a:endParaRPr lang="en-US" sz="5760" b="1" dirty="0">
              <a:solidFill>
                <a:srgbClr val="C00000"/>
              </a:solidFill>
              <a:latin typeface="Arial"/>
              <a:cs typeface="Arial"/>
            </a:endParaRPr>
          </a:p>
        </p:txBody>
      </p:sp>
    </p:spTree>
    <p:extLst>
      <p:ext uri="{BB962C8B-B14F-4D97-AF65-F5344CB8AC3E}">
        <p14:creationId xmlns:p14="http://schemas.microsoft.com/office/powerpoint/2010/main" val="269118608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5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5000"/>
                            </p:stCondLst>
                            <p:childTnLst>
                              <p:par>
                                <p:cTn id="17" presetID="42" presetClass="path" presetSubtype="0" accel="50000" decel="50000" fill="hold" grpId="1" nodeType="afterEffect">
                                  <p:stCondLst>
                                    <p:cond delay="0"/>
                                  </p:stCondLst>
                                  <p:childTnLst>
                                    <p:animMotion origin="layout" path="M -1.11111E-6 4.07407E-6 L 0.00243 0.18217 " pathEditMode="relative" rAng="0" ptsTypes="AA">
                                      <p:cBhvr>
                                        <p:cTn id="18" dur="2000" fill="hold"/>
                                        <p:tgtEl>
                                          <p:spTgt spid="6"/>
                                        </p:tgtEl>
                                        <p:attrNameLst>
                                          <p:attrName>ppt_x</p:attrName>
                                          <p:attrName>ppt_y</p:attrName>
                                        </p:attrNameLst>
                                      </p:cBhvr>
                                      <p:rCtr x="122" y="9097"/>
                                    </p:animMotion>
                                  </p:childTnLst>
                                </p:cTn>
                              </p:par>
                              <p:par>
                                <p:cTn id="19" presetID="64" presetClass="path" presetSubtype="0" accel="50000" decel="50000" fill="hold" grpId="1" nodeType="withEffect">
                                  <p:stCondLst>
                                    <p:cond delay="0"/>
                                  </p:stCondLst>
                                  <p:childTnLst>
                                    <p:animMotion origin="layout" path="M 3.75E-6 3.64198E-6 L 0.0013 -0.29881 " pathEditMode="relative" rAng="0" ptsTypes="AA">
                                      <p:cBhvr>
                                        <p:cTn id="20" dur="2000" fill="hold"/>
                                        <p:tgtEl>
                                          <p:spTgt spid="5"/>
                                        </p:tgtEl>
                                        <p:attrNameLst>
                                          <p:attrName>ppt_x</p:attrName>
                                          <p:attrName>ppt_y</p:attrName>
                                        </p:attrNameLst>
                                      </p:cBhvr>
                                      <p:rCtr x="65" y="-14950"/>
                                    </p:animMotion>
                                  </p:childTnLst>
                                </p:cTn>
                              </p:par>
                              <p:par>
                                <p:cTn id="21" presetID="42" presetClass="path" presetSubtype="0" accel="50000" decel="50000" fill="hold" grpId="1" nodeType="withEffect">
                                  <p:stCondLst>
                                    <p:cond delay="0"/>
                                  </p:stCondLst>
                                  <p:childTnLst>
                                    <p:animMotion origin="layout" path="M 0.00122 -4.07407E-6 L -0.00121 0.18149 " pathEditMode="relative" rAng="0" ptsTypes="AA">
                                      <p:cBhvr>
                                        <p:cTn id="22" dur="2000" fill="hold"/>
                                        <p:tgtEl>
                                          <p:spTgt spid="4"/>
                                        </p:tgtEl>
                                        <p:attrNameLst>
                                          <p:attrName>ppt_x</p:attrName>
                                          <p:attrName>ppt_y</p:attrName>
                                        </p:attrNameLst>
                                      </p:cBhvr>
                                      <p:rCtr x="-122" y="9074"/>
                                    </p:animMotion>
                                  </p:childTnLst>
                                </p:cTn>
                              </p:par>
                            </p:childTnLst>
                          </p:cTn>
                        </p:par>
                        <p:par>
                          <p:cTn id="23" fill="hold">
                            <p:stCondLst>
                              <p:cond delay="7000"/>
                            </p:stCondLst>
                            <p:childTnLst>
                              <p:par>
                                <p:cTn id="24" presetID="50" presetClass="exit" presetSubtype="0" accel="100000" fill="hold" grpId="2" nodeType="afterEffect">
                                  <p:stCondLst>
                                    <p:cond delay="0"/>
                                  </p:stCondLst>
                                  <p:childTnLst>
                                    <p:anim calcmode="lin" valueType="num">
                                      <p:cBhvr>
                                        <p:cTn id="25" dur="1000"/>
                                        <p:tgtEl>
                                          <p:spTgt spid="6"/>
                                        </p:tgtEl>
                                        <p:attrNameLst>
                                          <p:attrName>ppt_w</p:attrName>
                                        </p:attrNameLst>
                                      </p:cBhvr>
                                      <p:tavLst>
                                        <p:tav tm="0">
                                          <p:val>
                                            <p:strVal val="ppt_w"/>
                                          </p:val>
                                        </p:tav>
                                        <p:tav tm="100000">
                                          <p:val>
                                            <p:strVal val="ppt_w+.3"/>
                                          </p:val>
                                        </p:tav>
                                      </p:tavLst>
                                    </p:anim>
                                    <p:anim calcmode="lin" valueType="num">
                                      <p:cBhvr>
                                        <p:cTn id="26" dur="1000"/>
                                        <p:tgtEl>
                                          <p:spTgt spid="6"/>
                                        </p:tgtEl>
                                        <p:attrNameLst>
                                          <p:attrName>ppt_h</p:attrName>
                                        </p:attrNameLst>
                                      </p:cBhvr>
                                      <p:tavLst>
                                        <p:tav tm="0">
                                          <p:val>
                                            <p:strVal val="ppt_h"/>
                                          </p:val>
                                        </p:tav>
                                        <p:tav tm="100000">
                                          <p:val>
                                            <p:strVal val="ppt_h"/>
                                          </p:val>
                                        </p:tav>
                                      </p:tavLst>
                                    </p:anim>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50" presetClass="exit" presetSubtype="0" accel="100000" fill="hold" grpId="2" nodeType="withEffect">
                                  <p:stCondLst>
                                    <p:cond delay="0"/>
                                  </p:stCondLst>
                                  <p:childTnLst>
                                    <p:anim calcmode="lin" valueType="num">
                                      <p:cBhvr>
                                        <p:cTn id="30" dur="1000"/>
                                        <p:tgtEl>
                                          <p:spTgt spid="5"/>
                                        </p:tgtEl>
                                        <p:attrNameLst>
                                          <p:attrName>ppt_w</p:attrName>
                                        </p:attrNameLst>
                                      </p:cBhvr>
                                      <p:tavLst>
                                        <p:tav tm="0">
                                          <p:val>
                                            <p:strVal val="ppt_w"/>
                                          </p:val>
                                        </p:tav>
                                        <p:tav tm="100000">
                                          <p:val>
                                            <p:strVal val="ppt_w+.3"/>
                                          </p:val>
                                        </p:tav>
                                      </p:tavLst>
                                    </p:anim>
                                    <p:anim calcmode="lin" valueType="num">
                                      <p:cBhvr>
                                        <p:cTn id="31" dur="1000"/>
                                        <p:tgtEl>
                                          <p:spTgt spid="5"/>
                                        </p:tgtEl>
                                        <p:attrNameLst>
                                          <p:attrName>ppt_h</p:attrName>
                                        </p:attrNameLst>
                                      </p:cBhvr>
                                      <p:tavLst>
                                        <p:tav tm="0">
                                          <p:val>
                                            <p:strVal val="ppt_h"/>
                                          </p:val>
                                        </p:tav>
                                        <p:tav tm="100000">
                                          <p:val>
                                            <p:strVal val="ppt_h"/>
                                          </p:val>
                                        </p:tav>
                                      </p:tavLst>
                                    </p:anim>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16" presetClass="entr" presetSubtype="37" fill="hold" grpId="0" nodeType="withEffect">
                                  <p:stCondLst>
                                    <p:cond delay="30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2000"/>
                                        <p:tgtEl>
                                          <p:spTgt spid="7"/>
                                        </p:tgtEl>
                                      </p:cBhvr>
                                    </p:animEffect>
                                  </p:childTnLst>
                                </p:cTn>
                              </p:par>
                              <p:par>
                                <p:cTn id="37" presetID="50" presetClass="exit" presetSubtype="0" accel="100000" fill="hold" grpId="2" nodeType="withEffect">
                                  <p:stCondLst>
                                    <p:cond delay="0"/>
                                  </p:stCondLst>
                                  <p:childTnLst>
                                    <p:anim calcmode="lin" valueType="num">
                                      <p:cBhvr>
                                        <p:cTn id="38" dur="1000"/>
                                        <p:tgtEl>
                                          <p:spTgt spid="4"/>
                                        </p:tgtEl>
                                        <p:attrNameLst>
                                          <p:attrName>ppt_w</p:attrName>
                                        </p:attrNameLst>
                                      </p:cBhvr>
                                      <p:tavLst>
                                        <p:tav tm="0">
                                          <p:val>
                                            <p:strVal val="ppt_w"/>
                                          </p:val>
                                        </p:tav>
                                        <p:tav tm="100000">
                                          <p:val>
                                            <p:strVal val="ppt_w+.3"/>
                                          </p:val>
                                        </p:tav>
                                      </p:tavLst>
                                    </p:anim>
                                    <p:anim calcmode="lin" valueType="num">
                                      <p:cBhvr>
                                        <p:cTn id="39" dur="1000"/>
                                        <p:tgtEl>
                                          <p:spTgt spid="4"/>
                                        </p:tgtEl>
                                        <p:attrNameLst>
                                          <p:attrName>ppt_h</p:attrName>
                                        </p:attrNameLst>
                                      </p:cBhvr>
                                      <p:tavLst>
                                        <p:tav tm="0">
                                          <p:val>
                                            <p:strVal val="ppt_h"/>
                                          </p:val>
                                        </p:tav>
                                        <p:tav tm="100000">
                                          <p:val>
                                            <p:strVal val="ppt_h"/>
                                          </p:val>
                                        </p:tav>
                                      </p:tavLst>
                                    </p:anim>
                                    <p:animEffect transition="out" filter="fade">
                                      <p:cBhvr>
                                        <p:cTn id="40" dur="1000"/>
                                        <p:tgtEl>
                                          <p:spTgt spid="4"/>
                                        </p:tgtEl>
                                      </p:cBhvr>
                                    </p:animEffect>
                                    <p:set>
                                      <p:cBhvr>
                                        <p:cTn id="41"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17144-FDD6-4F31-9611-A852D984E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99" y="-101600"/>
            <a:ext cx="14681200" cy="7743223"/>
          </a:xfrm>
          <a:prstGeom prst="rect">
            <a:avLst/>
          </a:prstGeom>
        </p:spPr>
      </p:pic>
      <p:sp>
        <p:nvSpPr>
          <p:cNvPr id="5" name="Content Placeholder 2">
            <a:extLst>
              <a:ext uri="{FF2B5EF4-FFF2-40B4-BE49-F238E27FC236}">
                <a16:creationId xmlns:a16="http://schemas.microsoft.com/office/drawing/2014/main" id="{BBD13D77-91ED-43BE-A801-2F399AA75B9B}"/>
              </a:ext>
            </a:extLst>
          </p:cNvPr>
          <p:cNvSpPr>
            <a:spLocks noGrp="1"/>
          </p:cNvSpPr>
          <p:nvPr>
            <p:ph idx="1"/>
          </p:nvPr>
        </p:nvSpPr>
        <p:spPr>
          <a:xfrm>
            <a:off x="833767" y="508470"/>
            <a:ext cx="12962866" cy="1599730"/>
          </a:xfrm>
        </p:spPr>
        <p:txBody>
          <a:bodyPr/>
          <a:lstStyle/>
          <a:p>
            <a:pPr marL="0" indent="0">
              <a:buNone/>
            </a:pPr>
            <a:r>
              <a:rPr lang="en-US" sz="4800" dirty="0"/>
              <a:t>A child should remain in school of origin unless determined not to be in his/her best interest. </a:t>
            </a:r>
            <a:endParaRPr lang="en-US" sz="4400" dirty="0"/>
          </a:p>
        </p:txBody>
      </p:sp>
    </p:spTree>
    <p:extLst>
      <p:ext uri="{BB962C8B-B14F-4D97-AF65-F5344CB8AC3E}">
        <p14:creationId xmlns:p14="http://schemas.microsoft.com/office/powerpoint/2010/main" val="42154213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1C77935-4B61-4B58-9364-CA90BB2A389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7016496" y="-56610"/>
            <a:ext cx="7613903" cy="7665785"/>
          </a:xfrm>
        </p:spPr>
      </p:pic>
      <p:sp>
        <p:nvSpPr>
          <p:cNvPr id="6" name="Rectangle 5">
            <a:extLst>
              <a:ext uri="{FF2B5EF4-FFF2-40B4-BE49-F238E27FC236}">
                <a16:creationId xmlns:a16="http://schemas.microsoft.com/office/drawing/2014/main" id="{72C57402-B3A1-402D-B1B1-75C39741194D}"/>
              </a:ext>
            </a:extLst>
          </p:cNvPr>
          <p:cNvSpPr/>
          <p:nvPr/>
        </p:nvSpPr>
        <p:spPr>
          <a:xfrm>
            <a:off x="1" y="0"/>
            <a:ext cx="7016495" cy="7609175"/>
          </a:xfrm>
          <a:prstGeom prst="rect">
            <a:avLst/>
          </a:prstGeom>
          <a:solidFill>
            <a:srgbClr val="53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a:spcBef>
                <a:spcPct val="20000"/>
              </a:spcBef>
            </a:pPr>
            <a:r>
              <a:rPr lang="en-US" sz="3600" dirty="0">
                <a:solidFill>
                  <a:schemeClr val="bg1"/>
                </a:solidFill>
                <a:latin typeface="Arial"/>
                <a:cs typeface="Arial"/>
              </a:rPr>
              <a:t>Districts and child welfare agencies should meet with</a:t>
            </a:r>
            <a:br>
              <a:rPr lang="en-US" sz="3600" dirty="0">
                <a:solidFill>
                  <a:schemeClr val="bg1"/>
                </a:solidFill>
                <a:latin typeface="Arial"/>
                <a:cs typeface="Arial"/>
              </a:rPr>
            </a:br>
            <a:r>
              <a:rPr lang="en-US" sz="3600" dirty="0">
                <a:solidFill>
                  <a:schemeClr val="bg1"/>
                </a:solidFill>
                <a:latin typeface="Arial"/>
                <a:cs typeface="Arial"/>
              </a:rPr>
              <a:t>a team of individuals representing the child. </a:t>
            </a:r>
          </a:p>
        </p:txBody>
      </p:sp>
    </p:spTree>
    <p:extLst>
      <p:ext uri="{BB962C8B-B14F-4D97-AF65-F5344CB8AC3E}">
        <p14:creationId xmlns:p14="http://schemas.microsoft.com/office/powerpoint/2010/main" val="414589410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EFED25-7815-46A9-9DE3-0E918456C2EA}"/>
              </a:ext>
            </a:extLst>
          </p:cNvPr>
          <p:cNvSpPr>
            <a:spLocks noGrp="1"/>
          </p:cNvSpPr>
          <p:nvPr>
            <p:ph type="title"/>
          </p:nvPr>
        </p:nvSpPr>
        <p:spPr>
          <a:xfrm>
            <a:off x="731520" y="548643"/>
            <a:ext cx="13167360" cy="769441"/>
          </a:xfrm>
        </p:spPr>
        <p:txBody>
          <a:bodyPr/>
          <a:lstStyle/>
          <a:p>
            <a:endParaRPr lang="en-US"/>
          </a:p>
        </p:txBody>
      </p:sp>
      <p:pic>
        <p:nvPicPr>
          <p:cNvPr id="5" name="Content Placeholder 3">
            <a:extLst>
              <a:ext uri="{FF2B5EF4-FFF2-40B4-BE49-F238E27FC236}">
                <a16:creationId xmlns:a16="http://schemas.microsoft.com/office/drawing/2014/main" id="{F7F0EEAF-23AD-4653-94F5-FFC844B55A0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25400"/>
            <a:ext cx="14630400" cy="7670800"/>
          </a:xfrm>
        </p:spPr>
      </p:pic>
      <p:sp>
        <p:nvSpPr>
          <p:cNvPr id="6" name="Rectangle 5">
            <a:extLst>
              <a:ext uri="{FF2B5EF4-FFF2-40B4-BE49-F238E27FC236}">
                <a16:creationId xmlns:a16="http://schemas.microsoft.com/office/drawing/2014/main" id="{31A6DC27-CCB0-4BB1-8C13-04DFFFAB1F83}"/>
              </a:ext>
            </a:extLst>
          </p:cNvPr>
          <p:cNvSpPr/>
          <p:nvPr/>
        </p:nvSpPr>
        <p:spPr>
          <a:xfrm>
            <a:off x="8192008" y="4550665"/>
            <a:ext cx="5542280" cy="2471927"/>
          </a:xfrm>
          <a:prstGeom prst="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3600" dirty="0">
                <a:solidFill>
                  <a:schemeClr val="bg1"/>
                </a:solidFill>
                <a:latin typeface="Arial"/>
                <a:cs typeface="Arial"/>
              </a:rPr>
              <a:t>Consider several factors when deciding on school placement for the child.</a:t>
            </a:r>
          </a:p>
        </p:txBody>
      </p:sp>
    </p:spTree>
    <p:extLst>
      <p:ext uri="{BB962C8B-B14F-4D97-AF65-F5344CB8AC3E}">
        <p14:creationId xmlns:p14="http://schemas.microsoft.com/office/powerpoint/2010/main" val="71306786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B55596-786A-41A5-8FEA-52D8FDEAFDEE}"/>
              </a:ext>
            </a:extLst>
          </p:cNvPr>
          <p:cNvSpPr>
            <a:spLocks noGrp="1"/>
          </p:cNvSpPr>
          <p:nvPr>
            <p:ph type="title"/>
          </p:nvPr>
        </p:nvSpPr>
        <p:spPr>
          <a:xfrm>
            <a:off x="731520" y="548643"/>
            <a:ext cx="13167360" cy="769441"/>
          </a:xfrm>
        </p:spPr>
        <p:txBody>
          <a:bodyPr/>
          <a:lstStyle/>
          <a:p>
            <a:endParaRPr lang="en-US"/>
          </a:p>
        </p:txBody>
      </p:sp>
      <p:pic>
        <p:nvPicPr>
          <p:cNvPr id="5" name="Content Placeholder 3">
            <a:extLst>
              <a:ext uri="{FF2B5EF4-FFF2-40B4-BE49-F238E27FC236}">
                <a16:creationId xmlns:a16="http://schemas.microsoft.com/office/drawing/2014/main" id="{2A811262-5173-4FEF-9887-65E18EF9974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50801"/>
            <a:ext cx="14630400" cy="7688961"/>
          </a:xfrm>
        </p:spPr>
      </p:pic>
      <p:sp>
        <p:nvSpPr>
          <p:cNvPr id="6" name="Rectangle 5">
            <a:extLst>
              <a:ext uri="{FF2B5EF4-FFF2-40B4-BE49-F238E27FC236}">
                <a16:creationId xmlns:a16="http://schemas.microsoft.com/office/drawing/2014/main" id="{6A955B69-C4BA-43DB-AE38-E986BAAED294}"/>
              </a:ext>
            </a:extLst>
          </p:cNvPr>
          <p:cNvSpPr/>
          <p:nvPr/>
        </p:nvSpPr>
        <p:spPr>
          <a:xfrm>
            <a:off x="475488" y="496701"/>
            <a:ext cx="4956048" cy="4762118"/>
          </a:xfrm>
          <a:prstGeom prst="rect">
            <a:avLst/>
          </a:prstGeom>
          <a:solidFill>
            <a:srgbClr val="73A5CC"/>
          </a:solidFill>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3600" dirty="0">
                <a:solidFill>
                  <a:schemeClr val="bg1"/>
                </a:solidFill>
                <a:latin typeface="Arial"/>
                <a:cs typeface="Arial"/>
              </a:rPr>
              <a:t>The child’s emotional well-being should be considered. </a:t>
            </a:r>
          </a:p>
          <a:p>
            <a:pPr indent="-117475" algn="ctr">
              <a:spcBef>
                <a:spcPct val="20000"/>
              </a:spcBef>
            </a:pPr>
            <a:endParaRPr lang="en-US" sz="3600" dirty="0">
              <a:solidFill>
                <a:schemeClr val="bg1"/>
              </a:solidFill>
              <a:latin typeface="Arial"/>
              <a:cs typeface="Arial"/>
            </a:endParaRPr>
          </a:p>
          <a:p>
            <a:pPr indent="-117475" algn="ctr">
              <a:spcBef>
                <a:spcPct val="20000"/>
              </a:spcBef>
            </a:pPr>
            <a:r>
              <a:rPr lang="en-US" sz="3600" dirty="0">
                <a:solidFill>
                  <a:schemeClr val="bg1"/>
                </a:solidFill>
                <a:latin typeface="Arial"/>
                <a:cs typeface="Arial"/>
              </a:rPr>
              <a:t>Transportation cost should not be a factor in the decision.</a:t>
            </a:r>
          </a:p>
        </p:txBody>
      </p:sp>
    </p:spTree>
    <p:extLst>
      <p:ext uri="{BB962C8B-B14F-4D97-AF65-F5344CB8AC3E}">
        <p14:creationId xmlns:p14="http://schemas.microsoft.com/office/powerpoint/2010/main" val="200608442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93FDE-3547-4CF8-921B-A8A2A1B3C659}"/>
              </a:ext>
            </a:extLst>
          </p:cNvPr>
          <p:cNvSpPr/>
          <p:nvPr/>
        </p:nvSpPr>
        <p:spPr>
          <a:xfrm>
            <a:off x="7315200" y="0"/>
            <a:ext cx="7315200" cy="7608627"/>
          </a:xfrm>
          <a:prstGeom prst="rect">
            <a:avLst/>
          </a:prstGeom>
          <a:solidFill>
            <a:srgbClr val="5351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8D840BF9-5F8B-44D9-B222-1B8A7D7CD12E}"/>
              </a:ext>
            </a:extLst>
          </p:cNvPr>
          <p:cNvSpPr>
            <a:spLocks noGrp="1"/>
          </p:cNvSpPr>
          <p:nvPr>
            <p:ph idx="1"/>
          </p:nvPr>
        </p:nvSpPr>
        <p:spPr>
          <a:xfrm>
            <a:off x="7714343" y="2308465"/>
            <a:ext cx="6516914" cy="1626656"/>
          </a:xfrm>
        </p:spPr>
        <p:txBody>
          <a:bodyPr/>
          <a:lstStyle/>
          <a:p>
            <a:pPr marL="0" indent="0">
              <a:buNone/>
            </a:pPr>
            <a:r>
              <a:rPr lang="en-US" sz="3200" dirty="0">
                <a:solidFill>
                  <a:prstClr val="white"/>
                </a:solidFill>
              </a:rPr>
              <a:t>The student should attend his/her school of origin until a best-interest determination is made.</a:t>
            </a:r>
          </a:p>
        </p:txBody>
      </p:sp>
      <p:pic>
        <p:nvPicPr>
          <p:cNvPr id="9" name="Picture 8">
            <a:extLst>
              <a:ext uri="{FF2B5EF4-FFF2-40B4-BE49-F238E27FC236}">
                <a16:creationId xmlns:a16="http://schemas.microsoft.com/office/drawing/2014/main" id="{5890B364-638E-4C4D-833D-C9F39EFF30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7315200" cy="7608627"/>
          </a:xfrm>
          <a:prstGeom prst="rect">
            <a:avLst/>
          </a:prstGeom>
        </p:spPr>
      </p:pic>
    </p:spTree>
    <p:extLst>
      <p:ext uri="{BB962C8B-B14F-4D97-AF65-F5344CB8AC3E}">
        <p14:creationId xmlns:p14="http://schemas.microsoft.com/office/powerpoint/2010/main" val="153576144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2EF509-D943-4BF5-858E-38D147FE643F}"/>
              </a:ext>
            </a:extLst>
          </p:cNvPr>
          <p:cNvSpPr>
            <a:spLocks noGrp="1"/>
          </p:cNvSpPr>
          <p:nvPr>
            <p:ph type="title"/>
          </p:nvPr>
        </p:nvSpPr>
        <p:spPr>
          <a:xfrm>
            <a:off x="731520" y="548643"/>
            <a:ext cx="13167360" cy="769441"/>
          </a:xfrm>
        </p:spPr>
        <p:txBody>
          <a:bodyPr/>
          <a:lstStyle/>
          <a:p>
            <a:r>
              <a:rPr lang="en-US" dirty="0"/>
              <a:t>Collaborate for the Best Decision</a:t>
            </a:r>
          </a:p>
        </p:txBody>
      </p:sp>
      <p:grpSp>
        <p:nvGrpSpPr>
          <p:cNvPr id="5" name="Group 4">
            <a:extLst>
              <a:ext uri="{FF2B5EF4-FFF2-40B4-BE49-F238E27FC236}">
                <a16:creationId xmlns:a16="http://schemas.microsoft.com/office/drawing/2014/main" id="{B19F7C47-6587-45C8-9A6F-31DFEAC928AA}"/>
              </a:ext>
            </a:extLst>
          </p:cNvPr>
          <p:cNvGrpSpPr/>
          <p:nvPr/>
        </p:nvGrpSpPr>
        <p:grpSpPr>
          <a:xfrm>
            <a:off x="1101314" y="2014806"/>
            <a:ext cx="5565290" cy="4748629"/>
            <a:chOff x="457200" y="1103531"/>
            <a:chExt cx="3611880" cy="4748629"/>
          </a:xfrm>
        </p:grpSpPr>
        <p:sp>
          <p:nvSpPr>
            <p:cNvPr id="6" name="Round Same Side Corner Rectangle 7">
              <a:extLst>
                <a:ext uri="{FF2B5EF4-FFF2-40B4-BE49-F238E27FC236}">
                  <a16:creationId xmlns:a16="http://schemas.microsoft.com/office/drawing/2014/main" id="{66B089BF-3BC1-407E-97E7-6D67108EB0B7}"/>
                </a:ext>
              </a:extLst>
            </p:cNvPr>
            <p:cNvSpPr/>
            <p:nvPr/>
          </p:nvSpPr>
          <p:spPr>
            <a:xfrm>
              <a:off x="457200" y="1103531"/>
              <a:ext cx="3611880" cy="1127760"/>
            </a:xfrm>
            <a:prstGeom prst="round2SameRect">
              <a:avLst/>
            </a:prstGeom>
            <a:solidFill>
              <a:srgbClr val="535151"/>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8613" rtl="0" eaLnBrk="1" latinLnBrk="0" hangingPunct="1">
                <a:defRPr sz="2100" kern="1200">
                  <a:solidFill>
                    <a:schemeClr val="lt1"/>
                  </a:solidFill>
                  <a:latin typeface="+mn-lt"/>
                  <a:ea typeface="+mn-ea"/>
                  <a:cs typeface="+mn-cs"/>
                </a:defRPr>
              </a:lvl1pPr>
              <a:lvl2pPr marL="548613" algn="l" defTabSz="548613" rtl="0" eaLnBrk="1" latinLnBrk="0" hangingPunct="1">
                <a:defRPr sz="2100" kern="1200">
                  <a:solidFill>
                    <a:schemeClr val="lt1"/>
                  </a:solidFill>
                  <a:latin typeface="+mn-lt"/>
                  <a:ea typeface="+mn-ea"/>
                  <a:cs typeface="+mn-cs"/>
                </a:defRPr>
              </a:lvl2pPr>
              <a:lvl3pPr marL="1097225" algn="l" defTabSz="548613" rtl="0" eaLnBrk="1" latinLnBrk="0" hangingPunct="1">
                <a:defRPr sz="2100" kern="1200">
                  <a:solidFill>
                    <a:schemeClr val="lt1"/>
                  </a:solidFill>
                  <a:latin typeface="+mn-lt"/>
                  <a:ea typeface="+mn-ea"/>
                  <a:cs typeface="+mn-cs"/>
                </a:defRPr>
              </a:lvl3pPr>
              <a:lvl4pPr marL="1645838" algn="l" defTabSz="548613" rtl="0" eaLnBrk="1" latinLnBrk="0" hangingPunct="1">
                <a:defRPr sz="2100" kern="1200">
                  <a:solidFill>
                    <a:schemeClr val="lt1"/>
                  </a:solidFill>
                  <a:latin typeface="+mn-lt"/>
                  <a:ea typeface="+mn-ea"/>
                  <a:cs typeface="+mn-cs"/>
                </a:defRPr>
              </a:lvl4pPr>
              <a:lvl5pPr marL="2194450" algn="l" defTabSz="548613" rtl="0" eaLnBrk="1" latinLnBrk="0" hangingPunct="1">
                <a:defRPr sz="2100" kern="1200">
                  <a:solidFill>
                    <a:schemeClr val="lt1"/>
                  </a:solidFill>
                  <a:latin typeface="+mn-lt"/>
                  <a:ea typeface="+mn-ea"/>
                  <a:cs typeface="+mn-cs"/>
                </a:defRPr>
              </a:lvl5pPr>
              <a:lvl6pPr marL="2743063" algn="l" defTabSz="548613" rtl="0" eaLnBrk="1" latinLnBrk="0" hangingPunct="1">
                <a:defRPr sz="2100" kern="1200">
                  <a:solidFill>
                    <a:schemeClr val="lt1"/>
                  </a:solidFill>
                  <a:latin typeface="+mn-lt"/>
                  <a:ea typeface="+mn-ea"/>
                  <a:cs typeface="+mn-cs"/>
                </a:defRPr>
              </a:lvl6pPr>
              <a:lvl7pPr marL="3291675" algn="l" defTabSz="548613" rtl="0" eaLnBrk="1" latinLnBrk="0" hangingPunct="1">
                <a:defRPr sz="2100" kern="1200">
                  <a:solidFill>
                    <a:schemeClr val="lt1"/>
                  </a:solidFill>
                  <a:latin typeface="+mn-lt"/>
                  <a:ea typeface="+mn-ea"/>
                  <a:cs typeface="+mn-cs"/>
                </a:defRPr>
              </a:lvl7pPr>
              <a:lvl8pPr marL="3840288" algn="l" defTabSz="548613" rtl="0" eaLnBrk="1" latinLnBrk="0" hangingPunct="1">
                <a:defRPr sz="2100" kern="1200">
                  <a:solidFill>
                    <a:schemeClr val="lt1"/>
                  </a:solidFill>
                  <a:latin typeface="+mn-lt"/>
                  <a:ea typeface="+mn-ea"/>
                  <a:cs typeface="+mn-cs"/>
                </a:defRPr>
              </a:lvl8pPr>
              <a:lvl9pPr marL="4388901" algn="l" defTabSz="548613" rtl="0" eaLnBrk="1" latinLnBrk="0" hangingPunct="1">
                <a:defRPr sz="2100" kern="1200">
                  <a:solidFill>
                    <a:schemeClr val="lt1"/>
                  </a:solidFill>
                  <a:latin typeface="+mn-lt"/>
                  <a:ea typeface="+mn-ea"/>
                  <a:cs typeface="+mn-cs"/>
                </a:defRPr>
              </a:lvl9pPr>
            </a:lstStyle>
            <a:p>
              <a:pPr algn="ctr"/>
              <a:r>
                <a:rPr lang="en-US" sz="3600" dirty="0">
                  <a:latin typeface="Arial" panose="020B0604020202020204" pitchFamily="34" charset="0"/>
                  <a:cs typeface="Arial" panose="020B0604020202020204" pitchFamily="34" charset="0"/>
                </a:rPr>
                <a:t>School District and </a:t>
              </a:r>
            </a:p>
            <a:p>
              <a:pPr algn="ctr"/>
              <a:r>
                <a:rPr lang="en-US" sz="3600" dirty="0">
                  <a:latin typeface="Arial" panose="020B0604020202020204" pitchFamily="34" charset="0"/>
                  <a:cs typeface="Arial" panose="020B0604020202020204" pitchFamily="34" charset="0"/>
                </a:rPr>
                <a:t>Child Protection Agency</a:t>
              </a:r>
            </a:p>
          </p:txBody>
        </p:sp>
        <p:sp>
          <p:nvSpPr>
            <p:cNvPr id="7" name="Rectangle 6">
              <a:extLst>
                <a:ext uri="{FF2B5EF4-FFF2-40B4-BE49-F238E27FC236}">
                  <a16:creationId xmlns:a16="http://schemas.microsoft.com/office/drawing/2014/main" id="{001CD836-64D1-42DC-BFB5-9C243F9C03BA}"/>
                </a:ext>
              </a:extLst>
            </p:cNvPr>
            <p:cNvSpPr/>
            <p:nvPr/>
          </p:nvSpPr>
          <p:spPr>
            <a:xfrm>
              <a:off x="457200" y="2231291"/>
              <a:ext cx="3611880" cy="3620869"/>
            </a:xfrm>
            <a:prstGeom prst="rect">
              <a:avLst/>
            </a:prstGeom>
            <a:solidFill>
              <a:schemeClr val="bg1">
                <a:lumMod val="95000"/>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8613" rtl="0" eaLnBrk="1" latinLnBrk="0" hangingPunct="1">
                <a:defRPr sz="2100" kern="1200">
                  <a:solidFill>
                    <a:schemeClr val="lt1"/>
                  </a:solidFill>
                  <a:latin typeface="+mn-lt"/>
                  <a:ea typeface="+mn-ea"/>
                  <a:cs typeface="+mn-cs"/>
                </a:defRPr>
              </a:lvl1pPr>
              <a:lvl2pPr marL="548613" algn="l" defTabSz="548613" rtl="0" eaLnBrk="1" latinLnBrk="0" hangingPunct="1">
                <a:defRPr sz="2100" kern="1200">
                  <a:solidFill>
                    <a:schemeClr val="lt1"/>
                  </a:solidFill>
                  <a:latin typeface="+mn-lt"/>
                  <a:ea typeface="+mn-ea"/>
                  <a:cs typeface="+mn-cs"/>
                </a:defRPr>
              </a:lvl2pPr>
              <a:lvl3pPr marL="1097225" algn="l" defTabSz="548613" rtl="0" eaLnBrk="1" latinLnBrk="0" hangingPunct="1">
                <a:defRPr sz="2100" kern="1200">
                  <a:solidFill>
                    <a:schemeClr val="lt1"/>
                  </a:solidFill>
                  <a:latin typeface="+mn-lt"/>
                  <a:ea typeface="+mn-ea"/>
                  <a:cs typeface="+mn-cs"/>
                </a:defRPr>
              </a:lvl3pPr>
              <a:lvl4pPr marL="1645838" algn="l" defTabSz="548613" rtl="0" eaLnBrk="1" latinLnBrk="0" hangingPunct="1">
                <a:defRPr sz="2100" kern="1200">
                  <a:solidFill>
                    <a:schemeClr val="lt1"/>
                  </a:solidFill>
                  <a:latin typeface="+mn-lt"/>
                  <a:ea typeface="+mn-ea"/>
                  <a:cs typeface="+mn-cs"/>
                </a:defRPr>
              </a:lvl4pPr>
              <a:lvl5pPr marL="2194450" algn="l" defTabSz="548613" rtl="0" eaLnBrk="1" latinLnBrk="0" hangingPunct="1">
                <a:defRPr sz="2100" kern="1200">
                  <a:solidFill>
                    <a:schemeClr val="lt1"/>
                  </a:solidFill>
                  <a:latin typeface="+mn-lt"/>
                  <a:ea typeface="+mn-ea"/>
                  <a:cs typeface="+mn-cs"/>
                </a:defRPr>
              </a:lvl5pPr>
              <a:lvl6pPr marL="2743063" algn="l" defTabSz="548613" rtl="0" eaLnBrk="1" latinLnBrk="0" hangingPunct="1">
                <a:defRPr sz="2100" kern="1200">
                  <a:solidFill>
                    <a:schemeClr val="lt1"/>
                  </a:solidFill>
                  <a:latin typeface="+mn-lt"/>
                  <a:ea typeface="+mn-ea"/>
                  <a:cs typeface="+mn-cs"/>
                </a:defRPr>
              </a:lvl6pPr>
              <a:lvl7pPr marL="3291675" algn="l" defTabSz="548613" rtl="0" eaLnBrk="1" latinLnBrk="0" hangingPunct="1">
                <a:defRPr sz="2100" kern="1200">
                  <a:solidFill>
                    <a:schemeClr val="lt1"/>
                  </a:solidFill>
                  <a:latin typeface="+mn-lt"/>
                  <a:ea typeface="+mn-ea"/>
                  <a:cs typeface="+mn-cs"/>
                </a:defRPr>
              </a:lvl7pPr>
              <a:lvl8pPr marL="3840288" algn="l" defTabSz="548613" rtl="0" eaLnBrk="1" latinLnBrk="0" hangingPunct="1">
                <a:defRPr sz="2100" kern="1200">
                  <a:solidFill>
                    <a:schemeClr val="lt1"/>
                  </a:solidFill>
                  <a:latin typeface="+mn-lt"/>
                  <a:ea typeface="+mn-ea"/>
                  <a:cs typeface="+mn-cs"/>
                </a:defRPr>
              </a:lvl8pPr>
              <a:lvl9pPr marL="4388901" algn="l" defTabSz="548613" rtl="0" eaLnBrk="1" latinLnBrk="0" hangingPunct="1">
                <a:defRPr sz="2100" kern="1200">
                  <a:solidFill>
                    <a:schemeClr val="lt1"/>
                  </a:solidFill>
                  <a:latin typeface="+mn-lt"/>
                  <a:ea typeface="+mn-ea"/>
                  <a:cs typeface="+mn-cs"/>
                </a:defRPr>
              </a:lvl9pPr>
            </a:lstStyle>
            <a:p>
              <a:pPr algn="ctr"/>
              <a:r>
                <a:rPr lang="en-US" sz="3600" dirty="0">
                  <a:solidFill>
                    <a:schemeClr val="tx1"/>
                  </a:solidFill>
                  <a:latin typeface="Arial" panose="020B0604020202020204" pitchFamily="34" charset="0"/>
                  <a:cs typeface="Arial" panose="020B0604020202020204" pitchFamily="34" charset="0"/>
                </a:rPr>
                <a:t>Establish guidelines to </a:t>
              </a:r>
            </a:p>
            <a:p>
              <a:pPr algn="ctr"/>
              <a:r>
                <a:rPr lang="en-US" sz="3600" dirty="0">
                  <a:solidFill>
                    <a:schemeClr val="tx1"/>
                  </a:solidFill>
                  <a:latin typeface="Arial" panose="020B0604020202020204" pitchFamily="34" charset="0"/>
                  <a:cs typeface="Arial" panose="020B0604020202020204" pitchFamily="34" charset="0"/>
                </a:rPr>
                <a:t>be used in the decision-making process</a:t>
              </a:r>
            </a:p>
          </p:txBody>
        </p:sp>
      </p:grpSp>
      <p:grpSp>
        <p:nvGrpSpPr>
          <p:cNvPr id="8" name="Group 7">
            <a:extLst>
              <a:ext uri="{FF2B5EF4-FFF2-40B4-BE49-F238E27FC236}">
                <a16:creationId xmlns:a16="http://schemas.microsoft.com/office/drawing/2014/main" id="{6F30B652-3A2B-419D-87A0-1053121F4068}"/>
              </a:ext>
            </a:extLst>
          </p:cNvPr>
          <p:cNvGrpSpPr/>
          <p:nvPr/>
        </p:nvGrpSpPr>
        <p:grpSpPr>
          <a:xfrm>
            <a:off x="7963796" y="2014806"/>
            <a:ext cx="5565290" cy="4748629"/>
            <a:chOff x="457200" y="1103531"/>
            <a:chExt cx="3611880" cy="4748629"/>
          </a:xfrm>
        </p:grpSpPr>
        <p:sp>
          <p:nvSpPr>
            <p:cNvPr id="9" name="Round Same Side Corner Rectangle 5">
              <a:extLst>
                <a:ext uri="{FF2B5EF4-FFF2-40B4-BE49-F238E27FC236}">
                  <a16:creationId xmlns:a16="http://schemas.microsoft.com/office/drawing/2014/main" id="{B90805D3-13B3-47E4-8746-EDC341F26E35}"/>
                </a:ext>
              </a:extLst>
            </p:cNvPr>
            <p:cNvSpPr/>
            <p:nvPr/>
          </p:nvSpPr>
          <p:spPr>
            <a:xfrm>
              <a:off x="457200" y="1103531"/>
              <a:ext cx="3611880" cy="1127760"/>
            </a:xfrm>
            <a:prstGeom prst="round2SameRect">
              <a:avLst/>
            </a:prstGeom>
            <a:solidFill>
              <a:srgbClr val="535151"/>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8613" rtl="0" eaLnBrk="1" latinLnBrk="0" hangingPunct="1">
                <a:defRPr sz="2100" kern="1200">
                  <a:solidFill>
                    <a:schemeClr val="lt1"/>
                  </a:solidFill>
                  <a:latin typeface="+mn-lt"/>
                  <a:ea typeface="+mn-ea"/>
                  <a:cs typeface="+mn-cs"/>
                </a:defRPr>
              </a:lvl1pPr>
              <a:lvl2pPr marL="548613" algn="l" defTabSz="548613" rtl="0" eaLnBrk="1" latinLnBrk="0" hangingPunct="1">
                <a:defRPr sz="2100" kern="1200">
                  <a:solidFill>
                    <a:schemeClr val="lt1"/>
                  </a:solidFill>
                  <a:latin typeface="+mn-lt"/>
                  <a:ea typeface="+mn-ea"/>
                  <a:cs typeface="+mn-cs"/>
                </a:defRPr>
              </a:lvl2pPr>
              <a:lvl3pPr marL="1097225" algn="l" defTabSz="548613" rtl="0" eaLnBrk="1" latinLnBrk="0" hangingPunct="1">
                <a:defRPr sz="2100" kern="1200">
                  <a:solidFill>
                    <a:schemeClr val="lt1"/>
                  </a:solidFill>
                  <a:latin typeface="+mn-lt"/>
                  <a:ea typeface="+mn-ea"/>
                  <a:cs typeface="+mn-cs"/>
                </a:defRPr>
              </a:lvl3pPr>
              <a:lvl4pPr marL="1645838" algn="l" defTabSz="548613" rtl="0" eaLnBrk="1" latinLnBrk="0" hangingPunct="1">
                <a:defRPr sz="2100" kern="1200">
                  <a:solidFill>
                    <a:schemeClr val="lt1"/>
                  </a:solidFill>
                  <a:latin typeface="+mn-lt"/>
                  <a:ea typeface="+mn-ea"/>
                  <a:cs typeface="+mn-cs"/>
                </a:defRPr>
              </a:lvl4pPr>
              <a:lvl5pPr marL="2194450" algn="l" defTabSz="548613" rtl="0" eaLnBrk="1" latinLnBrk="0" hangingPunct="1">
                <a:defRPr sz="2100" kern="1200">
                  <a:solidFill>
                    <a:schemeClr val="lt1"/>
                  </a:solidFill>
                  <a:latin typeface="+mn-lt"/>
                  <a:ea typeface="+mn-ea"/>
                  <a:cs typeface="+mn-cs"/>
                </a:defRPr>
              </a:lvl5pPr>
              <a:lvl6pPr marL="2743063" algn="l" defTabSz="548613" rtl="0" eaLnBrk="1" latinLnBrk="0" hangingPunct="1">
                <a:defRPr sz="2100" kern="1200">
                  <a:solidFill>
                    <a:schemeClr val="lt1"/>
                  </a:solidFill>
                  <a:latin typeface="+mn-lt"/>
                  <a:ea typeface="+mn-ea"/>
                  <a:cs typeface="+mn-cs"/>
                </a:defRPr>
              </a:lvl6pPr>
              <a:lvl7pPr marL="3291675" algn="l" defTabSz="548613" rtl="0" eaLnBrk="1" latinLnBrk="0" hangingPunct="1">
                <a:defRPr sz="2100" kern="1200">
                  <a:solidFill>
                    <a:schemeClr val="lt1"/>
                  </a:solidFill>
                  <a:latin typeface="+mn-lt"/>
                  <a:ea typeface="+mn-ea"/>
                  <a:cs typeface="+mn-cs"/>
                </a:defRPr>
              </a:lvl7pPr>
              <a:lvl8pPr marL="3840288" algn="l" defTabSz="548613" rtl="0" eaLnBrk="1" latinLnBrk="0" hangingPunct="1">
                <a:defRPr sz="2100" kern="1200">
                  <a:solidFill>
                    <a:schemeClr val="lt1"/>
                  </a:solidFill>
                  <a:latin typeface="+mn-lt"/>
                  <a:ea typeface="+mn-ea"/>
                  <a:cs typeface="+mn-cs"/>
                </a:defRPr>
              </a:lvl8pPr>
              <a:lvl9pPr marL="4388901" algn="l" defTabSz="548613" rtl="0" eaLnBrk="1" latinLnBrk="0" hangingPunct="1">
                <a:defRPr sz="2100" kern="1200">
                  <a:solidFill>
                    <a:schemeClr val="lt1"/>
                  </a:solidFill>
                  <a:latin typeface="+mn-lt"/>
                  <a:ea typeface="+mn-ea"/>
                  <a:cs typeface="+mn-cs"/>
                </a:defRPr>
              </a:lvl9pPr>
            </a:lstStyle>
            <a:p>
              <a:pPr algn="ctr"/>
              <a:r>
                <a:rPr lang="en-US" sz="3600" dirty="0">
                  <a:latin typeface="Arial" panose="020B0604020202020204" pitchFamily="34" charset="0"/>
                  <a:cs typeface="Arial" panose="020B0604020202020204" pitchFamily="34" charset="0"/>
                </a:rPr>
                <a:t>If a decision cannot be reached…</a:t>
              </a:r>
            </a:p>
          </p:txBody>
        </p:sp>
        <p:sp>
          <p:nvSpPr>
            <p:cNvPr id="10" name="Rectangle 9">
              <a:extLst>
                <a:ext uri="{FF2B5EF4-FFF2-40B4-BE49-F238E27FC236}">
                  <a16:creationId xmlns:a16="http://schemas.microsoft.com/office/drawing/2014/main" id="{ECB11DD4-929D-425F-AC8D-4DDDDA8A7682}"/>
                </a:ext>
              </a:extLst>
            </p:cNvPr>
            <p:cNvSpPr/>
            <p:nvPr/>
          </p:nvSpPr>
          <p:spPr>
            <a:xfrm>
              <a:off x="457200" y="2231291"/>
              <a:ext cx="3611880" cy="3620869"/>
            </a:xfrm>
            <a:prstGeom prst="rect">
              <a:avLst/>
            </a:prstGeom>
            <a:solidFill>
              <a:schemeClr val="bg1">
                <a:lumMod val="95000"/>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548613" rtl="0" eaLnBrk="1" latinLnBrk="0" hangingPunct="1">
                <a:defRPr sz="2100" kern="1200">
                  <a:solidFill>
                    <a:schemeClr val="lt1"/>
                  </a:solidFill>
                  <a:latin typeface="+mn-lt"/>
                  <a:ea typeface="+mn-ea"/>
                  <a:cs typeface="+mn-cs"/>
                </a:defRPr>
              </a:lvl1pPr>
              <a:lvl2pPr marL="548613" algn="l" defTabSz="548613" rtl="0" eaLnBrk="1" latinLnBrk="0" hangingPunct="1">
                <a:defRPr sz="2100" kern="1200">
                  <a:solidFill>
                    <a:schemeClr val="lt1"/>
                  </a:solidFill>
                  <a:latin typeface="+mn-lt"/>
                  <a:ea typeface="+mn-ea"/>
                  <a:cs typeface="+mn-cs"/>
                </a:defRPr>
              </a:lvl2pPr>
              <a:lvl3pPr marL="1097225" algn="l" defTabSz="548613" rtl="0" eaLnBrk="1" latinLnBrk="0" hangingPunct="1">
                <a:defRPr sz="2100" kern="1200">
                  <a:solidFill>
                    <a:schemeClr val="lt1"/>
                  </a:solidFill>
                  <a:latin typeface="+mn-lt"/>
                  <a:ea typeface="+mn-ea"/>
                  <a:cs typeface="+mn-cs"/>
                </a:defRPr>
              </a:lvl3pPr>
              <a:lvl4pPr marL="1645838" algn="l" defTabSz="548613" rtl="0" eaLnBrk="1" latinLnBrk="0" hangingPunct="1">
                <a:defRPr sz="2100" kern="1200">
                  <a:solidFill>
                    <a:schemeClr val="lt1"/>
                  </a:solidFill>
                  <a:latin typeface="+mn-lt"/>
                  <a:ea typeface="+mn-ea"/>
                  <a:cs typeface="+mn-cs"/>
                </a:defRPr>
              </a:lvl4pPr>
              <a:lvl5pPr marL="2194450" algn="l" defTabSz="548613" rtl="0" eaLnBrk="1" latinLnBrk="0" hangingPunct="1">
                <a:defRPr sz="2100" kern="1200">
                  <a:solidFill>
                    <a:schemeClr val="lt1"/>
                  </a:solidFill>
                  <a:latin typeface="+mn-lt"/>
                  <a:ea typeface="+mn-ea"/>
                  <a:cs typeface="+mn-cs"/>
                </a:defRPr>
              </a:lvl5pPr>
              <a:lvl6pPr marL="2743063" algn="l" defTabSz="548613" rtl="0" eaLnBrk="1" latinLnBrk="0" hangingPunct="1">
                <a:defRPr sz="2100" kern="1200">
                  <a:solidFill>
                    <a:schemeClr val="lt1"/>
                  </a:solidFill>
                  <a:latin typeface="+mn-lt"/>
                  <a:ea typeface="+mn-ea"/>
                  <a:cs typeface="+mn-cs"/>
                </a:defRPr>
              </a:lvl6pPr>
              <a:lvl7pPr marL="3291675" algn="l" defTabSz="548613" rtl="0" eaLnBrk="1" latinLnBrk="0" hangingPunct="1">
                <a:defRPr sz="2100" kern="1200">
                  <a:solidFill>
                    <a:schemeClr val="lt1"/>
                  </a:solidFill>
                  <a:latin typeface="+mn-lt"/>
                  <a:ea typeface="+mn-ea"/>
                  <a:cs typeface="+mn-cs"/>
                </a:defRPr>
              </a:lvl7pPr>
              <a:lvl8pPr marL="3840288" algn="l" defTabSz="548613" rtl="0" eaLnBrk="1" latinLnBrk="0" hangingPunct="1">
                <a:defRPr sz="2100" kern="1200">
                  <a:solidFill>
                    <a:schemeClr val="lt1"/>
                  </a:solidFill>
                  <a:latin typeface="+mn-lt"/>
                  <a:ea typeface="+mn-ea"/>
                  <a:cs typeface="+mn-cs"/>
                </a:defRPr>
              </a:lvl8pPr>
              <a:lvl9pPr marL="4388901" algn="l" defTabSz="548613" rtl="0" eaLnBrk="1" latinLnBrk="0" hangingPunct="1">
                <a:defRPr sz="2100" kern="1200">
                  <a:solidFill>
                    <a:schemeClr val="lt1"/>
                  </a:solidFill>
                  <a:latin typeface="+mn-lt"/>
                  <a:ea typeface="+mn-ea"/>
                  <a:cs typeface="+mn-cs"/>
                </a:defRPr>
              </a:lvl9pPr>
            </a:lstStyle>
            <a:p>
              <a:pPr algn="ctr"/>
              <a:r>
                <a:rPr lang="en-US" sz="3600" dirty="0">
                  <a:solidFill>
                    <a:schemeClr val="tx1"/>
                  </a:solidFill>
                  <a:latin typeface="Arial" panose="020B0604020202020204" pitchFamily="34" charset="0"/>
                  <a:cs typeface="Arial" panose="020B0604020202020204" pitchFamily="34" charset="0"/>
                </a:rPr>
                <a:t>Child protection agency should decide the best educational placement for the child </a:t>
              </a:r>
              <a:endParaRPr lang="en-US" sz="3600" b="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926910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6BC4A516908D44B04DD851D72A7FB1" ma:contentTypeVersion="10" ma:contentTypeDescription="Create a new document." ma:contentTypeScope="" ma:versionID="0a4b1356b16c20fefa46caa5218b93a8">
  <xsd:schema xmlns:xsd="http://www.w3.org/2001/XMLSchema" xmlns:xs="http://www.w3.org/2001/XMLSchema" xmlns:p="http://schemas.microsoft.com/office/2006/metadata/properties" xmlns:ns2="9e7345f5-23e2-40da-a527-d1432b04cf8d" xmlns:ns3="66eaf07b-c65c-473d-92a0-cd8f808fc83a" targetNamespace="http://schemas.microsoft.com/office/2006/metadata/properties" ma:root="true" ma:fieldsID="f8900bc290075cea6e8511879b93cc3d" ns2:_="" ns3:_="">
    <xsd:import namespace="9e7345f5-23e2-40da-a527-d1432b04cf8d"/>
    <xsd:import namespace="66eaf07b-c65c-473d-92a0-cd8f808fc8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345f5-23e2-40da-a527-d1432b04c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eaf07b-c65c-473d-92a0-cd8f808fc8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930028-4B69-4525-BB3D-18A7E2DDA7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345f5-23e2-40da-a527-d1432b04cf8d"/>
    <ds:schemaRef ds:uri="66eaf07b-c65c-473d-92a0-cd8f808fc8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56C8AE-CD79-4A75-9AC7-672DABA5CFB9}">
  <ds:schemaRefs>
    <ds:schemaRef ds:uri="http://purl.org/dc/terms/"/>
    <ds:schemaRef ds:uri="http://schemas.microsoft.com/office/infopath/2007/PartnerControls"/>
    <ds:schemaRef ds:uri="http://www.w3.org/XML/1998/namespace"/>
    <ds:schemaRef ds:uri="http://purl.org/dc/elements/1.1/"/>
    <ds:schemaRef ds:uri="9e7345f5-23e2-40da-a527-d1432b04cf8d"/>
    <ds:schemaRef ds:uri="http://schemas.microsoft.com/office/2006/documentManagement/types"/>
    <ds:schemaRef ds:uri="66eaf07b-c65c-473d-92a0-cd8f808fc83a"/>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3A909DA-0368-4C6F-B4D9-FAAD33D863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1272</Words>
  <Application>Microsoft Office PowerPoint</Application>
  <PresentationFormat>Custom</PresentationFormat>
  <Paragraphs>73</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Every Student Succeeds Act  Foster Care: Best Interest Determination, Records Transfer, Immediate Enrollment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Collaborate for the Best Decision</vt:lpstr>
      <vt:lpstr>Student’s Best Interest</vt:lpstr>
      <vt:lpstr>PowerPoint Presentation</vt:lpstr>
      <vt:lpstr>Records</vt:lpstr>
      <vt:lpstr>Dec. 10 Effective Date</vt:lpstr>
      <vt:lpstr>education.ohio.gov</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3</cp:revision>
  <dcterms:created xsi:type="dcterms:W3CDTF">2015-07-08T14:36:51Z</dcterms:created>
  <dcterms:modified xsi:type="dcterms:W3CDTF">2021-04-26T18:27:15Z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0x0101000F6BC4A516908D44B04DD851D72A7FB1</vt:lpwstr>
  </property>
</Properties>
</file>