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8"/>
  </p:notesMasterIdLst>
  <p:sldIdLst>
    <p:sldId id="256" r:id="rId5"/>
    <p:sldId id="301" r:id="rId6"/>
    <p:sldId id="300" r:id="rId7"/>
    <p:sldId id="299" r:id="rId8"/>
    <p:sldId id="298" r:id="rId9"/>
    <p:sldId id="297" r:id="rId10"/>
    <p:sldId id="302" r:id="rId11"/>
    <p:sldId id="303" r:id="rId12"/>
    <p:sldId id="304" r:id="rId13"/>
    <p:sldId id="306" r:id="rId14"/>
    <p:sldId id="305" r:id="rId15"/>
    <p:sldId id="296" r:id="rId16"/>
    <p:sldId id="290" r:id="rId17"/>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9D11"/>
    <a:srgbClr val="700D1B"/>
    <a:srgbClr val="D29E10"/>
    <a:srgbClr val="73A5CC"/>
    <a:srgbClr val="535151"/>
    <a:srgbClr val="60594B"/>
    <a:srgbClr val="EAEAEA"/>
    <a:srgbClr val="94AF2A"/>
    <a:srgbClr val="6CAEDF"/>
    <a:srgbClr val="CD092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5"/>
    <p:restoredTop sz="85767" autoAdjust="0"/>
  </p:normalViewPr>
  <p:slideViewPr>
    <p:cSldViewPr snapToGrid="0" snapToObjects="1">
      <p:cViewPr varScale="1">
        <p:scale>
          <a:sx n="57" d="100"/>
          <a:sy n="57" d="100"/>
        </p:scale>
        <p:origin x="1404" y="72"/>
      </p:cViewPr>
      <p:guideLst>
        <p:guide orient="horz" pos="2160"/>
        <p:guide pos="3840"/>
        <p:guide orient="horz" pos="2592"/>
        <p:guide pos="4656"/>
      </p:guideLst>
    </p:cSldViewPr>
  </p:slideViewPr>
  <p:notesTextViewPr>
    <p:cViewPr>
      <p:scale>
        <a:sx n="100" d="100"/>
        <a:sy n="100" d="100"/>
      </p:scale>
      <p:origin x="0" y="0"/>
    </p:cViewPr>
  </p:notesText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4/26/2021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Thank you for joining us today to learn about how to collaborate with local child welfare agencies to ensure educational stability for students in foster care. </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These new</a:t>
            </a:r>
            <a:r>
              <a:rPr lang="en-US" baseline="0" dirty="0"/>
              <a:t> provisions apply to any child who is in foster care, which is defined as “</a:t>
            </a:r>
            <a:r>
              <a:rPr lang="en-US" dirty="0"/>
              <a:t>24-hour substitute care for children placed away from their parents or guardians and for whom the child protection agency has placement and care responsibility.” This includes,</a:t>
            </a:r>
            <a:r>
              <a:rPr lang="en-US" baseline="0" dirty="0"/>
              <a:t> but is not limited to, placement in foster homes, kinship care (which is placement with a relative or family friend), group homes, emergency shelters, residential facilities, child care institutions, and pre-adoptive homes. Students in foster care face stigmatization due to homelessness, so it is important to be sensitive when identifying homeless youth.</a:t>
            </a:r>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1072218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The foster</a:t>
            </a:r>
            <a:r>
              <a:rPr lang="en-US" baseline="0" dirty="0"/>
              <a:t> care provisions emphasize the importance of collaboration and joint decision making between child welfare agencies and educational agencies. While these new educational stability provisions do not create new requirements for child welfare agencies, they mirror and enhance similar provisions governing child welfare agencies. ESSA highlights that the educational stability of children in foster care is a joint responsibility of educational and child welfare agencies, and to successfully implement these provisions continuous collaboration is necessary.   </a:t>
            </a:r>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2912268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Thank you for joining us to learn more about the foster care provisions in the Every Student Succeeds Act. Please note that these provisions take effect on December 10, 2016. Please view our additional videos to learn more about: </a:t>
            </a:r>
          </a:p>
          <a:p>
            <a:r>
              <a:rPr lang="en-US" sz="1400" kern="1200" dirty="0">
                <a:solidFill>
                  <a:schemeClr val="tx1"/>
                </a:solidFill>
                <a:effectLst/>
                <a:latin typeface="Arial" panose="020B0604020202020204" pitchFamily="34" charset="0"/>
                <a:ea typeface="+mn-ea"/>
                <a:cs typeface="Arial" panose="020B0604020202020204" pitchFamily="34" charset="0"/>
              </a:rPr>
              <a:t>Overview of foster care provisions</a:t>
            </a:r>
          </a:p>
          <a:p>
            <a:r>
              <a:rPr lang="en-US" sz="1400" kern="1200" dirty="0">
                <a:solidFill>
                  <a:schemeClr val="tx1"/>
                </a:solidFill>
                <a:effectLst/>
                <a:latin typeface="Arial" panose="020B0604020202020204" pitchFamily="34" charset="0"/>
                <a:ea typeface="+mn-ea"/>
                <a:cs typeface="Arial" panose="020B0604020202020204" pitchFamily="34" charset="0"/>
              </a:rPr>
              <a:t>Educational Stability for foster youth</a:t>
            </a:r>
          </a:p>
          <a:p>
            <a:r>
              <a:rPr lang="en-US" sz="1400" kern="1200" dirty="0">
                <a:solidFill>
                  <a:schemeClr val="tx1"/>
                </a:solidFill>
                <a:effectLst/>
                <a:latin typeface="Arial" panose="020B0604020202020204" pitchFamily="34" charset="0"/>
                <a:ea typeface="+mn-ea"/>
                <a:cs typeface="Arial" panose="020B0604020202020204" pitchFamily="34" charset="0"/>
              </a:rPr>
              <a:t>Information about the district point of contact</a:t>
            </a:r>
          </a:p>
          <a:p>
            <a:r>
              <a:rPr lang="en-US" sz="1400" kern="1200" dirty="0">
                <a:solidFill>
                  <a:schemeClr val="tx1"/>
                </a:solidFill>
                <a:effectLst/>
                <a:latin typeface="Arial" panose="020B0604020202020204" pitchFamily="34" charset="0"/>
                <a:ea typeface="+mn-ea"/>
                <a:cs typeface="Arial" panose="020B0604020202020204" pitchFamily="34" charset="0"/>
              </a:rPr>
              <a:t>Information about transportation</a:t>
            </a:r>
          </a:p>
          <a:p>
            <a:r>
              <a:rPr lang="en-US" sz="1400" kern="1200" dirty="0">
                <a:solidFill>
                  <a:schemeClr val="tx1"/>
                </a:solidFill>
                <a:effectLst/>
                <a:latin typeface="Arial" panose="020B0604020202020204" pitchFamily="34" charset="0"/>
                <a:ea typeface="+mn-ea"/>
                <a:cs typeface="Arial" panose="020B0604020202020204" pitchFamily="34" charset="0"/>
              </a:rPr>
              <a:t>ODE will communicate further guidance on implementation of ESSA’s educational stability provisions for students in foster care when more information becomes available.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358094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In December 2015, the United States Congress passed the Every Student Succeeds Act, also called ESSA, which reauthorized the Elementary and Secondary Education Act of 1965.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386044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ESSA highlights the unique needs of children in foster care by instituting new protections to ensure educational stability. Some of these new provisions</a:t>
            </a:r>
            <a:r>
              <a:rPr lang="en-US" sz="1400" b="1" kern="1200" dirty="0">
                <a:solidFill>
                  <a:schemeClr val="tx1"/>
                </a:solidFill>
                <a:effectLst/>
                <a:latin typeface="Arial" panose="020B0604020202020204" pitchFamily="34" charset="0"/>
                <a:ea typeface="+mn-ea"/>
                <a:cs typeface="Arial" panose="020B0604020202020204" pitchFamily="34" charset="0"/>
              </a:rPr>
              <a:t> </a:t>
            </a:r>
            <a:r>
              <a:rPr lang="en-US" sz="1400" kern="1200" dirty="0">
                <a:solidFill>
                  <a:schemeClr val="tx1"/>
                </a:solidFill>
                <a:effectLst/>
                <a:latin typeface="Arial" panose="020B0604020202020204" pitchFamily="34" charset="0"/>
                <a:ea typeface="+mn-ea"/>
                <a:cs typeface="Arial" panose="020B0604020202020204" pitchFamily="34" charset="0"/>
              </a:rPr>
              <a:t>take effect on December 10, 2016.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1110088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Foster care provisions in ESSA highlight the need to ensure educational stability for children in foster care, with particular emphasis on collaboration between ODE, districts, and state and local child welfare agencies to ensure that students in foster care have the opportunity to achieve at the same high level as their peers.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202154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There are several ways a district and child protection agency should work together to ensure the educational stability of students in foster care. Children in foster care should remain in their school of origin, or the school the child was enrolled in at the time of placement in foster care, unless it is determined that remaining in the school of origin is not in the best interest of the student. A team familiar with the child’s background and educational needs should meet and make a best interest determination.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3190474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If it is not in the student’s best interest to remain in the school of origin, the child should be immediately enrolled in the new school even if the child does not have the records normally required for enrollment. The enrolling school should immediately contact the school of origin to obtain relevant academic records.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3120579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Districts must designate a foster care point of contact to work with the local child protection agency (if the child protection agency contacts the district in writing). The contact should coordinate with child welfare agencies, lead the development of a process for making the best interest determination for a student, facilitate transfer records, and ensure that foster students are enrolled and regularly attending school.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1389209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The contact should coordinate with child welfare agencies, lead the development of a process for making the best interest determination for a student, facilitate transfer records, and ensure that foster students are enrolled and regularly attending school.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Identification:</a:t>
            </a:r>
          </a:p>
          <a:p>
            <a:r>
              <a:rPr lang="en-US" sz="1400" kern="1200" dirty="0">
                <a:solidFill>
                  <a:schemeClr val="tx1"/>
                </a:solidFill>
                <a:effectLst/>
                <a:latin typeface="Arial" panose="020B0604020202020204" pitchFamily="34" charset="0"/>
                <a:ea typeface="+mn-ea"/>
                <a:cs typeface="Arial" panose="020B0604020202020204" pitchFamily="34" charset="0"/>
              </a:rPr>
              <a:t>Districts will need to identify which students in their district are in foster care and coordinate with child welfare agencies to establish formal mechanisms to ensure that they are promptly notified when a child enters foster care or changes foster care placements. The district and the child protection agency should share information concerning the foster child.</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343588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If the child remains in her/his school of origin while in foster care, districts have to develop and implement a plan to transport the child from the foster home to the school of origin.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2312641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09888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7024" y="6670423"/>
            <a:ext cx="7680960" cy="553998"/>
          </a:xfrm>
        </p:spPr>
        <p:txBody>
          <a:bodyPr/>
          <a:lstStyle/>
          <a:p>
            <a:r>
              <a:rPr lang="en-US" sz="3600" dirty="0">
                <a:solidFill>
                  <a:schemeClr val="tx1">
                    <a:tint val="75000"/>
                  </a:schemeClr>
                </a:solidFill>
              </a:rPr>
              <a:t>Updated ∙ January 2021</a:t>
            </a:r>
            <a:r>
              <a:rPr lang="en-US" sz="3600" dirty="0"/>
              <a:t> </a:t>
            </a:r>
          </a:p>
        </p:txBody>
      </p:sp>
      <p:sp>
        <p:nvSpPr>
          <p:cNvPr id="6" name="Title 1">
            <a:extLst>
              <a:ext uri="{FF2B5EF4-FFF2-40B4-BE49-F238E27FC236}">
                <a16:creationId xmlns:a16="http://schemas.microsoft.com/office/drawing/2014/main" id="{9E49E3F7-0F5D-44E5-A0BF-7D277B68DD74}"/>
              </a:ext>
            </a:extLst>
          </p:cNvPr>
          <p:cNvSpPr>
            <a:spLocks noGrp="1"/>
          </p:cNvSpPr>
          <p:nvPr>
            <p:ph type="ctrTitle"/>
          </p:nvPr>
        </p:nvSpPr>
        <p:spPr>
          <a:xfrm>
            <a:off x="248271" y="570419"/>
            <a:ext cx="13093797" cy="2769989"/>
          </a:xfrm>
        </p:spPr>
        <p:txBody>
          <a:bodyPr/>
          <a:lstStyle/>
          <a:p>
            <a:r>
              <a:rPr lang="en-US" dirty="0"/>
              <a:t>Every Student Succeeds Act</a:t>
            </a:r>
            <a:br>
              <a:rPr lang="en-US" dirty="0"/>
            </a:br>
            <a:br>
              <a:rPr lang="en-US" dirty="0"/>
            </a:br>
            <a:r>
              <a:rPr lang="en-US" sz="4000" dirty="0">
                <a:solidFill>
                  <a:schemeClr val="tx1"/>
                </a:solidFill>
              </a:rPr>
              <a:t>Foster Care Educational Stability</a:t>
            </a:r>
            <a:br>
              <a:rPr lang="en-US" sz="4000" dirty="0">
                <a:solidFill>
                  <a:schemeClr val="tx1"/>
                </a:solidFill>
              </a:rPr>
            </a:br>
            <a:r>
              <a:rPr lang="en-US" sz="4000" dirty="0">
                <a:solidFill>
                  <a:schemeClr val="tx1"/>
                </a:solidFill>
              </a:rPr>
              <a:t>Overview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AC5ACE-C482-4D41-9606-6BCD5FF4255D}"/>
              </a:ext>
            </a:extLst>
          </p:cNvPr>
          <p:cNvSpPr/>
          <p:nvPr/>
        </p:nvSpPr>
        <p:spPr>
          <a:xfrm>
            <a:off x="0" y="2517"/>
            <a:ext cx="7315200" cy="7608627"/>
          </a:xfrm>
          <a:prstGeom prst="rect">
            <a:avLst/>
          </a:prstGeom>
          <a:solidFill>
            <a:srgbClr val="5351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86842B28-D119-4961-B363-AC9D712EC233}"/>
              </a:ext>
            </a:extLst>
          </p:cNvPr>
          <p:cNvSpPr>
            <a:spLocks noGrp="1"/>
          </p:cNvSpPr>
          <p:nvPr>
            <p:ph idx="1"/>
          </p:nvPr>
        </p:nvSpPr>
        <p:spPr>
          <a:xfrm>
            <a:off x="573578" y="1399222"/>
            <a:ext cx="6168044" cy="5431156"/>
          </a:xfrm>
        </p:spPr>
        <p:txBody>
          <a:bodyPr/>
          <a:lstStyle/>
          <a:p>
            <a:pPr marL="0" indent="0">
              <a:spcAft>
                <a:spcPts val="1800"/>
              </a:spcAft>
              <a:buNone/>
            </a:pPr>
            <a:r>
              <a:rPr lang="en-US" sz="4000" dirty="0">
                <a:solidFill>
                  <a:schemeClr val="bg1"/>
                </a:solidFill>
              </a:rPr>
              <a:t>24-hour substitute care </a:t>
            </a:r>
            <a:br>
              <a:rPr lang="en-US" sz="4000" dirty="0">
                <a:solidFill>
                  <a:schemeClr val="bg1"/>
                </a:solidFill>
              </a:rPr>
            </a:br>
            <a:r>
              <a:rPr lang="en-US" sz="4000" dirty="0">
                <a:solidFill>
                  <a:schemeClr val="bg1"/>
                </a:solidFill>
              </a:rPr>
              <a:t>for children: </a:t>
            </a:r>
          </a:p>
          <a:p>
            <a:pPr marL="566738" indent="-450850">
              <a:buFont typeface="Wingdings" panose="05000000000000000000" pitchFamily="2" charset="2"/>
              <a:buChar char="ü"/>
            </a:pPr>
            <a:r>
              <a:rPr lang="en-US" sz="3600" dirty="0">
                <a:solidFill>
                  <a:schemeClr val="bg1"/>
                </a:solidFill>
              </a:rPr>
              <a:t>Placed away from their parents or guardians</a:t>
            </a:r>
          </a:p>
          <a:p>
            <a:pPr marL="115888" indent="0" algn="ctr">
              <a:buNone/>
            </a:pPr>
            <a:r>
              <a:rPr lang="en-US" sz="3600" dirty="0">
                <a:solidFill>
                  <a:schemeClr val="bg1"/>
                </a:solidFill>
              </a:rPr>
              <a:t>and </a:t>
            </a:r>
          </a:p>
          <a:p>
            <a:pPr marL="566738" indent="-450850">
              <a:buFont typeface="Wingdings" panose="05000000000000000000" pitchFamily="2" charset="2"/>
              <a:buChar char="ü"/>
            </a:pPr>
            <a:r>
              <a:rPr lang="en-US" sz="3600" dirty="0">
                <a:solidFill>
                  <a:schemeClr val="bg1"/>
                </a:solidFill>
              </a:rPr>
              <a:t>Child protection agency has placement/care responsibility </a:t>
            </a:r>
          </a:p>
        </p:txBody>
      </p:sp>
      <p:pic>
        <p:nvPicPr>
          <p:cNvPr id="7" name="Picture 6">
            <a:extLst>
              <a:ext uri="{FF2B5EF4-FFF2-40B4-BE49-F238E27FC236}">
                <a16:creationId xmlns:a16="http://schemas.microsoft.com/office/drawing/2014/main" id="{BA82B373-4350-456F-BECA-9225B7894B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15201" y="0"/>
            <a:ext cx="7315200" cy="7611144"/>
          </a:xfrm>
          <a:prstGeom prst="rect">
            <a:avLst/>
          </a:prstGeom>
        </p:spPr>
      </p:pic>
    </p:spTree>
    <p:extLst>
      <p:ext uri="{BB962C8B-B14F-4D97-AF65-F5344CB8AC3E}">
        <p14:creationId xmlns:p14="http://schemas.microsoft.com/office/powerpoint/2010/main" val="312988903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93FDE-3547-4CF8-921B-A8A2A1B3C659}"/>
              </a:ext>
            </a:extLst>
          </p:cNvPr>
          <p:cNvSpPr/>
          <p:nvPr/>
        </p:nvSpPr>
        <p:spPr>
          <a:xfrm>
            <a:off x="7315200" y="0"/>
            <a:ext cx="7315200" cy="7608627"/>
          </a:xfrm>
          <a:prstGeom prst="rect">
            <a:avLst/>
          </a:prstGeom>
          <a:solidFill>
            <a:srgbClr val="5351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8D840BF9-5F8B-44D9-B222-1B8A7D7CD12E}"/>
              </a:ext>
            </a:extLst>
          </p:cNvPr>
          <p:cNvSpPr>
            <a:spLocks noGrp="1"/>
          </p:cNvSpPr>
          <p:nvPr>
            <p:ph idx="1"/>
          </p:nvPr>
        </p:nvSpPr>
        <p:spPr>
          <a:xfrm>
            <a:off x="8113486" y="1495137"/>
            <a:ext cx="5697713" cy="1626656"/>
          </a:xfrm>
        </p:spPr>
        <p:txBody>
          <a:bodyPr/>
          <a:lstStyle/>
          <a:p>
            <a:pPr marL="0" indent="0">
              <a:buNone/>
            </a:pPr>
            <a:r>
              <a:rPr lang="en-US" sz="3200" dirty="0">
                <a:solidFill>
                  <a:schemeClr val="bg1"/>
                </a:solidFill>
              </a:rPr>
              <a:t>Collaboration and joint </a:t>
            </a:r>
            <a:br>
              <a:rPr lang="en-US" sz="3200" dirty="0">
                <a:solidFill>
                  <a:schemeClr val="bg1"/>
                </a:solidFill>
              </a:rPr>
            </a:br>
            <a:r>
              <a:rPr lang="en-US" sz="3200" dirty="0">
                <a:solidFill>
                  <a:schemeClr val="bg1"/>
                </a:solidFill>
              </a:rPr>
              <a:t>decision making are vital</a:t>
            </a:r>
          </a:p>
        </p:txBody>
      </p:sp>
      <p:sp>
        <p:nvSpPr>
          <p:cNvPr id="6" name="Content Placeholder 2">
            <a:extLst>
              <a:ext uri="{FF2B5EF4-FFF2-40B4-BE49-F238E27FC236}">
                <a16:creationId xmlns:a16="http://schemas.microsoft.com/office/drawing/2014/main" id="{1B7A126E-B600-4D59-AD32-A1532877108F}"/>
              </a:ext>
            </a:extLst>
          </p:cNvPr>
          <p:cNvSpPr txBox="1">
            <a:spLocks/>
          </p:cNvSpPr>
          <p:nvPr/>
        </p:nvSpPr>
        <p:spPr>
          <a:xfrm>
            <a:off x="8152542" y="3253550"/>
            <a:ext cx="6012347" cy="1443739"/>
          </a:xfrm>
          <a:prstGeom prst="rect">
            <a:avLst/>
          </a:prstGeom>
        </p:spPr>
        <p:txBody>
          <a:bodyPr vert="horz" lIns="0" tIns="0" rIns="0" bIns="0" rtlCol="0" anchor="t" anchorCtr="0">
            <a:noAutofit/>
          </a:bodyPr>
          <a:lst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en-US" sz="3200" dirty="0">
                <a:solidFill>
                  <a:schemeClr val="bg1"/>
                </a:solidFill>
              </a:rPr>
              <a:t>Provisions are enhancements, not new requirements</a:t>
            </a:r>
          </a:p>
        </p:txBody>
      </p:sp>
      <p:sp>
        <p:nvSpPr>
          <p:cNvPr id="7" name="Content Placeholder 2">
            <a:extLst>
              <a:ext uri="{FF2B5EF4-FFF2-40B4-BE49-F238E27FC236}">
                <a16:creationId xmlns:a16="http://schemas.microsoft.com/office/drawing/2014/main" id="{3D80AD7C-EE66-437E-902F-A54B439561E0}"/>
              </a:ext>
            </a:extLst>
          </p:cNvPr>
          <p:cNvSpPr txBox="1">
            <a:spLocks/>
          </p:cNvSpPr>
          <p:nvPr/>
        </p:nvSpPr>
        <p:spPr>
          <a:xfrm>
            <a:off x="8152542" y="5070154"/>
            <a:ext cx="5713090" cy="1443739"/>
          </a:xfrm>
          <a:prstGeom prst="rect">
            <a:avLst/>
          </a:prstGeom>
        </p:spPr>
        <p:txBody>
          <a:bodyPr vert="horz" lIns="0" tIns="0" rIns="0" bIns="0" rtlCol="0" anchor="t" anchorCtr="0">
            <a:noAutofit/>
          </a:bodyPr>
          <a:lst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en-US" sz="3200" dirty="0">
                <a:solidFill>
                  <a:schemeClr val="bg1"/>
                </a:solidFill>
              </a:rPr>
              <a:t>Educational stability is a joint responsibility</a:t>
            </a:r>
          </a:p>
        </p:txBody>
      </p:sp>
      <p:pic>
        <p:nvPicPr>
          <p:cNvPr id="9" name="Picture 8">
            <a:extLst>
              <a:ext uri="{FF2B5EF4-FFF2-40B4-BE49-F238E27FC236}">
                <a16:creationId xmlns:a16="http://schemas.microsoft.com/office/drawing/2014/main" id="{5890B364-638E-4C4D-833D-C9F39EFF30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7315200" cy="7608627"/>
          </a:xfrm>
          <a:prstGeom prst="rect">
            <a:avLst/>
          </a:prstGeom>
        </p:spPr>
      </p:pic>
    </p:spTree>
    <p:extLst>
      <p:ext uri="{BB962C8B-B14F-4D97-AF65-F5344CB8AC3E}">
        <p14:creationId xmlns:p14="http://schemas.microsoft.com/office/powerpoint/2010/main" val="162130655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DE_PPT_ImageSlide_v1.png">
            <a:extLst>
              <a:ext uri="{FF2B5EF4-FFF2-40B4-BE49-F238E27FC236}">
                <a16:creationId xmlns:a16="http://schemas.microsoft.com/office/drawing/2014/main" id="{B0C37B3F-260A-446B-ACCC-3A9E31503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14630400" cy="8229600"/>
          </a:xfrm>
          <a:prstGeom prst="rect">
            <a:avLst/>
          </a:prstGeom>
        </p:spPr>
      </p:pic>
      <p:sp>
        <p:nvSpPr>
          <p:cNvPr id="5" name="Title 1">
            <a:extLst>
              <a:ext uri="{FF2B5EF4-FFF2-40B4-BE49-F238E27FC236}">
                <a16:creationId xmlns:a16="http://schemas.microsoft.com/office/drawing/2014/main" id="{4F6688BA-7696-4220-ADF0-851D9DB2B993}"/>
              </a:ext>
            </a:extLst>
          </p:cNvPr>
          <p:cNvSpPr>
            <a:spLocks noGrp="1"/>
          </p:cNvSpPr>
          <p:nvPr>
            <p:ph type="title"/>
          </p:nvPr>
        </p:nvSpPr>
        <p:spPr>
          <a:xfrm>
            <a:off x="731520" y="320043"/>
            <a:ext cx="13167360" cy="830997"/>
          </a:xfrm>
        </p:spPr>
        <p:txBody>
          <a:bodyPr/>
          <a:lstStyle/>
          <a:p>
            <a:r>
              <a:rPr lang="en-US" sz="5400" dirty="0">
                <a:solidFill>
                  <a:schemeClr val="lt1"/>
                </a:solidFill>
                <a:latin typeface="Arial" panose="020B0604020202020204" pitchFamily="34" charset="0"/>
                <a:cs typeface="Arial" panose="020B0604020202020204" pitchFamily="34" charset="0"/>
              </a:rPr>
              <a:t>education.ohio.gov</a:t>
            </a:r>
            <a:endParaRPr lang="en-US" b="0" i="1" dirty="0">
              <a:solidFill>
                <a:schemeClr val="bg1"/>
              </a:solidFill>
            </a:endParaRPr>
          </a:p>
        </p:txBody>
      </p:sp>
      <p:sp>
        <p:nvSpPr>
          <p:cNvPr id="6" name="Rectangle 5">
            <a:extLst>
              <a:ext uri="{FF2B5EF4-FFF2-40B4-BE49-F238E27FC236}">
                <a16:creationId xmlns:a16="http://schemas.microsoft.com/office/drawing/2014/main" id="{D5F24C0D-CC61-49FC-BFD4-8AA2761C6FE4}"/>
              </a:ext>
            </a:extLst>
          </p:cNvPr>
          <p:cNvSpPr/>
          <p:nvPr/>
        </p:nvSpPr>
        <p:spPr>
          <a:xfrm>
            <a:off x="560070" y="4514850"/>
            <a:ext cx="9631680" cy="2691497"/>
          </a:xfrm>
          <a:prstGeom prst="rect">
            <a:avLst/>
          </a:prstGeom>
          <a:solidFill>
            <a:srgbClr val="73A5CC">
              <a:alpha val="76000"/>
            </a:srgbClr>
          </a:solidFill>
          <a:ln>
            <a:solidFill>
              <a:schemeClr val="accent1">
                <a:shade val="95000"/>
                <a:satMod val="105000"/>
                <a:alpha val="4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39725" indent="-457200">
              <a:spcBef>
                <a:spcPct val="20000"/>
              </a:spcBef>
              <a:buFont typeface="Arial" panose="020B0604020202020204" pitchFamily="34" charset="0"/>
              <a:buChar char="•"/>
            </a:pPr>
            <a:r>
              <a:rPr lang="en-US" sz="3200" b="1" dirty="0">
                <a:solidFill>
                  <a:schemeClr val="bg1"/>
                </a:solidFill>
                <a:latin typeface="Arial"/>
                <a:cs typeface="Arial"/>
              </a:rPr>
              <a:t>Overview of foster care provisions</a:t>
            </a:r>
          </a:p>
          <a:p>
            <a:pPr marL="339725" indent="-457200">
              <a:spcBef>
                <a:spcPct val="20000"/>
              </a:spcBef>
              <a:buFont typeface="Arial" panose="020B0604020202020204" pitchFamily="34" charset="0"/>
              <a:buChar char="•"/>
            </a:pPr>
            <a:r>
              <a:rPr lang="en-US" sz="3200" b="1" dirty="0">
                <a:solidFill>
                  <a:schemeClr val="bg1"/>
                </a:solidFill>
                <a:latin typeface="Arial"/>
                <a:cs typeface="Arial"/>
              </a:rPr>
              <a:t>Educational stability for foster youth</a:t>
            </a:r>
          </a:p>
          <a:p>
            <a:pPr marL="339725" indent="-457200">
              <a:spcBef>
                <a:spcPct val="20000"/>
              </a:spcBef>
              <a:buFont typeface="Arial" panose="020B0604020202020204" pitchFamily="34" charset="0"/>
              <a:buChar char="•"/>
            </a:pPr>
            <a:r>
              <a:rPr lang="en-US" sz="3200" b="1" dirty="0">
                <a:solidFill>
                  <a:schemeClr val="bg1"/>
                </a:solidFill>
                <a:latin typeface="Arial"/>
                <a:cs typeface="Arial"/>
              </a:rPr>
              <a:t>Information about the district point of contact</a:t>
            </a:r>
          </a:p>
          <a:p>
            <a:pPr marL="339725" indent="-457200">
              <a:spcBef>
                <a:spcPct val="20000"/>
              </a:spcBef>
              <a:buFont typeface="Arial" panose="020B0604020202020204" pitchFamily="34" charset="0"/>
              <a:buChar char="•"/>
            </a:pPr>
            <a:r>
              <a:rPr lang="en-US" sz="3200" b="1" dirty="0">
                <a:solidFill>
                  <a:schemeClr val="bg1"/>
                </a:solidFill>
                <a:latin typeface="Arial"/>
                <a:cs typeface="Arial"/>
              </a:rPr>
              <a:t>Information about transportation</a:t>
            </a:r>
          </a:p>
        </p:txBody>
      </p:sp>
    </p:spTree>
    <p:extLst>
      <p:ext uri="{BB962C8B-B14F-4D97-AF65-F5344CB8AC3E}">
        <p14:creationId xmlns:p14="http://schemas.microsoft.com/office/powerpoint/2010/main" val="41074222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9534EE2B-49CC-442B-B5F4-F9864E718CF7}"/>
              </a:ext>
            </a:extLst>
          </p:cNvPr>
          <p:cNvSpPr>
            <a:spLocks noGrp="1"/>
          </p:cNvSpPr>
          <p:nvPr>
            <p:ph type="title"/>
          </p:nvPr>
        </p:nvSpPr>
        <p:spPr/>
        <p:txBody>
          <a:bodyPr/>
          <a:lstStyle/>
          <a:p>
            <a:endParaRPr lang="en-US"/>
          </a:p>
        </p:txBody>
      </p:sp>
      <p:sp>
        <p:nvSpPr>
          <p:cNvPr id="14" name="Oval 13">
            <a:extLst>
              <a:ext uri="{FF2B5EF4-FFF2-40B4-BE49-F238E27FC236}">
                <a16:creationId xmlns:a16="http://schemas.microsoft.com/office/drawing/2014/main" id="{DA1AE617-059B-ED49-AD0C-8E1E4E930BF8}"/>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271D1D-C437-014E-9AD5-8E23847ED507}"/>
              </a:ext>
            </a:extLst>
          </p:cNvPr>
          <p:cNvGrpSpPr/>
          <p:nvPr/>
        </p:nvGrpSpPr>
        <p:grpSpPr>
          <a:xfrm>
            <a:off x="25939" y="331645"/>
            <a:ext cx="14630400" cy="1975488"/>
            <a:chOff x="25939" y="331645"/>
            <a:chExt cx="14630400" cy="1975488"/>
          </a:xfrm>
        </p:grpSpPr>
        <p:grpSp>
          <p:nvGrpSpPr>
            <p:cNvPr id="4" name="Group 3">
              <a:extLst>
                <a:ext uri="{FF2B5EF4-FFF2-40B4-BE49-F238E27FC236}">
                  <a16:creationId xmlns:a16="http://schemas.microsoft.com/office/drawing/2014/main" id="{CEAC7658-37D9-2048-9F98-C49ED0B8B69D}"/>
                </a:ext>
              </a:extLst>
            </p:cNvPr>
            <p:cNvGrpSpPr/>
            <p:nvPr/>
          </p:nvGrpSpPr>
          <p:grpSpPr>
            <a:xfrm>
              <a:off x="25939" y="331645"/>
              <a:ext cx="14630400" cy="1648870"/>
              <a:chOff x="-8320820" y="-1161921"/>
              <a:chExt cx="14630400" cy="1648870"/>
            </a:xfrm>
          </p:grpSpPr>
          <p:sp>
            <p:nvSpPr>
              <p:cNvPr id="5" name="Rectangle 4">
                <a:extLst>
                  <a:ext uri="{FF2B5EF4-FFF2-40B4-BE49-F238E27FC236}">
                    <a16:creationId xmlns:a16="http://schemas.microsoft.com/office/drawing/2014/main" id="{13C8F95C-2A63-4643-88BE-9198D5E64AB8}"/>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684D9E5-E001-3B45-8A19-9A6B82E430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8" name="Picture 7">
                <a:extLst>
                  <a:ext uri="{FF2B5EF4-FFF2-40B4-BE49-F238E27FC236}">
                    <a16:creationId xmlns:a16="http://schemas.microsoft.com/office/drawing/2014/main" id="{04DA428D-D50F-4B48-88F5-E5A9FFBF9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9" name="Picture 8" descr="facebook-logo.jpg">
                <a:extLst>
                  <a:ext uri="{FF2B5EF4-FFF2-40B4-BE49-F238E27FC236}">
                    <a16:creationId xmlns:a16="http://schemas.microsoft.com/office/drawing/2014/main" id="{EFB86831-C1DB-4B4F-8FBE-FF593354A8AD}"/>
                  </a:ext>
                </a:extLst>
              </p:cNvPr>
              <p:cNvPicPr>
                <a:picLocks noChangeAspect="1"/>
              </p:cNvPicPr>
              <p:nvPr/>
            </p:nvPicPr>
            <p:blipFill>
              <a:blip r:embed="rId5"/>
              <a:stretch>
                <a:fillRect/>
              </a:stretch>
            </p:blipFill>
            <p:spPr>
              <a:xfrm>
                <a:off x="234993" y="-881825"/>
                <a:ext cx="1403066" cy="556550"/>
              </a:xfrm>
              <a:prstGeom prst="rect">
                <a:avLst/>
              </a:prstGeom>
            </p:spPr>
          </p:pic>
          <p:pic>
            <p:nvPicPr>
              <p:cNvPr id="10" name="Picture 9">
                <a:extLst>
                  <a:ext uri="{FF2B5EF4-FFF2-40B4-BE49-F238E27FC236}">
                    <a16:creationId xmlns:a16="http://schemas.microsoft.com/office/drawing/2014/main" id="{2912A1A1-4F68-7543-9CA8-8FD41B39F58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11" name="Picture 10">
                <a:extLst>
                  <a:ext uri="{FF2B5EF4-FFF2-40B4-BE49-F238E27FC236}">
                    <a16:creationId xmlns:a16="http://schemas.microsoft.com/office/drawing/2014/main" id="{55BB8058-8DF5-404E-9D3F-16FB40446433}"/>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326CADD-BC6B-754B-9BFB-B9096E085E22}"/>
                </a:ext>
              </a:extLst>
            </p:cNvPr>
            <p:cNvSpPr/>
            <p:nvPr/>
          </p:nvSpPr>
          <p:spPr>
            <a:xfrm>
              <a:off x="2688548" y="1326898"/>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0798948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1F3B10-1804-4BEF-AB72-E6EBB9D25A3A}"/>
              </a:ext>
            </a:extLst>
          </p:cNvPr>
          <p:cNvSpPr>
            <a:spLocks noGrp="1"/>
          </p:cNvSpPr>
          <p:nvPr>
            <p:ph type="title"/>
          </p:nvPr>
        </p:nvSpPr>
        <p:spPr>
          <a:xfrm>
            <a:off x="731520" y="548643"/>
            <a:ext cx="13167360" cy="769441"/>
          </a:xfrm>
        </p:spPr>
        <p:txBody>
          <a:bodyPr/>
          <a:lstStyle/>
          <a:p>
            <a:endParaRPr lang="en-US"/>
          </a:p>
        </p:txBody>
      </p:sp>
      <p:pic>
        <p:nvPicPr>
          <p:cNvPr id="5" name="Content Placeholder 3">
            <a:extLst>
              <a:ext uri="{FF2B5EF4-FFF2-40B4-BE49-F238E27FC236}">
                <a16:creationId xmlns:a16="http://schemas.microsoft.com/office/drawing/2014/main" id="{A8045C72-D5F2-4BF1-80A8-36CC8030C91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0"/>
            <a:ext cx="14630400" cy="7647709"/>
          </a:xfrm>
        </p:spPr>
      </p:pic>
      <p:sp>
        <p:nvSpPr>
          <p:cNvPr id="6" name="Title 1">
            <a:extLst>
              <a:ext uri="{FF2B5EF4-FFF2-40B4-BE49-F238E27FC236}">
                <a16:creationId xmlns:a16="http://schemas.microsoft.com/office/drawing/2014/main" id="{8A6122E6-FDF9-43F9-8E71-4D6C7EF8CF21}"/>
              </a:ext>
            </a:extLst>
          </p:cNvPr>
          <p:cNvSpPr>
            <a:spLocks noGrp="1"/>
          </p:cNvSpPr>
          <p:nvPr/>
        </p:nvSpPr>
        <p:spPr>
          <a:xfrm>
            <a:off x="0" y="5845218"/>
            <a:ext cx="14630400" cy="830997"/>
          </a:xfrm>
          <a:prstGeom prst="rect">
            <a:avLst/>
          </a:prstGeom>
          <a:solidFill>
            <a:srgbClr val="73A5CC">
              <a:alpha val="73000"/>
            </a:srgbClr>
          </a:solidFill>
        </p:spPr>
        <p:txBody>
          <a:bodyPr vert="horz" wrap="square" lIns="0" tIns="0" rIns="0" bIns="0" rtlCol="0" anchor="ctr" anchorCtr="0">
            <a:spAutoFit/>
          </a:bodyPr>
          <a:lstStyle>
            <a:lvl1pPr algn="ctr" defTabSz="548613" rtl="0" eaLnBrk="1" latinLnBrk="0" hangingPunct="1">
              <a:spcBef>
                <a:spcPct val="0"/>
              </a:spcBef>
              <a:buNone/>
              <a:defRPr sz="5000" b="1" kern="1200">
                <a:solidFill>
                  <a:srgbClr val="C00000"/>
                </a:solidFill>
                <a:latin typeface="Arial"/>
                <a:ea typeface="+mj-ea"/>
                <a:cs typeface="Arial"/>
              </a:defRPr>
            </a:lvl1pPr>
          </a:lstStyle>
          <a:p>
            <a:pPr defTabSz="457200"/>
            <a:r>
              <a:rPr lang="en-US" sz="5400" dirty="0">
                <a:solidFill>
                  <a:schemeClr val="bg1"/>
                </a:solidFill>
              </a:rPr>
              <a:t>Every Student Succeeds Act.</a:t>
            </a:r>
          </a:p>
        </p:txBody>
      </p:sp>
    </p:spTree>
    <p:extLst>
      <p:ext uri="{BB962C8B-B14F-4D97-AF65-F5344CB8AC3E}">
        <p14:creationId xmlns:p14="http://schemas.microsoft.com/office/powerpoint/2010/main" val="1831082414"/>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F9E127-4A1B-48FA-8DDD-D3AFE331FAAA}"/>
              </a:ext>
            </a:extLst>
          </p:cNvPr>
          <p:cNvSpPr/>
          <p:nvPr/>
        </p:nvSpPr>
        <p:spPr>
          <a:xfrm>
            <a:off x="5825067" y="0"/>
            <a:ext cx="8805333" cy="7632700"/>
          </a:xfrm>
          <a:prstGeom prst="rect">
            <a:avLst/>
          </a:prstGeom>
          <a:solidFill>
            <a:srgbClr val="535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1D5790-53BA-4C6A-B4D1-4DDF5862A997}"/>
              </a:ext>
            </a:extLst>
          </p:cNvPr>
          <p:cNvSpPr>
            <a:spLocks noGrp="1"/>
          </p:cNvSpPr>
          <p:nvPr>
            <p:ph idx="1"/>
          </p:nvPr>
        </p:nvSpPr>
        <p:spPr>
          <a:xfrm>
            <a:off x="6802361" y="2875195"/>
            <a:ext cx="6850743" cy="1265686"/>
          </a:xfrm>
        </p:spPr>
        <p:txBody>
          <a:bodyPr/>
          <a:lstStyle/>
          <a:p>
            <a:pPr marL="0" indent="0">
              <a:buNone/>
            </a:pPr>
            <a:r>
              <a:rPr lang="en-US" sz="4000" dirty="0">
                <a:solidFill>
                  <a:schemeClr val="bg1"/>
                </a:solidFill>
              </a:rPr>
              <a:t>Guidelines and resources to support children in foster care</a:t>
            </a:r>
            <a:endParaRPr lang="en-US" dirty="0">
              <a:solidFill>
                <a:schemeClr val="bg1"/>
              </a:solidFill>
            </a:endParaRPr>
          </a:p>
        </p:txBody>
      </p:sp>
      <p:pic>
        <p:nvPicPr>
          <p:cNvPr id="5" name="Content Placeholder 3">
            <a:extLst>
              <a:ext uri="{FF2B5EF4-FFF2-40B4-BE49-F238E27FC236}">
                <a16:creationId xmlns:a16="http://schemas.microsoft.com/office/drawing/2014/main" id="{B1195B1D-FE80-4B07-9F42-3D420A680F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5825067" cy="7632700"/>
          </a:xfrm>
          <a:prstGeom prst="rect">
            <a:avLst/>
          </a:prstGeom>
        </p:spPr>
      </p:pic>
      <p:cxnSp>
        <p:nvCxnSpPr>
          <p:cNvPr id="7" name="Straight Connector 6">
            <a:extLst>
              <a:ext uri="{FF2B5EF4-FFF2-40B4-BE49-F238E27FC236}">
                <a16:creationId xmlns:a16="http://schemas.microsoft.com/office/drawing/2014/main" id="{96E46812-5B22-4F1A-828A-4FC2C3D37214}"/>
              </a:ext>
            </a:extLst>
          </p:cNvPr>
          <p:cNvCxnSpPr/>
          <p:nvPr/>
        </p:nvCxnSpPr>
        <p:spPr>
          <a:xfrm>
            <a:off x="7590971" y="4659085"/>
            <a:ext cx="50509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B91DF5A-D643-4B8E-B4C3-A9C2F24AB619}"/>
              </a:ext>
            </a:extLst>
          </p:cNvPr>
          <p:cNvCxnSpPr/>
          <p:nvPr/>
        </p:nvCxnSpPr>
        <p:spPr>
          <a:xfrm>
            <a:off x="7547429" y="2387595"/>
            <a:ext cx="50509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16592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3051-3EFA-427D-89E8-0F51A1D2FA55}"/>
              </a:ext>
            </a:extLst>
          </p:cNvPr>
          <p:cNvSpPr>
            <a:spLocks noGrp="1"/>
          </p:cNvSpPr>
          <p:nvPr>
            <p:ph type="title"/>
          </p:nvPr>
        </p:nvSpPr>
        <p:spPr>
          <a:xfrm>
            <a:off x="731520" y="548643"/>
            <a:ext cx="13167360" cy="830997"/>
          </a:xfrm>
        </p:spPr>
        <p:txBody>
          <a:bodyPr/>
          <a:lstStyle/>
          <a:p>
            <a:r>
              <a:rPr lang="en-US" sz="5400" dirty="0">
                <a:latin typeface="Arial" panose="020B0604020202020204" pitchFamily="34" charset="0"/>
                <a:cs typeface="Arial" panose="020B0604020202020204" pitchFamily="34" charset="0"/>
              </a:rPr>
              <a:t>Ensuring Educational Stability </a:t>
            </a:r>
            <a:endParaRPr lang="en-US" dirty="0"/>
          </a:p>
        </p:txBody>
      </p:sp>
      <p:sp>
        <p:nvSpPr>
          <p:cNvPr id="4" name="Rounded Rectangle 4">
            <a:extLst>
              <a:ext uri="{FF2B5EF4-FFF2-40B4-BE49-F238E27FC236}">
                <a16:creationId xmlns:a16="http://schemas.microsoft.com/office/drawing/2014/main" id="{776F2E9B-F4A9-4969-A353-A5EDB18B64F2}"/>
              </a:ext>
            </a:extLst>
          </p:cNvPr>
          <p:cNvSpPr/>
          <p:nvPr/>
        </p:nvSpPr>
        <p:spPr>
          <a:xfrm>
            <a:off x="1182914" y="1852430"/>
            <a:ext cx="5791200" cy="1518564"/>
          </a:xfrm>
          <a:prstGeom prst="roundRect">
            <a:avLst/>
          </a:prstGeom>
          <a:solidFill>
            <a:srgbClr val="73A5CC"/>
          </a:solidFill>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dirty="0">
                <a:solidFill>
                  <a:schemeClr val="bg1"/>
                </a:solidFill>
                <a:latin typeface="Arial"/>
                <a:cs typeface="Arial"/>
              </a:rPr>
              <a:t>Ohio Department </a:t>
            </a:r>
          </a:p>
          <a:p>
            <a:pPr indent="-117475" algn="ctr">
              <a:spcBef>
                <a:spcPct val="20000"/>
              </a:spcBef>
            </a:pPr>
            <a:r>
              <a:rPr lang="en-US" sz="4000" dirty="0">
                <a:solidFill>
                  <a:schemeClr val="bg1"/>
                </a:solidFill>
                <a:latin typeface="Arial"/>
                <a:cs typeface="Arial"/>
              </a:rPr>
              <a:t>of Education</a:t>
            </a:r>
          </a:p>
        </p:txBody>
      </p:sp>
      <p:sp>
        <p:nvSpPr>
          <p:cNvPr id="5" name="Rounded Rectangle 5">
            <a:extLst>
              <a:ext uri="{FF2B5EF4-FFF2-40B4-BE49-F238E27FC236}">
                <a16:creationId xmlns:a16="http://schemas.microsoft.com/office/drawing/2014/main" id="{C14193C1-A026-4948-9227-88097908B941}"/>
              </a:ext>
            </a:extLst>
          </p:cNvPr>
          <p:cNvSpPr/>
          <p:nvPr/>
        </p:nvSpPr>
        <p:spPr>
          <a:xfrm>
            <a:off x="4539342" y="3602924"/>
            <a:ext cx="5791200" cy="1518564"/>
          </a:xfrm>
          <a:prstGeom prst="roundRect">
            <a:avLst/>
          </a:prstGeom>
          <a:solidFill>
            <a:srgbClr val="D19D11"/>
          </a:solidFill>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dirty="0">
                <a:solidFill>
                  <a:schemeClr val="bg1"/>
                </a:solidFill>
                <a:latin typeface="Arial"/>
                <a:cs typeface="Arial"/>
              </a:rPr>
              <a:t>School Districts</a:t>
            </a:r>
          </a:p>
        </p:txBody>
      </p:sp>
      <p:sp>
        <p:nvSpPr>
          <p:cNvPr id="6" name="Rounded Rectangle 6">
            <a:extLst>
              <a:ext uri="{FF2B5EF4-FFF2-40B4-BE49-F238E27FC236}">
                <a16:creationId xmlns:a16="http://schemas.microsoft.com/office/drawing/2014/main" id="{6ED144C7-6181-4662-AF34-0A4B68A42A78}"/>
              </a:ext>
            </a:extLst>
          </p:cNvPr>
          <p:cNvSpPr/>
          <p:nvPr/>
        </p:nvSpPr>
        <p:spPr>
          <a:xfrm>
            <a:off x="7659914" y="5375036"/>
            <a:ext cx="5791200" cy="1518564"/>
          </a:xfrm>
          <a:prstGeom prst="roundRect">
            <a:avLst/>
          </a:prstGeom>
          <a:solidFill>
            <a:srgbClr val="700D1B"/>
          </a:solidFill>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48613" rtl="0" eaLnBrk="1" latinLnBrk="0" hangingPunct="1">
              <a:defRPr sz="2100" kern="1200">
                <a:solidFill>
                  <a:schemeClr val="lt1"/>
                </a:solidFill>
                <a:latin typeface="+mn-lt"/>
                <a:ea typeface="+mn-ea"/>
                <a:cs typeface="+mn-cs"/>
              </a:defRPr>
            </a:lvl1pPr>
            <a:lvl2pPr marL="548613" algn="l" defTabSz="548613" rtl="0" eaLnBrk="1" latinLnBrk="0" hangingPunct="1">
              <a:defRPr sz="2100" kern="1200">
                <a:solidFill>
                  <a:schemeClr val="lt1"/>
                </a:solidFill>
                <a:latin typeface="+mn-lt"/>
                <a:ea typeface="+mn-ea"/>
                <a:cs typeface="+mn-cs"/>
              </a:defRPr>
            </a:lvl2pPr>
            <a:lvl3pPr marL="1097225" algn="l" defTabSz="548613" rtl="0" eaLnBrk="1" latinLnBrk="0" hangingPunct="1">
              <a:defRPr sz="2100" kern="1200">
                <a:solidFill>
                  <a:schemeClr val="lt1"/>
                </a:solidFill>
                <a:latin typeface="+mn-lt"/>
                <a:ea typeface="+mn-ea"/>
                <a:cs typeface="+mn-cs"/>
              </a:defRPr>
            </a:lvl3pPr>
            <a:lvl4pPr marL="1645838" algn="l" defTabSz="548613" rtl="0" eaLnBrk="1" latinLnBrk="0" hangingPunct="1">
              <a:defRPr sz="2100" kern="1200">
                <a:solidFill>
                  <a:schemeClr val="lt1"/>
                </a:solidFill>
                <a:latin typeface="+mn-lt"/>
                <a:ea typeface="+mn-ea"/>
                <a:cs typeface="+mn-cs"/>
              </a:defRPr>
            </a:lvl4pPr>
            <a:lvl5pPr marL="2194450" algn="l" defTabSz="548613" rtl="0" eaLnBrk="1" latinLnBrk="0" hangingPunct="1">
              <a:defRPr sz="2100" kern="1200">
                <a:solidFill>
                  <a:schemeClr val="lt1"/>
                </a:solidFill>
                <a:latin typeface="+mn-lt"/>
                <a:ea typeface="+mn-ea"/>
                <a:cs typeface="+mn-cs"/>
              </a:defRPr>
            </a:lvl5pPr>
            <a:lvl6pPr marL="2743063" algn="l" defTabSz="548613" rtl="0" eaLnBrk="1" latinLnBrk="0" hangingPunct="1">
              <a:defRPr sz="2100" kern="1200">
                <a:solidFill>
                  <a:schemeClr val="lt1"/>
                </a:solidFill>
                <a:latin typeface="+mn-lt"/>
                <a:ea typeface="+mn-ea"/>
                <a:cs typeface="+mn-cs"/>
              </a:defRPr>
            </a:lvl6pPr>
            <a:lvl7pPr marL="3291675" algn="l" defTabSz="548613" rtl="0" eaLnBrk="1" latinLnBrk="0" hangingPunct="1">
              <a:defRPr sz="2100" kern="1200">
                <a:solidFill>
                  <a:schemeClr val="lt1"/>
                </a:solidFill>
                <a:latin typeface="+mn-lt"/>
                <a:ea typeface="+mn-ea"/>
                <a:cs typeface="+mn-cs"/>
              </a:defRPr>
            </a:lvl7pPr>
            <a:lvl8pPr marL="3840288" algn="l" defTabSz="548613" rtl="0" eaLnBrk="1" latinLnBrk="0" hangingPunct="1">
              <a:defRPr sz="2100" kern="1200">
                <a:solidFill>
                  <a:schemeClr val="lt1"/>
                </a:solidFill>
                <a:latin typeface="+mn-lt"/>
                <a:ea typeface="+mn-ea"/>
                <a:cs typeface="+mn-cs"/>
              </a:defRPr>
            </a:lvl8pPr>
            <a:lvl9pPr marL="4388901" algn="l" defTabSz="548613" rtl="0" eaLnBrk="1" latinLnBrk="0" hangingPunct="1">
              <a:defRPr sz="2100" kern="1200">
                <a:solidFill>
                  <a:schemeClr val="lt1"/>
                </a:solidFill>
                <a:latin typeface="+mn-lt"/>
                <a:ea typeface="+mn-ea"/>
                <a:cs typeface="+mn-cs"/>
              </a:defRPr>
            </a:lvl9pPr>
          </a:lstStyle>
          <a:p>
            <a:pPr indent="-117475" algn="ctr">
              <a:spcBef>
                <a:spcPct val="20000"/>
              </a:spcBef>
            </a:pPr>
            <a:r>
              <a:rPr lang="en-US" sz="4000" dirty="0">
                <a:solidFill>
                  <a:schemeClr val="bg1"/>
                </a:solidFill>
                <a:latin typeface="Arial"/>
                <a:cs typeface="Arial"/>
              </a:rPr>
              <a:t>State and local child welfare agencies</a:t>
            </a:r>
          </a:p>
        </p:txBody>
      </p:sp>
    </p:spTree>
    <p:extLst>
      <p:ext uri="{BB962C8B-B14F-4D97-AF65-F5344CB8AC3E}">
        <p14:creationId xmlns:p14="http://schemas.microsoft.com/office/powerpoint/2010/main" val="240583433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7D4E-7009-46D1-B858-211486140587}"/>
              </a:ext>
            </a:extLst>
          </p:cNvPr>
          <p:cNvSpPr>
            <a:spLocks noGrp="1"/>
          </p:cNvSpPr>
          <p:nvPr>
            <p:ph type="title"/>
          </p:nvPr>
        </p:nvSpPr>
        <p:spPr>
          <a:xfrm>
            <a:off x="731520" y="548643"/>
            <a:ext cx="13167360" cy="769441"/>
          </a:xfrm>
        </p:spPr>
        <p:txBody>
          <a:bodyPr/>
          <a:lstStyle/>
          <a:p>
            <a:r>
              <a:rPr lang="en-US" dirty="0"/>
              <a:t>Working Together for Educational Stability</a:t>
            </a:r>
          </a:p>
        </p:txBody>
      </p:sp>
      <p:pic>
        <p:nvPicPr>
          <p:cNvPr id="4" name="Content Placeholder 3">
            <a:extLst>
              <a:ext uri="{FF2B5EF4-FFF2-40B4-BE49-F238E27FC236}">
                <a16:creationId xmlns:a16="http://schemas.microsoft.com/office/drawing/2014/main" id="{E6F4A623-B2F6-4994-A23C-B9FFCBB275C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16608" y="1947132"/>
            <a:ext cx="3482433" cy="5222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12">
            <a:extLst>
              <a:ext uri="{FF2B5EF4-FFF2-40B4-BE49-F238E27FC236}">
                <a16:creationId xmlns:a16="http://schemas.microsoft.com/office/drawing/2014/main" id="{4F490017-F5B2-4F38-9AB1-606F4E592353}"/>
              </a:ext>
            </a:extLst>
          </p:cNvPr>
          <p:cNvSpPr/>
          <p:nvPr/>
        </p:nvSpPr>
        <p:spPr>
          <a:xfrm>
            <a:off x="1187625" y="5201550"/>
            <a:ext cx="5740400" cy="1989842"/>
          </a:xfrm>
          <a:prstGeom prst="roundRect">
            <a:avLst/>
          </a:prstGeom>
          <a:solidFill>
            <a:schemeClr val="bg1">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400" b="1" dirty="0">
                <a:solidFill>
                  <a:schemeClr val="tx1"/>
                </a:solidFill>
                <a:latin typeface="Arial"/>
                <a:cs typeface="Arial"/>
              </a:rPr>
              <a:t>Remain in school of origin</a:t>
            </a:r>
          </a:p>
        </p:txBody>
      </p:sp>
      <p:pic>
        <p:nvPicPr>
          <p:cNvPr id="6" name="Content Placeholder 3">
            <a:extLst>
              <a:ext uri="{FF2B5EF4-FFF2-40B4-BE49-F238E27FC236}">
                <a16:creationId xmlns:a16="http://schemas.microsoft.com/office/drawing/2014/main" id="{7B5D8516-BDB2-4544-845C-100AF324F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874" y="1948319"/>
            <a:ext cx="3482433" cy="5220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ounded Rectangle 14">
            <a:extLst>
              <a:ext uri="{FF2B5EF4-FFF2-40B4-BE49-F238E27FC236}">
                <a16:creationId xmlns:a16="http://schemas.microsoft.com/office/drawing/2014/main" id="{2F136A95-ACFA-4296-B0C8-B36CD57B1FC2}"/>
              </a:ext>
            </a:extLst>
          </p:cNvPr>
          <p:cNvSpPr/>
          <p:nvPr/>
        </p:nvSpPr>
        <p:spPr>
          <a:xfrm>
            <a:off x="8028891" y="5201550"/>
            <a:ext cx="5740400" cy="1989842"/>
          </a:xfrm>
          <a:prstGeom prst="roundRect">
            <a:avLst/>
          </a:prstGeom>
          <a:solidFill>
            <a:schemeClr val="bg1">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400" b="1" dirty="0">
                <a:solidFill>
                  <a:schemeClr val="tx1"/>
                </a:solidFill>
                <a:latin typeface="Arial"/>
                <a:cs typeface="Arial"/>
              </a:rPr>
              <a:t>Team should meet to determine best decision for child</a:t>
            </a:r>
          </a:p>
        </p:txBody>
      </p:sp>
      <p:sp>
        <p:nvSpPr>
          <p:cNvPr id="8" name="Rounded Rectangle 15">
            <a:extLst>
              <a:ext uri="{FF2B5EF4-FFF2-40B4-BE49-F238E27FC236}">
                <a16:creationId xmlns:a16="http://schemas.microsoft.com/office/drawing/2014/main" id="{9282957F-4BCF-4A02-9849-A2F813D6A7FC}"/>
              </a:ext>
            </a:extLst>
          </p:cNvPr>
          <p:cNvSpPr/>
          <p:nvPr/>
        </p:nvSpPr>
        <p:spPr>
          <a:xfrm>
            <a:off x="939800" y="2002127"/>
            <a:ext cx="12956491" cy="1989842"/>
          </a:xfrm>
          <a:prstGeom prst="roundRect">
            <a:avLst/>
          </a:prstGeom>
          <a:solidFill>
            <a:schemeClr val="bg1">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400" b="1" dirty="0">
                <a:solidFill>
                  <a:schemeClr val="tx1"/>
                </a:solidFill>
                <a:latin typeface="Arial"/>
                <a:cs typeface="Arial"/>
              </a:rPr>
              <a:t>What is in the best interest of the child?</a:t>
            </a:r>
          </a:p>
        </p:txBody>
      </p:sp>
    </p:spTree>
    <p:extLst>
      <p:ext uri="{BB962C8B-B14F-4D97-AF65-F5344CB8AC3E}">
        <p14:creationId xmlns:p14="http://schemas.microsoft.com/office/powerpoint/2010/main" val="181410056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750" tmFilter="0, 0; .2, .5; .8, .5; 1, 0"/>
                                        <p:tgtEl>
                                          <p:spTgt spid="4"/>
                                        </p:tgtEl>
                                      </p:cBhvr>
                                    </p:animEffect>
                                    <p:animScale>
                                      <p:cBhvr>
                                        <p:cTn id="12" dur="875" autoRev="1" fill="hold"/>
                                        <p:tgtEl>
                                          <p:spTgt spid="4"/>
                                        </p:tgtEl>
                                      </p:cBhvr>
                                      <p:by x="105000" y="105000"/>
                                    </p:animScale>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1750" tmFilter="0, 0; .2, .5; .8, .5; 1, 0"/>
                                        <p:tgtEl>
                                          <p:spTgt spid="6"/>
                                        </p:tgtEl>
                                      </p:cBhvr>
                                    </p:animEffect>
                                    <p:animScale>
                                      <p:cBhvr>
                                        <p:cTn id="20" dur="875" autoRev="1" fill="hold"/>
                                        <p:tgtEl>
                                          <p:spTgt spid="6"/>
                                        </p:tgtEl>
                                      </p:cBhvr>
                                      <p:by x="105000" y="105000"/>
                                    </p:animScale>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802125-44F9-4194-A5F9-E3B7046CFBD6}"/>
              </a:ext>
            </a:extLst>
          </p:cNvPr>
          <p:cNvSpPr>
            <a:spLocks noGrp="1"/>
          </p:cNvSpPr>
          <p:nvPr>
            <p:ph type="title"/>
          </p:nvPr>
        </p:nvSpPr>
        <p:spPr>
          <a:xfrm>
            <a:off x="731520" y="548643"/>
            <a:ext cx="13167360" cy="830997"/>
          </a:xfrm>
        </p:spPr>
        <p:txBody>
          <a:bodyPr/>
          <a:lstStyle/>
          <a:p>
            <a:r>
              <a:rPr lang="en-US" sz="5400" dirty="0">
                <a:latin typeface="Arial" panose="020B0604020202020204" pitchFamily="34" charset="0"/>
                <a:cs typeface="Arial" panose="020B0604020202020204" pitchFamily="34" charset="0"/>
              </a:rPr>
              <a:t>Student’s Best Interest</a:t>
            </a:r>
            <a:endParaRPr lang="en-US" dirty="0"/>
          </a:p>
        </p:txBody>
      </p:sp>
      <p:cxnSp>
        <p:nvCxnSpPr>
          <p:cNvPr id="12" name="Straight Connector 2">
            <a:extLst>
              <a:ext uri="{FF2B5EF4-FFF2-40B4-BE49-F238E27FC236}">
                <a16:creationId xmlns:a16="http://schemas.microsoft.com/office/drawing/2014/main" id="{60ADA827-BF0A-4560-B825-7B2D55DEF964}"/>
              </a:ext>
            </a:extLst>
          </p:cNvPr>
          <p:cNvCxnSpPr/>
          <p:nvPr/>
        </p:nvCxnSpPr>
        <p:spPr>
          <a:xfrm flipV="1">
            <a:off x="4419600" y="4182807"/>
            <a:ext cx="6210300" cy="13784"/>
          </a:xfrm>
          <a:prstGeom prst="line">
            <a:avLst/>
          </a:prstGeom>
          <a:ln w="155575" cmpd="sng">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A176DCB-894A-4BB5-8B28-6EC38E7294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29900" y="2583543"/>
            <a:ext cx="3333116" cy="33147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Content Placeholder 3">
            <a:extLst>
              <a:ext uri="{FF2B5EF4-FFF2-40B4-BE49-F238E27FC236}">
                <a16:creationId xmlns:a16="http://schemas.microsoft.com/office/drawing/2014/main" id="{AA55DFD2-984B-4900-AE55-E0AF78F3A042}"/>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1352550" y="2583543"/>
            <a:ext cx="339332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ounded Rectangle 8">
            <a:extLst>
              <a:ext uri="{FF2B5EF4-FFF2-40B4-BE49-F238E27FC236}">
                <a16:creationId xmlns:a16="http://schemas.microsoft.com/office/drawing/2014/main" id="{C1FC92E1-73B2-4AB9-BBFF-4263A2C79CCB}"/>
              </a:ext>
            </a:extLst>
          </p:cNvPr>
          <p:cNvSpPr/>
          <p:nvPr/>
        </p:nvSpPr>
        <p:spPr>
          <a:xfrm>
            <a:off x="838199" y="1647020"/>
            <a:ext cx="12954001" cy="1120115"/>
          </a:xfrm>
          <a:prstGeom prst="roundRect">
            <a:avLst/>
          </a:prstGeom>
          <a:solidFill>
            <a:srgbClr val="73A5CC"/>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3200" b="1" dirty="0">
                <a:solidFill>
                  <a:schemeClr val="bg1"/>
                </a:solidFill>
                <a:latin typeface="Arial"/>
                <a:cs typeface="Arial"/>
              </a:rPr>
              <a:t>Not in the student’s best interest to remain in school of origin? </a:t>
            </a:r>
          </a:p>
        </p:txBody>
      </p:sp>
      <p:sp>
        <p:nvSpPr>
          <p:cNvPr id="16" name="Rounded Rectangle 10">
            <a:extLst>
              <a:ext uri="{FF2B5EF4-FFF2-40B4-BE49-F238E27FC236}">
                <a16:creationId xmlns:a16="http://schemas.microsoft.com/office/drawing/2014/main" id="{CAC6FA56-440F-4034-8925-DB0CDCBB1C20}"/>
              </a:ext>
            </a:extLst>
          </p:cNvPr>
          <p:cNvSpPr/>
          <p:nvPr/>
        </p:nvSpPr>
        <p:spPr>
          <a:xfrm>
            <a:off x="838199" y="5612263"/>
            <a:ext cx="12954001" cy="1519814"/>
          </a:xfrm>
          <a:prstGeom prst="roundRect">
            <a:avLst/>
          </a:prstGeom>
          <a:solidFill>
            <a:srgbClr val="73A5CC"/>
          </a:solidFill>
        </p:spPr>
        <p:style>
          <a:lnRef idx="1">
            <a:schemeClr val="accent1"/>
          </a:lnRef>
          <a:fillRef idx="3">
            <a:schemeClr val="accent1"/>
          </a:fillRef>
          <a:effectRef idx="2">
            <a:schemeClr val="accent1"/>
          </a:effectRef>
          <a:fontRef idx="minor">
            <a:schemeClr val="lt1"/>
          </a:fontRef>
        </p:style>
        <p:txBody>
          <a:bodyPr rtlCol="0" anchor="ctr"/>
          <a:lstStyle/>
          <a:p>
            <a:pPr marL="2511425" indent="-688975">
              <a:spcBef>
                <a:spcPct val="20000"/>
              </a:spcBef>
              <a:buFont typeface="Arial" panose="020B0604020202020204" pitchFamily="34" charset="0"/>
              <a:buChar char="→"/>
            </a:pPr>
            <a:r>
              <a:rPr lang="en-US" sz="3200" b="1" dirty="0">
                <a:solidFill>
                  <a:schemeClr val="bg1"/>
                </a:solidFill>
                <a:latin typeface="Arial"/>
                <a:cs typeface="Arial"/>
              </a:rPr>
              <a:t>Enroll the child in the new school immediately.</a:t>
            </a:r>
          </a:p>
          <a:p>
            <a:pPr marL="2511425" indent="-688975">
              <a:spcBef>
                <a:spcPct val="20000"/>
              </a:spcBef>
              <a:buFont typeface="Arial" panose="020B0604020202020204" pitchFamily="34" charset="0"/>
              <a:buChar char="→"/>
            </a:pPr>
            <a:r>
              <a:rPr lang="en-US" sz="3200" b="1" dirty="0">
                <a:solidFill>
                  <a:schemeClr val="bg1"/>
                </a:solidFill>
                <a:latin typeface="Arial"/>
                <a:cs typeface="Arial"/>
              </a:rPr>
              <a:t>Do not wait for student records. </a:t>
            </a:r>
          </a:p>
        </p:txBody>
      </p:sp>
    </p:spTree>
    <p:extLst>
      <p:ext uri="{BB962C8B-B14F-4D97-AF65-F5344CB8AC3E}">
        <p14:creationId xmlns:p14="http://schemas.microsoft.com/office/powerpoint/2010/main" val="507545200"/>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23D428-4892-4AA0-B27C-991B811F27B8}"/>
              </a:ext>
            </a:extLst>
          </p:cNvPr>
          <p:cNvSpPr/>
          <p:nvPr/>
        </p:nvSpPr>
        <p:spPr>
          <a:xfrm>
            <a:off x="7315200" y="0"/>
            <a:ext cx="7315200" cy="7608627"/>
          </a:xfrm>
          <a:prstGeom prst="rect">
            <a:avLst/>
          </a:prstGeom>
          <a:solidFill>
            <a:srgbClr val="5351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DB2CC83-DA9A-41FC-A598-16E4D0E9CC5D}"/>
              </a:ext>
            </a:extLst>
          </p:cNvPr>
          <p:cNvSpPr>
            <a:spLocks noGrp="1"/>
          </p:cNvSpPr>
          <p:nvPr>
            <p:ph idx="1"/>
          </p:nvPr>
        </p:nvSpPr>
        <p:spPr>
          <a:xfrm>
            <a:off x="8160645" y="2130557"/>
            <a:ext cx="5624310" cy="3093396"/>
          </a:xfrm>
        </p:spPr>
        <p:txBody>
          <a:bodyPr/>
          <a:lstStyle/>
          <a:p>
            <a:pPr marL="154927" indent="0">
              <a:buNone/>
            </a:pPr>
            <a:r>
              <a:rPr lang="en-US" sz="3600" dirty="0">
                <a:solidFill>
                  <a:schemeClr val="bg1"/>
                </a:solidFill>
              </a:rPr>
              <a:t>Districts must designate a foster care point of contact to work with the local child protection agency. </a:t>
            </a:r>
          </a:p>
          <a:p>
            <a:endParaRPr lang="en-US" dirty="0"/>
          </a:p>
        </p:txBody>
      </p:sp>
      <p:pic>
        <p:nvPicPr>
          <p:cNvPr id="7" name="Content Placeholder 5">
            <a:extLst>
              <a:ext uri="{FF2B5EF4-FFF2-40B4-BE49-F238E27FC236}">
                <a16:creationId xmlns:a16="http://schemas.microsoft.com/office/drawing/2014/main" id="{10F73EFC-1E99-4FB6-B901-E5B798ADF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7315200" cy="7623140"/>
          </a:xfrm>
          <a:prstGeom prst="rect">
            <a:avLst/>
          </a:prstGeom>
        </p:spPr>
      </p:pic>
    </p:spTree>
    <p:extLst>
      <p:ext uri="{BB962C8B-B14F-4D97-AF65-F5344CB8AC3E}">
        <p14:creationId xmlns:p14="http://schemas.microsoft.com/office/powerpoint/2010/main" val="35417477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F32FE4D-6238-4185-9F97-932F7A5B217F}"/>
              </a:ext>
            </a:extLst>
          </p:cNvPr>
          <p:cNvSpPr/>
          <p:nvPr/>
        </p:nvSpPr>
        <p:spPr>
          <a:xfrm>
            <a:off x="1227241" y="1864867"/>
            <a:ext cx="12175918" cy="1179946"/>
          </a:xfrm>
          <a:prstGeom prst="roundRect">
            <a:avLst>
              <a:gd name="adj" fmla="val 50000"/>
            </a:avLst>
          </a:prstGeom>
          <a:solidFill>
            <a:srgbClr val="73A5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6175">
              <a:spcBef>
                <a:spcPts val="1200"/>
              </a:spcBef>
            </a:pPr>
            <a:r>
              <a:rPr lang="en-US" sz="3200" dirty="0">
                <a:solidFill>
                  <a:schemeClr val="bg1"/>
                </a:solidFill>
                <a:latin typeface="Arial" panose="020B0604020202020204" pitchFamily="34" charset="0"/>
                <a:cs typeface="Arial" panose="020B0604020202020204" pitchFamily="34" charset="0"/>
              </a:rPr>
              <a:t>Coordinate with child welfare agencies.</a:t>
            </a:r>
          </a:p>
        </p:txBody>
      </p:sp>
      <p:sp>
        <p:nvSpPr>
          <p:cNvPr id="7" name="Rounded Rectangle 6">
            <a:extLst>
              <a:ext uri="{FF2B5EF4-FFF2-40B4-BE49-F238E27FC236}">
                <a16:creationId xmlns:a16="http://schemas.microsoft.com/office/drawing/2014/main" id="{B6373B39-42DD-40F4-95E7-2E7CF658841D}"/>
              </a:ext>
            </a:extLst>
          </p:cNvPr>
          <p:cNvSpPr/>
          <p:nvPr/>
        </p:nvSpPr>
        <p:spPr>
          <a:xfrm>
            <a:off x="1227242" y="3166463"/>
            <a:ext cx="12175918" cy="1179946"/>
          </a:xfrm>
          <a:prstGeom prst="roundRect">
            <a:avLst>
              <a:gd name="adj" fmla="val 50000"/>
            </a:avLst>
          </a:prstGeom>
          <a:solidFill>
            <a:srgbClr val="73A5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6175">
              <a:spcBef>
                <a:spcPts val="1200"/>
              </a:spcBef>
            </a:pPr>
            <a:r>
              <a:rPr lang="en-US" sz="3200" dirty="0">
                <a:solidFill>
                  <a:schemeClr val="bg1"/>
                </a:solidFill>
                <a:latin typeface="Arial" panose="020B0604020202020204" pitchFamily="34" charset="0"/>
                <a:cs typeface="Arial" panose="020B0604020202020204" pitchFamily="34" charset="0"/>
              </a:rPr>
              <a:t>Lead development of best interest determination for student. </a:t>
            </a:r>
          </a:p>
        </p:txBody>
      </p:sp>
      <p:sp>
        <p:nvSpPr>
          <p:cNvPr id="10" name="Rounded Rectangle 9">
            <a:extLst>
              <a:ext uri="{FF2B5EF4-FFF2-40B4-BE49-F238E27FC236}">
                <a16:creationId xmlns:a16="http://schemas.microsoft.com/office/drawing/2014/main" id="{AA6DB44C-E3AC-4437-8E30-0CD70BF24D8F}"/>
              </a:ext>
            </a:extLst>
          </p:cNvPr>
          <p:cNvSpPr/>
          <p:nvPr/>
        </p:nvSpPr>
        <p:spPr>
          <a:xfrm>
            <a:off x="1227243" y="4453545"/>
            <a:ext cx="12175918" cy="1179946"/>
          </a:xfrm>
          <a:prstGeom prst="roundRect">
            <a:avLst>
              <a:gd name="adj" fmla="val 50000"/>
            </a:avLst>
          </a:prstGeom>
          <a:solidFill>
            <a:srgbClr val="73A5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6175">
              <a:spcBef>
                <a:spcPts val="1200"/>
              </a:spcBef>
            </a:pPr>
            <a:r>
              <a:rPr lang="en-US" sz="3200" dirty="0">
                <a:solidFill>
                  <a:schemeClr val="bg1"/>
                </a:solidFill>
                <a:latin typeface="Arial" panose="020B0604020202020204" pitchFamily="34" charset="0"/>
                <a:cs typeface="Arial" panose="020B0604020202020204" pitchFamily="34" charset="0"/>
              </a:rPr>
              <a:t>Facilitate records transfer.</a:t>
            </a:r>
          </a:p>
        </p:txBody>
      </p:sp>
      <p:sp>
        <p:nvSpPr>
          <p:cNvPr id="13" name="Rounded Rectangle 12">
            <a:extLst>
              <a:ext uri="{FF2B5EF4-FFF2-40B4-BE49-F238E27FC236}">
                <a16:creationId xmlns:a16="http://schemas.microsoft.com/office/drawing/2014/main" id="{CC297492-ED3B-48A5-9CCC-001117283B66}"/>
              </a:ext>
            </a:extLst>
          </p:cNvPr>
          <p:cNvSpPr/>
          <p:nvPr/>
        </p:nvSpPr>
        <p:spPr>
          <a:xfrm>
            <a:off x="1227244" y="5764117"/>
            <a:ext cx="12175918" cy="1179946"/>
          </a:xfrm>
          <a:prstGeom prst="roundRect">
            <a:avLst>
              <a:gd name="adj" fmla="val 50000"/>
            </a:avLst>
          </a:prstGeom>
          <a:solidFill>
            <a:srgbClr val="73A5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62063">
              <a:spcBef>
                <a:spcPts val="1200"/>
              </a:spcBef>
            </a:pPr>
            <a:r>
              <a:rPr lang="en-US" sz="3200" dirty="0">
                <a:solidFill>
                  <a:schemeClr val="bg1"/>
                </a:solidFill>
                <a:latin typeface="Arial" panose="020B0604020202020204" pitchFamily="34" charset="0"/>
                <a:cs typeface="Arial" panose="020B0604020202020204" pitchFamily="34" charset="0"/>
              </a:rPr>
              <a:t>Ensure foster students are enrolled and regularly attending school.</a:t>
            </a:r>
          </a:p>
        </p:txBody>
      </p:sp>
      <p:sp>
        <p:nvSpPr>
          <p:cNvPr id="16" name="Title 1">
            <a:extLst>
              <a:ext uri="{FF2B5EF4-FFF2-40B4-BE49-F238E27FC236}">
                <a16:creationId xmlns:a16="http://schemas.microsoft.com/office/drawing/2014/main" id="{D1D3BBDC-CDCA-45C0-A16C-6043EDA3F6B2}"/>
              </a:ext>
            </a:extLst>
          </p:cNvPr>
          <p:cNvSpPr>
            <a:spLocks noGrp="1"/>
          </p:cNvSpPr>
          <p:nvPr>
            <p:ph type="title"/>
          </p:nvPr>
        </p:nvSpPr>
        <p:spPr>
          <a:xfrm>
            <a:off x="731520" y="548643"/>
            <a:ext cx="13167360" cy="769441"/>
          </a:xfrm>
        </p:spPr>
        <p:txBody>
          <a:bodyPr/>
          <a:lstStyle/>
          <a:p>
            <a:r>
              <a:rPr lang="en-US" dirty="0"/>
              <a:t>Point of Contact</a:t>
            </a:r>
          </a:p>
        </p:txBody>
      </p:sp>
    </p:spTree>
    <p:extLst>
      <p:ext uri="{BB962C8B-B14F-4D97-AF65-F5344CB8AC3E}">
        <p14:creationId xmlns:p14="http://schemas.microsoft.com/office/powerpoint/2010/main" val="355269101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21A7F5-EC1A-48E4-B51F-FCFFFA81863B}"/>
              </a:ext>
            </a:extLst>
          </p:cNvPr>
          <p:cNvPicPr>
            <a:picLocks noGrp="1" noChangeAspect="1"/>
          </p:cNvPicPr>
          <p:nvPr>
            <p:ph idx="1"/>
          </p:nvPr>
        </p:nvPicPr>
        <p:blipFill rotWithShape="1">
          <a:blip r:embed="rId3" cstate="print">
            <a:alphaModFix amt="89000"/>
            <a:extLst>
              <a:ext uri="{28A0092B-C50C-407E-A947-70E740481C1C}">
                <a14:useLocalDpi xmlns:a14="http://schemas.microsoft.com/office/drawing/2010/main" val="0"/>
              </a:ext>
            </a:extLst>
          </a:blip>
          <a:srcRect/>
          <a:stretch/>
        </p:blipFill>
        <p:spPr>
          <a:xfrm>
            <a:off x="0" y="-21304"/>
            <a:ext cx="14630400" cy="7635357"/>
          </a:xfrm>
        </p:spPr>
      </p:pic>
      <p:sp>
        <p:nvSpPr>
          <p:cNvPr id="5" name="Rectangle 4">
            <a:extLst>
              <a:ext uri="{FF2B5EF4-FFF2-40B4-BE49-F238E27FC236}">
                <a16:creationId xmlns:a16="http://schemas.microsoft.com/office/drawing/2014/main" id="{B2E8C705-21CC-4B92-9771-9824CC4C730C}"/>
              </a:ext>
            </a:extLst>
          </p:cNvPr>
          <p:cNvSpPr/>
          <p:nvPr/>
        </p:nvSpPr>
        <p:spPr>
          <a:xfrm>
            <a:off x="1686051" y="4635655"/>
            <a:ext cx="5774291" cy="2120790"/>
          </a:xfrm>
          <a:prstGeom prst="rect">
            <a:avLst/>
          </a:prstGeom>
          <a:solidFill>
            <a:srgbClr val="73A5CC"/>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3600" dirty="0">
                <a:solidFill>
                  <a:schemeClr val="bg1"/>
                </a:solidFill>
                <a:latin typeface="Arial"/>
                <a:cs typeface="Arial"/>
              </a:rPr>
              <a:t>Districts must transport child from foster home to school of origin.</a:t>
            </a:r>
          </a:p>
        </p:txBody>
      </p:sp>
    </p:spTree>
    <p:extLst>
      <p:ext uri="{BB962C8B-B14F-4D97-AF65-F5344CB8AC3E}">
        <p14:creationId xmlns:p14="http://schemas.microsoft.com/office/powerpoint/2010/main" val="121218793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6BC4A516908D44B04DD851D72A7FB1" ma:contentTypeVersion="10" ma:contentTypeDescription="Create a new document." ma:contentTypeScope="" ma:versionID="0a4b1356b16c20fefa46caa5218b93a8">
  <xsd:schema xmlns:xsd="http://www.w3.org/2001/XMLSchema" xmlns:xs="http://www.w3.org/2001/XMLSchema" xmlns:p="http://schemas.microsoft.com/office/2006/metadata/properties" xmlns:ns2="9e7345f5-23e2-40da-a527-d1432b04cf8d" xmlns:ns3="66eaf07b-c65c-473d-92a0-cd8f808fc83a" targetNamespace="http://schemas.microsoft.com/office/2006/metadata/properties" ma:root="true" ma:fieldsID="f8900bc290075cea6e8511879b93cc3d" ns2:_="" ns3:_="">
    <xsd:import namespace="9e7345f5-23e2-40da-a527-d1432b04cf8d"/>
    <xsd:import namespace="66eaf07b-c65c-473d-92a0-cd8f808fc8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345f5-23e2-40da-a527-d1432b04cf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eaf07b-c65c-473d-92a0-cd8f808fc83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56C8AE-CD79-4A75-9AC7-672DABA5CFB9}">
  <ds:schemaRefs>
    <ds:schemaRef ds:uri="http://purl.org/dc/terms/"/>
    <ds:schemaRef ds:uri="http://schemas.microsoft.com/office/infopath/2007/PartnerControls"/>
    <ds:schemaRef ds:uri="http://www.w3.org/XML/1998/namespace"/>
    <ds:schemaRef ds:uri="http://purl.org/dc/elements/1.1/"/>
    <ds:schemaRef ds:uri="9e7345f5-23e2-40da-a527-d1432b04cf8d"/>
    <ds:schemaRef ds:uri="http://schemas.microsoft.com/office/2006/documentManagement/types"/>
    <ds:schemaRef ds:uri="66eaf07b-c65c-473d-92a0-cd8f808fc83a"/>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C930028-4B69-4525-BB3D-18A7E2DDA7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7345f5-23e2-40da-a527-d1432b04cf8d"/>
    <ds:schemaRef ds:uri="66eaf07b-c65c-473d-92a0-cd8f808fc8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A909DA-0368-4C6F-B4D9-FAAD33D863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1031</Words>
  <Application>Microsoft Office PowerPoint</Application>
  <PresentationFormat>Custom</PresentationFormat>
  <Paragraphs>69</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Every Student Succeeds Act  Foster Care Educational Stability Overview</vt:lpstr>
      <vt:lpstr>PowerPoint Presentation</vt:lpstr>
      <vt:lpstr>PowerPoint Presentation</vt:lpstr>
      <vt:lpstr>Ensuring Educational Stability </vt:lpstr>
      <vt:lpstr>Working Together for Educational Stability</vt:lpstr>
      <vt:lpstr>Student’s Best Interest</vt:lpstr>
      <vt:lpstr>PowerPoint Presentation</vt:lpstr>
      <vt:lpstr>Point of Contact</vt:lpstr>
      <vt:lpstr>PowerPoint Presentation</vt:lpstr>
      <vt:lpstr>PowerPoint Presentation</vt:lpstr>
      <vt:lpstr>PowerPoint Presentation</vt:lpstr>
      <vt:lpstr>education.ohio.gov</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3</cp:revision>
  <dcterms:created xsi:type="dcterms:W3CDTF">2015-07-08T14:36:51Z</dcterms:created>
  <dcterms:modified xsi:type="dcterms:W3CDTF">2021-04-26T18:29:38Z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0x0101000F6BC4A516908D44B04DD851D72A7FB1</vt:lpwstr>
  </property>
</Properties>
</file>