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5"/>
  </p:notesMasterIdLst>
  <p:sldIdLst>
    <p:sldId id="256" r:id="rId5"/>
    <p:sldId id="307" r:id="rId6"/>
    <p:sldId id="313" r:id="rId7"/>
    <p:sldId id="312" r:id="rId8"/>
    <p:sldId id="314" r:id="rId9"/>
    <p:sldId id="316" r:id="rId10"/>
    <p:sldId id="317" r:id="rId11"/>
    <p:sldId id="308" r:id="rId12"/>
    <p:sldId id="296" r:id="rId13"/>
    <p:sldId id="290" r:id="rId14"/>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5CC"/>
    <a:srgbClr val="D19D11"/>
    <a:srgbClr val="700D1B"/>
    <a:srgbClr val="D29E10"/>
    <a:srgbClr val="535151"/>
    <a:srgbClr val="60594B"/>
    <a:srgbClr val="EAEAEA"/>
    <a:srgbClr val="94AF2A"/>
    <a:srgbClr val="6CAEDF"/>
    <a:srgbClr val="CD092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5"/>
    <p:restoredTop sz="85767" autoAdjust="0"/>
  </p:normalViewPr>
  <p:slideViewPr>
    <p:cSldViewPr snapToGrid="0" snapToObjects="1">
      <p:cViewPr>
        <p:scale>
          <a:sx n="50" d="100"/>
          <a:sy n="50" d="100"/>
        </p:scale>
        <p:origin x="966" y="234"/>
      </p:cViewPr>
      <p:guideLst>
        <p:guide orient="horz" pos="2160"/>
        <p:guide pos="3840"/>
        <p:guide orient="horz" pos="2592"/>
        <p:guide pos="4656"/>
      </p:guideLst>
    </p:cSldViewPr>
  </p:slid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4/26/2021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Thank you for joining us today to learn about how to collaborate with local child welfare agencies to ensure educational stability for students in foster care.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ESSA foster care provisions emphasize the importance of collaboration between districts and local child welfare agencies to ensure educational stability and improved outcomes for children in foster care. Identification of a local foster care point of contact will ensure that districts and child welfare agencies successfully work together on the implementation of the educational stability provisions for students in foster care in ESSA.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321356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Every district must appoint a foster care point of contact if it is contacted in writing by the local child protection agency. However, even if the district is not contacted by the child protection agency, districts should still appoint a point of contact to coordinate services for children foster care. Appointing a foster care point of contact for your district should be your first step in planning for and implementing the educational stability provisions for foster care students under ESSA.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46614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It is important to designate a point of contact with the time, capacity, and knowledge to effectively and sufficiently carry out all duties required. </a:t>
            </a:r>
          </a:p>
          <a:p>
            <a:r>
              <a:rPr lang="en-US" sz="1400" kern="1200" dirty="0">
                <a:solidFill>
                  <a:schemeClr val="tx1"/>
                </a:solidFill>
                <a:effectLst/>
                <a:latin typeface="Arial" panose="020B0604020202020204" pitchFamily="34" charset="0"/>
                <a:ea typeface="+mn-ea"/>
                <a:cs typeface="Arial" panose="020B0604020202020204" pitchFamily="34" charset="0"/>
              </a:rPr>
              <a:t>Some of the roles and responsibilities of the local point of contact may include, but are not limited to: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324080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Arial" panose="020B0604020202020204" pitchFamily="34" charset="0"/>
                <a:ea typeface="+mn-ea"/>
                <a:cs typeface="Arial" panose="020B0604020202020204" pitchFamily="34" charset="0"/>
              </a:rPr>
              <a:t>Coordinating with the corresponding child protection agency point of contact on the implementation of the Title I provisions;</a:t>
            </a:r>
          </a:p>
          <a:p>
            <a:r>
              <a:rPr lang="en-US" sz="1400" kern="1200" dirty="0">
                <a:solidFill>
                  <a:schemeClr val="tx1"/>
                </a:solidFill>
                <a:effectLst/>
                <a:latin typeface="Arial" panose="020B0604020202020204" pitchFamily="34" charset="0"/>
                <a:ea typeface="+mn-ea"/>
                <a:cs typeface="Arial" panose="020B0604020202020204" pitchFamily="34" charset="0"/>
              </a:rPr>
              <a:t>Leading the development of a process for making the best interest determination;</a:t>
            </a:r>
          </a:p>
          <a:p>
            <a:r>
              <a:rPr lang="en-US" sz="1400" kern="1200" dirty="0">
                <a:solidFill>
                  <a:schemeClr val="tx1"/>
                </a:solidFill>
                <a:effectLst/>
                <a:latin typeface="Arial" panose="020B0604020202020204" pitchFamily="34" charset="0"/>
                <a:ea typeface="+mn-ea"/>
                <a:cs typeface="Arial" panose="020B0604020202020204" pitchFamily="34" charset="0"/>
              </a:rPr>
              <a:t>Documenting the best interest determination for each student in foster care;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303674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Facilitating the transfer of records and immediate enrollment;</a:t>
            </a:r>
          </a:p>
          <a:p>
            <a:r>
              <a:rPr lang="en-US" sz="1400" kern="1200" dirty="0">
                <a:solidFill>
                  <a:schemeClr val="tx1"/>
                </a:solidFill>
                <a:effectLst/>
                <a:latin typeface="Arial" panose="020B0604020202020204" pitchFamily="34" charset="0"/>
                <a:ea typeface="+mn-ea"/>
                <a:cs typeface="Arial" panose="020B0604020202020204" pitchFamily="34" charset="0"/>
              </a:rPr>
              <a:t>Facilitating data sharing with the child welfare agencies, consistent with FERPA and other privacy protocols;</a:t>
            </a:r>
          </a:p>
          <a:p>
            <a:r>
              <a:rPr lang="en-US" sz="1400" kern="1200" dirty="0">
                <a:solidFill>
                  <a:schemeClr val="tx1"/>
                </a:solidFill>
                <a:effectLst/>
                <a:latin typeface="Arial" panose="020B0604020202020204" pitchFamily="34" charset="0"/>
                <a:ea typeface="+mn-ea"/>
                <a:cs typeface="Arial" panose="020B0604020202020204" pitchFamily="34" charset="0"/>
              </a:rPr>
              <a:t>Developing and coordinating local transportation procedures;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93785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a:solidFill>
                  <a:schemeClr val="tx1"/>
                </a:solidFill>
                <a:effectLst/>
                <a:latin typeface="Arial" panose="020B0604020202020204" pitchFamily="34" charset="0"/>
                <a:ea typeface="+mn-ea"/>
                <a:cs typeface="Arial" panose="020B0604020202020204" pitchFamily="34" charset="0"/>
              </a:rPr>
              <a:t>Managing best interest determination and transportation cost disputes; </a:t>
            </a:r>
          </a:p>
          <a:p>
            <a:pPr lvl="0"/>
            <a:r>
              <a:rPr lang="en-US" sz="1400" kern="1200" dirty="0">
                <a:solidFill>
                  <a:schemeClr val="tx1"/>
                </a:solidFill>
                <a:effectLst/>
                <a:latin typeface="Arial" panose="020B0604020202020204" pitchFamily="34" charset="0"/>
                <a:ea typeface="+mn-ea"/>
                <a:cs typeface="Arial" panose="020B0604020202020204" pitchFamily="34" charset="0"/>
              </a:rPr>
              <a:t>Ensuring that children in foster care are enrolled in and regularly attending school; and</a:t>
            </a:r>
          </a:p>
          <a:p>
            <a:r>
              <a:rPr lang="en-US" sz="1400" kern="1200" dirty="0">
                <a:solidFill>
                  <a:schemeClr val="tx1"/>
                </a:solidFill>
                <a:effectLst/>
                <a:latin typeface="Arial" panose="020B0604020202020204" pitchFamily="34" charset="0"/>
                <a:ea typeface="+mn-ea"/>
                <a:cs typeface="Arial" panose="020B0604020202020204" pitchFamily="34" charset="0"/>
              </a:rPr>
              <a:t>Providing professional development and training to school staff on the Title I provisions and educational needs of children in foster care, as needed.</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40884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When districts have appointed a local point of contact, it is important to update the Ohio Education Directory system with the name and contact information so that ODE can communicate further guidance and updates.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1803238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Thank you for joining us to learn more about the foster care provisions in the Every Student Succeeds Act. Please note that these provisions take effect on December 10, 2016. Please view our additional videos to learn more about: </a:t>
            </a:r>
          </a:p>
          <a:p>
            <a:r>
              <a:rPr lang="en-US" sz="1400" kern="1200" dirty="0">
                <a:solidFill>
                  <a:schemeClr val="tx1"/>
                </a:solidFill>
                <a:effectLst/>
                <a:latin typeface="Arial" panose="020B0604020202020204" pitchFamily="34" charset="0"/>
                <a:ea typeface="+mn-ea"/>
                <a:cs typeface="Arial" panose="020B0604020202020204" pitchFamily="34" charset="0"/>
              </a:rPr>
              <a:t>Overview of foster care provisions</a:t>
            </a:r>
          </a:p>
          <a:p>
            <a:r>
              <a:rPr lang="en-US" sz="1400" kern="1200" dirty="0">
                <a:solidFill>
                  <a:schemeClr val="tx1"/>
                </a:solidFill>
                <a:effectLst/>
                <a:latin typeface="Arial" panose="020B0604020202020204" pitchFamily="34" charset="0"/>
                <a:ea typeface="+mn-ea"/>
                <a:cs typeface="Arial" panose="020B0604020202020204" pitchFamily="34" charset="0"/>
              </a:rPr>
              <a:t>Educational Stability for foster youth</a:t>
            </a:r>
          </a:p>
          <a:p>
            <a:r>
              <a:rPr lang="en-US" sz="1400" kern="1200" dirty="0">
                <a:solidFill>
                  <a:schemeClr val="tx1"/>
                </a:solidFill>
                <a:effectLst/>
                <a:latin typeface="Arial" panose="020B0604020202020204" pitchFamily="34" charset="0"/>
                <a:ea typeface="+mn-ea"/>
                <a:cs typeface="Arial" panose="020B0604020202020204" pitchFamily="34" charset="0"/>
              </a:rPr>
              <a:t>Information about the district point of contact</a:t>
            </a:r>
          </a:p>
          <a:p>
            <a:r>
              <a:rPr lang="en-US" sz="1400" kern="1200" dirty="0">
                <a:solidFill>
                  <a:schemeClr val="tx1"/>
                </a:solidFill>
                <a:effectLst/>
                <a:latin typeface="Arial" panose="020B0604020202020204" pitchFamily="34" charset="0"/>
                <a:ea typeface="+mn-ea"/>
                <a:cs typeface="Arial" panose="020B0604020202020204" pitchFamily="34" charset="0"/>
              </a:rPr>
              <a:t>Information about transportation</a:t>
            </a:r>
          </a:p>
          <a:p>
            <a:r>
              <a:rPr lang="en-US" sz="1400" kern="1200" dirty="0">
                <a:solidFill>
                  <a:schemeClr val="tx1"/>
                </a:solidFill>
                <a:effectLst/>
                <a:latin typeface="Arial" panose="020B0604020202020204" pitchFamily="34" charset="0"/>
                <a:ea typeface="+mn-ea"/>
                <a:cs typeface="Arial" panose="020B0604020202020204" pitchFamily="34" charset="0"/>
              </a:rPr>
              <a:t>ODE will communicate further guidance on implementation of ESSA’s educational stability provisions for students in foster care when more information becomes available.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3580941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Updated ∙ January 2021</a:t>
            </a:r>
            <a:r>
              <a:rPr lang="en-US" sz="3600" dirty="0"/>
              <a:t> </a:t>
            </a:r>
          </a:p>
        </p:txBody>
      </p:sp>
      <p:sp>
        <p:nvSpPr>
          <p:cNvPr id="6" name="Title 1">
            <a:extLst>
              <a:ext uri="{FF2B5EF4-FFF2-40B4-BE49-F238E27FC236}">
                <a16:creationId xmlns:a16="http://schemas.microsoft.com/office/drawing/2014/main" id="{9E49E3F7-0F5D-44E5-A0BF-7D277B68DD74}"/>
              </a:ext>
            </a:extLst>
          </p:cNvPr>
          <p:cNvSpPr>
            <a:spLocks noGrp="1"/>
          </p:cNvSpPr>
          <p:nvPr>
            <p:ph type="ctrTitle"/>
          </p:nvPr>
        </p:nvSpPr>
        <p:spPr>
          <a:xfrm>
            <a:off x="248271" y="604924"/>
            <a:ext cx="13093797" cy="2769989"/>
          </a:xfrm>
        </p:spPr>
        <p:txBody>
          <a:bodyPr/>
          <a:lstStyle/>
          <a:p>
            <a:r>
              <a:rPr lang="en-US" dirty="0"/>
              <a:t>Every Student Succeeds Act</a:t>
            </a:r>
            <a:br>
              <a:rPr lang="en-US" dirty="0"/>
            </a:br>
            <a:br>
              <a:rPr lang="en-US" dirty="0"/>
            </a:br>
            <a:r>
              <a:rPr lang="en-US" sz="4000" dirty="0">
                <a:solidFill>
                  <a:schemeClr val="tx1"/>
                </a:solidFill>
              </a:rPr>
              <a:t>Local School District Foster Care </a:t>
            </a:r>
            <a:br>
              <a:rPr lang="en-US" sz="4000" dirty="0">
                <a:solidFill>
                  <a:schemeClr val="tx1"/>
                </a:solidFill>
              </a:rPr>
            </a:br>
            <a:r>
              <a:rPr lang="en-US" sz="4000" dirty="0">
                <a:solidFill>
                  <a:schemeClr val="tx1"/>
                </a:solidFill>
              </a:rPr>
              <a:t>Liaisons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34EE2B-49CC-442B-B5F4-F9864E718CF7}"/>
              </a:ext>
            </a:extLst>
          </p:cNvPr>
          <p:cNvSpPr>
            <a:spLocks noGrp="1"/>
          </p:cNvSpPr>
          <p:nvPr>
            <p:ph type="title"/>
          </p:nvPr>
        </p:nvSpPr>
        <p:spPr/>
        <p:txBody>
          <a:bodyPr/>
          <a:lstStyle/>
          <a:p>
            <a:endParaRPr lang="en-US"/>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31645"/>
            <a:ext cx="14630400" cy="1975488"/>
            <a:chOff x="25939" y="331645"/>
            <a:chExt cx="14630400" cy="1975488"/>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31645"/>
              <a:ext cx="14630400" cy="1648870"/>
              <a:chOff x="-8320820" y="-1161921"/>
              <a:chExt cx="14630400" cy="1648870"/>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684D9E5-E001-3B45-8A19-9A6B82E430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04DA428D-D50F-4B48-88F5-E5A9FFBF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2912A1A1-4F68-7543-9CA8-8FD41B39F58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55BB8058-8DF5-404E-9D3F-16FB4044643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6E275D-8884-443E-BD78-D10DDE25819C}"/>
              </a:ext>
            </a:extLst>
          </p:cNvPr>
          <p:cNvSpPr/>
          <p:nvPr/>
        </p:nvSpPr>
        <p:spPr>
          <a:xfrm>
            <a:off x="10651070" y="985433"/>
            <a:ext cx="3263462"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3360" b="1" dirty="0">
                <a:solidFill>
                  <a:schemeClr val="tx1"/>
                </a:solidFill>
                <a:latin typeface="Arial"/>
                <a:cs typeface="Arial"/>
              </a:rPr>
              <a:t>Supportive Adults</a:t>
            </a:r>
          </a:p>
        </p:txBody>
      </p:sp>
      <p:sp>
        <p:nvSpPr>
          <p:cNvPr id="5" name="Rounded Rectangle 4">
            <a:extLst>
              <a:ext uri="{FF2B5EF4-FFF2-40B4-BE49-F238E27FC236}">
                <a16:creationId xmlns:a16="http://schemas.microsoft.com/office/drawing/2014/main" id="{EF44644E-8397-42DE-80F6-196212BEFFAE}"/>
              </a:ext>
            </a:extLst>
          </p:cNvPr>
          <p:cNvSpPr/>
          <p:nvPr/>
        </p:nvSpPr>
        <p:spPr>
          <a:xfrm>
            <a:off x="5740693" y="4865949"/>
            <a:ext cx="3263462"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3600" b="1" dirty="0">
                <a:solidFill>
                  <a:schemeClr val="tx1"/>
                </a:solidFill>
                <a:latin typeface="Arial"/>
                <a:cs typeface="Arial"/>
              </a:rPr>
              <a:t>School District</a:t>
            </a:r>
          </a:p>
        </p:txBody>
      </p:sp>
      <p:sp>
        <p:nvSpPr>
          <p:cNvPr id="6" name="Rounded Rectangle 5">
            <a:extLst>
              <a:ext uri="{FF2B5EF4-FFF2-40B4-BE49-F238E27FC236}">
                <a16:creationId xmlns:a16="http://schemas.microsoft.com/office/drawing/2014/main" id="{DA975B73-90C1-48B7-92A2-A4E7D57DB15F}"/>
              </a:ext>
            </a:extLst>
          </p:cNvPr>
          <p:cNvSpPr/>
          <p:nvPr/>
        </p:nvSpPr>
        <p:spPr>
          <a:xfrm>
            <a:off x="830317" y="985433"/>
            <a:ext cx="3263462"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3200" b="1" dirty="0">
                <a:solidFill>
                  <a:schemeClr val="tx1"/>
                </a:solidFill>
                <a:latin typeface="Arial"/>
                <a:cs typeface="Arial"/>
              </a:rPr>
              <a:t>Child Welfare Agency</a:t>
            </a:r>
            <a:endParaRPr lang="en-US" sz="3600" b="1" dirty="0">
              <a:solidFill>
                <a:schemeClr val="tx1"/>
              </a:solidFill>
              <a:latin typeface="Arial"/>
              <a:cs typeface="Arial"/>
            </a:endParaRPr>
          </a:p>
        </p:txBody>
      </p:sp>
      <p:sp>
        <p:nvSpPr>
          <p:cNvPr id="7" name="Rounded Rectangle 7">
            <a:extLst>
              <a:ext uri="{FF2B5EF4-FFF2-40B4-BE49-F238E27FC236}">
                <a16:creationId xmlns:a16="http://schemas.microsoft.com/office/drawing/2014/main" id="{058E988D-CBB5-47E9-97E0-4341D18C371A}"/>
              </a:ext>
            </a:extLst>
          </p:cNvPr>
          <p:cNvSpPr/>
          <p:nvPr/>
        </p:nvSpPr>
        <p:spPr>
          <a:xfrm>
            <a:off x="830317" y="2616251"/>
            <a:ext cx="13084215"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5280" b="1" dirty="0">
                <a:solidFill>
                  <a:srgbClr val="C00000"/>
                </a:solidFill>
                <a:latin typeface="Arial"/>
                <a:cs typeface="Arial"/>
              </a:rPr>
              <a:t>Working for the </a:t>
            </a:r>
          </a:p>
          <a:p>
            <a:pPr indent="-140970" algn="ctr">
              <a:spcBef>
                <a:spcPct val="20000"/>
              </a:spcBef>
            </a:pPr>
            <a:r>
              <a:rPr lang="en-US" sz="5280" b="1" dirty="0">
                <a:solidFill>
                  <a:srgbClr val="C00000"/>
                </a:solidFill>
                <a:latin typeface="Arial"/>
                <a:cs typeface="Arial"/>
              </a:rPr>
              <a:t>Best Interest of the Child</a:t>
            </a:r>
            <a:endParaRPr lang="en-US" sz="5760" b="1" dirty="0">
              <a:solidFill>
                <a:srgbClr val="C00000"/>
              </a:solidFill>
              <a:latin typeface="Arial"/>
              <a:cs typeface="Arial"/>
            </a:endParaRPr>
          </a:p>
        </p:txBody>
      </p:sp>
    </p:spTree>
    <p:extLst>
      <p:ext uri="{BB962C8B-B14F-4D97-AF65-F5344CB8AC3E}">
        <p14:creationId xmlns:p14="http://schemas.microsoft.com/office/powerpoint/2010/main" val="311877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5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5000"/>
                            </p:stCondLst>
                            <p:childTnLst>
                              <p:par>
                                <p:cTn id="17" presetID="42" presetClass="path" presetSubtype="0" accel="50000" decel="50000" fill="hold" grpId="1" nodeType="afterEffect">
                                  <p:stCondLst>
                                    <p:cond delay="0"/>
                                  </p:stCondLst>
                                  <p:childTnLst>
                                    <p:animMotion origin="layout" path="M -1.11111E-6 4.07407E-6 L 0.00243 0.18217 " pathEditMode="relative" rAng="0" ptsTypes="AA">
                                      <p:cBhvr>
                                        <p:cTn id="18" dur="2000" fill="hold"/>
                                        <p:tgtEl>
                                          <p:spTgt spid="6"/>
                                        </p:tgtEl>
                                        <p:attrNameLst>
                                          <p:attrName>ppt_x</p:attrName>
                                          <p:attrName>ppt_y</p:attrName>
                                        </p:attrNameLst>
                                      </p:cBhvr>
                                      <p:rCtr x="122" y="9097"/>
                                    </p:animMotion>
                                  </p:childTnLst>
                                </p:cTn>
                              </p:par>
                              <p:par>
                                <p:cTn id="19" presetID="64" presetClass="path" presetSubtype="0" accel="50000" decel="50000" fill="hold" grpId="1" nodeType="withEffect">
                                  <p:stCondLst>
                                    <p:cond delay="0"/>
                                  </p:stCondLst>
                                  <p:childTnLst>
                                    <p:animMotion origin="layout" path="M 3.75E-6 3.64198E-6 L 0.0013 -0.29881 " pathEditMode="relative" rAng="0" ptsTypes="AA">
                                      <p:cBhvr>
                                        <p:cTn id="20" dur="2000" fill="hold"/>
                                        <p:tgtEl>
                                          <p:spTgt spid="5"/>
                                        </p:tgtEl>
                                        <p:attrNameLst>
                                          <p:attrName>ppt_x</p:attrName>
                                          <p:attrName>ppt_y</p:attrName>
                                        </p:attrNameLst>
                                      </p:cBhvr>
                                      <p:rCtr x="65" y="-14950"/>
                                    </p:animMotion>
                                  </p:childTnLst>
                                </p:cTn>
                              </p:par>
                              <p:par>
                                <p:cTn id="21" presetID="42" presetClass="path" presetSubtype="0" accel="50000" decel="50000" fill="hold" grpId="1" nodeType="withEffect">
                                  <p:stCondLst>
                                    <p:cond delay="0"/>
                                  </p:stCondLst>
                                  <p:childTnLst>
                                    <p:animMotion origin="layout" path="M 0.00122 -4.07407E-6 L -0.00121 0.18149 " pathEditMode="relative" rAng="0" ptsTypes="AA">
                                      <p:cBhvr>
                                        <p:cTn id="22" dur="2000" fill="hold"/>
                                        <p:tgtEl>
                                          <p:spTgt spid="4"/>
                                        </p:tgtEl>
                                        <p:attrNameLst>
                                          <p:attrName>ppt_x</p:attrName>
                                          <p:attrName>ppt_y</p:attrName>
                                        </p:attrNameLst>
                                      </p:cBhvr>
                                      <p:rCtr x="-122" y="9074"/>
                                    </p:animMotion>
                                  </p:childTnLst>
                                </p:cTn>
                              </p:par>
                            </p:childTnLst>
                          </p:cTn>
                        </p:par>
                        <p:par>
                          <p:cTn id="23" fill="hold">
                            <p:stCondLst>
                              <p:cond delay="7000"/>
                            </p:stCondLst>
                            <p:childTnLst>
                              <p:par>
                                <p:cTn id="24" presetID="50" presetClass="exit" presetSubtype="0" accel="100000" fill="hold" grpId="2" nodeType="afterEffect">
                                  <p:stCondLst>
                                    <p:cond delay="0"/>
                                  </p:stCondLst>
                                  <p:childTnLst>
                                    <p:anim calcmode="lin" valueType="num">
                                      <p:cBhvr>
                                        <p:cTn id="25" dur="1000"/>
                                        <p:tgtEl>
                                          <p:spTgt spid="6"/>
                                        </p:tgtEl>
                                        <p:attrNameLst>
                                          <p:attrName>ppt_w</p:attrName>
                                        </p:attrNameLst>
                                      </p:cBhvr>
                                      <p:tavLst>
                                        <p:tav tm="0">
                                          <p:val>
                                            <p:strVal val="ppt_w"/>
                                          </p:val>
                                        </p:tav>
                                        <p:tav tm="100000">
                                          <p:val>
                                            <p:strVal val="ppt_w+.3"/>
                                          </p:val>
                                        </p:tav>
                                      </p:tavLst>
                                    </p:anim>
                                    <p:anim calcmode="lin" valueType="num">
                                      <p:cBhvr>
                                        <p:cTn id="26" dur="1000"/>
                                        <p:tgtEl>
                                          <p:spTgt spid="6"/>
                                        </p:tgtEl>
                                        <p:attrNameLst>
                                          <p:attrName>ppt_h</p:attrName>
                                        </p:attrNameLst>
                                      </p:cBhvr>
                                      <p:tavLst>
                                        <p:tav tm="0">
                                          <p:val>
                                            <p:strVal val="ppt_h"/>
                                          </p:val>
                                        </p:tav>
                                        <p:tav tm="100000">
                                          <p:val>
                                            <p:strVal val="ppt_h"/>
                                          </p:val>
                                        </p:tav>
                                      </p:tavLst>
                                    </p:anim>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50" presetClass="exit" presetSubtype="0" accel="100000" fill="hold" grpId="2" nodeType="withEffect">
                                  <p:stCondLst>
                                    <p:cond delay="0"/>
                                  </p:stCondLst>
                                  <p:childTnLst>
                                    <p:anim calcmode="lin" valueType="num">
                                      <p:cBhvr>
                                        <p:cTn id="30" dur="1000"/>
                                        <p:tgtEl>
                                          <p:spTgt spid="5"/>
                                        </p:tgtEl>
                                        <p:attrNameLst>
                                          <p:attrName>ppt_w</p:attrName>
                                        </p:attrNameLst>
                                      </p:cBhvr>
                                      <p:tavLst>
                                        <p:tav tm="0">
                                          <p:val>
                                            <p:strVal val="ppt_w"/>
                                          </p:val>
                                        </p:tav>
                                        <p:tav tm="100000">
                                          <p:val>
                                            <p:strVal val="ppt_w+.3"/>
                                          </p:val>
                                        </p:tav>
                                      </p:tavLst>
                                    </p:anim>
                                    <p:anim calcmode="lin" valueType="num">
                                      <p:cBhvr>
                                        <p:cTn id="31" dur="1000"/>
                                        <p:tgtEl>
                                          <p:spTgt spid="5"/>
                                        </p:tgtEl>
                                        <p:attrNameLst>
                                          <p:attrName>ppt_h</p:attrName>
                                        </p:attrNameLst>
                                      </p:cBhvr>
                                      <p:tavLst>
                                        <p:tav tm="0">
                                          <p:val>
                                            <p:strVal val="ppt_h"/>
                                          </p:val>
                                        </p:tav>
                                        <p:tav tm="100000">
                                          <p:val>
                                            <p:strVal val="ppt_h"/>
                                          </p:val>
                                        </p:tav>
                                      </p:tavLst>
                                    </p:anim>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16" presetClass="entr" presetSubtype="37" fill="hold" grpId="0" nodeType="withEffect">
                                  <p:stCondLst>
                                    <p:cond delay="30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2000"/>
                                        <p:tgtEl>
                                          <p:spTgt spid="7"/>
                                        </p:tgtEl>
                                      </p:cBhvr>
                                    </p:animEffect>
                                  </p:childTnLst>
                                </p:cTn>
                              </p:par>
                              <p:par>
                                <p:cTn id="37" presetID="50" presetClass="exit" presetSubtype="0" accel="100000" fill="hold" grpId="2" nodeType="withEffect">
                                  <p:stCondLst>
                                    <p:cond delay="0"/>
                                  </p:stCondLst>
                                  <p:childTnLst>
                                    <p:anim calcmode="lin" valueType="num">
                                      <p:cBhvr>
                                        <p:cTn id="38" dur="1000"/>
                                        <p:tgtEl>
                                          <p:spTgt spid="4"/>
                                        </p:tgtEl>
                                        <p:attrNameLst>
                                          <p:attrName>ppt_w</p:attrName>
                                        </p:attrNameLst>
                                      </p:cBhvr>
                                      <p:tavLst>
                                        <p:tav tm="0">
                                          <p:val>
                                            <p:strVal val="ppt_w"/>
                                          </p:val>
                                        </p:tav>
                                        <p:tav tm="100000">
                                          <p:val>
                                            <p:strVal val="ppt_w+.3"/>
                                          </p:val>
                                        </p:tav>
                                      </p:tavLst>
                                    </p:anim>
                                    <p:anim calcmode="lin" valueType="num">
                                      <p:cBhvr>
                                        <p:cTn id="39" dur="1000"/>
                                        <p:tgtEl>
                                          <p:spTgt spid="4"/>
                                        </p:tgtEl>
                                        <p:attrNameLst>
                                          <p:attrName>ppt_h</p:attrName>
                                        </p:attrNameLst>
                                      </p:cBhvr>
                                      <p:tavLst>
                                        <p:tav tm="0">
                                          <p:val>
                                            <p:strVal val="ppt_h"/>
                                          </p:val>
                                        </p:tav>
                                        <p:tav tm="100000">
                                          <p:val>
                                            <p:strVal val="ppt_h"/>
                                          </p:val>
                                        </p:tav>
                                      </p:tavLst>
                                    </p:anim>
                                    <p:animEffect transition="out" filter="fade">
                                      <p:cBhvr>
                                        <p:cTn id="40" dur="1000"/>
                                        <p:tgtEl>
                                          <p:spTgt spid="4"/>
                                        </p:tgtEl>
                                      </p:cBhvr>
                                    </p:animEffect>
                                    <p:set>
                                      <p:cBhvr>
                                        <p:cTn id="4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E7EC8C-EE03-4DD6-83F6-319B180E7940}"/>
              </a:ext>
            </a:extLst>
          </p:cNvPr>
          <p:cNvSpPr>
            <a:spLocks noGrp="1"/>
          </p:cNvSpPr>
          <p:nvPr>
            <p:ph type="title"/>
          </p:nvPr>
        </p:nvSpPr>
        <p:spPr>
          <a:xfrm>
            <a:off x="731520" y="548643"/>
            <a:ext cx="13167360" cy="769441"/>
          </a:xfrm>
        </p:spPr>
        <p:txBody>
          <a:bodyPr/>
          <a:lstStyle/>
          <a:p>
            <a:endParaRPr lang="en-US"/>
          </a:p>
        </p:txBody>
      </p:sp>
      <p:pic>
        <p:nvPicPr>
          <p:cNvPr id="5" name="Content Placeholder 3">
            <a:extLst>
              <a:ext uri="{FF2B5EF4-FFF2-40B4-BE49-F238E27FC236}">
                <a16:creationId xmlns:a16="http://schemas.microsoft.com/office/drawing/2014/main" id="{274E5641-FBE2-4891-9B66-AF515B7BAE7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70800"/>
          </a:xfrm>
        </p:spPr>
      </p:pic>
      <p:sp>
        <p:nvSpPr>
          <p:cNvPr id="6" name="Rectangle 5">
            <a:extLst>
              <a:ext uri="{FF2B5EF4-FFF2-40B4-BE49-F238E27FC236}">
                <a16:creationId xmlns:a16="http://schemas.microsoft.com/office/drawing/2014/main" id="{C7CAF54A-4558-409A-9746-EC0E7F693192}"/>
              </a:ext>
            </a:extLst>
          </p:cNvPr>
          <p:cNvSpPr/>
          <p:nvPr/>
        </p:nvSpPr>
        <p:spPr>
          <a:xfrm>
            <a:off x="7403956" y="4382219"/>
            <a:ext cx="6494924" cy="2754832"/>
          </a:xfrm>
          <a:prstGeom prst="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3600" dirty="0">
                <a:solidFill>
                  <a:schemeClr val="bg1"/>
                </a:solidFill>
                <a:latin typeface="Arial"/>
                <a:cs typeface="Arial"/>
              </a:rPr>
              <a:t>Every district must appoint a foster care point of contact if contacted in writing by local child protection agency. </a:t>
            </a:r>
          </a:p>
        </p:txBody>
      </p:sp>
    </p:spTree>
    <p:extLst>
      <p:ext uri="{BB962C8B-B14F-4D97-AF65-F5344CB8AC3E}">
        <p14:creationId xmlns:p14="http://schemas.microsoft.com/office/powerpoint/2010/main" val="245186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DC1CA-42E3-4B58-A909-90FEB10F8E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45484" y="0"/>
            <a:ext cx="6084916" cy="7609523"/>
          </a:xfrm>
          <a:prstGeom prst="rect">
            <a:avLst/>
          </a:prstGeom>
        </p:spPr>
      </p:pic>
      <p:sp>
        <p:nvSpPr>
          <p:cNvPr id="5" name="Rectangle: Rounded Corners 4">
            <a:extLst>
              <a:ext uri="{FF2B5EF4-FFF2-40B4-BE49-F238E27FC236}">
                <a16:creationId xmlns:a16="http://schemas.microsoft.com/office/drawing/2014/main" id="{ABF3DCD4-4A0E-4FA6-850E-2353528A8AE7}"/>
              </a:ext>
            </a:extLst>
          </p:cNvPr>
          <p:cNvSpPr/>
          <p:nvPr/>
        </p:nvSpPr>
        <p:spPr>
          <a:xfrm>
            <a:off x="829733" y="1354666"/>
            <a:ext cx="8331200" cy="5079993"/>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341313" defTabSz="490538"/>
            <a:r>
              <a:rPr lang="en-US" sz="3600" dirty="0">
                <a:solidFill>
                  <a:prstClr val="white"/>
                </a:solidFill>
                <a:latin typeface="Arial" panose="020B0604020202020204" pitchFamily="34" charset="0"/>
                <a:cs typeface="Arial" panose="020B0604020202020204" pitchFamily="34" charset="0"/>
              </a:rPr>
              <a:t>Designate a point of contact with the time, capacity and knowledge. </a:t>
            </a:r>
          </a:p>
        </p:txBody>
      </p:sp>
    </p:spTree>
    <p:extLst>
      <p:ext uri="{BB962C8B-B14F-4D97-AF65-F5344CB8AC3E}">
        <p14:creationId xmlns:p14="http://schemas.microsoft.com/office/powerpoint/2010/main" val="12992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60D942-E58F-42FE-9808-AE7ED09BF8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45484" y="0"/>
            <a:ext cx="6084916" cy="7609523"/>
          </a:xfrm>
          <a:prstGeom prst="rect">
            <a:avLst/>
          </a:prstGeom>
        </p:spPr>
      </p:pic>
      <p:sp>
        <p:nvSpPr>
          <p:cNvPr id="2" name="Rectangle: Rounded Corners 1">
            <a:extLst>
              <a:ext uri="{FF2B5EF4-FFF2-40B4-BE49-F238E27FC236}">
                <a16:creationId xmlns:a16="http://schemas.microsoft.com/office/drawing/2014/main" id="{A9684261-5AC8-4890-BA3B-2547E9B3D2AB}"/>
              </a:ext>
            </a:extLst>
          </p:cNvPr>
          <p:cNvSpPr/>
          <p:nvPr/>
        </p:nvSpPr>
        <p:spPr>
          <a:xfrm>
            <a:off x="829733" y="1354666"/>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bg1"/>
                </a:solidFill>
                <a:latin typeface="Arial" panose="020B0604020202020204" pitchFamily="34" charset="0"/>
                <a:cs typeface="Arial" panose="020B0604020202020204" pitchFamily="34" charset="0"/>
              </a:rPr>
              <a:t>Coordinating with the child protection agency point of contact </a:t>
            </a:r>
          </a:p>
        </p:txBody>
      </p:sp>
      <p:sp>
        <p:nvSpPr>
          <p:cNvPr id="13" name="Rectangle: Rounded Corners 12">
            <a:extLst>
              <a:ext uri="{FF2B5EF4-FFF2-40B4-BE49-F238E27FC236}">
                <a16:creationId xmlns:a16="http://schemas.microsoft.com/office/drawing/2014/main" id="{98CA8D2D-0505-4AFB-96EA-9EE4048E993E}"/>
              </a:ext>
            </a:extLst>
          </p:cNvPr>
          <p:cNvSpPr/>
          <p:nvPr/>
        </p:nvSpPr>
        <p:spPr>
          <a:xfrm>
            <a:off x="829733" y="3115729"/>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pPr>
            <a:r>
              <a:rPr lang="en-US" sz="3200" dirty="0">
                <a:solidFill>
                  <a:schemeClr val="bg1"/>
                </a:solidFill>
                <a:latin typeface="Arial" panose="020B0604020202020204" pitchFamily="34" charset="0"/>
                <a:cs typeface="Arial" panose="020B0604020202020204" pitchFamily="34" charset="0"/>
              </a:rPr>
              <a:t>Leading the development of a process for making the best interest determination</a:t>
            </a:r>
          </a:p>
        </p:txBody>
      </p:sp>
      <p:sp>
        <p:nvSpPr>
          <p:cNvPr id="14" name="Rectangle: Rounded Corners 13">
            <a:extLst>
              <a:ext uri="{FF2B5EF4-FFF2-40B4-BE49-F238E27FC236}">
                <a16:creationId xmlns:a16="http://schemas.microsoft.com/office/drawing/2014/main" id="{FC01E355-620D-4740-BF3D-DA01A24C2A65}"/>
              </a:ext>
            </a:extLst>
          </p:cNvPr>
          <p:cNvSpPr/>
          <p:nvPr/>
        </p:nvSpPr>
        <p:spPr>
          <a:xfrm>
            <a:off x="829733" y="4876792"/>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pPr>
            <a:r>
              <a:rPr lang="en-US" sz="3200" dirty="0">
                <a:solidFill>
                  <a:schemeClr val="bg1"/>
                </a:solidFill>
                <a:latin typeface="Arial" panose="020B0604020202020204" pitchFamily="34" charset="0"/>
                <a:cs typeface="Arial" panose="020B0604020202020204" pitchFamily="34" charset="0"/>
              </a:rPr>
              <a:t>Documenting the best interest determination for each student in foster care</a:t>
            </a:r>
          </a:p>
        </p:txBody>
      </p:sp>
    </p:spTree>
    <p:extLst>
      <p:ext uri="{BB962C8B-B14F-4D97-AF65-F5344CB8AC3E}">
        <p14:creationId xmlns:p14="http://schemas.microsoft.com/office/powerpoint/2010/main" val="22321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E6E844-BFE5-4068-8D38-7952A90727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45484" y="0"/>
            <a:ext cx="6084916" cy="7609523"/>
          </a:xfrm>
          <a:prstGeom prst="rect">
            <a:avLst/>
          </a:prstGeom>
        </p:spPr>
      </p:pic>
      <p:sp>
        <p:nvSpPr>
          <p:cNvPr id="5" name="Rectangle: Rounded Corners 4">
            <a:extLst>
              <a:ext uri="{FF2B5EF4-FFF2-40B4-BE49-F238E27FC236}">
                <a16:creationId xmlns:a16="http://schemas.microsoft.com/office/drawing/2014/main" id="{CE53CEA6-5DBE-43E0-833F-9B12B7423BCC}"/>
              </a:ext>
            </a:extLst>
          </p:cNvPr>
          <p:cNvSpPr/>
          <p:nvPr/>
        </p:nvSpPr>
        <p:spPr>
          <a:xfrm>
            <a:off x="829733" y="1354666"/>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bg1"/>
                </a:solidFill>
                <a:latin typeface="Arial" panose="020B0604020202020204" pitchFamily="34" charset="0"/>
                <a:cs typeface="Arial" panose="020B0604020202020204" pitchFamily="34" charset="0"/>
              </a:rPr>
              <a:t>Facilitating the transfer of records and immediate enrollment</a:t>
            </a:r>
          </a:p>
        </p:txBody>
      </p:sp>
      <p:sp>
        <p:nvSpPr>
          <p:cNvPr id="6" name="Rectangle: Rounded Corners 5">
            <a:extLst>
              <a:ext uri="{FF2B5EF4-FFF2-40B4-BE49-F238E27FC236}">
                <a16:creationId xmlns:a16="http://schemas.microsoft.com/office/drawing/2014/main" id="{F4A6077B-7CE4-405F-A447-6F0058BDA6B9}"/>
              </a:ext>
            </a:extLst>
          </p:cNvPr>
          <p:cNvSpPr/>
          <p:nvPr/>
        </p:nvSpPr>
        <p:spPr>
          <a:xfrm>
            <a:off x="829733" y="3115729"/>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pPr>
            <a:r>
              <a:rPr lang="en-US" sz="3200" dirty="0">
                <a:solidFill>
                  <a:schemeClr val="bg1"/>
                </a:solidFill>
                <a:latin typeface="Arial" panose="020B0604020202020204" pitchFamily="34" charset="0"/>
                <a:cs typeface="Arial" panose="020B0604020202020204" pitchFamily="34" charset="0"/>
              </a:rPr>
              <a:t>Facilitating data sharing with child welfare agencies</a:t>
            </a:r>
          </a:p>
        </p:txBody>
      </p:sp>
      <p:sp>
        <p:nvSpPr>
          <p:cNvPr id="7" name="Rectangle: Rounded Corners 6">
            <a:extLst>
              <a:ext uri="{FF2B5EF4-FFF2-40B4-BE49-F238E27FC236}">
                <a16:creationId xmlns:a16="http://schemas.microsoft.com/office/drawing/2014/main" id="{86D97F9B-F3CA-40DB-A05B-977AB1BCBBCD}"/>
              </a:ext>
            </a:extLst>
          </p:cNvPr>
          <p:cNvSpPr/>
          <p:nvPr/>
        </p:nvSpPr>
        <p:spPr>
          <a:xfrm>
            <a:off x="829733" y="4876792"/>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pPr>
            <a:r>
              <a:rPr lang="en-US" sz="3200" dirty="0">
                <a:solidFill>
                  <a:schemeClr val="bg1"/>
                </a:solidFill>
                <a:latin typeface="Arial" panose="020B0604020202020204" pitchFamily="34" charset="0"/>
                <a:cs typeface="Arial" panose="020B0604020202020204" pitchFamily="34" charset="0"/>
              </a:rPr>
              <a:t>Developing and coordinating local transportation procedures</a:t>
            </a:r>
          </a:p>
        </p:txBody>
      </p:sp>
    </p:spTree>
    <p:extLst>
      <p:ext uri="{BB962C8B-B14F-4D97-AF65-F5344CB8AC3E}">
        <p14:creationId xmlns:p14="http://schemas.microsoft.com/office/powerpoint/2010/main" val="274884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E43DDD-21C8-4E1D-876C-1CAB22D0DC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45484" y="0"/>
            <a:ext cx="6084916" cy="7609523"/>
          </a:xfrm>
          <a:prstGeom prst="rect">
            <a:avLst/>
          </a:prstGeom>
        </p:spPr>
      </p:pic>
      <p:sp>
        <p:nvSpPr>
          <p:cNvPr id="13" name="Rectangle: Rounded Corners 12">
            <a:extLst>
              <a:ext uri="{FF2B5EF4-FFF2-40B4-BE49-F238E27FC236}">
                <a16:creationId xmlns:a16="http://schemas.microsoft.com/office/drawing/2014/main" id="{38F2EC65-31EB-4233-BA18-B3444FD5B92F}"/>
              </a:ext>
            </a:extLst>
          </p:cNvPr>
          <p:cNvSpPr/>
          <p:nvPr/>
        </p:nvSpPr>
        <p:spPr>
          <a:xfrm>
            <a:off x="829733" y="1354666"/>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chemeClr val="bg1"/>
                </a:solidFill>
                <a:latin typeface="Arial" panose="020B0604020202020204" pitchFamily="34" charset="0"/>
                <a:cs typeface="Arial" panose="020B0604020202020204" pitchFamily="34" charset="0"/>
              </a:rPr>
              <a:t>Managing best interest determination and transportation cost disputes</a:t>
            </a:r>
          </a:p>
        </p:txBody>
      </p:sp>
      <p:sp>
        <p:nvSpPr>
          <p:cNvPr id="14" name="Rectangle: Rounded Corners 13">
            <a:extLst>
              <a:ext uri="{FF2B5EF4-FFF2-40B4-BE49-F238E27FC236}">
                <a16:creationId xmlns:a16="http://schemas.microsoft.com/office/drawing/2014/main" id="{96A27E23-BE10-4617-B621-EDB297093C7D}"/>
              </a:ext>
            </a:extLst>
          </p:cNvPr>
          <p:cNvSpPr/>
          <p:nvPr/>
        </p:nvSpPr>
        <p:spPr>
          <a:xfrm>
            <a:off x="829733" y="3115729"/>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pPr>
            <a:r>
              <a:rPr lang="en-US" sz="3200" dirty="0">
                <a:solidFill>
                  <a:schemeClr val="bg1"/>
                </a:solidFill>
                <a:latin typeface="Arial" panose="020B0604020202020204" pitchFamily="34" charset="0"/>
                <a:cs typeface="Arial" panose="020B0604020202020204" pitchFamily="34" charset="0"/>
              </a:rPr>
              <a:t>Ensuring children in foster care are enrolled in and regularly attending school</a:t>
            </a:r>
          </a:p>
        </p:txBody>
      </p:sp>
      <p:sp>
        <p:nvSpPr>
          <p:cNvPr id="15" name="Rectangle: Rounded Corners 14">
            <a:extLst>
              <a:ext uri="{FF2B5EF4-FFF2-40B4-BE49-F238E27FC236}">
                <a16:creationId xmlns:a16="http://schemas.microsoft.com/office/drawing/2014/main" id="{A1C825A6-5E5D-4D00-893A-6504B69B67FB}"/>
              </a:ext>
            </a:extLst>
          </p:cNvPr>
          <p:cNvSpPr/>
          <p:nvPr/>
        </p:nvSpPr>
        <p:spPr>
          <a:xfrm>
            <a:off x="829733" y="4876792"/>
            <a:ext cx="8331200" cy="1557867"/>
          </a:xfrm>
          <a:prstGeom prst="roundRect">
            <a:avLst/>
          </a:prstGeom>
          <a:solidFill>
            <a:srgbClr val="73A5CC"/>
          </a:solidFill>
          <a:ln>
            <a:solidFill>
              <a:srgbClr val="73A5CC"/>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spcBef>
                <a:spcPts val="1200"/>
              </a:spcBef>
            </a:pPr>
            <a:r>
              <a:rPr lang="en-US" sz="3200" dirty="0">
                <a:solidFill>
                  <a:schemeClr val="bg1"/>
                </a:solidFill>
                <a:latin typeface="Arial" panose="020B0604020202020204" pitchFamily="34" charset="0"/>
                <a:cs typeface="Arial" panose="020B0604020202020204" pitchFamily="34" charset="0"/>
              </a:rPr>
              <a:t>Providing professional development and training to school staff </a:t>
            </a:r>
          </a:p>
        </p:txBody>
      </p:sp>
    </p:spTree>
    <p:extLst>
      <p:ext uri="{BB962C8B-B14F-4D97-AF65-F5344CB8AC3E}">
        <p14:creationId xmlns:p14="http://schemas.microsoft.com/office/powerpoint/2010/main" val="396826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0D4F5C-996F-43AC-852C-45C731604A89}"/>
              </a:ext>
            </a:extLst>
          </p:cNvPr>
          <p:cNvSpPr>
            <a:spLocks noGrp="1"/>
          </p:cNvSpPr>
          <p:nvPr>
            <p:ph type="title"/>
          </p:nvPr>
        </p:nvSpPr>
        <p:spPr>
          <a:xfrm>
            <a:off x="731520" y="548643"/>
            <a:ext cx="13167360" cy="769441"/>
          </a:xfrm>
        </p:spPr>
        <p:txBody>
          <a:bodyPr/>
          <a:lstStyle/>
          <a:p>
            <a:endParaRPr lang="en-US"/>
          </a:p>
        </p:txBody>
      </p:sp>
      <p:pic>
        <p:nvPicPr>
          <p:cNvPr id="5" name="Content Placeholder 3">
            <a:extLst>
              <a:ext uri="{FF2B5EF4-FFF2-40B4-BE49-F238E27FC236}">
                <a16:creationId xmlns:a16="http://schemas.microsoft.com/office/drawing/2014/main" id="{36A8A9EA-FCE6-4426-BFCF-6806E437D8D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45400"/>
          </a:xfrm>
        </p:spPr>
      </p:pic>
      <p:sp>
        <p:nvSpPr>
          <p:cNvPr id="6" name="Rectangle 5">
            <a:extLst>
              <a:ext uri="{FF2B5EF4-FFF2-40B4-BE49-F238E27FC236}">
                <a16:creationId xmlns:a16="http://schemas.microsoft.com/office/drawing/2014/main" id="{959FC27C-D223-4AB8-A03A-EC4A4323E94C}"/>
              </a:ext>
            </a:extLst>
          </p:cNvPr>
          <p:cNvSpPr/>
          <p:nvPr/>
        </p:nvSpPr>
        <p:spPr>
          <a:xfrm>
            <a:off x="7548880" y="4343400"/>
            <a:ext cx="6350000" cy="3000685"/>
          </a:xfrm>
          <a:prstGeom prst="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4000" b="1" dirty="0">
                <a:solidFill>
                  <a:schemeClr val="bg1"/>
                </a:solidFill>
                <a:latin typeface="Arial"/>
                <a:cs typeface="Arial"/>
              </a:rPr>
              <a:t>Update the Ohio Education Directory System with local point of contact.</a:t>
            </a:r>
          </a:p>
        </p:txBody>
      </p:sp>
    </p:spTree>
    <p:extLst>
      <p:ext uri="{BB962C8B-B14F-4D97-AF65-F5344CB8AC3E}">
        <p14:creationId xmlns:p14="http://schemas.microsoft.com/office/powerpoint/2010/main" val="48172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DE_PPT_ImageSlide_v1.png">
            <a:extLst>
              <a:ext uri="{FF2B5EF4-FFF2-40B4-BE49-F238E27FC236}">
                <a16:creationId xmlns:a16="http://schemas.microsoft.com/office/drawing/2014/main" id="{B0C37B3F-260A-446B-ACCC-3A9E31503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4630400" cy="8229600"/>
          </a:xfrm>
          <a:prstGeom prst="rect">
            <a:avLst/>
          </a:prstGeom>
        </p:spPr>
      </p:pic>
      <p:sp>
        <p:nvSpPr>
          <p:cNvPr id="5" name="Title 1">
            <a:extLst>
              <a:ext uri="{FF2B5EF4-FFF2-40B4-BE49-F238E27FC236}">
                <a16:creationId xmlns:a16="http://schemas.microsoft.com/office/drawing/2014/main" id="{4F6688BA-7696-4220-ADF0-851D9DB2B993}"/>
              </a:ext>
            </a:extLst>
          </p:cNvPr>
          <p:cNvSpPr>
            <a:spLocks noGrp="1"/>
          </p:cNvSpPr>
          <p:nvPr>
            <p:ph type="title"/>
          </p:nvPr>
        </p:nvSpPr>
        <p:spPr>
          <a:xfrm>
            <a:off x="731520" y="320043"/>
            <a:ext cx="13167360" cy="830997"/>
          </a:xfrm>
        </p:spPr>
        <p:txBody>
          <a:bodyPr/>
          <a:lstStyle/>
          <a:p>
            <a:r>
              <a:rPr lang="en-US" sz="5400" dirty="0">
                <a:solidFill>
                  <a:schemeClr val="lt1"/>
                </a:solidFill>
                <a:latin typeface="Arial" panose="020B0604020202020204" pitchFamily="34" charset="0"/>
                <a:cs typeface="Arial" panose="020B0604020202020204" pitchFamily="34" charset="0"/>
              </a:rPr>
              <a:t>education.ohio.gov</a:t>
            </a:r>
            <a:endParaRPr lang="en-US" b="0" i="1" dirty="0">
              <a:solidFill>
                <a:schemeClr val="bg1"/>
              </a:solidFill>
            </a:endParaRPr>
          </a:p>
        </p:txBody>
      </p:sp>
      <p:sp>
        <p:nvSpPr>
          <p:cNvPr id="6" name="Rectangle 5">
            <a:extLst>
              <a:ext uri="{FF2B5EF4-FFF2-40B4-BE49-F238E27FC236}">
                <a16:creationId xmlns:a16="http://schemas.microsoft.com/office/drawing/2014/main" id="{D5F24C0D-CC61-49FC-BFD4-8AA2761C6FE4}"/>
              </a:ext>
            </a:extLst>
          </p:cNvPr>
          <p:cNvSpPr/>
          <p:nvPr/>
        </p:nvSpPr>
        <p:spPr>
          <a:xfrm>
            <a:off x="560070" y="4514850"/>
            <a:ext cx="9631680" cy="2691497"/>
          </a:xfrm>
          <a:prstGeom prst="rect">
            <a:avLst/>
          </a:prstGeom>
          <a:solidFill>
            <a:srgbClr val="73A5CC">
              <a:alpha val="76000"/>
            </a:srgbClr>
          </a:solidFill>
          <a:ln>
            <a:solidFill>
              <a:schemeClr val="accent1">
                <a:shade val="95000"/>
                <a:satMod val="105000"/>
                <a:alpha val="4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39725" indent="-457200">
              <a:spcBef>
                <a:spcPct val="20000"/>
              </a:spcBef>
              <a:buFont typeface="Arial" panose="020B0604020202020204" pitchFamily="34" charset="0"/>
              <a:buChar char="•"/>
            </a:pPr>
            <a:r>
              <a:rPr lang="en-US" sz="3200" b="1" dirty="0">
                <a:solidFill>
                  <a:schemeClr val="bg1"/>
                </a:solidFill>
                <a:latin typeface="Arial"/>
                <a:cs typeface="Arial"/>
              </a:rPr>
              <a:t>Overview of foster care provisions</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Educational stability for foster youth</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Information about the district point of contact</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Information about transportation</a:t>
            </a:r>
          </a:p>
        </p:txBody>
      </p:sp>
    </p:spTree>
    <p:extLst>
      <p:ext uri="{BB962C8B-B14F-4D97-AF65-F5344CB8AC3E}">
        <p14:creationId xmlns:p14="http://schemas.microsoft.com/office/powerpoint/2010/main" val="41074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6BC4A516908D44B04DD851D72A7FB1" ma:contentTypeVersion="10" ma:contentTypeDescription="Create a new document." ma:contentTypeScope="" ma:versionID="0a4b1356b16c20fefa46caa5218b93a8">
  <xsd:schema xmlns:xsd="http://www.w3.org/2001/XMLSchema" xmlns:xs="http://www.w3.org/2001/XMLSchema" xmlns:p="http://schemas.microsoft.com/office/2006/metadata/properties" xmlns:ns2="9e7345f5-23e2-40da-a527-d1432b04cf8d" xmlns:ns3="66eaf07b-c65c-473d-92a0-cd8f808fc83a" targetNamespace="http://schemas.microsoft.com/office/2006/metadata/properties" ma:root="true" ma:fieldsID="f8900bc290075cea6e8511879b93cc3d" ns2:_="" ns3:_="">
    <xsd:import namespace="9e7345f5-23e2-40da-a527-d1432b04cf8d"/>
    <xsd:import namespace="66eaf07b-c65c-473d-92a0-cd8f808fc8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345f5-23e2-40da-a527-d1432b04c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eaf07b-c65c-473d-92a0-cd8f808fc8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930028-4B69-4525-BB3D-18A7E2DDA7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345f5-23e2-40da-a527-d1432b04cf8d"/>
    <ds:schemaRef ds:uri="66eaf07b-c65c-473d-92a0-cd8f808fc8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A909DA-0368-4C6F-B4D9-FAAD33D863F4}">
  <ds:schemaRefs>
    <ds:schemaRef ds:uri="http://schemas.microsoft.com/sharepoint/v3/contenttype/forms"/>
  </ds:schemaRefs>
</ds:datastoreItem>
</file>

<file path=customXml/itemProps3.xml><?xml version="1.0" encoding="utf-8"?>
<ds:datastoreItem xmlns:ds="http://schemas.openxmlformats.org/officeDocument/2006/customXml" ds:itemID="{0B56C8AE-CD79-4A75-9AC7-672DABA5CFB9}">
  <ds:schemaRefs>
    <ds:schemaRef ds:uri="http://purl.org/dc/terms/"/>
    <ds:schemaRef ds:uri="http://schemas.microsoft.com/office/infopath/2007/PartnerControls"/>
    <ds:schemaRef ds:uri="http://www.w3.org/XML/1998/namespace"/>
    <ds:schemaRef ds:uri="http://purl.org/dc/elements/1.1/"/>
    <ds:schemaRef ds:uri="9e7345f5-23e2-40da-a527-d1432b04cf8d"/>
    <ds:schemaRef ds:uri="http://schemas.microsoft.com/office/2006/documentManagement/types"/>
    <ds:schemaRef ds:uri="66eaf07b-c65c-473d-92a0-cd8f808fc83a"/>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667</Words>
  <Application>Microsoft Office PowerPoint</Application>
  <PresentationFormat>Custom</PresentationFormat>
  <Paragraphs>55</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Every Student Succeeds Act  Local School District Foster Care  Liaisons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education.ohio.gov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3</cp:revision>
  <dcterms:created xsi:type="dcterms:W3CDTF">2015-07-08T14:36:51Z</dcterms:created>
  <dcterms:modified xsi:type="dcterms:W3CDTF">2021-04-26T18:28:34Z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0x0101000F6BC4A516908D44B04DD851D72A7FB1</vt:lpwstr>
  </property>
</Properties>
</file>