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77" r:id="rId9"/>
    <p:sldId id="278" r:id="rId10"/>
    <p:sldId id="279" r:id="rId11"/>
    <p:sldId id="280" r:id="rId12"/>
    <p:sldId id="262" r:id="rId13"/>
    <p:sldId id="264" r:id="rId14"/>
    <p:sldId id="265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B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67562A-546D-4DC1-9696-20C2F1526E35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C1478D-48C6-4ADC-BF18-6605D462CA6E}">
      <dgm:prSet/>
      <dgm:spPr/>
      <dgm:t>
        <a:bodyPr/>
        <a:lstStyle/>
        <a:p>
          <a:r>
            <a:rPr lang="en-US"/>
            <a:t>15 minutes of Sunshine boosts mental health (Nature Play)!</a:t>
          </a:r>
        </a:p>
      </dgm:t>
    </dgm:pt>
    <dgm:pt modelId="{F229D3E2-4719-4DB1-A343-80B115887D25}" type="parTrans" cxnId="{C539E2FF-EAC2-43E4-9908-FD2788F3DD34}">
      <dgm:prSet/>
      <dgm:spPr/>
      <dgm:t>
        <a:bodyPr/>
        <a:lstStyle/>
        <a:p>
          <a:endParaRPr lang="en-US"/>
        </a:p>
      </dgm:t>
    </dgm:pt>
    <dgm:pt modelId="{CEFF57B9-8204-49BD-8595-0DBCA6AA5178}" type="sibTrans" cxnId="{C539E2FF-EAC2-43E4-9908-FD2788F3DD34}">
      <dgm:prSet/>
      <dgm:spPr/>
      <dgm:t>
        <a:bodyPr/>
        <a:lstStyle/>
        <a:p>
          <a:endParaRPr lang="en-US"/>
        </a:p>
      </dgm:t>
    </dgm:pt>
    <dgm:pt modelId="{81736565-5741-44DE-805C-6A80C819D6BD}">
      <dgm:prSet/>
      <dgm:spPr/>
      <dgm:t>
        <a:bodyPr/>
        <a:lstStyle/>
        <a:p>
          <a:r>
            <a:rPr lang="en-US" dirty="0"/>
            <a:t>Using our 5 senses to calm and regulate (Coping Skills)</a:t>
          </a:r>
        </a:p>
      </dgm:t>
    </dgm:pt>
    <dgm:pt modelId="{6C55B166-BE70-4B5B-9DF0-2F288E322614}" type="parTrans" cxnId="{2B1A5352-E7D5-4299-A7AF-5470EF33EA8B}">
      <dgm:prSet/>
      <dgm:spPr/>
      <dgm:t>
        <a:bodyPr/>
        <a:lstStyle/>
        <a:p>
          <a:endParaRPr lang="en-US"/>
        </a:p>
      </dgm:t>
    </dgm:pt>
    <dgm:pt modelId="{86D2D337-234B-419D-90FA-97469967ADDF}" type="sibTrans" cxnId="{2B1A5352-E7D5-4299-A7AF-5470EF33EA8B}">
      <dgm:prSet/>
      <dgm:spPr/>
      <dgm:t>
        <a:bodyPr/>
        <a:lstStyle/>
        <a:p>
          <a:endParaRPr lang="en-US"/>
        </a:p>
      </dgm:t>
    </dgm:pt>
    <dgm:pt modelId="{2C189D98-7FD3-4201-A7FF-66FA095D0E0C}">
      <dgm:prSet/>
      <dgm:spPr/>
      <dgm:t>
        <a:bodyPr/>
        <a:lstStyle/>
        <a:p>
          <a:r>
            <a:rPr lang="en-US" dirty="0"/>
            <a:t>Co-regulation (We best can help calm others by calming ourselves)</a:t>
          </a:r>
        </a:p>
      </dgm:t>
    </dgm:pt>
    <dgm:pt modelId="{37425EAB-1298-4868-8441-10FDF387A036}" type="parTrans" cxnId="{96979733-305A-43C2-B8C1-B55F6C3EB768}">
      <dgm:prSet/>
      <dgm:spPr/>
      <dgm:t>
        <a:bodyPr/>
        <a:lstStyle/>
        <a:p>
          <a:endParaRPr lang="en-US"/>
        </a:p>
      </dgm:t>
    </dgm:pt>
    <dgm:pt modelId="{2ADFCFE0-AC62-4532-BE3A-210532348AF2}" type="sibTrans" cxnId="{96979733-305A-43C2-B8C1-B55F6C3EB768}">
      <dgm:prSet/>
      <dgm:spPr/>
      <dgm:t>
        <a:bodyPr/>
        <a:lstStyle/>
        <a:p>
          <a:endParaRPr lang="en-US"/>
        </a:p>
      </dgm:t>
    </dgm:pt>
    <dgm:pt modelId="{622B617C-3D72-4E3A-A946-BA9EEF587A0F}">
      <dgm:prSet/>
      <dgm:spPr/>
      <dgm:t>
        <a:bodyPr/>
        <a:lstStyle/>
        <a:p>
          <a:r>
            <a:rPr lang="en-US" dirty="0"/>
            <a:t>Finding the Positives (Change occurs and relationships improve with focus on the positive)</a:t>
          </a:r>
        </a:p>
      </dgm:t>
    </dgm:pt>
    <dgm:pt modelId="{4E3906B1-1BC7-4642-934B-1776100B1842}" type="parTrans" cxnId="{7CE6E59E-8C52-4BC3-91FB-D54F4FD7FDA7}">
      <dgm:prSet/>
      <dgm:spPr/>
      <dgm:t>
        <a:bodyPr/>
        <a:lstStyle/>
        <a:p>
          <a:endParaRPr lang="en-US"/>
        </a:p>
      </dgm:t>
    </dgm:pt>
    <dgm:pt modelId="{26BA9BB9-B981-4389-A0A1-3BCF8829CDE0}" type="sibTrans" cxnId="{7CE6E59E-8C52-4BC3-91FB-D54F4FD7FDA7}">
      <dgm:prSet/>
      <dgm:spPr/>
      <dgm:t>
        <a:bodyPr/>
        <a:lstStyle/>
        <a:p>
          <a:endParaRPr lang="en-US"/>
        </a:p>
      </dgm:t>
    </dgm:pt>
    <dgm:pt modelId="{160807B8-B966-416F-A321-62A48EF0748A}" type="pres">
      <dgm:prSet presAssocID="{6F67562A-546D-4DC1-9696-20C2F1526E35}" presName="Name0" presStyleCnt="0">
        <dgm:presLayoutVars>
          <dgm:dir/>
          <dgm:animLvl val="lvl"/>
          <dgm:resizeHandles val="exact"/>
        </dgm:presLayoutVars>
      </dgm:prSet>
      <dgm:spPr/>
    </dgm:pt>
    <dgm:pt modelId="{7A052EF3-D9FD-44AF-9C75-05B804F2A9F5}" type="pres">
      <dgm:prSet presAssocID="{48C1478D-48C6-4ADC-BF18-6605D462CA6E}" presName="linNode" presStyleCnt="0"/>
      <dgm:spPr/>
    </dgm:pt>
    <dgm:pt modelId="{942C8DB9-9C12-4D81-94A6-C29D61F1F6A9}" type="pres">
      <dgm:prSet presAssocID="{48C1478D-48C6-4ADC-BF18-6605D462CA6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74542EE-D49B-4C17-88AE-5C13E50385BC}" type="pres">
      <dgm:prSet presAssocID="{CEFF57B9-8204-49BD-8595-0DBCA6AA5178}" presName="sp" presStyleCnt="0"/>
      <dgm:spPr/>
    </dgm:pt>
    <dgm:pt modelId="{2F3DD409-877F-4406-B20B-646667885496}" type="pres">
      <dgm:prSet presAssocID="{81736565-5741-44DE-805C-6A80C819D6BD}" presName="linNode" presStyleCnt="0"/>
      <dgm:spPr/>
    </dgm:pt>
    <dgm:pt modelId="{F457408C-1FC4-4CED-976E-598188F3C4FD}" type="pres">
      <dgm:prSet presAssocID="{81736565-5741-44DE-805C-6A80C819D6BD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A927AA13-9B39-4F06-A9A9-7D165A64F0BE}" type="pres">
      <dgm:prSet presAssocID="{86D2D337-234B-419D-90FA-97469967ADDF}" presName="sp" presStyleCnt="0"/>
      <dgm:spPr/>
    </dgm:pt>
    <dgm:pt modelId="{BE3DE8A9-D88E-493D-9D75-75D2555F747F}" type="pres">
      <dgm:prSet presAssocID="{2C189D98-7FD3-4201-A7FF-66FA095D0E0C}" presName="linNode" presStyleCnt="0"/>
      <dgm:spPr/>
    </dgm:pt>
    <dgm:pt modelId="{4B67D203-98D1-40BE-9DB2-1D3645BD04C1}" type="pres">
      <dgm:prSet presAssocID="{2C189D98-7FD3-4201-A7FF-66FA095D0E0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DBA42CA-A590-49D5-BDD9-58884196897A}" type="pres">
      <dgm:prSet presAssocID="{2ADFCFE0-AC62-4532-BE3A-210532348AF2}" presName="sp" presStyleCnt="0"/>
      <dgm:spPr/>
    </dgm:pt>
    <dgm:pt modelId="{7C4BDA03-AEB7-4E34-A45E-0883FF93771C}" type="pres">
      <dgm:prSet presAssocID="{622B617C-3D72-4E3A-A946-BA9EEF587A0F}" presName="linNode" presStyleCnt="0"/>
      <dgm:spPr/>
    </dgm:pt>
    <dgm:pt modelId="{9EB92B7D-3EE2-4120-AB41-A495FC52E65D}" type="pres">
      <dgm:prSet presAssocID="{622B617C-3D72-4E3A-A946-BA9EEF587A0F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971B1E21-69F4-44F8-AF78-5351FCB7986F}" type="presOf" srcId="{6F67562A-546D-4DC1-9696-20C2F1526E35}" destId="{160807B8-B966-416F-A321-62A48EF0748A}" srcOrd="0" destOrd="0" presId="urn:microsoft.com/office/officeart/2005/8/layout/vList5"/>
    <dgm:cxn modelId="{96979733-305A-43C2-B8C1-B55F6C3EB768}" srcId="{6F67562A-546D-4DC1-9696-20C2F1526E35}" destId="{2C189D98-7FD3-4201-A7FF-66FA095D0E0C}" srcOrd="2" destOrd="0" parTransId="{37425EAB-1298-4868-8441-10FDF387A036}" sibTransId="{2ADFCFE0-AC62-4532-BE3A-210532348AF2}"/>
    <dgm:cxn modelId="{2B1A5352-E7D5-4299-A7AF-5470EF33EA8B}" srcId="{6F67562A-546D-4DC1-9696-20C2F1526E35}" destId="{81736565-5741-44DE-805C-6A80C819D6BD}" srcOrd="1" destOrd="0" parTransId="{6C55B166-BE70-4B5B-9DF0-2F288E322614}" sibTransId="{86D2D337-234B-419D-90FA-97469967ADDF}"/>
    <dgm:cxn modelId="{6B6E2E7D-4923-4D96-B336-AC9F78F8A1B5}" type="presOf" srcId="{81736565-5741-44DE-805C-6A80C819D6BD}" destId="{F457408C-1FC4-4CED-976E-598188F3C4FD}" srcOrd="0" destOrd="0" presId="urn:microsoft.com/office/officeart/2005/8/layout/vList5"/>
    <dgm:cxn modelId="{0123D39B-AA42-486B-AD6A-8C177F04E7DB}" type="presOf" srcId="{2C189D98-7FD3-4201-A7FF-66FA095D0E0C}" destId="{4B67D203-98D1-40BE-9DB2-1D3645BD04C1}" srcOrd="0" destOrd="0" presId="urn:microsoft.com/office/officeart/2005/8/layout/vList5"/>
    <dgm:cxn modelId="{7CE6E59E-8C52-4BC3-91FB-D54F4FD7FDA7}" srcId="{6F67562A-546D-4DC1-9696-20C2F1526E35}" destId="{622B617C-3D72-4E3A-A946-BA9EEF587A0F}" srcOrd="3" destOrd="0" parTransId="{4E3906B1-1BC7-4642-934B-1776100B1842}" sibTransId="{26BA9BB9-B981-4389-A0A1-3BCF8829CDE0}"/>
    <dgm:cxn modelId="{44C98BBE-028A-4180-8AE4-BA473B6FDF9C}" type="presOf" srcId="{622B617C-3D72-4E3A-A946-BA9EEF587A0F}" destId="{9EB92B7D-3EE2-4120-AB41-A495FC52E65D}" srcOrd="0" destOrd="0" presId="urn:microsoft.com/office/officeart/2005/8/layout/vList5"/>
    <dgm:cxn modelId="{0ECC60D7-A5FC-4A1E-936B-A2772EF1EBFF}" type="presOf" srcId="{48C1478D-48C6-4ADC-BF18-6605D462CA6E}" destId="{942C8DB9-9C12-4D81-94A6-C29D61F1F6A9}" srcOrd="0" destOrd="0" presId="urn:microsoft.com/office/officeart/2005/8/layout/vList5"/>
    <dgm:cxn modelId="{C539E2FF-EAC2-43E4-9908-FD2788F3DD34}" srcId="{6F67562A-546D-4DC1-9696-20C2F1526E35}" destId="{48C1478D-48C6-4ADC-BF18-6605D462CA6E}" srcOrd="0" destOrd="0" parTransId="{F229D3E2-4719-4DB1-A343-80B115887D25}" sibTransId="{CEFF57B9-8204-49BD-8595-0DBCA6AA5178}"/>
    <dgm:cxn modelId="{1F7ED24E-E907-4BC1-A33F-47E14D4380A1}" type="presParOf" srcId="{160807B8-B966-416F-A321-62A48EF0748A}" destId="{7A052EF3-D9FD-44AF-9C75-05B804F2A9F5}" srcOrd="0" destOrd="0" presId="urn:microsoft.com/office/officeart/2005/8/layout/vList5"/>
    <dgm:cxn modelId="{816981A0-97C3-4F03-AE50-3CD83409C586}" type="presParOf" srcId="{7A052EF3-D9FD-44AF-9C75-05B804F2A9F5}" destId="{942C8DB9-9C12-4D81-94A6-C29D61F1F6A9}" srcOrd="0" destOrd="0" presId="urn:microsoft.com/office/officeart/2005/8/layout/vList5"/>
    <dgm:cxn modelId="{3059BC41-5787-4E90-BE2D-2464D74827BA}" type="presParOf" srcId="{160807B8-B966-416F-A321-62A48EF0748A}" destId="{A74542EE-D49B-4C17-88AE-5C13E50385BC}" srcOrd="1" destOrd="0" presId="urn:microsoft.com/office/officeart/2005/8/layout/vList5"/>
    <dgm:cxn modelId="{A5879390-A748-4255-ADF4-50D5E9E2B826}" type="presParOf" srcId="{160807B8-B966-416F-A321-62A48EF0748A}" destId="{2F3DD409-877F-4406-B20B-646667885496}" srcOrd="2" destOrd="0" presId="urn:microsoft.com/office/officeart/2005/8/layout/vList5"/>
    <dgm:cxn modelId="{9D80D121-50DF-42EF-9E8B-FBBE0327C435}" type="presParOf" srcId="{2F3DD409-877F-4406-B20B-646667885496}" destId="{F457408C-1FC4-4CED-976E-598188F3C4FD}" srcOrd="0" destOrd="0" presId="urn:microsoft.com/office/officeart/2005/8/layout/vList5"/>
    <dgm:cxn modelId="{CEBB3F14-EE35-46F4-8C8B-285C0A0E5DAD}" type="presParOf" srcId="{160807B8-B966-416F-A321-62A48EF0748A}" destId="{A927AA13-9B39-4F06-A9A9-7D165A64F0BE}" srcOrd="3" destOrd="0" presId="urn:microsoft.com/office/officeart/2005/8/layout/vList5"/>
    <dgm:cxn modelId="{3382D97F-B183-46BA-B491-1AC30710ACB8}" type="presParOf" srcId="{160807B8-B966-416F-A321-62A48EF0748A}" destId="{BE3DE8A9-D88E-493D-9D75-75D2555F747F}" srcOrd="4" destOrd="0" presId="urn:microsoft.com/office/officeart/2005/8/layout/vList5"/>
    <dgm:cxn modelId="{E62AA693-CE1A-4681-B9F5-BEF01A2BCA2B}" type="presParOf" srcId="{BE3DE8A9-D88E-493D-9D75-75D2555F747F}" destId="{4B67D203-98D1-40BE-9DB2-1D3645BD04C1}" srcOrd="0" destOrd="0" presId="urn:microsoft.com/office/officeart/2005/8/layout/vList5"/>
    <dgm:cxn modelId="{5E339249-AB2C-4059-B46B-019A692EFC6F}" type="presParOf" srcId="{160807B8-B966-416F-A321-62A48EF0748A}" destId="{3DBA42CA-A590-49D5-BDD9-58884196897A}" srcOrd="5" destOrd="0" presId="urn:microsoft.com/office/officeart/2005/8/layout/vList5"/>
    <dgm:cxn modelId="{11E1D1AF-8576-4476-9450-6E2DD3C902E7}" type="presParOf" srcId="{160807B8-B966-416F-A321-62A48EF0748A}" destId="{7C4BDA03-AEB7-4E34-A45E-0883FF93771C}" srcOrd="6" destOrd="0" presId="urn:microsoft.com/office/officeart/2005/8/layout/vList5"/>
    <dgm:cxn modelId="{7FADC150-2E4B-417B-BDD5-B0BF1F05E34D}" type="presParOf" srcId="{7C4BDA03-AEB7-4E34-A45E-0883FF93771C}" destId="{9EB92B7D-3EE2-4120-AB41-A495FC52E65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C8DB9-9C12-4D81-94A6-C29D61F1F6A9}">
      <dsp:nvSpPr>
        <dsp:cNvPr id="0" name=""/>
        <dsp:cNvSpPr/>
      </dsp:nvSpPr>
      <dsp:spPr>
        <a:xfrm>
          <a:off x="3364992" y="2177"/>
          <a:ext cx="3785616" cy="10474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15 minutes of Sunshine boosts mental health (Nature Play)!</a:t>
          </a:r>
        </a:p>
      </dsp:txBody>
      <dsp:txXfrm>
        <a:off x="3416125" y="53310"/>
        <a:ext cx="3683350" cy="945199"/>
      </dsp:txXfrm>
    </dsp:sp>
    <dsp:sp modelId="{F457408C-1FC4-4CED-976E-598188F3C4FD}">
      <dsp:nvSpPr>
        <dsp:cNvPr id="0" name=""/>
        <dsp:cNvSpPr/>
      </dsp:nvSpPr>
      <dsp:spPr>
        <a:xfrm>
          <a:off x="3364992" y="1102016"/>
          <a:ext cx="3785616" cy="10474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Using our 5 senses to calm and regulate (Coping Skills)</a:t>
          </a:r>
        </a:p>
      </dsp:txBody>
      <dsp:txXfrm>
        <a:off x="3416125" y="1153149"/>
        <a:ext cx="3683350" cy="945199"/>
      </dsp:txXfrm>
    </dsp:sp>
    <dsp:sp modelId="{4B67D203-98D1-40BE-9DB2-1D3645BD04C1}">
      <dsp:nvSpPr>
        <dsp:cNvPr id="0" name=""/>
        <dsp:cNvSpPr/>
      </dsp:nvSpPr>
      <dsp:spPr>
        <a:xfrm>
          <a:off x="3364992" y="2201855"/>
          <a:ext cx="3785616" cy="10474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Co-regulation (We best can help calm others by calming ourselves)</a:t>
          </a:r>
        </a:p>
      </dsp:txBody>
      <dsp:txXfrm>
        <a:off x="3416125" y="2252988"/>
        <a:ext cx="3683350" cy="945199"/>
      </dsp:txXfrm>
    </dsp:sp>
    <dsp:sp modelId="{9EB92B7D-3EE2-4120-AB41-A495FC52E65D}">
      <dsp:nvSpPr>
        <dsp:cNvPr id="0" name=""/>
        <dsp:cNvSpPr/>
      </dsp:nvSpPr>
      <dsp:spPr>
        <a:xfrm>
          <a:off x="3364992" y="3301694"/>
          <a:ext cx="3785616" cy="10474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Finding the Positives (Change occurs and relationships improve with focus on the positive)</a:t>
          </a:r>
        </a:p>
      </dsp:txBody>
      <dsp:txXfrm>
        <a:off x="3416125" y="3352827"/>
        <a:ext cx="3683350" cy="945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DA2-58C8-5A08-09C4-2F69C264F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FC6D1-9EF2-6C5A-77AC-F24EDBF4B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63021-D4E3-9329-F10D-58C33B88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9C72E-A967-68FB-4080-687763A1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2BB76-1E97-6AE9-9542-E6C301FF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1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BB205-6D14-1FDC-A122-CFF237CAE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968CA4-9911-1483-C711-90A37F21A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1CDB-7F25-E3E1-D001-8D00B181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10C28-985A-A68E-5828-67D1F817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D37E6-9ED3-6144-952A-F259ACC2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2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0EAF8B-04DA-A4D2-0E67-A12493AE5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C9112-0C05-865A-9F20-F7ABF9728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D87C0-81B8-3699-4A03-FBB4ABF4D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AF2BD-D080-6EA0-7203-EE863993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6AEB-38E7-F7EB-BD61-F8B53AA9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4C00-EBAE-F8EC-71ED-7AE5668DB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51290-94BA-458E-BAEF-3ACB9120B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0674F-6073-3E40-6361-6BB63FF10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787FF-8977-3057-FB21-9617A4BD6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20163-422A-590C-9502-DAAA2FF4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7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841DB-0E83-4BBC-9EE5-B44F9563D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30607-5D94-2AF0-AFB4-24B38FD2B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2629D-A654-478B-5F88-FEEB5D4C5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23D14-F3A4-DA42-2C6D-F47BCAC0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59E8-D79C-59FF-D471-EA58D634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7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B404E-35F2-5BB4-646C-D00A2C8F8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3E56-193D-3270-6056-44313D40C0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BC40B-244C-A357-0F54-8BDB449C3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99D61-B490-8286-9F41-20C82009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9D3D2-85D5-7CED-CFEF-6C5AE29D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4C7E5-060A-289A-A66E-0DCA1CD4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08669-0AEC-6C37-6B33-6B91C0E9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2C404-54FB-CC34-7D5C-F7A1FF085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BF4D2-55E1-323E-B4C2-BA6E5C86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AAFCA-D7A7-4E58-5007-33A0C6B22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E29772-A342-4D87-378B-65664DE639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C40ED3-CCBF-A36B-C368-BBB65A42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953EC-6529-D7DC-23BA-39393414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02AF5-C4AF-38CF-6141-E7345DCA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121C5-FB3B-1A38-8A57-6D83FA94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F502F0-7244-374A-C907-EF4F2355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3BB51-2394-2692-952C-B70D8463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E1C0F-109A-116D-2C73-588C5B03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0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6DD800-1852-90D9-3D34-0623592BF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770A0-CF13-E034-D215-0EABC32E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D7FB1-A97B-C49E-D377-3FFB3070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3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91709-5344-9F23-7002-8852178C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6B2B1-CC45-318A-FE49-E8218CE47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EFC-F8C6-49D9-1B00-0E7B31A72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86EA8-DEAF-080E-D785-45E11C2E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08AD3-D441-E1E3-4236-6D4B44905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8CDD0-90A6-6DF1-F5C7-C11F39D0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0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E3D08-112B-4B1F-A75B-8A2AF2378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80FDD-25E4-EC36-5C1D-38F2672E2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FE175-ED1F-77E7-0456-697455D20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F6B51-2DDD-5277-F12E-A0CE8CAE2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C728C-6DD6-1E4E-D772-86285AF49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F08E2-49A1-87FE-72B3-91B10F661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8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18B6D8-E4AA-F116-4CBB-D8E2441E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9EEC9-4801-6CE0-A8F6-176A6540E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CCAD2-771E-44A4-3730-42DA95697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E3327-F073-49EE-BF7A-A28C02EB34C5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9C61D-7DCE-0335-3CC2-1C1DBF5D5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5818B-907B-0F08-E556-F8C31E6F9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8B06A-7B14-4389-A7EE-4A0904795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2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A7BEB-8C1D-DF80-0402-06967B83C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2825248"/>
            <a:ext cx="4036334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5400" dirty="0"/>
              <a:t>Family </a:t>
            </a:r>
            <a:br>
              <a:rPr lang="en-US" sz="5400" dirty="0"/>
            </a:br>
            <a:r>
              <a:rPr lang="en-US" sz="5400" dirty="0"/>
              <a:t>Regulation</a:t>
            </a:r>
            <a:br>
              <a:rPr lang="en-US" sz="5400" dirty="0"/>
            </a:br>
            <a:r>
              <a:rPr lang="en-US" sz="5400" dirty="0"/>
              <a:t> Kits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06E606-F965-0D86-EC85-BE23880C7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315672"/>
            <a:ext cx="5536001" cy="4152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07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33544ED7-9A1A-7CE2-0712-D59A86AB0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75" y="208722"/>
            <a:ext cx="5082325" cy="6536753"/>
          </a:xfrm>
        </p:spPr>
      </p:pic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47C9BDDF-AD43-108B-2E97-724F67063A7C}"/>
              </a:ext>
            </a:extLst>
          </p:cNvPr>
          <p:cNvSpPr/>
          <p:nvPr/>
        </p:nvSpPr>
        <p:spPr>
          <a:xfrm>
            <a:off x="596568" y="1619634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9126"/>
              <a:gd name="adj8" fmla="val 97791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Play-Based Strategies</a:t>
            </a:r>
          </a:p>
        </p:txBody>
      </p:sp>
    </p:spTree>
    <p:extLst>
      <p:ext uri="{BB962C8B-B14F-4D97-AF65-F5344CB8AC3E}">
        <p14:creationId xmlns:p14="http://schemas.microsoft.com/office/powerpoint/2010/main" val="344411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038995-F2A4-0864-902E-14A9958DF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963"/>
          <a:stretch/>
        </p:blipFill>
        <p:spPr>
          <a:xfrm>
            <a:off x="2463177" y="643466"/>
            <a:ext cx="6053074" cy="5571067"/>
          </a:xfrm>
          <a:prstGeom prst="rect">
            <a:avLst/>
          </a:prstGeom>
        </p:spPr>
      </p:pic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E291254D-E676-8389-49C2-A1C18D08AC1B}"/>
              </a:ext>
            </a:extLst>
          </p:cNvPr>
          <p:cNvSpPr/>
          <p:nvPr/>
        </p:nvSpPr>
        <p:spPr>
          <a:xfrm>
            <a:off x="9700811" y="1579878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5480"/>
              <a:gd name="adj8" fmla="val -49306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Prop/Play-Based Material</a:t>
            </a:r>
          </a:p>
        </p:txBody>
      </p:sp>
    </p:spTree>
    <p:extLst>
      <p:ext uri="{BB962C8B-B14F-4D97-AF65-F5344CB8AC3E}">
        <p14:creationId xmlns:p14="http://schemas.microsoft.com/office/powerpoint/2010/main" val="181863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14CE6-C336-6060-F166-E9D5FC6AA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4" t="5292" r="15538" b="2849"/>
          <a:stretch/>
        </p:blipFill>
        <p:spPr>
          <a:xfrm>
            <a:off x="3627783" y="99529"/>
            <a:ext cx="5098774" cy="6758472"/>
          </a:xfrm>
          <a:prstGeom prst="rect">
            <a:avLst/>
          </a:prstGeom>
        </p:spPr>
      </p:pic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A75C1146-5FA0-30FA-A24E-E9B403962B00}"/>
              </a:ext>
            </a:extLst>
          </p:cNvPr>
          <p:cNvSpPr/>
          <p:nvPr/>
        </p:nvSpPr>
        <p:spPr>
          <a:xfrm>
            <a:off x="994133" y="1669330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9126"/>
              <a:gd name="adj8" fmla="val 97791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Check-in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E944A-388C-E42C-5172-BC6DD9654C9A}"/>
              </a:ext>
            </a:extLst>
          </p:cNvPr>
          <p:cNvSpPr txBox="1"/>
          <p:nvPr/>
        </p:nvSpPr>
        <p:spPr>
          <a:xfrm>
            <a:off x="11002617" y="0"/>
            <a:ext cx="200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Packet 2</a:t>
            </a:r>
          </a:p>
        </p:txBody>
      </p:sp>
      <p:pic>
        <p:nvPicPr>
          <p:cNvPr id="10" name="Content Placeholder 9" descr="Calendar&#10;&#10;Description automatically generated">
            <a:extLst>
              <a:ext uri="{FF2B5EF4-FFF2-40B4-BE49-F238E27FC236}">
                <a16:creationId xmlns:a16="http://schemas.microsoft.com/office/drawing/2014/main" id="{0A90166B-D41F-DDB8-8B0D-02CE558FE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87" y="1915077"/>
            <a:ext cx="3565825" cy="4615956"/>
          </a:xfrm>
        </p:spPr>
      </p:pic>
    </p:spTree>
    <p:extLst>
      <p:ext uri="{BB962C8B-B14F-4D97-AF65-F5344CB8AC3E}">
        <p14:creationId xmlns:p14="http://schemas.microsoft.com/office/powerpoint/2010/main" val="146189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BB8AFDF4-7E5A-26E2-B2F2-8001077E67E2}"/>
              </a:ext>
            </a:extLst>
          </p:cNvPr>
          <p:cNvSpPr/>
          <p:nvPr/>
        </p:nvSpPr>
        <p:spPr>
          <a:xfrm>
            <a:off x="9442394" y="1619634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5480"/>
              <a:gd name="adj8" fmla="val -49306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Mental Health Tip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BEA337E3-0DF7-2FFD-C1C5-DC31DC95F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314960"/>
            <a:ext cx="5161217" cy="6638222"/>
          </a:xfrm>
        </p:spPr>
      </p:pic>
    </p:spTree>
    <p:extLst>
      <p:ext uri="{BB962C8B-B14F-4D97-AF65-F5344CB8AC3E}">
        <p14:creationId xmlns:p14="http://schemas.microsoft.com/office/powerpoint/2010/main" val="24197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47C9BDDF-AD43-108B-2E97-724F67063A7C}"/>
              </a:ext>
            </a:extLst>
          </p:cNvPr>
          <p:cNvSpPr/>
          <p:nvPr/>
        </p:nvSpPr>
        <p:spPr>
          <a:xfrm>
            <a:off x="596568" y="1619634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9126"/>
              <a:gd name="adj8" fmla="val 97791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Play-Based Strategies</a:t>
            </a:r>
          </a:p>
        </p:txBody>
      </p:sp>
      <p:pic>
        <p:nvPicPr>
          <p:cNvPr id="6" name="Content Placeholder 5" descr="A picture containing text, screenshot, font, yellow&#10;&#10;Description automatically generated">
            <a:extLst>
              <a:ext uri="{FF2B5EF4-FFF2-40B4-BE49-F238E27FC236}">
                <a16:creationId xmlns:a16="http://schemas.microsoft.com/office/drawing/2014/main" id="{2BEEB3FD-FA8C-12B9-A377-752C618D4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0" y="257164"/>
            <a:ext cx="4932205" cy="6343672"/>
          </a:xfrm>
        </p:spPr>
      </p:pic>
    </p:spTree>
    <p:extLst>
      <p:ext uri="{BB962C8B-B14F-4D97-AF65-F5344CB8AC3E}">
        <p14:creationId xmlns:p14="http://schemas.microsoft.com/office/powerpoint/2010/main" val="171507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E291254D-E676-8389-49C2-A1C18D08AC1B}"/>
              </a:ext>
            </a:extLst>
          </p:cNvPr>
          <p:cNvSpPr/>
          <p:nvPr/>
        </p:nvSpPr>
        <p:spPr>
          <a:xfrm>
            <a:off x="9700811" y="1579878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5480"/>
              <a:gd name="adj8" fmla="val -49306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Prop/Play-Based Material</a:t>
            </a:r>
          </a:p>
        </p:txBody>
      </p:sp>
      <p:pic>
        <p:nvPicPr>
          <p:cNvPr id="11" name="Content Placeholder 10" descr="A yellow feather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91616FD-8133-ECE6-0E49-6B270D5BB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44296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14CE6-C336-6060-F166-E9D5FC6AA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4" t="5292" r="15538" b="2849"/>
          <a:stretch/>
        </p:blipFill>
        <p:spPr>
          <a:xfrm>
            <a:off x="3627783" y="99529"/>
            <a:ext cx="5098774" cy="6758472"/>
          </a:xfrm>
          <a:prstGeom prst="rect">
            <a:avLst/>
          </a:prstGeom>
        </p:spPr>
      </p:pic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A75C1146-5FA0-30FA-A24E-E9B403962B00}"/>
              </a:ext>
            </a:extLst>
          </p:cNvPr>
          <p:cNvSpPr/>
          <p:nvPr/>
        </p:nvSpPr>
        <p:spPr>
          <a:xfrm>
            <a:off x="994133" y="1669330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9126"/>
              <a:gd name="adj8" fmla="val 97791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Check-in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E944A-388C-E42C-5172-BC6DD9654C9A}"/>
              </a:ext>
            </a:extLst>
          </p:cNvPr>
          <p:cNvSpPr txBox="1"/>
          <p:nvPr/>
        </p:nvSpPr>
        <p:spPr>
          <a:xfrm>
            <a:off x="11002617" y="0"/>
            <a:ext cx="200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Packet 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D78D82-A9F5-FB6F-5E3D-CA1759547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371D78-5C27-465E-5A2F-B7E9B516D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581" y="1825625"/>
            <a:ext cx="3734837" cy="48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28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BB8AFDF4-7E5A-26E2-B2F2-8001077E67E2}"/>
              </a:ext>
            </a:extLst>
          </p:cNvPr>
          <p:cNvSpPr/>
          <p:nvPr/>
        </p:nvSpPr>
        <p:spPr>
          <a:xfrm>
            <a:off x="9442394" y="1619634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5480"/>
              <a:gd name="adj8" fmla="val -49306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Mental Health Tip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215DAD2C-CE2D-B8B5-11BB-FCA08C3D1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63" y="538480"/>
            <a:ext cx="4527986" cy="5823777"/>
          </a:xfrm>
        </p:spPr>
      </p:pic>
    </p:spTree>
    <p:extLst>
      <p:ext uri="{BB962C8B-B14F-4D97-AF65-F5344CB8AC3E}">
        <p14:creationId xmlns:p14="http://schemas.microsoft.com/office/powerpoint/2010/main" val="4068591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47C9BDDF-AD43-108B-2E97-724F67063A7C}"/>
              </a:ext>
            </a:extLst>
          </p:cNvPr>
          <p:cNvSpPr/>
          <p:nvPr/>
        </p:nvSpPr>
        <p:spPr>
          <a:xfrm>
            <a:off x="596568" y="1619634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9126"/>
              <a:gd name="adj8" fmla="val 97791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Play-Based Strategies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18BDC7A8-D3EB-4372-211A-43CF1E8B7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19" y="135108"/>
            <a:ext cx="5026840" cy="6465389"/>
          </a:xfrm>
        </p:spPr>
      </p:pic>
    </p:spTree>
    <p:extLst>
      <p:ext uri="{BB962C8B-B14F-4D97-AF65-F5344CB8AC3E}">
        <p14:creationId xmlns:p14="http://schemas.microsoft.com/office/powerpoint/2010/main" val="2341541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E291254D-E676-8389-49C2-A1C18D08AC1B}"/>
              </a:ext>
            </a:extLst>
          </p:cNvPr>
          <p:cNvSpPr/>
          <p:nvPr/>
        </p:nvSpPr>
        <p:spPr>
          <a:xfrm>
            <a:off x="9700811" y="1579878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5480"/>
              <a:gd name="adj8" fmla="val -49306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Prop/Play-Based Material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4994BC-78D9-DEE0-ADDA-FD98D17BE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4" y="1131970"/>
            <a:ext cx="5192138" cy="5192138"/>
          </a:xfrm>
        </p:spPr>
      </p:pic>
    </p:spTree>
    <p:extLst>
      <p:ext uri="{BB962C8B-B14F-4D97-AF65-F5344CB8AC3E}">
        <p14:creationId xmlns:p14="http://schemas.microsoft.com/office/powerpoint/2010/main" val="276160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6471-850B-0CC5-E1B2-5F0253283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 dirty="0"/>
              <a:t>Purpose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7132D-4BAD-1D77-9E7C-B2537841F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2" r="4" b="2416"/>
          <a:stretch/>
        </p:blipFill>
        <p:spPr>
          <a:xfrm>
            <a:off x="631798" y="650494"/>
            <a:ext cx="5516909" cy="532414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C283F-AC7B-82C2-DEAC-D25227BE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 fontScale="85000" lnSpcReduction="10000"/>
          </a:bodyPr>
          <a:lstStyle/>
          <a:p>
            <a:r>
              <a:rPr lang="en-US" dirty="0"/>
              <a:t>Address increasing mental health impacts in our community</a:t>
            </a:r>
          </a:p>
          <a:p>
            <a:r>
              <a:rPr lang="en-US" dirty="0"/>
              <a:t>Provide education and tools to manage mental health proactively </a:t>
            </a:r>
          </a:p>
          <a:p>
            <a:r>
              <a:rPr lang="en-US" dirty="0"/>
              <a:t>Provide tools while child is on a waitlist for services</a:t>
            </a:r>
          </a:p>
          <a:p>
            <a:r>
              <a:rPr lang="en-US" dirty="0"/>
              <a:t>Understandable for all, don’t need a therapist to lead these.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4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14CE6-C336-6060-F166-E9D5FC6AA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4" t="5292" r="15538" b="2849"/>
          <a:stretch/>
        </p:blipFill>
        <p:spPr>
          <a:xfrm>
            <a:off x="3627783" y="99529"/>
            <a:ext cx="5098774" cy="6758472"/>
          </a:xfrm>
          <a:prstGeom prst="rect">
            <a:avLst/>
          </a:prstGeom>
        </p:spPr>
      </p:pic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A75C1146-5FA0-30FA-A24E-E9B403962B00}"/>
              </a:ext>
            </a:extLst>
          </p:cNvPr>
          <p:cNvSpPr/>
          <p:nvPr/>
        </p:nvSpPr>
        <p:spPr>
          <a:xfrm>
            <a:off x="994133" y="1669330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9126"/>
              <a:gd name="adj8" fmla="val 97791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Check-in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E944A-388C-E42C-5172-BC6DD9654C9A}"/>
              </a:ext>
            </a:extLst>
          </p:cNvPr>
          <p:cNvSpPr txBox="1"/>
          <p:nvPr/>
        </p:nvSpPr>
        <p:spPr>
          <a:xfrm>
            <a:off x="10971795" y="0"/>
            <a:ext cx="200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Packet 4</a:t>
            </a:r>
          </a:p>
        </p:txBody>
      </p:sp>
      <p:pic>
        <p:nvPicPr>
          <p:cNvPr id="9" name="Content Placeholder 8" descr="A collage of animals&#10;&#10;Description automatically generated with low confidence">
            <a:extLst>
              <a:ext uri="{FF2B5EF4-FFF2-40B4-BE49-F238E27FC236}">
                <a16:creationId xmlns:a16="http://schemas.microsoft.com/office/drawing/2014/main" id="{95D14A99-F25D-9A2B-F29F-C3F2CDD38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96" y="1825624"/>
            <a:ext cx="3477488" cy="4501603"/>
          </a:xfrm>
        </p:spPr>
      </p:pic>
    </p:spTree>
    <p:extLst>
      <p:ext uri="{BB962C8B-B14F-4D97-AF65-F5344CB8AC3E}">
        <p14:creationId xmlns:p14="http://schemas.microsoft.com/office/powerpoint/2010/main" val="3204680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BB8AFDF4-7E5A-26E2-B2F2-8001077E67E2}"/>
              </a:ext>
            </a:extLst>
          </p:cNvPr>
          <p:cNvSpPr/>
          <p:nvPr/>
        </p:nvSpPr>
        <p:spPr>
          <a:xfrm>
            <a:off x="9442394" y="1619634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5480"/>
              <a:gd name="adj8" fmla="val -49306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Mental Health Tip</a:t>
            </a:r>
          </a:p>
        </p:txBody>
      </p:sp>
      <p:pic>
        <p:nvPicPr>
          <p:cNvPr id="7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67C2AA-EFBA-C8AD-4AA7-2A3D1B775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86" y="324362"/>
            <a:ext cx="4981903" cy="6407593"/>
          </a:xfrm>
        </p:spPr>
      </p:pic>
    </p:spTree>
    <p:extLst>
      <p:ext uri="{BB962C8B-B14F-4D97-AF65-F5344CB8AC3E}">
        <p14:creationId xmlns:p14="http://schemas.microsoft.com/office/powerpoint/2010/main" val="296044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47C9BDDF-AD43-108B-2E97-724F67063A7C}"/>
              </a:ext>
            </a:extLst>
          </p:cNvPr>
          <p:cNvSpPr/>
          <p:nvPr/>
        </p:nvSpPr>
        <p:spPr>
          <a:xfrm>
            <a:off x="596568" y="1619634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9126"/>
              <a:gd name="adj8" fmla="val 97791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Play-Based Strategies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76C2A244-5A1B-43AD-7901-F78BF1177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27" y="394549"/>
            <a:ext cx="4718570" cy="6068901"/>
          </a:xfrm>
        </p:spPr>
      </p:pic>
    </p:spTree>
    <p:extLst>
      <p:ext uri="{BB962C8B-B14F-4D97-AF65-F5344CB8AC3E}">
        <p14:creationId xmlns:p14="http://schemas.microsoft.com/office/powerpoint/2010/main" val="3833957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038995-F2A4-0864-902E-14A9958DF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963"/>
          <a:stretch/>
        </p:blipFill>
        <p:spPr>
          <a:xfrm>
            <a:off x="2463177" y="643466"/>
            <a:ext cx="6053074" cy="5571067"/>
          </a:xfrm>
          <a:prstGeom prst="rect">
            <a:avLst/>
          </a:prstGeom>
        </p:spPr>
      </p:pic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E291254D-E676-8389-49C2-A1C18D08AC1B}"/>
              </a:ext>
            </a:extLst>
          </p:cNvPr>
          <p:cNvSpPr/>
          <p:nvPr/>
        </p:nvSpPr>
        <p:spPr>
          <a:xfrm>
            <a:off x="9700811" y="1579878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5480"/>
              <a:gd name="adj8" fmla="val -49306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Prop/Play-Based Material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AD9431-BFCC-6575-7469-D81412CCF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108" y="338060"/>
            <a:ext cx="6175783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22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8101-9DDF-76EE-3BF8-4E944FC9A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74804-2B2D-42C2-344E-8BA0355A9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Reach 500 families</a:t>
            </a:r>
          </a:p>
          <a:p>
            <a:pPr lvl="1"/>
            <a:r>
              <a:rPr lang="en-US" dirty="0"/>
              <a:t>With each receiving 4 packets- that is 2000 Packets!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Budget $1887.46 (see attachment for details)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Will add list of acknowledgments of those who supported/funded project to directions page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21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0450-AE0B-CF92-764E-E153078F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7EAEF-590A-8A21-76FF-6D650528C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assemble the Packets</a:t>
            </a:r>
          </a:p>
          <a:p>
            <a:r>
              <a:rPr lang="en-US" dirty="0"/>
              <a:t>Lunch will be provided</a:t>
            </a:r>
          </a:p>
        </p:txBody>
      </p:sp>
    </p:spTree>
    <p:extLst>
      <p:ext uri="{BB962C8B-B14F-4D97-AF65-F5344CB8AC3E}">
        <p14:creationId xmlns:p14="http://schemas.microsoft.com/office/powerpoint/2010/main" val="2212775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3250C-2C6D-9204-731D-051748AA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7237F-62F2-60F9-44EA-18C0FE6A9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Ideas?</a:t>
            </a:r>
          </a:p>
          <a:p>
            <a:pPr lvl="1"/>
            <a:r>
              <a:rPr lang="en-US" dirty="0"/>
              <a:t>Wrap around workers</a:t>
            </a:r>
          </a:p>
          <a:p>
            <a:pPr lvl="1"/>
            <a:r>
              <a:rPr lang="en-US" dirty="0"/>
              <a:t>Community BH Providers with Waitlist</a:t>
            </a:r>
          </a:p>
          <a:p>
            <a:pPr lvl="1"/>
            <a:r>
              <a:rPr lang="en-US" dirty="0"/>
              <a:t>Community Resource Fairs</a:t>
            </a:r>
          </a:p>
          <a:p>
            <a:pPr lvl="1"/>
            <a:r>
              <a:rPr lang="en-US" dirty="0"/>
              <a:t>What else?</a:t>
            </a:r>
          </a:p>
          <a:p>
            <a:r>
              <a:rPr lang="en-US" dirty="0"/>
              <a:t>Acceptance Contract? </a:t>
            </a:r>
          </a:p>
          <a:p>
            <a:pPr lvl="1"/>
            <a:r>
              <a:rPr lang="en-US" dirty="0"/>
              <a:t>Packet is free but we ask workers that use them, provide us with their contact info so that we can later get feedback. </a:t>
            </a:r>
          </a:p>
          <a:p>
            <a:pPr lvl="1"/>
            <a:r>
              <a:rPr lang="en-US" dirty="0"/>
              <a:t>Thoughts?</a:t>
            </a:r>
          </a:p>
        </p:txBody>
      </p:sp>
    </p:spTree>
    <p:extLst>
      <p:ext uri="{BB962C8B-B14F-4D97-AF65-F5344CB8AC3E}">
        <p14:creationId xmlns:p14="http://schemas.microsoft.com/office/powerpoint/2010/main" val="405355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6B89B-A72D-D117-CBB2-2107366A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3600"/>
              <a:t>What is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AC35B-C4E0-DF5C-0759-3582B36AF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US" sz="1800"/>
              <a:t>Engages family together</a:t>
            </a:r>
          </a:p>
          <a:p>
            <a:pPr lvl="1"/>
            <a:r>
              <a:rPr lang="en-US" sz="1800"/>
              <a:t>Families talking and supporting one another can have big impact</a:t>
            </a:r>
          </a:p>
          <a:p>
            <a:pPr lvl="1"/>
            <a:r>
              <a:rPr lang="en-US" sz="1800"/>
              <a:t>Helping parents to manage own mental health to be able to support their child.</a:t>
            </a:r>
          </a:p>
          <a:p>
            <a:pPr lvl="1"/>
            <a:r>
              <a:rPr lang="en-US" sz="1800"/>
              <a:t>This information is not new and is out there, but many families are not using it , this sets it up to be simple and fun.</a:t>
            </a:r>
          </a:p>
          <a:p>
            <a:pPr lvl="1"/>
            <a:endParaRPr lang="en-US" sz="1800"/>
          </a:p>
          <a:p>
            <a:pPr lvl="1"/>
            <a:endParaRPr lang="en-US" sz="1800"/>
          </a:p>
          <a:p>
            <a:pPr marL="457200" lvl="1" indent="0">
              <a:buNone/>
            </a:pPr>
            <a:endParaRPr lang="en-US" sz="1800"/>
          </a:p>
          <a:p>
            <a:pPr lvl="1"/>
            <a:endParaRPr lang="en-US" sz="1800"/>
          </a:p>
        </p:txBody>
      </p:sp>
      <p:pic>
        <p:nvPicPr>
          <p:cNvPr id="1028" name="Picture 4" descr="Love family stock vector. Illustration of figure, daughter - 43659461">
            <a:extLst>
              <a:ext uri="{FF2B5EF4-FFF2-40B4-BE49-F238E27FC236}">
                <a16:creationId xmlns:a16="http://schemas.microsoft.com/office/drawing/2014/main" id="{3122A791-A58F-378E-C45B-65F8B38B6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r="8705" b="3"/>
          <a:stretch/>
        </p:blipFill>
        <p:spPr bwMode="auto">
          <a:xfrm>
            <a:off x="6788383" y="613147"/>
            <a:ext cx="4565417" cy="55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634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0C01F-7FB5-BB72-045F-2D6FAF85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What is different?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70070-3046-621E-63AB-95CC840EF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605784" cy="3410712"/>
          </a:xfrm>
        </p:spPr>
        <p:txBody>
          <a:bodyPr anchor="t">
            <a:normAutofit/>
          </a:bodyPr>
          <a:lstStyle/>
          <a:p>
            <a:r>
              <a:rPr lang="en-US" sz="1700" dirty="0"/>
              <a:t>Developmentally appropriate</a:t>
            </a:r>
          </a:p>
          <a:p>
            <a:pPr lvl="1"/>
            <a:r>
              <a:rPr lang="en-US" sz="1700" dirty="0"/>
              <a:t>Activities can be used for all ages of kids.</a:t>
            </a:r>
          </a:p>
          <a:p>
            <a:pPr lvl="1"/>
            <a:r>
              <a:rPr lang="en-US" sz="1700" dirty="0"/>
              <a:t>Teaches that kids (and most adults) communicate and process better through other strategies then just “how are you/what is wrong?” </a:t>
            </a:r>
          </a:p>
          <a:p>
            <a:pPr lvl="1"/>
            <a:r>
              <a:rPr lang="en-US" sz="1700" dirty="0"/>
              <a:t>This gives them many options of language and techniques that might work for their child.</a:t>
            </a:r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59759-29EC-FE91-E0F1-3444154F5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806626"/>
            <a:ext cx="6903720" cy="32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6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29C54-9F20-267F-96F5-09C89368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/>
              <a:t>What is different?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C4FBA-FECC-B324-2CC9-BFA693970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4" r="7823" b="5733"/>
          <a:stretch/>
        </p:blipFill>
        <p:spPr>
          <a:xfrm>
            <a:off x="576244" y="650494"/>
            <a:ext cx="5628018" cy="50187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73DD-3389-A823-F704-5ADD132E7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1800"/>
              <a:t>Experiential and play-based</a:t>
            </a:r>
          </a:p>
          <a:p>
            <a:pPr lvl="1"/>
            <a:r>
              <a:rPr lang="en-US" sz="1800"/>
              <a:t>Surprise of each packet, can keep kids engaged</a:t>
            </a:r>
          </a:p>
          <a:p>
            <a:pPr lvl="1"/>
            <a:r>
              <a:rPr lang="en-US" sz="1800"/>
              <a:t>Starts helping families see the importance and powerful change that can happen through play!</a:t>
            </a:r>
          </a:p>
          <a:p>
            <a:pPr lvl="1"/>
            <a:r>
              <a:rPr lang="en-US" sz="1800"/>
              <a:t>More likely to continue be used as play-based</a:t>
            </a:r>
          </a:p>
          <a:p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9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EBB9C-A89D-A45D-4553-DDE56C0F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dirty="0"/>
              <a:t>The Kit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65EBA-22CE-1C7F-7869-F59897E1F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07" y="2361020"/>
            <a:ext cx="10143668" cy="3831961"/>
          </a:xfrm>
        </p:spPr>
        <p:txBody>
          <a:bodyPr anchor="ctr">
            <a:noAutofit/>
          </a:bodyPr>
          <a:lstStyle/>
          <a:p>
            <a:r>
              <a:rPr lang="en-US" sz="2000" dirty="0"/>
              <a:t>Each family receives a kit that includes 4 “Mystery” envelopes </a:t>
            </a:r>
          </a:p>
          <a:p>
            <a:pPr marL="457200" lvl="1" indent="0">
              <a:buNone/>
            </a:pPr>
            <a:r>
              <a:rPr lang="en-US" sz="2000" dirty="0"/>
              <a:t>*The Mystery and “unboxing” is already a way to keep kids engaged.</a:t>
            </a:r>
          </a:p>
          <a:p>
            <a:pPr marL="457200" lvl="1" indent="0">
              <a:buNone/>
            </a:pPr>
            <a:r>
              <a:rPr lang="en-US" sz="2000" dirty="0"/>
              <a:t>*Don’t open them until it is time!</a:t>
            </a:r>
          </a:p>
          <a:p>
            <a:r>
              <a:rPr lang="en-US" sz="2000" dirty="0"/>
              <a:t>Ideal time frame is 1 a week, so that is a month of intentional mental health focus and connecting activities in the family!</a:t>
            </a:r>
          </a:p>
          <a:p>
            <a:r>
              <a:rPr lang="en-US" sz="2000" dirty="0"/>
              <a:t>The front of the envelope each offers a different way to check in with one another. It starts modeling that children (and adults) often need different tools to communicate than direct questions (which tend to shut down).</a:t>
            </a:r>
          </a:p>
          <a:p>
            <a:r>
              <a:rPr lang="en-US" sz="2000" dirty="0"/>
              <a:t>Inside</a:t>
            </a:r>
          </a:p>
          <a:p>
            <a:pPr lvl="1"/>
            <a:r>
              <a:rPr lang="en-US" sz="2000" dirty="0"/>
              <a:t>Brief education on the mental health tip</a:t>
            </a:r>
          </a:p>
          <a:p>
            <a:pPr lvl="1"/>
            <a:r>
              <a:rPr lang="en-US" sz="2000" dirty="0"/>
              <a:t>A few family and connecting strategies they can try</a:t>
            </a:r>
          </a:p>
          <a:p>
            <a:pPr lvl="1"/>
            <a:r>
              <a:rPr lang="en-US" sz="2000" dirty="0"/>
              <a:t>A play-based material to keep that aligns with the tip/activity</a:t>
            </a:r>
          </a:p>
        </p:txBody>
      </p:sp>
    </p:spTree>
    <p:extLst>
      <p:ext uri="{BB962C8B-B14F-4D97-AF65-F5344CB8AC3E}">
        <p14:creationId xmlns:p14="http://schemas.microsoft.com/office/powerpoint/2010/main" val="1576595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30293E-7CCA-CE7D-A845-8896595E4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686" b="27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AA106-B863-8238-6EFE-83E13AD5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4 packets in the Kit (order does not matter)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E8AC18-4959-DDCF-626B-21F557E11E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50573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4676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14CE6-C336-6060-F166-E9D5FC6AA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4" t="5292" r="15538" b="2849"/>
          <a:stretch/>
        </p:blipFill>
        <p:spPr>
          <a:xfrm>
            <a:off x="3627783" y="99529"/>
            <a:ext cx="5098774" cy="6758472"/>
          </a:xfrm>
          <a:prstGeom prst="rect">
            <a:avLst/>
          </a:prstGeom>
        </p:spPr>
      </p:pic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DED604-9FFA-0B99-92A1-B3FFE5DFE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96" y="1825625"/>
            <a:ext cx="3361408" cy="4351338"/>
          </a:xfrm>
        </p:spPr>
      </p:pic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A75C1146-5FA0-30FA-A24E-E9B403962B00}"/>
              </a:ext>
            </a:extLst>
          </p:cNvPr>
          <p:cNvSpPr/>
          <p:nvPr/>
        </p:nvSpPr>
        <p:spPr>
          <a:xfrm>
            <a:off x="994133" y="1669330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9126"/>
              <a:gd name="adj8" fmla="val 97791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Check-in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E944A-388C-E42C-5172-BC6DD9654C9A}"/>
              </a:ext>
            </a:extLst>
          </p:cNvPr>
          <p:cNvSpPr txBox="1"/>
          <p:nvPr/>
        </p:nvSpPr>
        <p:spPr>
          <a:xfrm>
            <a:off x="11002617" y="0"/>
            <a:ext cx="200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Packet 1</a:t>
            </a:r>
          </a:p>
        </p:txBody>
      </p:sp>
    </p:spTree>
    <p:extLst>
      <p:ext uri="{BB962C8B-B14F-4D97-AF65-F5344CB8AC3E}">
        <p14:creationId xmlns:p14="http://schemas.microsoft.com/office/powerpoint/2010/main" val="204224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80E530CF-56AA-C66B-DBAC-AFEEAD8CA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86" y="121920"/>
            <a:ext cx="5159973" cy="6636621"/>
          </a:xfrm>
        </p:spPr>
      </p:pic>
      <p:sp>
        <p:nvSpPr>
          <p:cNvPr id="2" name="Callout: Double Bent Line with Border and Accent Bar 1">
            <a:extLst>
              <a:ext uri="{FF2B5EF4-FFF2-40B4-BE49-F238E27FC236}">
                <a16:creationId xmlns:a16="http://schemas.microsoft.com/office/drawing/2014/main" id="{BB8AFDF4-7E5A-26E2-B2F2-8001077E67E2}"/>
              </a:ext>
            </a:extLst>
          </p:cNvPr>
          <p:cNvSpPr/>
          <p:nvPr/>
        </p:nvSpPr>
        <p:spPr>
          <a:xfrm>
            <a:off x="9442394" y="1619634"/>
            <a:ext cx="2385171" cy="1640399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5480"/>
              <a:gd name="adj8" fmla="val -49306"/>
            </a:avLst>
          </a:prstGeom>
          <a:solidFill>
            <a:srgbClr val="2EB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Mental Health Tip</a:t>
            </a:r>
          </a:p>
        </p:txBody>
      </p:sp>
    </p:spTree>
    <p:extLst>
      <p:ext uri="{BB962C8B-B14F-4D97-AF65-F5344CB8AC3E}">
        <p14:creationId xmlns:p14="http://schemas.microsoft.com/office/powerpoint/2010/main" val="1859784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</TotalTime>
  <Words>550</Words>
  <Application>Microsoft Office PowerPoint</Application>
  <PresentationFormat>Widescreen</PresentationFormat>
  <Paragraphs>77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Family  Regulation  Kits</vt:lpstr>
      <vt:lpstr>Purpose</vt:lpstr>
      <vt:lpstr>What is different?</vt:lpstr>
      <vt:lpstr>What is different?</vt:lpstr>
      <vt:lpstr>What is different?</vt:lpstr>
      <vt:lpstr>The Kit</vt:lpstr>
      <vt:lpstr>4 packets in the Kit (order does not matter)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 Source</vt:lpstr>
      <vt:lpstr>Volunteers Needed</vt:lpstr>
      <vt:lpstr>Distribution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Regulation Kits</dc:title>
  <dc:creator>Tracy Faber</dc:creator>
  <cp:lastModifiedBy>Kahler, Nicole</cp:lastModifiedBy>
  <cp:revision>6</cp:revision>
  <dcterms:created xsi:type="dcterms:W3CDTF">2023-04-08T13:39:16Z</dcterms:created>
  <dcterms:modified xsi:type="dcterms:W3CDTF">2024-04-04T18:43:21Z</dcterms:modified>
</cp:coreProperties>
</file>