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256" r:id="rId5"/>
    <p:sldId id="288" r:id="rId6"/>
    <p:sldId id="289" r:id="rId7"/>
    <p:sldId id="324" r:id="rId8"/>
    <p:sldId id="341" r:id="rId9"/>
    <p:sldId id="273" r:id="rId10"/>
    <p:sldId id="342" r:id="rId11"/>
    <p:sldId id="309" r:id="rId12"/>
    <p:sldId id="346" r:id="rId13"/>
    <p:sldId id="347" r:id="rId14"/>
    <p:sldId id="348" r:id="rId15"/>
    <p:sldId id="349" r:id="rId16"/>
    <p:sldId id="350" r:id="rId17"/>
    <p:sldId id="351" r:id="rId18"/>
    <p:sldId id="352" r:id="rId19"/>
    <p:sldId id="353" r:id="rId20"/>
    <p:sldId id="354" r:id="rId21"/>
    <p:sldId id="355" r:id="rId22"/>
    <p:sldId id="357" r:id="rId23"/>
    <p:sldId id="358" r:id="rId24"/>
    <p:sldId id="359" r:id="rId25"/>
    <p:sldId id="360" r:id="rId26"/>
    <p:sldId id="361" r:id="rId27"/>
    <p:sldId id="362" r:id="rId28"/>
    <p:sldId id="363" r:id="rId29"/>
    <p:sldId id="290" r:id="rId30"/>
  </p:sldIdLst>
  <p:sldSz cx="14630400" cy="8229600"/>
  <p:notesSz cx="6858000" cy="9144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10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4DBDBD-6A21-50E7-3A56-4231C78D653B}" name="Petro, Eric" initials="PE" userId="S::10155564@id.ohio.gov::33ac3e1c-5b0b-4414-b1e4-b828b9620def"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94AF2A"/>
    <a:srgbClr val="88A651"/>
    <a:srgbClr val="535151"/>
    <a:srgbClr val="3C7BA9"/>
    <a:srgbClr val="EFEBE4"/>
    <a:srgbClr val="6CAEDF"/>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CB9CB-B1A1-4797-852F-96AA36B02FFE}" v="351" dt="2023-07-20T14:42:10.451"/>
    <p1510:client id="{2922805C-A5E8-4088-D178-043EBA446B5B}" v="8" dt="2023-07-20T14:57:01.746"/>
    <p1510:client id="{50540C4A-3372-4C27-A6E1-C0D416DF7437}" v="2" dt="2023-07-20T14:41:04.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82" autoAdjust="0"/>
  </p:normalViewPr>
  <p:slideViewPr>
    <p:cSldViewPr snapToGrid="0">
      <p:cViewPr varScale="1">
        <p:scale>
          <a:sx n="54" d="100"/>
          <a:sy n="54" d="100"/>
        </p:scale>
        <p:origin x="64" y="220"/>
      </p:cViewPr>
      <p:guideLst>
        <p:guide orient="horz" pos="2160"/>
        <p:guide pos="3840"/>
        <p:guide orient="horz" pos="2592"/>
        <p:guide pos="1056"/>
      </p:guideLst>
    </p:cSldViewPr>
  </p:slideViewPr>
  <p:outlineViewPr>
    <p:cViewPr>
      <p:scale>
        <a:sx n="33" d="100"/>
        <a:sy n="33" d="100"/>
      </p:scale>
      <p:origin x="0" y="-2157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58DD85-3C7D-4396-9FF0-A64071C1F865}"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CD2FFD30-EFC5-4F7C-93FD-350715227719}">
      <dgm:prSet phldrT="[Text]" custT="1"/>
      <dgm:spPr>
        <a:solidFill>
          <a:schemeClr val="accent4">
            <a:lumMod val="75000"/>
            <a:alpha val="46000"/>
          </a:schemeClr>
        </a:solidFill>
      </dgm:spPr>
      <dgm:t>
        <a:bodyPr/>
        <a:lstStyle/>
        <a:p>
          <a:r>
            <a:rPr lang="en-US" sz="2200">
              <a:solidFill>
                <a:schemeClr val="tx1">
                  <a:alpha val="95000"/>
                </a:schemeClr>
              </a:solidFill>
            </a:rPr>
            <a:t>RE</a:t>
          </a:r>
        </a:p>
      </dgm:t>
    </dgm:pt>
    <dgm:pt modelId="{5518AFCE-8571-4133-AB34-18B5DC240276}" type="parTrans" cxnId="{9564B031-F3B7-435D-B7D5-F81A2956AE66}">
      <dgm:prSet/>
      <dgm:spPr/>
      <dgm:t>
        <a:bodyPr/>
        <a:lstStyle/>
        <a:p>
          <a:endParaRPr lang="en-US"/>
        </a:p>
      </dgm:t>
    </dgm:pt>
    <dgm:pt modelId="{567BC4A4-6E0E-4E2E-84AC-9728BC65A5C3}" type="sibTrans" cxnId="{9564B031-F3B7-435D-B7D5-F81A2956AE66}">
      <dgm:prSet/>
      <dgm:spPr/>
      <dgm:t>
        <a:bodyPr/>
        <a:lstStyle/>
        <a:p>
          <a:endParaRPr lang="en-US"/>
        </a:p>
      </dgm:t>
    </dgm:pt>
    <dgm:pt modelId="{ADCD408F-4C2F-4A47-A675-B09BAC9E40D0}">
      <dgm:prSet phldrT="[Text]" custT="1"/>
      <dgm:spPr>
        <a:solidFill>
          <a:schemeClr val="accent5">
            <a:lumMod val="40000"/>
            <a:lumOff val="60000"/>
            <a:alpha val="50000"/>
          </a:schemeClr>
        </a:solidFill>
      </dgm:spPr>
      <dgm:t>
        <a:bodyPr/>
        <a:lstStyle/>
        <a:p>
          <a:r>
            <a:rPr lang="en-US" sz="2200"/>
            <a:t>Mentor</a:t>
          </a:r>
        </a:p>
      </dgm:t>
    </dgm:pt>
    <dgm:pt modelId="{659742F2-9458-4188-A844-A0470DAE66A2}" type="parTrans" cxnId="{F8DA0597-92BF-48BA-B056-7CBAB909D36B}">
      <dgm:prSet/>
      <dgm:spPr/>
      <dgm:t>
        <a:bodyPr/>
        <a:lstStyle/>
        <a:p>
          <a:endParaRPr lang="en-US"/>
        </a:p>
      </dgm:t>
    </dgm:pt>
    <dgm:pt modelId="{70DB5115-515F-4F0F-8C45-CDEC9781CD84}" type="sibTrans" cxnId="{F8DA0597-92BF-48BA-B056-7CBAB909D36B}">
      <dgm:prSet/>
      <dgm:spPr/>
      <dgm:t>
        <a:bodyPr/>
        <a:lstStyle/>
        <a:p>
          <a:endParaRPr lang="en-US"/>
        </a:p>
      </dgm:t>
    </dgm:pt>
    <dgm:pt modelId="{D8739D61-AAFC-4A95-84AB-951628538330}">
      <dgm:prSet phldrT="[Text]" custT="1"/>
      <dgm:spPr>
        <a:solidFill>
          <a:schemeClr val="accent5">
            <a:lumMod val="60000"/>
            <a:lumOff val="40000"/>
            <a:alpha val="50000"/>
          </a:schemeClr>
        </a:solidFill>
      </dgm:spPr>
      <dgm:t>
        <a:bodyPr/>
        <a:lstStyle/>
        <a:p>
          <a:r>
            <a:rPr lang="en-US" sz="1800"/>
            <a:t>Program Coordinator</a:t>
          </a:r>
        </a:p>
      </dgm:t>
    </dgm:pt>
    <dgm:pt modelId="{2A02F4F5-2193-4BBF-895C-34C36E2A2608}" type="parTrans" cxnId="{C60972BE-FC01-48A1-866B-15DC47D2DDAC}">
      <dgm:prSet/>
      <dgm:spPr/>
      <dgm:t>
        <a:bodyPr/>
        <a:lstStyle/>
        <a:p>
          <a:endParaRPr lang="en-US"/>
        </a:p>
      </dgm:t>
    </dgm:pt>
    <dgm:pt modelId="{F4BD6356-C0D5-4F71-9469-86891C66799E}" type="sibTrans" cxnId="{C60972BE-FC01-48A1-866B-15DC47D2DDAC}">
      <dgm:prSet/>
      <dgm:spPr/>
      <dgm:t>
        <a:bodyPr/>
        <a:lstStyle/>
        <a:p>
          <a:endParaRPr lang="en-US"/>
        </a:p>
      </dgm:t>
    </dgm:pt>
    <dgm:pt modelId="{34DD5892-D235-4991-BC8A-007010B2F754}">
      <dgm:prSet custT="1"/>
      <dgm:spPr>
        <a:solidFill>
          <a:schemeClr val="accent5">
            <a:lumMod val="60000"/>
            <a:lumOff val="40000"/>
            <a:alpha val="50000"/>
          </a:schemeClr>
        </a:solidFill>
      </dgm:spPr>
      <dgm:t>
        <a:bodyPr/>
        <a:lstStyle/>
        <a:p>
          <a:r>
            <a:rPr lang="en-US" sz="2400"/>
            <a:t>Principal</a:t>
          </a:r>
        </a:p>
      </dgm:t>
    </dgm:pt>
    <dgm:pt modelId="{2B295904-884D-4897-AB34-FAD63AC98327}" type="parTrans" cxnId="{D0749B3D-7ED4-4EC6-91D0-4CE63C68BFC4}">
      <dgm:prSet/>
      <dgm:spPr/>
      <dgm:t>
        <a:bodyPr/>
        <a:lstStyle/>
        <a:p>
          <a:endParaRPr lang="en-US"/>
        </a:p>
      </dgm:t>
    </dgm:pt>
    <dgm:pt modelId="{A75200BD-3537-4214-912B-8FD9862F309A}" type="sibTrans" cxnId="{D0749B3D-7ED4-4EC6-91D0-4CE63C68BFC4}">
      <dgm:prSet/>
      <dgm:spPr/>
      <dgm:t>
        <a:bodyPr/>
        <a:lstStyle/>
        <a:p>
          <a:endParaRPr lang="en-US"/>
        </a:p>
      </dgm:t>
    </dgm:pt>
    <dgm:pt modelId="{B3DD49CC-9900-45B5-912E-240FF6823852}" type="pres">
      <dgm:prSet presAssocID="{9858DD85-3C7D-4396-9FF0-A64071C1F865}" presName="Name0" presStyleCnt="0">
        <dgm:presLayoutVars>
          <dgm:chMax val="7"/>
          <dgm:dir/>
          <dgm:resizeHandles val="exact"/>
        </dgm:presLayoutVars>
      </dgm:prSet>
      <dgm:spPr/>
    </dgm:pt>
    <dgm:pt modelId="{AD9773E2-7EC0-41DC-A037-EABE435C98ED}" type="pres">
      <dgm:prSet presAssocID="{9858DD85-3C7D-4396-9FF0-A64071C1F865}" presName="ellipse1" presStyleLbl="vennNode1" presStyleIdx="0" presStyleCnt="4" custScaleX="75928" custScaleY="67687" custLinFactX="1716" custLinFactNeighborX="100000" custLinFactNeighborY="42170">
        <dgm:presLayoutVars>
          <dgm:bulletEnabled val="1"/>
        </dgm:presLayoutVars>
      </dgm:prSet>
      <dgm:spPr/>
    </dgm:pt>
    <dgm:pt modelId="{AA87827D-7B12-487D-A46A-1103DDF04CD5}" type="pres">
      <dgm:prSet presAssocID="{9858DD85-3C7D-4396-9FF0-A64071C1F865}" presName="ellipse2" presStyleLbl="vennNode1" presStyleIdx="1" presStyleCnt="4">
        <dgm:presLayoutVars>
          <dgm:bulletEnabled val="1"/>
        </dgm:presLayoutVars>
      </dgm:prSet>
      <dgm:spPr/>
    </dgm:pt>
    <dgm:pt modelId="{7D15E5B8-F5B0-41F3-9CA0-BF94802276AC}" type="pres">
      <dgm:prSet presAssocID="{9858DD85-3C7D-4396-9FF0-A64071C1F865}" presName="ellipse3" presStyleLbl="vennNode1" presStyleIdx="2" presStyleCnt="4" custScaleX="98539">
        <dgm:presLayoutVars>
          <dgm:bulletEnabled val="1"/>
        </dgm:presLayoutVars>
      </dgm:prSet>
      <dgm:spPr/>
    </dgm:pt>
    <dgm:pt modelId="{791285DA-8A79-4EEF-8DEB-0071F1389275}" type="pres">
      <dgm:prSet presAssocID="{9858DD85-3C7D-4396-9FF0-A64071C1F865}" presName="ellipse4" presStyleLbl="vennNode1" presStyleIdx="3" presStyleCnt="4">
        <dgm:presLayoutVars>
          <dgm:bulletEnabled val="1"/>
        </dgm:presLayoutVars>
      </dgm:prSet>
      <dgm:spPr/>
    </dgm:pt>
  </dgm:ptLst>
  <dgm:cxnLst>
    <dgm:cxn modelId="{88DD2C18-29F1-470E-A494-CD3FA9E2004F}" type="presOf" srcId="{D8739D61-AAFC-4A95-84AB-951628538330}" destId="{791285DA-8A79-4EEF-8DEB-0071F1389275}" srcOrd="0" destOrd="0" presId="urn:microsoft.com/office/officeart/2005/8/layout/rings+Icon"/>
    <dgm:cxn modelId="{9564B031-F3B7-435D-B7D5-F81A2956AE66}" srcId="{9858DD85-3C7D-4396-9FF0-A64071C1F865}" destId="{CD2FFD30-EFC5-4F7C-93FD-350715227719}" srcOrd="0" destOrd="0" parTransId="{5518AFCE-8571-4133-AB34-18B5DC240276}" sibTransId="{567BC4A4-6E0E-4E2E-84AC-9728BC65A5C3}"/>
    <dgm:cxn modelId="{D0749B3D-7ED4-4EC6-91D0-4CE63C68BFC4}" srcId="{9858DD85-3C7D-4396-9FF0-A64071C1F865}" destId="{34DD5892-D235-4991-BC8A-007010B2F754}" srcOrd="2" destOrd="0" parTransId="{2B295904-884D-4897-AB34-FAD63AC98327}" sibTransId="{A75200BD-3537-4214-912B-8FD9862F309A}"/>
    <dgm:cxn modelId="{349EA55F-221F-4CDE-BE6B-39F3B24A3142}" type="presOf" srcId="{9858DD85-3C7D-4396-9FF0-A64071C1F865}" destId="{B3DD49CC-9900-45B5-912E-240FF6823852}" srcOrd="0" destOrd="0" presId="urn:microsoft.com/office/officeart/2005/8/layout/rings+Icon"/>
    <dgm:cxn modelId="{A26B8494-89C5-4432-B91C-321BBFADFA1D}" type="presOf" srcId="{34DD5892-D235-4991-BC8A-007010B2F754}" destId="{7D15E5B8-F5B0-41F3-9CA0-BF94802276AC}" srcOrd="0" destOrd="0" presId="urn:microsoft.com/office/officeart/2005/8/layout/rings+Icon"/>
    <dgm:cxn modelId="{F8DA0597-92BF-48BA-B056-7CBAB909D36B}" srcId="{9858DD85-3C7D-4396-9FF0-A64071C1F865}" destId="{ADCD408F-4C2F-4A47-A675-B09BAC9E40D0}" srcOrd="1" destOrd="0" parTransId="{659742F2-9458-4188-A844-A0470DAE66A2}" sibTransId="{70DB5115-515F-4F0F-8C45-CDEC9781CD84}"/>
    <dgm:cxn modelId="{658A84B6-A554-4650-960C-F434A7F24760}" type="presOf" srcId="{ADCD408F-4C2F-4A47-A675-B09BAC9E40D0}" destId="{AA87827D-7B12-487D-A46A-1103DDF04CD5}" srcOrd="0" destOrd="0" presId="urn:microsoft.com/office/officeart/2005/8/layout/rings+Icon"/>
    <dgm:cxn modelId="{C60972BE-FC01-48A1-866B-15DC47D2DDAC}" srcId="{9858DD85-3C7D-4396-9FF0-A64071C1F865}" destId="{D8739D61-AAFC-4A95-84AB-951628538330}" srcOrd="3" destOrd="0" parTransId="{2A02F4F5-2193-4BBF-895C-34C36E2A2608}" sibTransId="{F4BD6356-C0D5-4F71-9469-86891C66799E}"/>
    <dgm:cxn modelId="{22344EFE-D70B-4545-A068-811B3089F5E4}" type="presOf" srcId="{CD2FFD30-EFC5-4F7C-93FD-350715227719}" destId="{AD9773E2-7EC0-41DC-A037-EABE435C98ED}" srcOrd="0" destOrd="0" presId="urn:microsoft.com/office/officeart/2005/8/layout/rings+Icon"/>
    <dgm:cxn modelId="{2AB07391-CFB5-4CA3-887C-C2667E470BF4}" type="presParOf" srcId="{B3DD49CC-9900-45B5-912E-240FF6823852}" destId="{AD9773E2-7EC0-41DC-A037-EABE435C98ED}" srcOrd="0" destOrd="0" presId="urn:microsoft.com/office/officeart/2005/8/layout/rings+Icon"/>
    <dgm:cxn modelId="{7F9B8123-71B0-45E6-8DF6-BAFA927ADB8B}" type="presParOf" srcId="{B3DD49CC-9900-45B5-912E-240FF6823852}" destId="{AA87827D-7B12-487D-A46A-1103DDF04CD5}" srcOrd="1" destOrd="0" presId="urn:microsoft.com/office/officeart/2005/8/layout/rings+Icon"/>
    <dgm:cxn modelId="{F8CB177F-84BD-49FA-A820-83D81191F171}" type="presParOf" srcId="{B3DD49CC-9900-45B5-912E-240FF6823852}" destId="{7D15E5B8-F5B0-41F3-9CA0-BF94802276AC}" srcOrd="2" destOrd="0" presId="urn:microsoft.com/office/officeart/2005/8/layout/rings+Icon"/>
    <dgm:cxn modelId="{23364F5A-9D72-4576-B1A1-51E6A6C2380A}" type="presParOf" srcId="{B3DD49CC-9900-45B5-912E-240FF6823852}" destId="{791285DA-8A79-4EEF-8DEB-0071F1389275}"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73E2-7EC0-41DC-A037-EABE435C98ED}">
      <dsp:nvSpPr>
        <dsp:cNvPr id="0" name=""/>
        <dsp:cNvSpPr/>
      </dsp:nvSpPr>
      <dsp:spPr>
        <a:xfrm>
          <a:off x="3384206" y="1621681"/>
          <a:ext cx="2110806" cy="1881935"/>
        </a:xfrm>
        <a:prstGeom prst="ellipse">
          <a:avLst/>
        </a:prstGeom>
        <a:solidFill>
          <a:schemeClr val="accent4">
            <a:lumMod val="75000"/>
            <a:alpha val="4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alpha val="95000"/>
                </a:schemeClr>
              </a:solidFill>
            </a:rPr>
            <a:t>RE</a:t>
          </a:r>
        </a:p>
      </dsp:txBody>
      <dsp:txXfrm>
        <a:off x="3693326" y="1897284"/>
        <a:ext cx="1492566" cy="1330729"/>
      </dsp:txXfrm>
    </dsp:sp>
    <dsp:sp modelId="{AA87827D-7B12-487D-A46A-1103DDF04CD5}">
      <dsp:nvSpPr>
        <dsp:cNvPr id="0" name=""/>
        <dsp:cNvSpPr/>
      </dsp:nvSpPr>
      <dsp:spPr>
        <a:xfrm>
          <a:off x="1652194" y="1854339"/>
          <a:ext cx="2780010" cy="2780350"/>
        </a:xfrm>
        <a:prstGeom prst="ellipse">
          <a:avLst/>
        </a:prstGeom>
        <a:solidFill>
          <a:schemeClr val="accent5">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Mentor</a:t>
          </a:r>
        </a:p>
      </dsp:txBody>
      <dsp:txXfrm>
        <a:off x="2059317" y="2261512"/>
        <a:ext cx="1965764" cy="1966004"/>
      </dsp:txXfrm>
    </dsp:sp>
    <dsp:sp modelId="{7D15E5B8-F5B0-41F3-9CA0-BF94802276AC}">
      <dsp:nvSpPr>
        <dsp:cNvPr id="0" name=""/>
        <dsp:cNvSpPr/>
      </dsp:nvSpPr>
      <dsp:spPr>
        <a:xfrm>
          <a:off x="3102100" y="0"/>
          <a:ext cx="2739394" cy="2780350"/>
        </a:xfrm>
        <a:prstGeom prst="ellipse">
          <a:avLst/>
        </a:prstGeom>
        <a:solidFill>
          <a:schemeClr val="accent5">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Principal</a:t>
          </a:r>
        </a:p>
      </dsp:txBody>
      <dsp:txXfrm>
        <a:off x="3503275" y="407173"/>
        <a:ext cx="1937044" cy="1966004"/>
      </dsp:txXfrm>
    </dsp:sp>
    <dsp:sp modelId="{791285DA-8A79-4EEF-8DEB-0071F1389275}">
      <dsp:nvSpPr>
        <dsp:cNvPr id="0" name=""/>
        <dsp:cNvSpPr/>
      </dsp:nvSpPr>
      <dsp:spPr>
        <a:xfrm>
          <a:off x="4512098" y="1854339"/>
          <a:ext cx="2780010" cy="2780350"/>
        </a:xfrm>
        <a:prstGeom prst="ellipse">
          <a:avLst/>
        </a:prstGeom>
        <a:solidFill>
          <a:schemeClr val="accent5">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Program Coordinator</a:t>
          </a:r>
        </a:p>
      </dsp:txBody>
      <dsp:txXfrm>
        <a:off x="4919221" y="2261512"/>
        <a:ext cx="1965764" cy="196600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1/17/2024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548613"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1097225"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645838"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219445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ohio.gov/getattachment/Topics/Teaching/Resident-Educator-Program/Guiding-Principles-and-Best-Practices-for-Mentors/v-4Guiding-Principles-for-Mentoring.pdf.aspx?lang=en-U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ohio.gov/getattachment/Topics/Teaching/Resident-Educator-Program/The-Mentoring-Years/Final-Mentoring-Practices-for-Growth-and-Professional-Learning87.png.aspx?width=650&amp;height=50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ohio.gov/getattachment/Topics/Teaching/Resident-Educator-Program/For-Resident-Educators/Updating-CORE-email.pdf.aspx?lang=en-U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This orientation provides an introduction and overview of the Ohio Resident Educator Program.  </a:t>
            </a:r>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a:p>
        </p:txBody>
      </p:sp>
    </p:spTree>
    <p:extLst>
      <p:ext uri="{BB962C8B-B14F-4D97-AF65-F5344CB8AC3E}">
        <p14:creationId xmlns:p14="http://schemas.microsoft.com/office/powerpoint/2010/main" val="146755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Mentors follow the guiding principles for mentoring as they support and engage with resident educators during mentor conversations, observations, lesson planning, and reflection. By focusing on the four components of Relationships and Communication, Instructional Practice and Building Capacity, Equitable Practice and Professional Growth and Development, mentors accelerate and strengthen the new teachers’ instructional practices. By engaging resident educators in conversations, feedback, reflective questioning and other activities related to these components, mentors advance new teachers’ understanding and skills and build capacity for reflective practice. </a:t>
            </a:r>
            <a:endParaRPr lang="en-US"/>
          </a:p>
          <a:p>
            <a:endParaRPr lang="en-US"/>
          </a:p>
          <a:p>
            <a:r>
              <a:rPr lang="en-US">
                <a:latin typeface="Arial"/>
                <a:cs typeface="Arial"/>
              </a:rPr>
              <a:t>You may access a copy of this chart </a:t>
            </a:r>
            <a:r>
              <a:rPr lang="en-US">
                <a:latin typeface="Arial"/>
                <a:cs typeface="Arial"/>
                <a:hlinkClick r:id="rId3"/>
              </a:rPr>
              <a:t>here</a:t>
            </a:r>
            <a:r>
              <a:rPr lang="en-US">
                <a:latin typeface="Arial"/>
                <a:cs typeface="Arial"/>
              </a:rPr>
              <a:t>.</a:t>
            </a:r>
            <a:endParaRPr lang="en-US">
              <a:solidFill>
                <a:srgbClr val="FF0000"/>
              </a:solidFill>
              <a:latin typeface="Arial"/>
              <a:cs typeface="Arial"/>
            </a:endParaRP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385314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Each resident educator is assigned a mentor who supports the resident educator during the two-year program. Mentors are trained to facilitate mentor conversations and learning activities to advance the teacher practice of new teachers. Districts vary in the required frequency and length of mentor/mentee meetings. Both mentors and resident educators should become familiar with the Ohio Resident Educator Program Standards and the Ohio Resident Educator Mentor Standards. The overall program foundation and structures are set forth in the standards. </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134167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Instructional mentors provide professional learning to new teachers during the 2-year program. While in the Resident Educator Program, resident educators are not required to participate in the LPDC. Their professional learning and development is structured through the mentoring process. </a:t>
            </a:r>
            <a:endParaRPr lang="en-US"/>
          </a:p>
          <a:p>
            <a:endParaRPr lang="en-US"/>
          </a:p>
          <a:p>
            <a:r>
              <a:rPr lang="en-US">
                <a:latin typeface="Arial"/>
                <a:cs typeface="Arial"/>
              </a:rPr>
              <a:t>Mentors are supported by local school leaders as they collaborate with each other and attend professional learning activities to foster their own growth and development. In turn, mentors provide structured activities and processes designed to promote the professional growth and development of new teachers. This chart summarizes effective mentoring practices and shares tools and resources for both mentors and resident educators. You may access a copy of this chart </a:t>
            </a:r>
            <a:r>
              <a:rPr lang="en-US">
                <a:latin typeface="Arial"/>
                <a:cs typeface="Arial"/>
                <a:hlinkClick r:id="rId3"/>
              </a:rPr>
              <a:t>here</a:t>
            </a:r>
            <a:r>
              <a:rPr lang="en-US">
                <a:latin typeface="Arial"/>
                <a:cs typeface="Arial"/>
              </a:rPr>
              <a:t>.</a:t>
            </a:r>
            <a:endParaRPr lang="en-US">
              <a:solidFill>
                <a:srgbClr val="C00000"/>
              </a:solidFill>
              <a:latin typeface="Arial"/>
              <a:cs typeface="Arial"/>
            </a:endParaRPr>
          </a:p>
          <a:p>
            <a:endParaRPr lang="en-US">
              <a:solidFill>
                <a:srgbClr val="C00000"/>
              </a:solidFill>
            </a:endParaRPr>
          </a:p>
          <a:p>
            <a:r>
              <a:rPr lang="en-US">
                <a:latin typeface="Arial"/>
                <a:cs typeface="Arial"/>
              </a:rPr>
              <a:t>The Guiding Principles for Mentoring chart (shown in a previous slide), the Mentoring Practices for Growth and Professional Learning and the standards provide resident educators and school leaders with information and guidance to implement an effective Resident Educator Program</a:t>
            </a:r>
            <a:r>
              <a:rPr lang="en-US">
                <a:solidFill>
                  <a:srgbClr val="C00000"/>
                </a:solidFill>
                <a:latin typeface="Arial"/>
                <a:cs typeface="Arial"/>
              </a:rPr>
              <a:t>. </a:t>
            </a:r>
            <a:endParaRPr lang="en-US">
              <a:solidFill>
                <a:srgbClr val="C00000"/>
              </a:solidFill>
            </a:endParaRPr>
          </a:p>
        </p:txBody>
      </p:sp>
      <p:sp>
        <p:nvSpPr>
          <p:cNvPr id="4" name="Slide Number Placeholder 3"/>
          <p:cNvSpPr>
            <a:spLocks noGrp="1"/>
          </p:cNvSpPr>
          <p:nvPr>
            <p:ph type="sldNum" sz="quarter" idx="5"/>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6506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1200">
                <a:effectLst/>
                <a:latin typeface="Arial"/>
                <a:cs typeface="Arial"/>
              </a:rPr>
              <a:t>The Teaching and Learning Cycle provides a framework for mentors and Resident Educators as they focus their discussions and conversations on instructional practice. The content of mentoring includes the components of the Teaching and Learning Cycle. Mentors communicate with their Resident </a:t>
            </a:r>
            <a:r>
              <a:rPr lang="en-US">
                <a:latin typeface="Arial"/>
                <a:cs typeface="Arial"/>
              </a:rPr>
              <a:t>Educators </a:t>
            </a:r>
            <a:r>
              <a:rPr lang="en-US" kern="1200">
                <a:effectLst/>
                <a:latin typeface="Arial"/>
                <a:cs typeface="Arial"/>
              </a:rPr>
              <a:t>about planning, instruction, assessment and revision of their practice.</a:t>
            </a:r>
            <a:r>
              <a:rPr lang="en-US">
                <a:latin typeface="Arial"/>
                <a:cs typeface="Arial"/>
              </a:rPr>
              <a:t> </a:t>
            </a:r>
            <a:r>
              <a:rPr lang="en-US" kern="1200">
                <a:effectLst/>
                <a:latin typeface="Arial"/>
                <a:cs typeface="Arial"/>
              </a:rPr>
              <a:t> Mentors collect evidence of practice during classroom observations, during collaborative planning, and when analyzing student work with their Resident Educator. Communicating through professional conversations and feedback, mentors support Resident Educators in analyzing and understanding the gathered evidence. It is through this process that Resident Educators come to understand reflective practice and become effective teachers.</a:t>
            </a:r>
            <a:r>
              <a:rPr lang="en-US">
                <a:latin typeface="Arial"/>
                <a:cs typeface="Arial"/>
              </a:rPr>
              <a:t>    </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171138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b="0" i="0">
                <a:effectLst/>
                <a:latin typeface="NunitoSans-LightItalic"/>
              </a:rPr>
              <a:t>The RESA is required in year 2 of the Resident Educator Program. </a:t>
            </a:r>
            <a:r>
              <a:rPr lang="en-US" b="0" i="0">
                <a:effectLst/>
                <a:latin typeface="NunitoSans-LightItalic"/>
              </a:rPr>
              <a:t>In the Lesson Reflection, you are asked to record a single lesson that demonstrates your ability to teach meaningful content to your students. You will analyze your planning decisions for this lesson, illustrate your actual teaching in a video segment that is up to 20 minutes long, and reflect on the success of the entire lesson.</a:t>
            </a:r>
            <a:r>
              <a:rPr lang="en-US" sz="1400" b="0" i="0">
                <a:effectLst/>
                <a:latin typeface="NunitoSans-LightItalic"/>
              </a:rPr>
              <a:t> Performance assessments provide direct evidence, supported by written commentary, of what teachers do in the classroom. As participants in the assessment, Resident Educators will be prompted to reflect upon and synthesize what they have learned throughout the Resident Educator Program.</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16</a:t>
            </a:fld>
            <a:endParaRPr lang="en-US"/>
          </a:p>
        </p:txBody>
      </p:sp>
    </p:spTree>
    <p:extLst>
      <p:ext uri="{BB962C8B-B14F-4D97-AF65-F5344CB8AC3E}">
        <p14:creationId xmlns:p14="http://schemas.microsoft.com/office/powerpoint/2010/main" val="1910352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The RESA Guidebook is the best resource for information about the RESA. The RESA website has many great resources and valuable information for RESA takers. The Facilitator is assigned in year 2 of the RE Program to provide support to the RE.</a:t>
            </a:r>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150533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CORE is a different email system from the OH|ID system, and </a:t>
            </a:r>
            <a:r>
              <a:rPr lang="en-US" err="1">
                <a:latin typeface="Arial"/>
                <a:cs typeface="Arial"/>
              </a:rPr>
              <a:t>TeachForward</a:t>
            </a:r>
            <a:r>
              <a:rPr lang="en-US">
                <a:latin typeface="Arial"/>
                <a:cs typeface="Arial"/>
              </a:rPr>
              <a:t> requires the email stored in CORE to be used for activating a RESA account. Directions for how to change the email in CORE can be accessed at </a:t>
            </a:r>
            <a:r>
              <a:rPr lang="en-US">
                <a:latin typeface="Arial"/>
                <a:cs typeface="Arial"/>
                <a:hlinkClick r:id="rId3"/>
              </a:rPr>
              <a:t>this link</a:t>
            </a:r>
            <a:endParaRPr lang="en-US">
              <a:hlinkClick r:id="rId3"/>
            </a:endParaRPr>
          </a:p>
        </p:txBody>
      </p:sp>
      <p:sp>
        <p:nvSpPr>
          <p:cNvPr id="4" name="Slide Number Placeholder 3"/>
          <p:cNvSpPr>
            <a:spLocks noGrp="1"/>
          </p:cNvSpPr>
          <p:nvPr>
            <p:ph type="sldNum" sz="quarter" idx="5"/>
          </p:nvPr>
        </p:nvSpPr>
        <p:spPr/>
        <p:txBody>
          <a:bodyPr/>
          <a:lstStyle/>
          <a:p>
            <a:fld id="{A88EB8E9-7E05-4C60-A58D-798732DD5BFE}" type="slidenum">
              <a:rPr lang="en-US" smtClean="0"/>
              <a:t>18</a:t>
            </a:fld>
            <a:endParaRPr lang="en-US"/>
          </a:p>
        </p:txBody>
      </p:sp>
    </p:spTree>
    <p:extLst>
      <p:ext uri="{BB962C8B-B14F-4D97-AF65-F5344CB8AC3E}">
        <p14:creationId xmlns:p14="http://schemas.microsoft.com/office/powerpoint/2010/main" val="417445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The illustration provides a visual representation of the complex relationships and interactions among mentors, REs, principals and program coordinators. Through communication and collaboration mentors, principals and program coordinators support the resident educator based on the individual needs of the new teacher.  </a:t>
            </a:r>
          </a:p>
          <a:p>
            <a:r>
              <a:rPr lang="en-US">
                <a:latin typeface="Arial"/>
                <a:cs typeface="Arial"/>
              </a:rPr>
              <a:t> </a:t>
            </a:r>
          </a:p>
          <a:p>
            <a:r>
              <a:rPr lang="en-US">
                <a:latin typeface="Arial"/>
                <a:cs typeface="Arial"/>
              </a:rPr>
              <a:t>A support system requires intentional planning and structures at the school/district level to be successful. It requires a district-level commitment to shift away from traditional mentoring that focuses on onboarding new staff to a program that leads to instructional growth and fits within a comprehensive induction approach.  </a:t>
            </a:r>
          </a:p>
          <a:p>
            <a:r>
              <a:rPr lang="en-US">
                <a:latin typeface="Arial"/>
                <a:cs typeface="Arial"/>
              </a:rPr>
              <a:t> </a:t>
            </a:r>
          </a:p>
          <a:p>
            <a:r>
              <a:rPr lang="en-US">
                <a:latin typeface="Arial"/>
                <a:cs typeface="Arial"/>
              </a:rPr>
              <a:t> </a:t>
            </a:r>
          </a:p>
          <a:p>
            <a:r>
              <a:rPr lang="en-US">
                <a:latin typeface="Arial"/>
                <a:cs typeface="Arial"/>
              </a:rPr>
              <a:t>1. Communication </a:t>
            </a:r>
            <a:r>
              <a:rPr lang="en-US" b="1">
                <a:latin typeface="Arial"/>
                <a:cs typeface="Arial"/>
              </a:rPr>
              <a:t>between REs and mentors </a:t>
            </a:r>
            <a:r>
              <a:rPr lang="en-US">
                <a:latin typeface="Arial"/>
                <a:cs typeface="Arial"/>
              </a:rPr>
              <a:t>must remain confidential for the necessary risk-taking and growth to occur.  </a:t>
            </a:r>
          </a:p>
          <a:p>
            <a:r>
              <a:rPr lang="en-US">
                <a:latin typeface="Arial"/>
                <a:cs typeface="Arial"/>
              </a:rPr>
              <a:t> </a:t>
            </a:r>
          </a:p>
          <a:p>
            <a:r>
              <a:rPr lang="en-US">
                <a:latin typeface="Arial"/>
                <a:cs typeface="Arial"/>
              </a:rPr>
              <a:t>2. </a:t>
            </a:r>
            <a:r>
              <a:rPr lang="en-US" b="1">
                <a:latin typeface="Arial"/>
                <a:cs typeface="Arial"/>
              </a:rPr>
              <a:t>Resident educators and principals </a:t>
            </a:r>
            <a:r>
              <a:rPr lang="en-US">
                <a:latin typeface="Arial"/>
                <a:cs typeface="Arial"/>
              </a:rPr>
              <a:t>must also work collaboratively to ensure that district and building goals and priorities are being met and that REs are meeting expectations in terms of employment and placement.  </a:t>
            </a:r>
          </a:p>
          <a:p>
            <a:r>
              <a:rPr lang="en-US">
                <a:latin typeface="Arial"/>
                <a:cs typeface="Arial"/>
              </a:rPr>
              <a:t> </a:t>
            </a:r>
          </a:p>
          <a:p>
            <a:r>
              <a:rPr lang="en-US">
                <a:latin typeface="Arial"/>
                <a:cs typeface="Arial"/>
              </a:rPr>
              <a:t>3. </a:t>
            </a:r>
            <a:r>
              <a:rPr lang="en-US" b="1">
                <a:latin typeface="Arial"/>
                <a:cs typeface="Arial"/>
              </a:rPr>
              <a:t>Principals must work with mentors </a:t>
            </a:r>
            <a:r>
              <a:rPr lang="en-US">
                <a:latin typeface="Arial"/>
                <a:cs typeface="Arial"/>
              </a:rPr>
              <a:t>to support this relationship, yet mentors must not breach the confidential relationship they have with </a:t>
            </a:r>
            <a:r>
              <a:rPr lang="en-US" err="1">
                <a:latin typeface="Arial"/>
                <a:cs typeface="Arial"/>
              </a:rPr>
              <a:t>REs.</a:t>
            </a:r>
            <a:r>
              <a:rPr lang="en-US">
                <a:latin typeface="Arial"/>
                <a:cs typeface="Arial"/>
              </a:rPr>
              <a:t>  The common goal of these relationships is increased student learning and achievement.  </a:t>
            </a:r>
          </a:p>
          <a:p>
            <a:r>
              <a:rPr lang="en-US">
                <a:latin typeface="Arial"/>
                <a:cs typeface="Arial"/>
              </a:rPr>
              <a:t> </a:t>
            </a:r>
          </a:p>
          <a:p>
            <a:r>
              <a:rPr lang="en-US">
                <a:latin typeface="Arial"/>
                <a:cs typeface="Arial"/>
              </a:rPr>
              <a:t>A brief description of each of the program roles is provided on the next three (3) slides.  </a:t>
            </a:r>
          </a:p>
          <a:p>
            <a:r>
              <a:rPr lang="en-US">
                <a:latin typeface="Arial"/>
                <a:cs typeface="Arial"/>
              </a:rPr>
              <a:t> </a:t>
            </a:r>
          </a:p>
          <a:p>
            <a:r>
              <a:rPr lang="en-US">
                <a:latin typeface="Arial"/>
                <a:cs typeface="Arial"/>
              </a:rPr>
              <a:t> </a:t>
            </a:r>
          </a:p>
          <a:p>
            <a:endParaRPr lang="en-US"/>
          </a:p>
          <a:p>
            <a:pPr>
              <a:defRPr/>
            </a:pPr>
            <a:endParaRPr lang="en-US" sz="140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A88EB8E9-7E05-4C60-A58D-798732DD5BFE}" type="slidenum">
              <a:rPr lang="en-US" smtClean="0"/>
              <a:t>19</a:t>
            </a:fld>
            <a:endParaRPr lang="en-US"/>
          </a:p>
        </p:txBody>
      </p:sp>
    </p:spTree>
    <p:extLst>
      <p:ext uri="{BB962C8B-B14F-4D97-AF65-F5344CB8AC3E}">
        <p14:creationId xmlns:p14="http://schemas.microsoft.com/office/powerpoint/2010/main" val="3722192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Principals are in a position to ensure that needed resources and structures are in place to support new teachers. Principals create a culture of learning and support and structures that provide time for mentors and resident educators to meet and collaborate. Principals honor the relationship of trust and respect that exists between a mentor and a resident educator. Principals communicate with mentors and resident educators and support the mentoring relationship. </a:t>
            </a:r>
          </a:p>
        </p:txBody>
      </p:sp>
      <p:sp>
        <p:nvSpPr>
          <p:cNvPr id="4" name="Slide Number Placeholder 3"/>
          <p:cNvSpPr>
            <a:spLocks noGrp="1"/>
          </p:cNvSpPr>
          <p:nvPr>
            <p:ph type="sldNum" sz="quarter" idx="5"/>
          </p:nvPr>
        </p:nvSpPr>
        <p:spPr/>
        <p:txBody>
          <a:bodyPr/>
          <a:lstStyle/>
          <a:p>
            <a:fld id="{A88EB8E9-7E05-4C60-A58D-798732DD5BFE}" type="slidenum">
              <a:rPr lang="en-US" smtClean="0"/>
              <a:t>20</a:t>
            </a:fld>
            <a:endParaRPr lang="en-US"/>
          </a:p>
        </p:txBody>
      </p:sp>
    </p:spTree>
    <p:extLst>
      <p:ext uri="{BB962C8B-B14F-4D97-AF65-F5344CB8AC3E}">
        <p14:creationId xmlns:p14="http://schemas.microsoft.com/office/powerpoint/2010/main" val="2742089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Each district with a Resident Educator (RE) Program must have at least one Program Coordinator. The Program Coordinator is the person who manages the RE Program at the local level. Resident educators should seek out the program coordinator and be sure the program coordinator has registered them for the Resident Educator Program. In addition to the mentor, the resident educator should have access to communication with the program coordinator.</a:t>
            </a:r>
          </a:p>
          <a:p>
            <a:endParaRPr lang="en-US"/>
          </a:p>
          <a:p>
            <a:r>
              <a:rPr lang="en-US">
                <a:latin typeface="Arial"/>
                <a:cs typeface="Arial"/>
              </a:rPr>
              <a:t>Some schools/districts contract with the local Educational Service Center (ESC) for services to implement the RE Program. In these cases, the Program Coordinator will be a staff member from the ESC and not the local school/district. </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21</a:t>
            </a:fld>
            <a:endParaRPr lang="en-US"/>
          </a:p>
        </p:txBody>
      </p:sp>
    </p:spTree>
    <p:extLst>
      <p:ext uri="{BB962C8B-B14F-4D97-AF65-F5344CB8AC3E}">
        <p14:creationId xmlns:p14="http://schemas.microsoft.com/office/powerpoint/2010/main" val="381648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a:latin typeface="Arial"/>
                <a:cs typeface="Arial"/>
              </a:rPr>
              <a:t>The process of becoming an effective educator never ends. The Ohio Resident Educator  Program supports Resident Educators as they practice, refine and gain a deeper understanding of the art and science of teaching. The Ohio Resident Educator Program is a two (2)-year teacher induction program designed to accelerate the development of new teacher effectiveness to increase student learning. The mentoring component of the program is focused on creating collaborative, instructionally focused mentoring partnerships to foster reflective practice and life-long continuous improvement. The question for educators to keep asking is: “How can I be a better educator tomorrow than I am today, and lead others to do the same?”</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2639288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Mentors are key to the success of the Resident Educator (RE) Program. Mentors are initially trained by the Ohio Department of Education. They become state-certified mentors when they successfully complete the training. However, mentors (as all educators) must continue their professional growth and development at the school/district level. Mentors have opportunities to meet and collaborate with each other and attend ongoing professional learning activities. </a:t>
            </a:r>
            <a:endParaRPr lang="en-US"/>
          </a:p>
          <a:p>
            <a:endParaRPr lang="en-US"/>
          </a:p>
          <a:p>
            <a:r>
              <a:rPr lang="en-US">
                <a:latin typeface="Arial"/>
                <a:cs typeface="Arial"/>
              </a:rPr>
              <a:t>A review of the RE Program Mentor Standards provides an understanding of the role of the mentor in the RE Program. The resident educator who is familiar with the standards understands the role of mentors and school leaders.</a:t>
            </a:r>
          </a:p>
          <a:p>
            <a:endParaRPr lang="en-US"/>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22</a:t>
            </a:fld>
            <a:endParaRPr lang="en-US"/>
          </a:p>
        </p:txBody>
      </p:sp>
    </p:spTree>
    <p:extLst>
      <p:ext uri="{BB962C8B-B14F-4D97-AF65-F5344CB8AC3E}">
        <p14:creationId xmlns:p14="http://schemas.microsoft.com/office/powerpoint/2010/main" val="2132495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Notes Placeholder 1"/>
          <p:cNvSpPr>
            <a:spLocks noGrp="1"/>
          </p:cNvSpPr>
          <p:nvPr>
            <p:ph type="body" idx="1"/>
          </p:nvPr>
        </p:nvSpPr>
        <p:spPr bwMode="auto">
          <a:xfrm>
            <a:off x="1168400" y="4415790"/>
            <a:ext cx="46736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a:cs typeface="Arial"/>
              </a:rPr>
              <a:t>As you move through each year of residency, you may find you have questions. Please feel free to email our office at the </a:t>
            </a:r>
            <a:r>
              <a:rPr lang="en-US" altLang="en-US" err="1">
                <a:latin typeface="Arial"/>
                <a:cs typeface="Arial"/>
              </a:rPr>
              <a:t>REProgram</a:t>
            </a:r>
            <a:r>
              <a:rPr lang="en-US" altLang="en-US">
                <a:latin typeface="Arial"/>
                <a:cs typeface="Arial"/>
              </a:rPr>
              <a:t> email address. Program coordinators are provided the most up-to-date information from ODE so please make sure to communicate with your Program Coordinator. In addition, ODE’s Resident Educator webpage is updated frequently.</a:t>
            </a:r>
            <a:endParaRPr lang="en-US" altLang="en-US"/>
          </a:p>
          <a:p>
            <a:endParaRPr lang="en-US" altLang="en-US"/>
          </a:p>
        </p:txBody>
      </p:sp>
      <p:sp>
        <p:nvSpPr>
          <p:cNvPr id="2" name="Slide Number Placeholder 1"/>
          <p:cNvSpPr>
            <a:spLocks noGrp="1"/>
          </p:cNvSpPr>
          <p:nvPr>
            <p:ph type="sldNum" sz="quarter" idx="10"/>
          </p:nvPr>
        </p:nvSpPr>
        <p:spPr/>
        <p:txBody>
          <a:bodyPr/>
          <a:lstStyle/>
          <a:p>
            <a:fld id="{4EE0CA37-B3D3-4D0D-8A2B-1C633EDD525F}" type="slidenum">
              <a:rPr lang="en-US" smtClean="0"/>
              <a:t>24</a:t>
            </a:fld>
            <a:endParaRPr lang="en-US"/>
          </a:p>
        </p:txBody>
      </p:sp>
    </p:spTree>
    <p:extLst>
      <p:ext uri="{BB962C8B-B14F-4D97-AF65-F5344CB8AC3E}">
        <p14:creationId xmlns:p14="http://schemas.microsoft.com/office/powerpoint/2010/main" val="2948007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Slide Number Placeholder 1"/>
          <p:cNvSpPr>
            <a:spLocks noGrp="1"/>
          </p:cNvSpPr>
          <p:nvPr>
            <p:ph type="sldNum" sz="quarter" idx="10"/>
          </p:nvPr>
        </p:nvSpPr>
        <p:spPr/>
        <p:txBody>
          <a:bodyPr/>
          <a:lstStyle/>
          <a:p>
            <a:fld id="{4EE0CA37-B3D3-4D0D-8A2B-1C633EDD525F}" type="slidenum">
              <a:rPr lang="en-US" smtClean="0"/>
              <a:t>25</a:t>
            </a:fld>
            <a:endParaRPr lang="en-US"/>
          </a:p>
        </p:txBody>
      </p:sp>
      <p:sp>
        <p:nvSpPr>
          <p:cNvPr id="3" name="Notes Placeholder 2">
            <a:extLst>
              <a:ext uri="{FF2B5EF4-FFF2-40B4-BE49-F238E27FC236}">
                <a16:creationId xmlns:a16="http://schemas.microsoft.com/office/drawing/2014/main" id="{513579A9-416D-B116-3626-5F4897CD0CAB}"/>
              </a:ext>
            </a:extLst>
          </p:cNvPr>
          <p:cNvSpPr>
            <a:spLocks noGrp="1"/>
          </p:cNvSpPr>
          <p:nvPr>
            <p:ph type="body" idx="1"/>
          </p:nvPr>
        </p:nvSpPr>
        <p:spPr/>
        <p:txBody>
          <a:bodyPr/>
          <a:lstStyle/>
          <a:p>
            <a:r>
              <a:rPr lang="en-US"/>
              <a:t>The Resident Educator Program gives new teachers the support and opportunities for growth they need to accelerate their instructional practices in the beginning years of teaching. </a:t>
            </a:r>
          </a:p>
        </p:txBody>
      </p:sp>
    </p:spTree>
    <p:extLst>
      <p:ext uri="{BB962C8B-B14F-4D97-AF65-F5344CB8AC3E}">
        <p14:creationId xmlns:p14="http://schemas.microsoft.com/office/powerpoint/2010/main" val="2768784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26</a:t>
            </a:fld>
            <a:endParaRPr lang="en-US"/>
          </a:p>
        </p:txBody>
      </p:sp>
    </p:spTree>
    <p:extLst>
      <p:ext uri="{BB962C8B-B14F-4D97-AF65-F5344CB8AC3E}">
        <p14:creationId xmlns:p14="http://schemas.microsoft.com/office/powerpoint/2010/main" val="129103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95288" y="700088"/>
            <a:ext cx="6300787" cy="3544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Notes Placeholder 1"/>
          <p:cNvSpPr>
            <a:spLocks noGrp="1"/>
          </p:cNvSpPr>
          <p:nvPr>
            <p:ph type="body" idx="1"/>
          </p:nvPr>
        </p:nvSpPr>
        <p:spPr bwMode="auto">
          <a:xfrm>
            <a:off x="1170024" y="4444841"/>
            <a:ext cx="475149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a:cs typeface="Arial"/>
              </a:rPr>
              <a:t>This orientation provides an overview of what Resident Educators (REs) can expect as they embark on their journey through the two-year Ohio Resident Educator Program. The presentation also discusses the support that will be provided to Resident Educators by the principal, program coordinator, mentor and facilitator. Tools and resources are available to ensure a successful “Journey to Excellence.” </a:t>
            </a:r>
            <a:endParaRPr lang="en-US" altLang="en-US"/>
          </a:p>
          <a:p>
            <a:endParaRPr lang="en-US" altLang="en-US"/>
          </a:p>
          <a:p>
            <a:endParaRPr lang="en-US" altLang="en-US"/>
          </a:p>
        </p:txBody>
      </p:sp>
      <p:sp>
        <p:nvSpPr>
          <p:cNvPr id="2" name="Slide Number Placeholder 1"/>
          <p:cNvSpPr>
            <a:spLocks noGrp="1"/>
          </p:cNvSpPr>
          <p:nvPr>
            <p:ph type="sldNum" sz="quarter" idx="10"/>
          </p:nvPr>
        </p:nvSpPr>
        <p:spPr/>
        <p:txBody>
          <a:bodyPr/>
          <a:lstStyle/>
          <a:p>
            <a:fld id="{4EE0CA37-B3D3-4D0D-8A2B-1C633EDD525F}" type="slidenum">
              <a:rPr lang="en-US" smtClean="0"/>
              <a:t>3</a:t>
            </a:fld>
            <a:endParaRPr lang="en-US"/>
          </a:p>
        </p:txBody>
      </p:sp>
    </p:spTree>
    <p:extLst>
      <p:ext uri="{BB962C8B-B14F-4D97-AF65-F5344CB8AC3E}">
        <p14:creationId xmlns:p14="http://schemas.microsoft.com/office/powerpoint/2010/main" val="348095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Our Office of Educator Licensure determines what license an educator is eligible to hold. Any specific questions about a license should be directed to our Office of Educator Licensure at educator.licensure@education.ohio.gov   </a:t>
            </a:r>
            <a:endParaRPr lang="en-US"/>
          </a:p>
          <a:p>
            <a:r>
              <a:rPr lang="en-US">
                <a:latin typeface="Arial"/>
                <a:cs typeface="Arial"/>
              </a:rPr>
              <a:t>Standard 2-Year Resident Educator license holders who have not yet completed Year 1 of the Resident Educator Program will be required to complete coursework and renew their licenses for two more years.  If renewal or extension of the Alternative RE license is required to</a:t>
            </a:r>
          </a:p>
          <a:p>
            <a:r>
              <a:rPr lang="en-US">
                <a:latin typeface="Arial"/>
                <a:cs typeface="Arial"/>
              </a:rPr>
              <a:t>complete the teaching experience requirement, the educator must first meet all exam and coursework requirements of the Alternative Resident Educator pathway to advance to the professional license. </a:t>
            </a:r>
            <a:r>
              <a:rPr lang="en-US">
                <a:solidFill>
                  <a:srgbClr val="FF0000"/>
                </a:solidFill>
                <a:latin typeface="Arial"/>
                <a:cs typeface="Arial"/>
              </a:rPr>
              <a:t>Changes to the requirement to teach 4 years under the Alternative license are expected in 2024. The license will become a two-year license</a:t>
            </a:r>
            <a:r>
              <a:rPr lang="en-US">
                <a:latin typeface="Arial"/>
                <a:cs typeface="Arial"/>
              </a:rPr>
              <a:t>. </a:t>
            </a:r>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a:p>
        </p:txBody>
      </p:sp>
    </p:spTree>
    <p:extLst>
      <p:ext uri="{BB962C8B-B14F-4D97-AF65-F5344CB8AC3E}">
        <p14:creationId xmlns:p14="http://schemas.microsoft.com/office/powerpoint/2010/main" val="384235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Teacher Residency  </a:t>
            </a:r>
            <a:endParaRPr lang="en-US"/>
          </a:p>
          <a:p>
            <a:r>
              <a:rPr lang="en-US">
                <a:latin typeface="Arial"/>
                <a:cs typeface="Arial"/>
              </a:rPr>
              <a:t>The Ohio Resident Educator Program began in 2011 and is a comprehensive, two-year initiative to assist beginning teachers with mentoring and professional development as they start their education careers. The Ohio Resident Educator Program can be envisioned as a professional pathway to continued professional learning, leading educators to more effective practices and excellence in teaching. The two-year residency program consists of a system of support and mentoring, assessing teacher learning, and exploring leadership within the profession. </a:t>
            </a:r>
            <a:endParaRPr lang="en-US"/>
          </a:p>
          <a:p>
            <a:endParaRPr lang="en-US"/>
          </a:p>
          <a:p>
            <a:r>
              <a:rPr lang="en-US">
                <a:latin typeface="Arial"/>
                <a:cs typeface="Arial"/>
              </a:rPr>
              <a:t>ORC 3319.223 indicates that the teacher residency program shall be a two-year, entry-level program for classroom teachers and shall include the 3 components listed on this slide. </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5</a:t>
            </a:fld>
            <a:endParaRPr lang="en-US"/>
          </a:p>
        </p:txBody>
      </p:sp>
    </p:spTree>
    <p:extLst>
      <p:ext uri="{BB962C8B-B14F-4D97-AF65-F5344CB8AC3E}">
        <p14:creationId xmlns:p14="http://schemas.microsoft.com/office/powerpoint/2010/main" val="217938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168400" y="4415790"/>
            <a:ext cx="4673600" cy="4183380"/>
          </a:xfrm>
        </p:spPr>
        <p:txBody>
          <a:bodyPr/>
          <a:lstStyle/>
          <a:p>
            <a:pPr>
              <a:defRPr/>
            </a:pPr>
            <a:r>
              <a:rPr lang="en-US">
                <a:latin typeface="Arial"/>
                <a:cs typeface="Arial"/>
              </a:rPr>
              <a:t>The Ohio Resident Educator Program is a two-year program including mentoring support and</a:t>
            </a:r>
            <a:r>
              <a:rPr lang="en-US" baseline="0">
                <a:latin typeface="Arial"/>
                <a:cs typeface="Arial"/>
              </a:rPr>
              <a:t> </a:t>
            </a:r>
            <a:r>
              <a:rPr lang="en-US">
                <a:latin typeface="Arial"/>
                <a:cs typeface="Arial"/>
              </a:rPr>
              <a:t>the completion of a statewide summative, performance-based assessment and the advancement to the five-year professional educator license. The benefit of a two-year program is that it allows mentors and other colleagues to work with REs over time and move deeper into the process of being an effective teacher. As numerous studies have determined that teacher quality is the most important school-based factor affecting student learning, you can expect to see increased student growth as a result of your investment in and support of teachers through the Resident Educator program.</a:t>
            </a:r>
          </a:p>
          <a:p>
            <a:pPr>
              <a:defRPr/>
            </a:pPr>
            <a:endParaRPr lang="en-US"/>
          </a:p>
          <a:p>
            <a:pPr>
              <a:defRPr/>
            </a:pPr>
            <a:r>
              <a:rPr lang="en-US">
                <a:latin typeface="Arial"/>
                <a:cs typeface="Arial"/>
              </a:rPr>
              <a:t>The Ohio Resident Educator Program provides a system of support that addresses challenges of beginning teachers such as:</a:t>
            </a:r>
          </a:p>
          <a:p>
            <a:pPr marL="168275" indent="-168275">
              <a:buFont typeface="Arial" pitchFamily="34" charset="0"/>
              <a:buChar char="•"/>
              <a:defRPr/>
            </a:pPr>
            <a:r>
              <a:rPr lang="en-US">
                <a:latin typeface="Arial"/>
                <a:cs typeface="Arial"/>
              </a:rPr>
              <a:t>Understanding district policies and school cultures</a:t>
            </a:r>
          </a:p>
          <a:p>
            <a:pPr marL="168275" indent="-168275">
              <a:buFont typeface="Arial" pitchFamily="34" charset="0"/>
              <a:buChar char="•"/>
              <a:defRPr/>
            </a:pPr>
            <a:r>
              <a:rPr lang="en-US">
                <a:latin typeface="Arial"/>
                <a:cs typeface="Arial"/>
              </a:rPr>
              <a:t>Designing and delivering instruction </a:t>
            </a:r>
          </a:p>
          <a:p>
            <a:pPr marL="168376" indent="-168376">
              <a:buFont typeface="Arial" pitchFamily="34" charset="0"/>
              <a:buChar char="•"/>
              <a:defRPr/>
            </a:pPr>
            <a:r>
              <a:rPr lang="en-US">
                <a:latin typeface="Arial"/>
                <a:cs typeface="Arial"/>
              </a:rPr>
              <a:t>Differentiating</a:t>
            </a:r>
            <a:r>
              <a:rPr lang="en-US" baseline="0">
                <a:latin typeface="Arial"/>
                <a:cs typeface="Arial"/>
              </a:rPr>
              <a:t> for a</a:t>
            </a:r>
            <a:r>
              <a:rPr lang="en-US">
                <a:latin typeface="Arial"/>
                <a:cs typeface="Arial"/>
              </a:rPr>
              <a:t> variety of learning styles</a:t>
            </a:r>
            <a:r>
              <a:rPr lang="en-US" baseline="0">
                <a:latin typeface="Arial"/>
                <a:cs typeface="Arial"/>
              </a:rPr>
              <a:t> and student needs</a:t>
            </a:r>
            <a:endParaRPr lang="en-US">
              <a:latin typeface="Arial"/>
              <a:cs typeface="Arial"/>
            </a:endParaRPr>
          </a:p>
          <a:p>
            <a:pPr marL="168275" indent="-168275">
              <a:buFont typeface="Arial" pitchFamily="34" charset="0"/>
              <a:buChar char="•"/>
              <a:defRPr/>
            </a:pPr>
            <a:r>
              <a:rPr lang="en-US">
                <a:latin typeface="Arial"/>
                <a:cs typeface="Arial"/>
              </a:rPr>
              <a:t>Assessing student</a:t>
            </a:r>
            <a:r>
              <a:rPr lang="en-US" baseline="0">
                <a:latin typeface="Arial"/>
                <a:cs typeface="Arial"/>
              </a:rPr>
              <a:t> learning </a:t>
            </a:r>
            <a:r>
              <a:rPr lang="en-US">
                <a:latin typeface="Arial"/>
                <a:cs typeface="Arial"/>
              </a:rPr>
              <a:t>formatively and </a:t>
            </a:r>
            <a:r>
              <a:rPr lang="en-US" err="1">
                <a:latin typeface="Arial"/>
                <a:cs typeface="Arial"/>
              </a:rPr>
              <a:t>summatively</a:t>
            </a:r>
            <a:r>
              <a:rPr lang="en-US">
                <a:latin typeface="Arial"/>
                <a:cs typeface="Arial"/>
              </a:rPr>
              <a:t> </a:t>
            </a:r>
            <a:endParaRPr lang="en-US" baseline="0"/>
          </a:p>
          <a:p>
            <a:pPr marL="168275" indent="-168275">
              <a:buFont typeface="Arial" pitchFamily="34" charset="0"/>
              <a:buChar char="•"/>
              <a:defRPr/>
            </a:pPr>
            <a:r>
              <a:rPr lang="en-US">
                <a:latin typeface="Arial"/>
                <a:cs typeface="Arial"/>
              </a:rPr>
              <a:t>Communicating with students, parents and colleagues</a:t>
            </a:r>
          </a:p>
          <a:p>
            <a:pPr marL="168376" indent="-168376">
              <a:buFont typeface="Arial" pitchFamily="34" charset="0"/>
              <a:buChar char="•"/>
              <a:defRPr/>
            </a:pPr>
            <a:endParaRPr lang="en-US"/>
          </a:p>
          <a:p>
            <a:pPr marL="0" indent="0">
              <a:buFont typeface="Arial" pitchFamily="34" charset="0"/>
              <a:buNone/>
              <a:defRPr/>
            </a:pPr>
            <a:r>
              <a:rPr lang="en-US" b="0" i="0">
                <a:solidFill>
                  <a:srgbClr val="333333"/>
                </a:solidFill>
                <a:effectLst/>
                <a:latin typeface="myriad-pro"/>
              </a:rPr>
              <a:t>Teaching is not just a tough job; it’s a complex one that demands ongoing learning, constant recalibration, and flexibility that would stun a gymnast. Teaching isn’t something a person can do perfectly on Day One. And it isn’t something a person can do in isolation (Learning Forward, 2022)</a:t>
            </a:r>
          </a:p>
          <a:p>
            <a:pPr marL="0" indent="0">
              <a:buFont typeface="Arial" pitchFamily="34" charset="0"/>
              <a:buNone/>
              <a:defRPr/>
            </a:pPr>
            <a:endParaRPr lang="en-US" b="0" i="0">
              <a:solidFill>
                <a:srgbClr val="333333"/>
              </a:solidFill>
              <a:effectLst/>
              <a:latin typeface="myriad-pro"/>
            </a:endParaRPr>
          </a:p>
          <a:p>
            <a:pPr marL="0" indent="0">
              <a:buFont typeface="Arial" pitchFamily="34" charset="0"/>
              <a:buNone/>
              <a:defRPr/>
            </a:pPr>
            <a:r>
              <a:rPr lang="en-US" b="0" i="0">
                <a:solidFill>
                  <a:srgbClr val="333333"/>
                </a:solidFill>
                <a:effectLst/>
                <a:latin typeface="myriad-pro"/>
              </a:rPr>
              <a:t>Teacher residency can be compared the residency required in the medical profession. Doctors start as residents, meeting regularly with attending physicians to review their cases. Even after those first years, they engage in frequent clinical rounds to get advice and input. Teachers rarely have that kind of early and ongoing support. And yet they, too, are expected to save lives, sometimes quite literally.</a:t>
            </a:r>
          </a:p>
          <a:p>
            <a:pPr marL="0" indent="0">
              <a:buFont typeface="Arial" pitchFamily="34" charset="0"/>
              <a:buNone/>
              <a:defRPr/>
            </a:pPr>
            <a:endParaRPr lang="en-US" b="0" i="0">
              <a:solidFill>
                <a:srgbClr val="333333"/>
              </a:solidFill>
              <a:effectLst/>
              <a:latin typeface="myriad-pro"/>
            </a:endParaRPr>
          </a:p>
          <a:p>
            <a:pPr marL="0" indent="0">
              <a:buFont typeface="Arial" pitchFamily="34" charset="0"/>
              <a:buNone/>
              <a:defRPr/>
            </a:pPr>
            <a:r>
              <a:rPr lang="en-US" b="0" i="0">
                <a:solidFill>
                  <a:srgbClr val="333333"/>
                </a:solidFill>
                <a:effectLst/>
                <a:latin typeface="myriad-pro"/>
              </a:rPr>
              <a:t>The Resident Educator Program is an opportunity to create a systemic approach that ensures every new teacher is encircled by a web of support to become the best educator possible.</a:t>
            </a:r>
          </a:p>
          <a:p>
            <a:pPr marL="0" indent="0">
              <a:buFont typeface="Arial" pitchFamily="34" charset="0"/>
              <a:buNone/>
              <a:defRPr/>
            </a:pPr>
            <a:endParaRPr lang="en-US" b="0" i="0">
              <a:solidFill>
                <a:srgbClr val="333333"/>
              </a:solidFill>
              <a:effectLst/>
              <a:latin typeface="myriad-pro"/>
            </a:endParaRPr>
          </a:p>
          <a:p>
            <a:pPr>
              <a:defRPr/>
            </a:pPr>
            <a:r>
              <a:rPr lang="en-US" b="0" i="0">
                <a:solidFill>
                  <a:srgbClr val="333333"/>
                </a:solidFill>
                <a:effectLst/>
                <a:latin typeface="myriad-pro"/>
              </a:rPr>
              <a:t>A high-quality mentoring and induction program</a:t>
            </a:r>
            <a:r>
              <a:rPr lang="en-US">
                <a:solidFill>
                  <a:srgbClr val="333333"/>
                </a:solidFill>
                <a:latin typeface="myriad-pro"/>
              </a:rPr>
              <a:t> </a:t>
            </a:r>
            <a:r>
              <a:rPr lang="en-US" b="0" i="0">
                <a:solidFill>
                  <a:srgbClr val="333333"/>
                </a:solidFill>
                <a:effectLst/>
                <a:latin typeface="myriad-pro"/>
              </a:rPr>
              <a:t>can be the start of years of learning and growth. It can foster habits of collaboration, inquiry, and reflection and help build a culture that honors and expects professional learning and growth. And early career support from peers and colleagues can be cornerstones in an approach to long-term teacher retention. (Learning Forward, 2022)</a:t>
            </a:r>
          </a:p>
          <a:p>
            <a:pPr marL="0" indent="0">
              <a:buFont typeface="Arial" pitchFamily="34" charset="0"/>
              <a:buNone/>
              <a:defRPr/>
            </a:pPr>
            <a:endParaRPr lang="en-US" b="0" i="0">
              <a:solidFill>
                <a:srgbClr val="333333"/>
              </a:solidFill>
              <a:effectLst/>
              <a:latin typeface="myriad-pro"/>
            </a:endParaRPr>
          </a:p>
          <a:p>
            <a:pPr marL="0" indent="0">
              <a:buFont typeface="Arial" pitchFamily="34" charset="0"/>
              <a:buNone/>
              <a:defRPr/>
            </a:pPr>
            <a:r>
              <a:rPr lang="en-US" b="0" i="0">
                <a:solidFill>
                  <a:srgbClr val="333333"/>
                </a:solidFill>
                <a:effectLst/>
                <a:latin typeface="myriad-pro"/>
              </a:rPr>
              <a:t>Bouffard, S. “Don’t Just Prepare New Teachers, Nurture Them.” The Learning Professional, vol.43, no. 2, Aug. 2022, pp. 5, https://learningforward.org/journal/nurturing-new-teachers/dont-just-prepare-new-teachers-nurture-them/</a:t>
            </a:r>
          </a:p>
          <a:p>
            <a:pPr marL="0" indent="0">
              <a:buFont typeface="Arial" pitchFamily="34" charset="0"/>
              <a:buNone/>
              <a:defRPr/>
            </a:pPr>
            <a:endParaRPr lang="en-US"/>
          </a:p>
        </p:txBody>
      </p:sp>
      <p:sp>
        <p:nvSpPr>
          <p:cNvPr id="2" name="Slide Number Placeholder 1"/>
          <p:cNvSpPr>
            <a:spLocks noGrp="1"/>
          </p:cNvSpPr>
          <p:nvPr>
            <p:ph type="sldNum" sz="quarter" idx="10"/>
          </p:nvPr>
        </p:nvSpPr>
        <p:spPr/>
        <p:txBody>
          <a:bodyPr/>
          <a:lstStyle/>
          <a:p>
            <a:fld id="{4EE0CA37-B3D3-4D0D-8A2B-1C633EDD525F}" type="slidenum">
              <a:rPr lang="en-US" smtClean="0"/>
              <a:t>6</a:t>
            </a:fld>
            <a:endParaRPr lang="en-US"/>
          </a:p>
        </p:txBody>
      </p:sp>
    </p:spTree>
    <p:extLst>
      <p:ext uri="{BB962C8B-B14F-4D97-AF65-F5344CB8AC3E}">
        <p14:creationId xmlns:p14="http://schemas.microsoft.com/office/powerpoint/2010/main" val="352955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95288" y="701675"/>
            <a:ext cx="6300787"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Notes Placeholder 1"/>
          <p:cNvSpPr>
            <a:spLocks noGrp="1"/>
          </p:cNvSpPr>
          <p:nvPr>
            <p:ph type="body" idx="1"/>
          </p:nvPr>
        </p:nvSpPr>
        <p:spPr bwMode="auto">
          <a:xfrm>
            <a:off x="1170024" y="4415790"/>
            <a:ext cx="475149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a:cs typeface="Arial"/>
              </a:rPr>
              <a:t>In the past, beginning teachers often faced the realities of their first classroom on their own and in isolation. Supporting beginning teachers so that they can be effective instructionally and retaining them in the profession are two important goals of the Ohio Resident Educator Program. During the two years of the RE Program, Resident Educators receive instructional mentoring from a state certified mentor. The New Teacher Center in Santa Cruz, California found that the provision of high-quality mentoring focused on instructional practice and equity increases student achievement (2018). Residency provides a system of support that focuses on the knowledge, capabilities, and dispositions that are critical for new teachers to develop in their beginning years of practice.  </a:t>
            </a:r>
          </a:p>
          <a:p>
            <a:r>
              <a:rPr lang="en-US">
                <a:latin typeface="Arial"/>
                <a:cs typeface="Arial"/>
              </a:rPr>
              <a:t> </a:t>
            </a:r>
          </a:p>
          <a:p>
            <a:r>
              <a:rPr lang="en-US">
                <a:latin typeface="Arial"/>
                <a:cs typeface="Arial"/>
              </a:rPr>
              <a:t>Ingersoll and Strong (2011) found that induction programs have a consistently positive impact on these three areas: Teacher retention, classroom instructional practice and student achievement. Residency is a time to practice, refine and gain a deeper understanding of the art and science of teaching with the guidance of a certified mentor and the support of a professional learning community. The intention of residency is to provide the structure that maximizes new educators’ learning in the context of classroom experience and integrates educators into the school community. Supporting educators as they enter the profession increases teacher satisfaction and contributes positively to teacher retention.  </a:t>
            </a:r>
          </a:p>
          <a:p>
            <a:r>
              <a:rPr lang="en-US">
                <a:latin typeface="Arial"/>
                <a:cs typeface="Arial"/>
              </a:rPr>
              <a:t> </a:t>
            </a:r>
          </a:p>
          <a:p>
            <a:r>
              <a:rPr lang="en-US">
                <a:latin typeface="Arial"/>
                <a:cs typeface="Arial"/>
              </a:rPr>
              <a:t>Ingersoll, R. and M. Strong. “The Impact of Induction and Mentoring Programs for Beginning Teachers: A Critical Review of Research.” University of Pennsylvania, Scholarly Commons, 2011.</a:t>
            </a:r>
          </a:p>
          <a:p>
            <a:r>
              <a:rPr lang="en-US">
                <a:latin typeface="Arial"/>
                <a:cs typeface="Arial"/>
              </a:rPr>
              <a:t> </a:t>
            </a:r>
          </a:p>
          <a:p>
            <a:endParaRPr lang="en-US" altLang="en-US" sz="1000"/>
          </a:p>
        </p:txBody>
      </p:sp>
      <p:sp>
        <p:nvSpPr>
          <p:cNvPr id="2" name="Slide Number Placeholder 1"/>
          <p:cNvSpPr>
            <a:spLocks noGrp="1"/>
          </p:cNvSpPr>
          <p:nvPr>
            <p:ph type="sldNum" sz="quarter" idx="10"/>
          </p:nvPr>
        </p:nvSpPr>
        <p:spPr/>
        <p:txBody>
          <a:bodyPr/>
          <a:lstStyle/>
          <a:p>
            <a:fld id="{4EE0CA37-B3D3-4D0D-8A2B-1C633EDD525F}" type="slidenum">
              <a:rPr lang="en-US" smtClean="0"/>
              <a:t>7</a:t>
            </a:fld>
            <a:endParaRPr lang="en-US"/>
          </a:p>
        </p:txBody>
      </p:sp>
    </p:spTree>
    <p:extLst>
      <p:ext uri="{BB962C8B-B14F-4D97-AF65-F5344CB8AC3E}">
        <p14:creationId xmlns:p14="http://schemas.microsoft.com/office/powerpoint/2010/main" val="176677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Arial"/>
                <a:cs typeface="Arial"/>
              </a:rPr>
              <a:t>The Ohio Resident Educator Program is built on the foundation of:</a:t>
            </a:r>
          </a:p>
          <a:p>
            <a:pPr marL="280035" indent="-280035">
              <a:buFont typeface="Arial" pitchFamily="34" charset="0"/>
              <a:buChar char="•"/>
              <a:defRPr/>
            </a:pPr>
            <a:r>
              <a:rPr lang="en-US">
                <a:latin typeface="Arial"/>
                <a:cs typeface="Arial"/>
              </a:rPr>
              <a:t>The Ohio Standards for the Teaching Profession </a:t>
            </a:r>
            <a:endParaRPr lang="en-US"/>
          </a:p>
          <a:p>
            <a:pPr marL="280035" indent="-280035">
              <a:buFont typeface="Arial" pitchFamily="34" charset="0"/>
              <a:buChar char="•"/>
              <a:defRPr/>
            </a:pPr>
            <a:r>
              <a:rPr lang="en-US">
                <a:latin typeface="Arial"/>
                <a:cs typeface="Arial"/>
              </a:rPr>
              <a:t>The Ohio Continuum of Teacher Development</a:t>
            </a:r>
          </a:p>
          <a:p>
            <a:pPr marL="280035" indent="-280035">
              <a:buFont typeface="Arial" pitchFamily="34" charset="0"/>
              <a:buChar char="•"/>
              <a:defRPr/>
            </a:pPr>
            <a:r>
              <a:rPr lang="en-US">
                <a:latin typeface="Arial"/>
                <a:cs typeface="Arial"/>
              </a:rPr>
              <a:t>Ohio Standards for Professional Development</a:t>
            </a:r>
          </a:p>
          <a:p>
            <a:pPr marL="280035" indent="-280035">
              <a:buFont typeface="Arial" pitchFamily="34" charset="0"/>
              <a:buChar char="•"/>
              <a:defRPr/>
            </a:pPr>
            <a:r>
              <a:rPr lang="en-US">
                <a:latin typeface="Arial"/>
                <a:cs typeface="Arial"/>
              </a:rPr>
              <a:t>Resident Educator Program Standards and Mentor Standards</a:t>
            </a:r>
          </a:p>
          <a:p>
            <a:pPr marL="280035" indent="-280035">
              <a:buFont typeface="Arial" pitchFamily="34" charset="0"/>
              <a:buChar char="•"/>
              <a:defRPr/>
            </a:pPr>
            <a:r>
              <a:rPr lang="en-US" baseline="0">
                <a:latin typeface="Arial"/>
                <a:cs typeface="Arial"/>
              </a:rPr>
              <a:t>The RE Program Standards guide the work of the local districts and schools in the implementation and evaluation of local programs. The Resident Educator Program Mentor Standards provide principles of professional practice for mentors who support Resident Educators in the Ohio Resident Educator Program.</a:t>
            </a:r>
            <a:r>
              <a:rPr lang="en-US">
                <a:latin typeface="Arial"/>
                <a:cs typeface="Arial"/>
              </a:rPr>
              <a:t> </a:t>
            </a:r>
            <a:endParaRPr lang="en-US"/>
          </a:p>
          <a:p>
            <a:pPr marL="280626" indent="-280626">
              <a:buFont typeface="Arial" pitchFamily="34" charset="0"/>
              <a:buChar char="•"/>
              <a:defRPr/>
            </a:pPr>
            <a:endParaRPr lang="en-US"/>
          </a:p>
          <a:p>
            <a:endParaRPr lang="en-US"/>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8</a:t>
            </a:fld>
            <a:endParaRPr lang="en-US"/>
          </a:p>
        </p:txBody>
      </p:sp>
    </p:spTree>
    <p:extLst>
      <p:ext uri="{BB962C8B-B14F-4D97-AF65-F5344CB8AC3E}">
        <p14:creationId xmlns:p14="http://schemas.microsoft.com/office/powerpoint/2010/main" val="49717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a:t>Your program coordinator will determine if you are eligible for the Resident Educator Program using these eligibility requirements.  The chart on the following slide outlines each program year requirement for educators following a traditional pathway through the two-year residency.  </a:t>
            </a:r>
          </a:p>
          <a:p>
            <a:pPr marL="0" marR="0" lvl="0" indent="0" algn="l" defTabSz="1097225" rtl="0" eaLnBrk="1" fontAlgn="auto" latinLnBrk="0" hangingPunct="1">
              <a:lnSpc>
                <a:spcPct val="100000"/>
              </a:lnSpc>
              <a:spcBef>
                <a:spcPts val="0"/>
              </a:spcBef>
              <a:spcAft>
                <a:spcPts val="0"/>
              </a:spcAft>
              <a:buClrTx/>
              <a:buSzTx/>
              <a:buFontTx/>
              <a:buNone/>
              <a:tabLst/>
              <a:defRPr/>
            </a:pPr>
            <a:endParaRPr lang="en-US"/>
          </a:p>
          <a:p>
            <a:pPr marL="0" marR="0" lvl="0" indent="0" algn="l" defTabSz="1097225" rtl="0" eaLnBrk="1" fontAlgn="auto" latinLnBrk="0" hangingPunct="1">
              <a:lnSpc>
                <a:spcPct val="100000"/>
              </a:lnSpc>
              <a:spcBef>
                <a:spcPts val="0"/>
              </a:spcBef>
              <a:spcAft>
                <a:spcPts val="0"/>
              </a:spcAft>
              <a:buClrTx/>
              <a:buSzTx/>
              <a:buFontTx/>
              <a:buNone/>
              <a:tabLst/>
              <a:defRPr/>
            </a:pPr>
            <a:r>
              <a:rPr lang="en-US"/>
              <a:t>* Note: Effective with the 2023-2024 school year, school districts will have the authority to employ an educator who holds a resident educator, professional educator, senior professional educator, and lead professional educator teaching license to teach not more than two grade levels outside of their current grade band for not more than two school years at a time.</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542518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 y="0"/>
            <a:ext cx="14630394" cy="8229597"/>
          </a:xfrm>
          <a:prstGeom prst="rect">
            <a:avLst/>
          </a:prstGeom>
        </p:spPr>
      </p:pic>
      <p:sp>
        <p:nvSpPr>
          <p:cNvPr id="2" name="Title 1"/>
          <p:cNvSpPr>
            <a:spLocks noGrp="1"/>
          </p:cNvSpPr>
          <p:nvPr>
            <p:ph type="ctrTitle"/>
          </p:nvPr>
        </p:nvSpPr>
        <p:spPr>
          <a:xfrm>
            <a:off x="247675" y="536195"/>
            <a:ext cx="12435840" cy="769441"/>
          </a:xfrm>
        </p:spPr>
        <p:txBody>
          <a:bodyPr lIns="0" tIns="0" rIns="0" bIns="0" anchor="b" anchorCtr="0">
            <a:spAutoFit/>
          </a:bodyPr>
          <a:lstStyle>
            <a:lvl1pPr algn="l">
              <a:defRPr sz="5000" b="1">
                <a:solidFill>
                  <a:schemeClr val="bg1"/>
                </a:solidFill>
              </a:defRPr>
            </a:lvl1p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958F0-E22B-4844-AC19-7C0D6F37506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578" y="1"/>
            <a:ext cx="14637978" cy="8233862"/>
          </a:xfrm>
          <a:prstGeom prst="rect">
            <a:avLst/>
          </a:prstGeom>
        </p:spPr>
      </p:pic>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a:t>Click to edit Master title style</a:t>
            </a:r>
          </a:p>
        </p:txBody>
      </p:sp>
      <p:sp>
        <p:nvSpPr>
          <p:cNvPr id="3" name="Content Placeholder 2"/>
          <p:cNvSpPr>
            <a:spLocks noGrp="1"/>
          </p:cNvSpPr>
          <p:nvPr>
            <p:ph idx="1"/>
          </p:nvPr>
        </p:nvSpPr>
        <p:spPr>
          <a:xfrm>
            <a:off x="731520" y="1508584"/>
            <a:ext cx="13167360" cy="5431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43A69C57-A96E-4D28-B89E-61FE079DD911}"/>
              </a:ext>
            </a:extLst>
          </p:cNvPr>
          <p:cNvSpPr>
            <a:spLocks noGrp="1"/>
          </p:cNvSpPr>
          <p:nvPr>
            <p:ph type="sldNum" sz="quarter" idx="12"/>
          </p:nvPr>
        </p:nvSpPr>
        <p:spPr>
          <a:xfrm>
            <a:off x="731520" y="7707286"/>
            <a:ext cx="660400" cy="365125"/>
          </a:xfrm>
          <a:prstGeom prst="rect">
            <a:avLst/>
          </a:prstGeom>
        </p:spPr>
        <p:txBody>
          <a:bodyPr/>
          <a:lstStyle>
            <a:lvl1pPr>
              <a:defRPr sz="2400">
                <a:solidFill>
                  <a:schemeClr val="bg1">
                    <a:lumMod val="95000"/>
                  </a:schemeClr>
                </a:solidFill>
                <a:latin typeface="Arial" panose="020B0604020202020204" pitchFamily="34" charset="0"/>
                <a:cs typeface="Arial" panose="020B0604020202020204" pitchFamily="34" charset="0"/>
              </a:defRPr>
            </a:lvl1pPr>
          </a:lstStyle>
          <a:p>
            <a:fld id="{6BA907D1-9C08-47F3-B047-6197268ACA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731520" y="1557346"/>
            <a:ext cx="13167360" cy="543115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hioresa.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ohio.gov/Topics/Teaching/Resident-Educator-Program/Standards-Resources-and-Tools" TargetMode="External"/><Relationship Id="rId2" Type="http://schemas.openxmlformats.org/officeDocument/2006/relationships/hyperlink" Target="http://education.ohio.gov/Topics/Teaching/Resident-Educator-Program/For-Resident-Educators" TargetMode="External"/><Relationship Id="rId1" Type="http://schemas.openxmlformats.org/officeDocument/2006/relationships/slideLayout" Target="../slideLayouts/slideLayout2.xml"/><Relationship Id="rId4" Type="http://schemas.openxmlformats.org/officeDocument/2006/relationships/hyperlink" Target="mailto:REProgram@education.ohio.gov"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education.ohio.gov/Topics/Teaching/Resident-Educator-Program" TargetMode="External"/><Relationship Id="rId7" Type="http://schemas.openxmlformats.org/officeDocument/2006/relationships/hyperlink" Target="mailto:educator.licensure@education.ohio.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ohioresa.com/" TargetMode="External"/><Relationship Id="rId5" Type="http://schemas.openxmlformats.org/officeDocument/2006/relationships/hyperlink" Target="mailto:resa@TeachForward.com" TargetMode="External"/><Relationship Id="rId4" Type="http://schemas.openxmlformats.org/officeDocument/2006/relationships/hyperlink" Target="mailto:REProgram@education.ohio.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024" y="635847"/>
            <a:ext cx="12732750" cy="738664"/>
          </a:xfrm>
        </p:spPr>
        <p:txBody>
          <a:bodyPr/>
          <a:lstStyle/>
          <a:p>
            <a:r>
              <a:rPr lang="en-US" sz="4800" dirty="0"/>
              <a:t>Resident Educator Program Orientation</a:t>
            </a:r>
          </a:p>
        </p:txBody>
      </p:sp>
      <p:sp>
        <p:nvSpPr>
          <p:cNvPr id="3" name="Subtitle 2"/>
          <p:cNvSpPr>
            <a:spLocks noGrp="1"/>
          </p:cNvSpPr>
          <p:nvPr>
            <p:ph type="subTitle" idx="4294967295"/>
          </p:nvPr>
        </p:nvSpPr>
        <p:spPr>
          <a:xfrm>
            <a:off x="10450476" y="6774406"/>
            <a:ext cx="3916877" cy="473559"/>
          </a:xfrm>
        </p:spPr>
        <p:txBody>
          <a:bodyPr/>
          <a:lstStyle/>
          <a:p>
            <a:pPr marL="0" indent="0" algn="ctr">
              <a:buNone/>
            </a:pPr>
            <a:r>
              <a:rPr lang="en-US" sz="2400" dirty="0"/>
              <a:t>2-Year RE Program</a:t>
            </a:r>
          </a:p>
          <a:p>
            <a:pPr marL="0" indent="0" algn="ctr">
              <a:buNone/>
            </a:pPr>
            <a:r>
              <a:rPr lang="en-US" sz="2400" dirty="0"/>
              <a:t>Rev. 7/20/23</a:t>
            </a:r>
          </a:p>
        </p:txBody>
      </p:sp>
      <p:sp>
        <p:nvSpPr>
          <p:cNvPr id="4" name="Subtitle 2">
            <a:extLst>
              <a:ext uri="{FF2B5EF4-FFF2-40B4-BE49-F238E27FC236}">
                <a16:creationId xmlns:a16="http://schemas.microsoft.com/office/drawing/2014/main" id="{D4857BD1-B2A9-3D96-B5E7-B5F3405098DD}"/>
              </a:ext>
            </a:extLst>
          </p:cNvPr>
          <p:cNvSpPr txBox="1">
            <a:spLocks/>
          </p:cNvSpPr>
          <p:nvPr/>
        </p:nvSpPr>
        <p:spPr>
          <a:xfrm>
            <a:off x="313236" y="7723344"/>
            <a:ext cx="3916877" cy="506256"/>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indent="0" algn="ctr">
              <a:buFont typeface="Arial"/>
              <a:buNone/>
            </a:pPr>
            <a:r>
              <a:rPr lang="en-US" sz="2400" b="1">
                <a:solidFill>
                  <a:schemeClr val="bg1"/>
                </a:solidFill>
              </a:rPr>
              <a:t>SY 2023-24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55F2-EDD5-B730-AA7E-EB326E47D641}"/>
              </a:ext>
            </a:extLst>
          </p:cNvPr>
          <p:cNvSpPr>
            <a:spLocks noGrp="1"/>
          </p:cNvSpPr>
          <p:nvPr>
            <p:ph type="title"/>
          </p:nvPr>
        </p:nvSpPr>
        <p:spPr>
          <a:xfrm>
            <a:off x="731520" y="548643"/>
            <a:ext cx="13167360" cy="615553"/>
          </a:xfrm>
        </p:spPr>
        <p:txBody>
          <a:bodyPr/>
          <a:lstStyle/>
          <a:p>
            <a:r>
              <a:rPr lang="en-US" sz="4000" dirty="0"/>
              <a:t>Resident Educator Program Eligibility Requirements </a:t>
            </a:r>
          </a:p>
        </p:txBody>
      </p:sp>
      <p:sp>
        <p:nvSpPr>
          <p:cNvPr id="3" name="Content Placeholder 2">
            <a:extLst>
              <a:ext uri="{FF2B5EF4-FFF2-40B4-BE49-F238E27FC236}">
                <a16:creationId xmlns:a16="http://schemas.microsoft.com/office/drawing/2014/main" id="{EB3C0E41-0D71-1B10-E977-EEA5D149B03F}"/>
              </a:ext>
            </a:extLst>
          </p:cNvPr>
          <p:cNvSpPr>
            <a:spLocks noGrp="1"/>
          </p:cNvSpPr>
          <p:nvPr>
            <p:ph idx="1"/>
          </p:nvPr>
        </p:nvSpPr>
        <p:spPr>
          <a:xfrm>
            <a:off x="731520" y="1508583"/>
            <a:ext cx="13167360" cy="5819679"/>
          </a:xfrm>
        </p:spPr>
        <p:txBody>
          <a:bodyPr/>
          <a:lstStyle/>
          <a:p>
            <a:pPr marL="0" indent="0">
              <a:buNone/>
            </a:pPr>
            <a:r>
              <a:rPr lang="en-US" sz="3200" b="1"/>
              <a:t>Meet the employment requirements for eligibility. </a:t>
            </a:r>
            <a:r>
              <a:rPr lang="en-US" sz="3200"/>
              <a:t>To participate, Resident Educators must:</a:t>
            </a:r>
          </a:p>
          <a:p>
            <a:pPr marL="342900" indent="-342900">
              <a:buFont typeface="Arial" panose="020B0604020202020204" pitchFamily="34" charset="0"/>
              <a:buChar char="•"/>
            </a:pPr>
            <a:r>
              <a:rPr lang="en-US" sz="2400"/>
              <a:t>Be employed by an ODE-chartered educational entity, ODE or ODJFS licensed preschool, Ohio correctional facility or a private educational agency located in Ohio;</a:t>
            </a:r>
          </a:p>
          <a:p>
            <a:pPr marL="342900" indent="-342900">
              <a:buFont typeface="Arial" panose="020B0604020202020204" pitchFamily="34" charset="0"/>
              <a:buChar char="•"/>
            </a:pPr>
            <a:r>
              <a:rPr lang="en-US" sz="2400"/>
              <a:t>Teach at least two classes or work at least 25 percent full-time equivalent in their area of licensure* or in the area in which they hold an endorsement or a supplemental teaching license during the school year;</a:t>
            </a:r>
          </a:p>
          <a:p>
            <a:pPr marL="342900" indent="-342900">
              <a:buFont typeface="Arial" panose="020B0604020202020204" pitchFamily="34" charset="0"/>
              <a:buChar char="•"/>
            </a:pPr>
            <a:r>
              <a:rPr lang="en-US" sz="2400"/>
              <a:t>Be responsible for planning and delivering standards-based, preK-12 curriculum to students and evaluating their progress during the school year;</a:t>
            </a:r>
          </a:p>
          <a:p>
            <a:pPr marL="342900" indent="-342900">
              <a:buFont typeface="Arial" panose="020B0604020202020204" pitchFamily="34" charset="0"/>
              <a:buChar char="•"/>
            </a:pPr>
            <a:r>
              <a:rPr lang="en-US" sz="2400"/>
              <a:t>Will work during the school year for a minimum of 120 days as defined in Ohio Revised Code 3319.09, and;</a:t>
            </a:r>
          </a:p>
          <a:p>
            <a:pPr marL="342900" indent="-342900">
              <a:buFont typeface="Arial" panose="020B0604020202020204" pitchFamily="34" charset="0"/>
              <a:buChar char="•"/>
            </a:pPr>
            <a:r>
              <a:rPr lang="en-US" sz="2400"/>
              <a:t>Be assigned an ODE‐certified mentor in years 1 and 2 and </a:t>
            </a:r>
            <a:r>
              <a:rPr lang="en-US" sz="2400">
                <a:effectLst/>
                <a:latin typeface="Arial" panose="020B0604020202020204" pitchFamily="34" charset="0"/>
                <a:ea typeface="Calibri" panose="020F0502020204030204" pitchFamily="34" charset="0"/>
                <a:cs typeface="Arial" panose="020B0604020202020204" pitchFamily="34" charset="0"/>
              </a:rPr>
              <a:t>a facilitator in year 2 (while taking the RESA)</a:t>
            </a:r>
            <a:endParaRPr lang="en-US" sz="2400">
              <a:latin typeface="Arial" panose="020B0604020202020204" pitchFamily="34" charset="0"/>
              <a:cs typeface="Arial" panose="020B0604020202020204" pitchFamily="34" charset="0"/>
            </a:endParaRPr>
          </a:p>
          <a:p>
            <a:pPr marL="0" indent="0">
              <a:buNone/>
            </a:pPr>
            <a:r>
              <a:rPr lang="en-US" sz="2000"/>
              <a:t>*See slide notes for more information</a:t>
            </a:r>
          </a:p>
        </p:txBody>
      </p:sp>
      <p:sp>
        <p:nvSpPr>
          <p:cNvPr id="4" name="Slide Number Placeholder 3">
            <a:extLst>
              <a:ext uri="{FF2B5EF4-FFF2-40B4-BE49-F238E27FC236}">
                <a16:creationId xmlns:a16="http://schemas.microsoft.com/office/drawing/2014/main" id="{BCCF8670-8F00-6602-AA10-9803D7874486}"/>
              </a:ext>
            </a:extLst>
          </p:cNvPr>
          <p:cNvSpPr>
            <a:spLocks noGrp="1"/>
          </p:cNvSpPr>
          <p:nvPr>
            <p:ph type="sldNum" sz="quarter" idx="12"/>
          </p:nvPr>
        </p:nvSpPr>
        <p:spPr/>
        <p:txBody>
          <a:bodyPr/>
          <a:lstStyle/>
          <a:p>
            <a:fld id="{6BA907D1-9C08-47F3-B047-6197268ACA7D}" type="slidenum">
              <a:rPr lang="en-US" smtClean="0"/>
              <a:pPr/>
              <a:t>10</a:t>
            </a:fld>
            <a:endParaRPr lang="en-US"/>
          </a:p>
        </p:txBody>
      </p:sp>
    </p:spTree>
    <p:extLst>
      <p:ext uri="{BB962C8B-B14F-4D97-AF65-F5344CB8AC3E}">
        <p14:creationId xmlns:p14="http://schemas.microsoft.com/office/powerpoint/2010/main" val="227028313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32F8-8900-25C2-DC1A-DF8E147503E1}"/>
              </a:ext>
            </a:extLst>
          </p:cNvPr>
          <p:cNvSpPr>
            <a:spLocks noGrp="1"/>
          </p:cNvSpPr>
          <p:nvPr>
            <p:ph type="title"/>
          </p:nvPr>
        </p:nvSpPr>
        <p:spPr/>
        <p:txBody>
          <a:bodyPr/>
          <a:lstStyle/>
          <a:p>
            <a:r>
              <a:rPr lang="en-US"/>
              <a:t>Annual Program Requirements</a:t>
            </a:r>
          </a:p>
        </p:txBody>
      </p:sp>
      <p:sp>
        <p:nvSpPr>
          <p:cNvPr id="3" name="Content Placeholder 2">
            <a:extLst>
              <a:ext uri="{FF2B5EF4-FFF2-40B4-BE49-F238E27FC236}">
                <a16:creationId xmlns:a16="http://schemas.microsoft.com/office/drawing/2014/main" id="{7A948881-232B-2A4F-DECD-5C9B8323E59F}"/>
              </a:ext>
            </a:extLst>
          </p:cNvPr>
          <p:cNvSpPr>
            <a:spLocks noGrp="1"/>
          </p:cNvSpPr>
          <p:nvPr>
            <p:ph idx="1"/>
          </p:nvPr>
        </p:nvSpPr>
        <p:spPr/>
        <p:txBody>
          <a:bodyPr/>
          <a:lstStyle/>
          <a:p>
            <a:r>
              <a:rPr lang="en-US"/>
              <a:t>Resident educators are required to participate in mentoring to occur during the 2-year program.</a:t>
            </a:r>
          </a:p>
          <a:p>
            <a:r>
              <a:rPr lang="en-US"/>
              <a:t>Resident educators are required to submit the Resident Educator Summative Assessment (RESA) in year 2.</a:t>
            </a:r>
          </a:p>
          <a:p>
            <a:r>
              <a:rPr lang="en-US"/>
              <a:t>Throughout the program, resident educators engage in a variety of locally determined activities designed to promote growth and professional learning for the new teacher.</a:t>
            </a:r>
          </a:p>
        </p:txBody>
      </p:sp>
      <p:sp>
        <p:nvSpPr>
          <p:cNvPr id="4" name="Slide Number Placeholder 3">
            <a:extLst>
              <a:ext uri="{FF2B5EF4-FFF2-40B4-BE49-F238E27FC236}">
                <a16:creationId xmlns:a16="http://schemas.microsoft.com/office/drawing/2014/main" id="{D7324298-C0E0-1E7A-14D1-F0E6D5115F91}"/>
              </a:ext>
            </a:extLst>
          </p:cNvPr>
          <p:cNvSpPr>
            <a:spLocks noGrp="1"/>
          </p:cNvSpPr>
          <p:nvPr>
            <p:ph type="sldNum" sz="quarter" idx="12"/>
          </p:nvPr>
        </p:nvSpPr>
        <p:spPr/>
        <p:txBody>
          <a:bodyPr/>
          <a:lstStyle/>
          <a:p>
            <a:fld id="{6BA907D1-9C08-47F3-B047-6197268ACA7D}" type="slidenum">
              <a:rPr lang="en-US" smtClean="0"/>
              <a:pPr/>
              <a:t>11</a:t>
            </a:fld>
            <a:endParaRPr lang="en-US"/>
          </a:p>
        </p:txBody>
      </p:sp>
    </p:spTree>
    <p:extLst>
      <p:ext uri="{BB962C8B-B14F-4D97-AF65-F5344CB8AC3E}">
        <p14:creationId xmlns:p14="http://schemas.microsoft.com/office/powerpoint/2010/main" val="164379128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E52F-ADF7-CD3D-9345-2F51074EEFDC}"/>
              </a:ext>
            </a:extLst>
          </p:cNvPr>
          <p:cNvSpPr>
            <a:spLocks noGrp="1"/>
          </p:cNvSpPr>
          <p:nvPr>
            <p:ph type="title"/>
          </p:nvPr>
        </p:nvSpPr>
        <p:spPr>
          <a:xfrm>
            <a:off x="731520" y="548643"/>
            <a:ext cx="13167360" cy="769441"/>
          </a:xfrm>
        </p:spPr>
        <p:txBody>
          <a:bodyPr/>
          <a:lstStyle/>
          <a:p>
            <a:r>
              <a:rPr lang="en-US"/>
              <a:t>Guiding Principles for Mentoring</a:t>
            </a:r>
          </a:p>
        </p:txBody>
      </p:sp>
      <p:pic>
        <p:nvPicPr>
          <p:cNvPr id="6" name="Content Placeholder 5" descr="Guiding Principles for Mentoring chart">
            <a:extLst>
              <a:ext uri="{FF2B5EF4-FFF2-40B4-BE49-F238E27FC236}">
                <a16:creationId xmlns:a16="http://schemas.microsoft.com/office/drawing/2014/main" id="{CAAAC3AB-A46B-5BBC-DD47-D2188CF6B816}"/>
              </a:ext>
            </a:extLst>
          </p:cNvPr>
          <p:cNvPicPr>
            <a:picLocks noGrp="1" noChangeAspect="1"/>
          </p:cNvPicPr>
          <p:nvPr>
            <p:ph idx="1"/>
          </p:nvPr>
        </p:nvPicPr>
        <p:blipFill>
          <a:blip r:embed="rId3"/>
          <a:stretch>
            <a:fillRect/>
          </a:stretch>
        </p:blipFill>
        <p:spPr>
          <a:xfrm>
            <a:off x="2257425" y="1378868"/>
            <a:ext cx="10115550" cy="6129541"/>
          </a:xfrm>
        </p:spPr>
      </p:pic>
      <p:sp>
        <p:nvSpPr>
          <p:cNvPr id="4" name="Slide Number Placeholder 3">
            <a:extLst>
              <a:ext uri="{FF2B5EF4-FFF2-40B4-BE49-F238E27FC236}">
                <a16:creationId xmlns:a16="http://schemas.microsoft.com/office/drawing/2014/main" id="{866660BC-3403-49E6-DF18-11B5F8641094}"/>
              </a:ext>
            </a:extLst>
          </p:cNvPr>
          <p:cNvSpPr>
            <a:spLocks noGrp="1"/>
          </p:cNvSpPr>
          <p:nvPr>
            <p:ph type="sldNum" sz="quarter" idx="12"/>
          </p:nvPr>
        </p:nvSpPr>
        <p:spPr/>
        <p:txBody>
          <a:bodyPr/>
          <a:lstStyle/>
          <a:p>
            <a:fld id="{6BA907D1-9C08-47F3-B047-6197268ACA7D}" type="slidenum">
              <a:rPr lang="en-US" smtClean="0"/>
              <a:pPr/>
              <a:t>12</a:t>
            </a:fld>
            <a:endParaRPr lang="en-US"/>
          </a:p>
        </p:txBody>
      </p:sp>
    </p:spTree>
    <p:extLst>
      <p:ext uri="{BB962C8B-B14F-4D97-AF65-F5344CB8AC3E}">
        <p14:creationId xmlns:p14="http://schemas.microsoft.com/office/powerpoint/2010/main" val="203554263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D997-1A7C-DD94-D45C-619AE97250AB}"/>
              </a:ext>
            </a:extLst>
          </p:cNvPr>
          <p:cNvSpPr>
            <a:spLocks noGrp="1"/>
          </p:cNvSpPr>
          <p:nvPr>
            <p:ph type="title"/>
          </p:nvPr>
        </p:nvSpPr>
        <p:spPr/>
        <p:txBody>
          <a:bodyPr/>
          <a:lstStyle/>
          <a:p>
            <a:r>
              <a:rPr lang="en-US"/>
              <a:t>Mentors are Key to New Teacher Growth</a:t>
            </a:r>
          </a:p>
        </p:txBody>
      </p:sp>
      <p:pic>
        <p:nvPicPr>
          <p:cNvPr id="5" name="Content Placeholder 4">
            <a:extLst>
              <a:ext uri="{FF2B5EF4-FFF2-40B4-BE49-F238E27FC236}">
                <a16:creationId xmlns:a16="http://schemas.microsoft.com/office/drawing/2014/main" id="{27CF8C94-52A6-8C2E-D80C-8150A2994642}"/>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061720" y="1562204"/>
            <a:ext cx="3672855" cy="5430838"/>
          </a:xfrm>
          <a:prstGeom prst="rect">
            <a:avLst/>
          </a:prstGeom>
        </p:spPr>
      </p:pic>
      <p:sp>
        <p:nvSpPr>
          <p:cNvPr id="4" name="Slide Number Placeholder 3">
            <a:extLst>
              <a:ext uri="{FF2B5EF4-FFF2-40B4-BE49-F238E27FC236}">
                <a16:creationId xmlns:a16="http://schemas.microsoft.com/office/drawing/2014/main" id="{3A1A3AE2-3844-87D6-7F55-90DA29BFE077}"/>
              </a:ext>
            </a:extLst>
          </p:cNvPr>
          <p:cNvSpPr>
            <a:spLocks noGrp="1"/>
          </p:cNvSpPr>
          <p:nvPr>
            <p:ph type="sldNum" sz="quarter" idx="12"/>
          </p:nvPr>
        </p:nvSpPr>
        <p:spPr/>
        <p:txBody>
          <a:bodyPr/>
          <a:lstStyle/>
          <a:p>
            <a:fld id="{6BA907D1-9C08-47F3-B047-6197268ACA7D}" type="slidenum">
              <a:rPr lang="en-US" smtClean="0"/>
              <a:pPr/>
              <a:t>13</a:t>
            </a:fld>
            <a:endParaRPr lang="en-US"/>
          </a:p>
        </p:txBody>
      </p:sp>
      <p:sp>
        <p:nvSpPr>
          <p:cNvPr id="6" name="TextBox 5">
            <a:extLst>
              <a:ext uri="{FF2B5EF4-FFF2-40B4-BE49-F238E27FC236}">
                <a16:creationId xmlns:a16="http://schemas.microsoft.com/office/drawing/2014/main" id="{31CA0392-B41E-61F1-724E-068BDB533756}"/>
              </a:ext>
            </a:extLst>
          </p:cNvPr>
          <p:cNvSpPr txBox="1"/>
          <p:nvPr/>
        </p:nvSpPr>
        <p:spPr>
          <a:xfrm>
            <a:off x="5381469" y="2143593"/>
            <a:ext cx="8517411" cy="3970318"/>
          </a:xfrm>
          <a:prstGeom prst="rect">
            <a:avLst/>
          </a:prstGeom>
          <a:noFill/>
        </p:spPr>
        <p:txBody>
          <a:bodyPr wrap="square" rtlCol="0">
            <a:spAutoFit/>
          </a:bodyPr>
          <a:lstStyle/>
          <a:p>
            <a:pPr marL="457200" indent="-457200">
              <a:buFont typeface="Arial" panose="020B0604020202020204" pitchFamily="34" charset="0"/>
              <a:buChar char="•"/>
            </a:pPr>
            <a:r>
              <a:rPr lang="en-US" sz="2800">
                <a:latin typeface="Arial" panose="020B0604020202020204" pitchFamily="34" charset="0"/>
                <a:cs typeface="Arial" panose="020B0604020202020204" pitchFamily="34" charset="0"/>
              </a:rPr>
              <a:t>Mentors play a key role in supporting beginning teachers as they actively analyze and reflect about instructional decisions.</a:t>
            </a:r>
          </a:p>
          <a:p>
            <a:pPr marL="457200" indent="-457200">
              <a:buFont typeface="Arial" panose="020B0604020202020204" pitchFamily="34" charset="0"/>
              <a:buChar char="•"/>
            </a:pPr>
            <a:r>
              <a:rPr lang="en-US" sz="2800">
                <a:latin typeface="Arial" panose="020B0604020202020204" pitchFamily="34" charset="0"/>
                <a:cs typeface="Arial" panose="020B0604020202020204" pitchFamily="34" charset="0"/>
              </a:rPr>
              <a:t>During the Resident Educator Program, educators are assigned a state-certified mentor to support them as they implement the Ohio Standards for the Teaching Profession and apply the teaching and learning cycle to their instructional practices.</a:t>
            </a:r>
          </a:p>
        </p:txBody>
      </p:sp>
    </p:spTree>
    <p:extLst>
      <p:ext uri="{BB962C8B-B14F-4D97-AF65-F5344CB8AC3E}">
        <p14:creationId xmlns:p14="http://schemas.microsoft.com/office/powerpoint/2010/main" val="12259812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199940" y="-3199426"/>
            <a:ext cx="8229600" cy="1462948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773" y="0"/>
            <a:ext cx="10885015" cy="8229086"/>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379389" y="-2023008"/>
            <a:ext cx="5873477" cy="14632255"/>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9CCF83C-496A-A28D-86E5-1C08305BE056}"/>
              </a:ext>
            </a:extLst>
          </p:cNvPr>
          <p:cNvSpPr>
            <a:spLocks noGrp="1"/>
          </p:cNvSpPr>
          <p:nvPr>
            <p:ph type="title"/>
          </p:nvPr>
        </p:nvSpPr>
        <p:spPr>
          <a:xfrm>
            <a:off x="731520" y="-1538883"/>
            <a:ext cx="13167360" cy="1538883"/>
          </a:xfrm>
        </p:spPr>
        <p:txBody>
          <a:bodyPr vert="horz" lIns="0" tIns="0" rIns="0" bIns="0" rtlCol="0" anchor="b" anchorCtr="0">
            <a:spAutoFit/>
          </a:bodyPr>
          <a:lstStyle/>
          <a:p>
            <a:r>
              <a:rPr lang="en-US" dirty="0"/>
              <a:t>Mentoring Practices for Growth and Professional Learning</a:t>
            </a:r>
          </a:p>
        </p:txBody>
      </p:sp>
      <p:pic>
        <p:nvPicPr>
          <p:cNvPr id="8" name="Picture 7" descr="Mentoring Practices for Growth and Professional Learning chart">
            <a:extLst>
              <a:ext uri="{FF2B5EF4-FFF2-40B4-BE49-F238E27FC236}">
                <a16:creationId xmlns:a16="http://schemas.microsoft.com/office/drawing/2014/main" id="{13507F95-1A70-9276-5B04-56F6171D7584}"/>
              </a:ext>
            </a:extLst>
          </p:cNvPr>
          <p:cNvPicPr>
            <a:picLocks noChangeAspect="1"/>
          </p:cNvPicPr>
          <p:nvPr/>
        </p:nvPicPr>
        <p:blipFill rotWithShape="1">
          <a:blip r:embed="rId3"/>
          <a:srcRect t="218" r="1" b="22279"/>
          <a:stretch/>
        </p:blipFill>
        <p:spPr>
          <a:xfrm>
            <a:off x="548640" y="228600"/>
            <a:ext cx="13533120" cy="7518196"/>
          </a:xfrm>
          <a:prstGeom prst="rect">
            <a:avLst/>
          </a:prstGeom>
        </p:spPr>
      </p:pic>
      <p:sp>
        <p:nvSpPr>
          <p:cNvPr id="4" name="Slide Number Placeholder 3">
            <a:extLst>
              <a:ext uri="{FF2B5EF4-FFF2-40B4-BE49-F238E27FC236}">
                <a16:creationId xmlns:a16="http://schemas.microsoft.com/office/drawing/2014/main" id="{F717E824-5CC3-8BA6-F087-72C09377E95E}"/>
              </a:ext>
            </a:extLst>
          </p:cNvPr>
          <p:cNvSpPr>
            <a:spLocks noGrp="1"/>
          </p:cNvSpPr>
          <p:nvPr>
            <p:ph type="sldNum" sz="quarter" idx="12"/>
          </p:nvPr>
        </p:nvSpPr>
        <p:spPr>
          <a:xfrm>
            <a:off x="14045184" y="7746796"/>
            <a:ext cx="537667" cy="438150"/>
          </a:xfrm>
        </p:spPr>
        <p:txBody>
          <a:bodyPr vert="horz" lIns="91440" tIns="45720" rIns="91440" bIns="45720" rtlCol="0" anchor="ctr">
            <a:normAutofit/>
          </a:bodyPr>
          <a:lstStyle/>
          <a:p>
            <a:pPr algn="r" defTabSz="914400">
              <a:spcAft>
                <a:spcPts val="600"/>
              </a:spcAft>
            </a:pPr>
            <a:fld id="{6BA907D1-9C08-47F3-B047-6197268ACA7D}" type="slidenum">
              <a:rPr lang="en-US" sz="1300">
                <a:solidFill>
                  <a:srgbClr val="FFFFFF"/>
                </a:solidFill>
                <a:latin typeface="+mn-lt"/>
                <a:cs typeface="+mn-cs"/>
              </a:rPr>
              <a:pPr algn="r" defTabSz="914400">
                <a:spcAft>
                  <a:spcPts val="600"/>
                </a:spcAft>
              </a:pPr>
              <a:t>14</a:t>
            </a:fld>
            <a:endParaRPr lang="en-US" sz="1300">
              <a:solidFill>
                <a:srgbClr val="FFFFFF"/>
              </a:solidFill>
              <a:latin typeface="+mn-lt"/>
              <a:cs typeface="+mn-cs"/>
            </a:endParaRPr>
          </a:p>
        </p:txBody>
      </p:sp>
    </p:spTree>
    <p:extLst>
      <p:ext uri="{BB962C8B-B14F-4D97-AF65-F5344CB8AC3E}">
        <p14:creationId xmlns:p14="http://schemas.microsoft.com/office/powerpoint/2010/main" val="56219504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A493-641C-24E8-43BE-BA275AB638D0}"/>
              </a:ext>
            </a:extLst>
          </p:cNvPr>
          <p:cNvSpPr>
            <a:spLocks noGrp="1"/>
          </p:cNvSpPr>
          <p:nvPr>
            <p:ph type="title"/>
          </p:nvPr>
        </p:nvSpPr>
        <p:spPr/>
        <p:txBody>
          <a:bodyPr/>
          <a:lstStyle/>
          <a:p>
            <a:r>
              <a:rPr lang="en-US" dirty="0"/>
              <a:t>Ohio Resident Educator Program</a:t>
            </a:r>
          </a:p>
        </p:txBody>
      </p:sp>
      <p:pic>
        <p:nvPicPr>
          <p:cNvPr id="6" name="Content Placeholder 5" descr="Icon with Plan, Teach, Assess, and revise laid in out a circle around the word Reflect">
            <a:extLst>
              <a:ext uri="{FF2B5EF4-FFF2-40B4-BE49-F238E27FC236}">
                <a16:creationId xmlns:a16="http://schemas.microsoft.com/office/drawing/2014/main" id="{95D2E02B-61A9-C907-B021-EE00B050767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57650" y="1181100"/>
            <a:ext cx="6800849" cy="6356731"/>
          </a:xfrm>
        </p:spPr>
      </p:pic>
      <p:sp>
        <p:nvSpPr>
          <p:cNvPr id="4" name="Slide Number Placeholder 3">
            <a:extLst>
              <a:ext uri="{FF2B5EF4-FFF2-40B4-BE49-F238E27FC236}">
                <a16:creationId xmlns:a16="http://schemas.microsoft.com/office/drawing/2014/main" id="{8CADEA95-41D3-2FDA-E7FD-0B2631FA28EC}"/>
              </a:ext>
            </a:extLst>
          </p:cNvPr>
          <p:cNvSpPr>
            <a:spLocks noGrp="1"/>
          </p:cNvSpPr>
          <p:nvPr>
            <p:ph type="sldNum" sz="quarter" idx="12"/>
          </p:nvPr>
        </p:nvSpPr>
        <p:spPr/>
        <p:txBody>
          <a:bodyPr/>
          <a:lstStyle/>
          <a:p>
            <a:fld id="{6BA907D1-9C08-47F3-B047-6197268ACA7D}" type="slidenum">
              <a:rPr lang="en-US" smtClean="0"/>
              <a:pPr/>
              <a:t>15</a:t>
            </a:fld>
            <a:endParaRPr lang="en-US"/>
          </a:p>
        </p:txBody>
      </p:sp>
    </p:spTree>
    <p:extLst>
      <p:ext uri="{BB962C8B-B14F-4D97-AF65-F5344CB8AC3E}">
        <p14:creationId xmlns:p14="http://schemas.microsoft.com/office/powerpoint/2010/main" val="35248069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5EA2-2FE3-B7AF-30ED-998C310AABCF}"/>
              </a:ext>
            </a:extLst>
          </p:cNvPr>
          <p:cNvSpPr>
            <a:spLocks noGrp="1"/>
          </p:cNvSpPr>
          <p:nvPr>
            <p:ph type="title"/>
          </p:nvPr>
        </p:nvSpPr>
        <p:spPr>
          <a:xfrm>
            <a:off x="731520" y="342094"/>
            <a:ext cx="13167360" cy="1354217"/>
          </a:xfrm>
        </p:spPr>
        <p:txBody>
          <a:bodyPr/>
          <a:lstStyle/>
          <a:p>
            <a:r>
              <a:rPr lang="en-US" sz="4400"/>
              <a:t>Resident Educator Summative Assessment (RESA)</a:t>
            </a:r>
          </a:p>
        </p:txBody>
      </p:sp>
      <p:sp>
        <p:nvSpPr>
          <p:cNvPr id="3" name="Content Placeholder 2">
            <a:extLst>
              <a:ext uri="{FF2B5EF4-FFF2-40B4-BE49-F238E27FC236}">
                <a16:creationId xmlns:a16="http://schemas.microsoft.com/office/drawing/2014/main" id="{8AD5ADB8-C502-6CBF-C390-FF9224BED17D}"/>
              </a:ext>
            </a:extLst>
          </p:cNvPr>
          <p:cNvSpPr>
            <a:spLocks noGrp="1"/>
          </p:cNvSpPr>
          <p:nvPr>
            <p:ph idx="1"/>
          </p:nvPr>
        </p:nvSpPr>
        <p:spPr>
          <a:xfrm>
            <a:off x="731520" y="1696311"/>
            <a:ext cx="13167360" cy="5431156"/>
          </a:xfrm>
        </p:spPr>
        <p:txBody>
          <a:bodyPr/>
          <a:lstStyle/>
          <a:p>
            <a:r>
              <a:rPr lang="en-US" sz="3600">
                <a:latin typeface="Calibri" panose="020F0502020204030204" pitchFamily="34" charset="0"/>
                <a:cs typeface="Calibri" panose="020F0502020204030204" pitchFamily="34" charset="0"/>
              </a:rPr>
              <a:t>The RESA is a performance assessment that requires resident educators to demonstrate their knowledge and skills, as revealed in their day-to-day teaching. Performance assessments provide direct evidence, supported by written commentary, of what teachers do in the classroom.</a:t>
            </a:r>
          </a:p>
          <a:p>
            <a:r>
              <a:rPr lang="en-US" sz="3600">
                <a:latin typeface="Calibri" panose="020F0502020204030204" pitchFamily="34" charset="0"/>
                <a:cs typeface="Calibri" panose="020F0502020204030204" pitchFamily="34" charset="0"/>
              </a:rPr>
              <a:t>The RESA consists of one task, the Lesson Reflection. Resident Educators are asked to provide evidence of how they implement the Teaching and Learning Cycle to support important learning outcomes for all students. </a:t>
            </a:r>
            <a:r>
              <a:rPr lang="en-US" sz="3600">
                <a:solidFill>
                  <a:srgbClr val="FF0000"/>
                </a:solidFill>
                <a:latin typeface="Calibri" panose="020F0502020204030204" pitchFamily="34" charset="0"/>
                <a:cs typeface="Calibri" panose="020F0502020204030204" pitchFamily="34" charset="0"/>
              </a:rPr>
              <a:t>As of 2023-24, there are no limits on the number of attempts to pass the RESA.</a:t>
            </a:r>
          </a:p>
          <a:p>
            <a:endParaRPr lang="en-US" sz="3600">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426C3B4B-1C8A-6CD7-BA9E-9A121C221193}"/>
              </a:ext>
            </a:extLst>
          </p:cNvPr>
          <p:cNvSpPr>
            <a:spLocks noGrp="1"/>
          </p:cNvSpPr>
          <p:nvPr>
            <p:ph type="sldNum" sz="quarter" idx="12"/>
          </p:nvPr>
        </p:nvSpPr>
        <p:spPr/>
        <p:txBody>
          <a:bodyPr/>
          <a:lstStyle/>
          <a:p>
            <a:fld id="{6BA907D1-9C08-47F3-B047-6197268ACA7D}" type="slidenum">
              <a:rPr lang="en-US" smtClean="0"/>
              <a:pPr/>
              <a:t>16</a:t>
            </a:fld>
            <a:endParaRPr lang="en-US"/>
          </a:p>
        </p:txBody>
      </p:sp>
    </p:spTree>
    <p:extLst>
      <p:ext uri="{BB962C8B-B14F-4D97-AF65-F5344CB8AC3E}">
        <p14:creationId xmlns:p14="http://schemas.microsoft.com/office/powerpoint/2010/main" val="393474880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0EC1-CA6C-3689-5242-971A0FCA5128}"/>
              </a:ext>
            </a:extLst>
          </p:cNvPr>
          <p:cNvSpPr>
            <a:spLocks noGrp="1"/>
          </p:cNvSpPr>
          <p:nvPr>
            <p:ph type="title"/>
          </p:nvPr>
        </p:nvSpPr>
        <p:spPr/>
        <p:txBody>
          <a:bodyPr/>
          <a:lstStyle/>
          <a:p>
            <a:r>
              <a:rPr lang="en-US"/>
              <a:t>What to Know About RESA</a:t>
            </a:r>
          </a:p>
        </p:txBody>
      </p:sp>
      <p:sp>
        <p:nvSpPr>
          <p:cNvPr id="3" name="Content Placeholder 2">
            <a:extLst>
              <a:ext uri="{FF2B5EF4-FFF2-40B4-BE49-F238E27FC236}">
                <a16:creationId xmlns:a16="http://schemas.microsoft.com/office/drawing/2014/main" id="{9EE1AC51-52CA-BE1A-8F97-91DCE5246184}"/>
              </a:ext>
            </a:extLst>
          </p:cNvPr>
          <p:cNvSpPr>
            <a:spLocks noGrp="1"/>
          </p:cNvSpPr>
          <p:nvPr>
            <p:ph idx="1"/>
          </p:nvPr>
        </p:nvSpPr>
        <p:spPr/>
        <p:txBody>
          <a:bodyPr/>
          <a:lstStyle/>
          <a:p>
            <a:r>
              <a:rPr lang="en-US"/>
              <a:t>The Department’s vendor for the RESA is </a:t>
            </a:r>
            <a:r>
              <a:rPr lang="en-US" err="1"/>
              <a:t>TeachForward</a:t>
            </a:r>
            <a:r>
              <a:rPr lang="en-US"/>
              <a:t> (</a:t>
            </a:r>
            <a:r>
              <a:rPr lang="en-US">
                <a:hlinkClick r:id="rId3"/>
              </a:rPr>
              <a:t>www.ohioresa.com</a:t>
            </a:r>
            <a:r>
              <a:rPr lang="en-US"/>
              <a:t>)</a:t>
            </a:r>
          </a:p>
          <a:p>
            <a:r>
              <a:rPr lang="en-US"/>
              <a:t>The RESA Guidebook published by </a:t>
            </a:r>
            <a:r>
              <a:rPr lang="en-US" err="1"/>
              <a:t>TeachForward</a:t>
            </a:r>
            <a:r>
              <a:rPr lang="en-US"/>
              <a:t> provides directions to REs completing the assessment (</a:t>
            </a:r>
            <a:r>
              <a:rPr lang="en-US">
                <a:hlinkClick r:id="rId3"/>
              </a:rPr>
              <a:t>www.ohioresa.com</a:t>
            </a:r>
            <a:r>
              <a:rPr lang="en-US"/>
              <a:t>)</a:t>
            </a:r>
          </a:p>
          <a:p>
            <a:r>
              <a:rPr lang="en-US"/>
              <a:t>Districts are required to assign a RESA Facilitator to resident educators in year 2 when they are completing the RESA.</a:t>
            </a:r>
          </a:p>
        </p:txBody>
      </p:sp>
      <p:sp>
        <p:nvSpPr>
          <p:cNvPr id="4" name="Slide Number Placeholder 3">
            <a:extLst>
              <a:ext uri="{FF2B5EF4-FFF2-40B4-BE49-F238E27FC236}">
                <a16:creationId xmlns:a16="http://schemas.microsoft.com/office/drawing/2014/main" id="{57E07CC2-5B3C-737F-5FA2-FE4714BE2429}"/>
              </a:ext>
            </a:extLst>
          </p:cNvPr>
          <p:cNvSpPr>
            <a:spLocks noGrp="1"/>
          </p:cNvSpPr>
          <p:nvPr>
            <p:ph type="sldNum" sz="quarter" idx="12"/>
          </p:nvPr>
        </p:nvSpPr>
        <p:spPr/>
        <p:txBody>
          <a:bodyPr/>
          <a:lstStyle/>
          <a:p>
            <a:fld id="{6BA907D1-9C08-47F3-B047-6197268ACA7D}" type="slidenum">
              <a:rPr lang="en-US" smtClean="0"/>
              <a:pPr/>
              <a:t>17</a:t>
            </a:fld>
            <a:endParaRPr lang="en-US"/>
          </a:p>
        </p:txBody>
      </p:sp>
    </p:spTree>
    <p:extLst>
      <p:ext uri="{BB962C8B-B14F-4D97-AF65-F5344CB8AC3E}">
        <p14:creationId xmlns:p14="http://schemas.microsoft.com/office/powerpoint/2010/main" val="12895262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DD0D-6824-3748-53F2-8804A802DC74}"/>
              </a:ext>
            </a:extLst>
          </p:cNvPr>
          <p:cNvSpPr>
            <a:spLocks noGrp="1"/>
          </p:cNvSpPr>
          <p:nvPr>
            <p:ph type="title"/>
          </p:nvPr>
        </p:nvSpPr>
        <p:spPr/>
        <p:txBody>
          <a:bodyPr/>
          <a:lstStyle/>
          <a:p>
            <a:r>
              <a:rPr lang="en-US"/>
              <a:t>Resident Educator Email Address	</a:t>
            </a:r>
          </a:p>
        </p:txBody>
      </p:sp>
      <p:sp>
        <p:nvSpPr>
          <p:cNvPr id="3" name="Content Placeholder 2">
            <a:extLst>
              <a:ext uri="{FF2B5EF4-FFF2-40B4-BE49-F238E27FC236}">
                <a16:creationId xmlns:a16="http://schemas.microsoft.com/office/drawing/2014/main" id="{740349CC-56C4-2AA6-6478-A961B8D94C6F}"/>
              </a:ext>
            </a:extLst>
          </p:cNvPr>
          <p:cNvSpPr>
            <a:spLocks noGrp="1"/>
          </p:cNvSpPr>
          <p:nvPr>
            <p:ph idx="1"/>
          </p:nvPr>
        </p:nvSpPr>
        <p:spPr/>
        <p:txBody>
          <a:bodyPr/>
          <a:lstStyle/>
          <a:p>
            <a:r>
              <a:rPr lang="en-US"/>
              <a:t>New teachers often acquire a new email address when they leave the university and begin teaching. Be sure your </a:t>
            </a:r>
            <a:r>
              <a:rPr lang="en-US" b="1"/>
              <a:t>correct email address is included in your CORE </a:t>
            </a:r>
            <a:r>
              <a:rPr lang="en-US"/>
              <a:t>account.</a:t>
            </a:r>
          </a:p>
          <a:p>
            <a:r>
              <a:rPr lang="en-US" err="1"/>
              <a:t>TeachForward</a:t>
            </a:r>
            <a:r>
              <a:rPr lang="en-US"/>
              <a:t> will use the email in CORE to communicate with you during the RESA process.</a:t>
            </a:r>
          </a:p>
          <a:p>
            <a:r>
              <a:rPr lang="en-US"/>
              <a:t>Ask your program coordinator or RESA facilitator to assist you if you have questions about how to update your email address.</a:t>
            </a:r>
          </a:p>
        </p:txBody>
      </p:sp>
      <p:sp>
        <p:nvSpPr>
          <p:cNvPr id="4" name="Slide Number Placeholder 3">
            <a:extLst>
              <a:ext uri="{FF2B5EF4-FFF2-40B4-BE49-F238E27FC236}">
                <a16:creationId xmlns:a16="http://schemas.microsoft.com/office/drawing/2014/main" id="{DA63B200-2FC1-550A-EF9E-92456E78F102}"/>
              </a:ext>
            </a:extLst>
          </p:cNvPr>
          <p:cNvSpPr>
            <a:spLocks noGrp="1"/>
          </p:cNvSpPr>
          <p:nvPr>
            <p:ph type="sldNum" sz="quarter" idx="12"/>
          </p:nvPr>
        </p:nvSpPr>
        <p:spPr/>
        <p:txBody>
          <a:bodyPr/>
          <a:lstStyle/>
          <a:p>
            <a:fld id="{6BA907D1-9C08-47F3-B047-6197268ACA7D}" type="slidenum">
              <a:rPr lang="en-US" smtClean="0"/>
              <a:pPr/>
              <a:t>18</a:t>
            </a:fld>
            <a:endParaRPr lang="en-US"/>
          </a:p>
        </p:txBody>
      </p:sp>
    </p:spTree>
    <p:extLst>
      <p:ext uri="{BB962C8B-B14F-4D97-AF65-F5344CB8AC3E}">
        <p14:creationId xmlns:p14="http://schemas.microsoft.com/office/powerpoint/2010/main" val="237659863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A9ED-C631-F289-1B24-460A7AB1039F}"/>
              </a:ext>
            </a:extLst>
          </p:cNvPr>
          <p:cNvSpPr>
            <a:spLocks noGrp="1"/>
          </p:cNvSpPr>
          <p:nvPr>
            <p:ph type="title"/>
          </p:nvPr>
        </p:nvSpPr>
        <p:spPr/>
        <p:txBody>
          <a:bodyPr/>
          <a:lstStyle/>
          <a:p>
            <a:r>
              <a:rPr lang="en-US"/>
              <a:t>Resident Educator Support System</a:t>
            </a:r>
          </a:p>
        </p:txBody>
      </p:sp>
      <p:sp>
        <p:nvSpPr>
          <p:cNvPr id="3" name="Content Placeholder 2">
            <a:extLst>
              <a:ext uri="{FF2B5EF4-FFF2-40B4-BE49-F238E27FC236}">
                <a16:creationId xmlns:a16="http://schemas.microsoft.com/office/drawing/2014/main" id="{09C2624F-B927-3F5E-D872-676F130B7D5C}"/>
              </a:ext>
            </a:extLst>
          </p:cNvPr>
          <p:cNvSpPr>
            <a:spLocks noGrp="1"/>
          </p:cNvSpPr>
          <p:nvPr>
            <p:ph idx="1"/>
          </p:nvPr>
        </p:nvSpPr>
        <p:spPr>
          <a:xfrm>
            <a:off x="731520" y="1508584"/>
            <a:ext cx="13422630" cy="5844716"/>
          </a:xfrm>
        </p:spPr>
        <p:txBody>
          <a:bodyPr/>
          <a:lstStyle/>
          <a:p>
            <a:pPr marL="0" indent="0">
              <a:buNone/>
            </a:pPr>
            <a:r>
              <a:rPr lang="en-US" sz="2800"/>
              <a:t>Key to the success of the resident educator is a system of support imbedded in the structure of the program. The common goal is student learning and achievement.</a:t>
            </a:r>
          </a:p>
        </p:txBody>
      </p:sp>
      <p:sp>
        <p:nvSpPr>
          <p:cNvPr id="4" name="Slide Number Placeholder 3">
            <a:extLst>
              <a:ext uri="{FF2B5EF4-FFF2-40B4-BE49-F238E27FC236}">
                <a16:creationId xmlns:a16="http://schemas.microsoft.com/office/drawing/2014/main" id="{CB79768F-B0E2-2106-8977-044A5463AAF4}"/>
              </a:ext>
            </a:extLst>
          </p:cNvPr>
          <p:cNvSpPr>
            <a:spLocks noGrp="1"/>
          </p:cNvSpPr>
          <p:nvPr>
            <p:ph type="sldNum" sz="quarter" idx="12"/>
          </p:nvPr>
        </p:nvSpPr>
        <p:spPr/>
        <p:txBody>
          <a:bodyPr/>
          <a:lstStyle/>
          <a:p>
            <a:fld id="{6BA907D1-9C08-47F3-B047-6197268ACA7D}" type="slidenum">
              <a:rPr lang="en-US" smtClean="0"/>
              <a:pPr/>
              <a:t>19</a:t>
            </a:fld>
            <a:endParaRPr lang="en-US"/>
          </a:p>
        </p:txBody>
      </p:sp>
      <p:graphicFrame>
        <p:nvGraphicFramePr>
          <p:cNvPr id="6" name="Diagram 5" descr="Venn Diagram with circles titled Principal, Mentor and Program Coordinator all overlapping over a circle titled Resident Educator">
            <a:extLst>
              <a:ext uri="{FF2B5EF4-FFF2-40B4-BE49-F238E27FC236}">
                <a16:creationId xmlns:a16="http://schemas.microsoft.com/office/drawing/2014/main" id="{3B01746F-89AB-CB43-899C-8D88601BD74E}"/>
              </a:ext>
            </a:extLst>
          </p:cNvPr>
          <p:cNvGraphicFramePr/>
          <p:nvPr>
            <p:extLst>
              <p:ext uri="{D42A27DB-BD31-4B8C-83A1-F6EECF244321}">
                <p14:modId xmlns:p14="http://schemas.microsoft.com/office/powerpoint/2010/main" val="3612519592"/>
              </p:ext>
            </p:extLst>
          </p:nvPr>
        </p:nvGraphicFramePr>
        <p:xfrm>
          <a:off x="2457450" y="2438400"/>
          <a:ext cx="7848600" cy="4634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32531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AE00CD-ACA8-4CBD-B081-00A60D3CB8F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467100" y="1819434"/>
            <a:ext cx="7696200" cy="3406140"/>
          </a:xfrm>
          <a:prstGeom prst="rect">
            <a:avLst/>
          </a:prstGeom>
        </p:spPr>
      </p:pic>
      <p:sp>
        <p:nvSpPr>
          <p:cNvPr id="5" name="Title 1">
            <a:extLst>
              <a:ext uri="{FF2B5EF4-FFF2-40B4-BE49-F238E27FC236}">
                <a16:creationId xmlns:a16="http://schemas.microsoft.com/office/drawing/2014/main" id="{80DD69C8-69B8-4897-A5C3-ED23F1CD0C0C}"/>
              </a:ext>
            </a:extLst>
          </p:cNvPr>
          <p:cNvSpPr txBox="1">
            <a:spLocks noGrp="1"/>
          </p:cNvSpPr>
          <p:nvPr>
            <p:ph type="title"/>
          </p:nvPr>
        </p:nvSpPr>
        <p:spPr bwMode="auto">
          <a:xfrm>
            <a:off x="731838" y="594896"/>
            <a:ext cx="13166725" cy="677108"/>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600" b="1" i="1" kern="0" dirty="0">
                <a:latin typeface="Arial" panose="020B0604020202020204" pitchFamily="34" charset="0"/>
                <a:ea typeface="+mj-ea"/>
                <a:cs typeface="Arial" panose="020B0604020202020204" pitchFamily="34" charset="0"/>
              </a:rPr>
              <a:t> </a:t>
            </a:r>
            <a:r>
              <a:rPr lang="en-US" sz="4400" b="1" kern="0" dirty="0">
                <a:latin typeface="Arial" panose="020B0604020202020204" pitchFamily="34" charset="0"/>
                <a:cs typeface="Arial" panose="020B0604020202020204" pitchFamily="34" charset="0"/>
              </a:rPr>
              <a:t>The one question to never stop asking…</a:t>
            </a:r>
          </a:p>
        </p:txBody>
      </p:sp>
      <p:sp>
        <p:nvSpPr>
          <p:cNvPr id="6" name="Title 1">
            <a:extLst>
              <a:ext uri="{FF2B5EF4-FFF2-40B4-BE49-F238E27FC236}">
                <a16:creationId xmlns:a16="http://schemas.microsoft.com/office/drawing/2014/main" id="{104B865D-E406-4893-9B3B-5CE1A163B51E}"/>
              </a:ext>
            </a:extLst>
          </p:cNvPr>
          <p:cNvSpPr txBox="1">
            <a:spLocks/>
          </p:cNvSpPr>
          <p:nvPr/>
        </p:nvSpPr>
        <p:spPr>
          <a:xfrm>
            <a:off x="1662545" y="5507181"/>
            <a:ext cx="11824855" cy="1911927"/>
          </a:xfrm>
          <a:prstGeom prst="rect">
            <a:avLst/>
          </a:prstGeom>
        </p:spPr>
        <p:txBody>
          <a:bodyPr vert="horz" lIns="0" tIns="0" rIns="0" bIns="0" rtlCol="0" anchor="t" anchorCtr="0">
            <a:normAutofit fontScale="37500" lnSpcReduction="20000"/>
          </a:bodyPr>
          <a:lstStyle>
            <a:lvl1pPr algn="ctr" defTabSz="548613" rtl="0" eaLnBrk="1" latinLnBrk="0" hangingPunct="1">
              <a:spcBef>
                <a:spcPct val="0"/>
              </a:spcBef>
              <a:buNone/>
              <a:defRPr sz="5000" b="1" kern="1200">
                <a:solidFill>
                  <a:srgbClr val="C00000"/>
                </a:solidFill>
                <a:latin typeface="Arial"/>
                <a:ea typeface="+mj-ea"/>
                <a:cs typeface="Arial"/>
              </a:defRPr>
            </a:lvl1pPr>
          </a:lstStyle>
          <a:p>
            <a:pPr>
              <a:defRPr/>
            </a:pPr>
            <a:r>
              <a:rPr lang="en-US" sz="10700">
                <a:latin typeface="+mn-lt"/>
              </a:rPr>
              <a:t>“</a:t>
            </a:r>
            <a:r>
              <a:rPr lang="en-US" sz="10700">
                <a:latin typeface="Arial" panose="020B0604020202020204" pitchFamily="34" charset="0"/>
                <a:cs typeface="Arial" panose="020B0604020202020204" pitchFamily="34" charset="0"/>
              </a:rPr>
              <a:t>How can I be a better educator </a:t>
            </a:r>
            <a:br>
              <a:rPr lang="en-US" sz="10700">
                <a:latin typeface="Arial" panose="020B0604020202020204" pitchFamily="34" charset="0"/>
                <a:cs typeface="Arial" panose="020B0604020202020204" pitchFamily="34" charset="0"/>
              </a:rPr>
            </a:br>
            <a:r>
              <a:rPr lang="en-US" sz="10700">
                <a:latin typeface="Arial" panose="020B0604020202020204" pitchFamily="34" charset="0"/>
                <a:cs typeface="Arial" panose="020B0604020202020204" pitchFamily="34" charset="0"/>
              </a:rPr>
              <a:t>tomorrow than I am today, and lead others </a:t>
            </a:r>
          </a:p>
          <a:p>
            <a:pPr>
              <a:defRPr/>
            </a:pPr>
            <a:r>
              <a:rPr lang="en-US" sz="10700">
                <a:latin typeface="Arial" panose="020B0604020202020204" pitchFamily="34" charset="0"/>
                <a:cs typeface="Arial" panose="020B0604020202020204" pitchFamily="34" charset="0"/>
              </a:rPr>
              <a:t>to do the same?” </a:t>
            </a:r>
            <a:br>
              <a:rPr lang="en-US" sz="3200">
                <a:latin typeface="Palatino Linotype" pitchFamily="18" charset="0"/>
              </a:rPr>
            </a:br>
            <a:br>
              <a:rPr lang="en-US" sz="3200"/>
            </a:br>
            <a:endParaRPr lang="en-US" sz="1600"/>
          </a:p>
        </p:txBody>
      </p:sp>
      <p:pic>
        <p:nvPicPr>
          <p:cNvPr id="7" name="Picture 2">
            <a:extLst>
              <a:ext uri="{FF2B5EF4-FFF2-40B4-BE49-F238E27FC236}">
                <a16:creationId xmlns:a16="http://schemas.microsoft.com/office/drawing/2014/main" id="{5BD356D1-F739-4477-8664-887F732AF12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69" y="1485899"/>
            <a:ext cx="2217551" cy="191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F42D7D9-3004-4538-88F4-18B9BA91C4EA}"/>
              </a:ext>
              <a:ext uri="{C183D7F6-B498-43B3-948B-1728B52AA6E4}">
                <adec:decorative xmlns:adec="http://schemas.microsoft.com/office/drawing/2017/decorative" val="1"/>
              </a:ext>
            </a:extLst>
          </p:cNvPr>
          <p:cNvSpPr txBox="1">
            <a:spLocks noChangeArrowheads="1"/>
          </p:cNvSpPr>
          <p:nvPr/>
        </p:nvSpPr>
        <p:spPr bwMode="auto">
          <a:xfrm>
            <a:off x="813789" y="1379158"/>
            <a:ext cx="12510655" cy="45719"/>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a:spcBef>
                <a:spcPct val="0"/>
              </a:spcBef>
              <a:buNone/>
            </a:pPr>
            <a:r>
              <a:rPr lang="en-US" altLang="en-US" sz="1680" b="1" i="1">
                <a:solidFill>
                  <a:schemeClr val="bg1"/>
                </a:solidFill>
                <a:cs typeface="Times New Roman" panose="02020603050405020304" pitchFamily="18" charset="0"/>
              </a:rPr>
              <a:t>      </a:t>
            </a:r>
            <a:endParaRPr lang="en-US" altLang="en-US" sz="1680" b="1">
              <a:solidFill>
                <a:schemeClr val="bg1"/>
              </a:solidFill>
              <a:cs typeface="Times New Roman" panose="02020603050405020304" pitchFamily="18" charset="0"/>
            </a:endParaRPr>
          </a:p>
        </p:txBody>
      </p:sp>
    </p:spTree>
    <p:extLst>
      <p:ext uri="{BB962C8B-B14F-4D97-AF65-F5344CB8AC3E}">
        <p14:creationId xmlns:p14="http://schemas.microsoft.com/office/powerpoint/2010/main" val="380967541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87D2-B2D6-FCDD-2A96-7952359CB9CF}"/>
              </a:ext>
            </a:extLst>
          </p:cNvPr>
          <p:cNvSpPr>
            <a:spLocks noGrp="1"/>
          </p:cNvSpPr>
          <p:nvPr>
            <p:ph type="title"/>
          </p:nvPr>
        </p:nvSpPr>
        <p:spPr/>
        <p:txBody>
          <a:bodyPr/>
          <a:lstStyle/>
          <a:p>
            <a:r>
              <a:rPr lang="en-US"/>
              <a:t>Principal Support</a:t>
            </a:r>
          </a:p>
        </p:txBody>
      </p:sp>
      <p:sp>
        <p:nvSpPr>
          <p:cNvPr id="3" name="Content Placeholder 2">
            <a:extLst>
              <a:ext uri="{FF2B5EF4-FFF2-40B4-BE49-F238E27FC236}">
                <a16:creationId xmlns:a16="http://schemas.microsoft.com/office/drawing/2014/main" id="{79ACAD39-0C52-1B3E-3FE4-953E5F04CD85}"/>
              </a:ext>
            </a:extLst>
          </p:cNvPr>
          <p:cNvSpPr>
            <a:spLocks noGrp="1"/>
          </p:cNvSpPr>
          <p:nvPr>
            <p:ph idx="1"/>
          </p:nvPr>
        </p:nvSpPr>
        <p:spPr/>
        <p:txBody>
          <a:bodyPr/>
          <a:lstStyle/>
          <a:p>
            <a:r>
              <a:rPr lang="en-US"/>
              <a:t>Create a culture of learning and a supportive environment in which resident educators can thrive</a:t>
            </a:r>
          </a:p>
          <a:p>
            <a:r>
              <a:rPr lang="en-US"/>
              <a:t>Provide time for mentor-resident educator collaboration</a:t>
            </a:r>
          </a:p>
          <a:p>
            <a:r>
              <a:rPr lang="en-US"/>
              <a:t>Provide opportunities for observations, including reciprocal observations and observations of exemplary teachers</a:t>
            </a:r>
          </a:p>
          <a:p>
            <a:r>
              <a:rPr lang="en-US"/>
              <a:t>Establish two-way communication with mentors and resident educators</a:t>
            </a:r>
          </a:p>
        </p:txBody>
      </p:sp>
      <p:sp>
        <p:nvSpPr>
          <p:cNvPr id="4" name="Slide Number Placeholder 3">
            <a:extLst>
              <a:ext uri="{FF2B5EF4-FFF2-40B4-BE49-F238E27FC236}">
                <a16:creationId xmlns:a16="http://schemas.microsoft.com/office/drawing/2014/main" id="{F310F0B7-04D2-2D5C-9565-02237E4A43A9}"/>
              </a:ext>
            </a:extLst>
          </p:cNvPr>
          <p:cNvSpPr>
            <a:spLocks noGrp="1"/>
          </p:cNvSpPr>
          <p:nvPr>
            <p:ph type="sldNum" sz="quarter" idx="12"/>
          </p:nvPr>
        </p:nvSpPr>
        <p:spPr/>
        <p:txBody>
          <a:bodyPr/>
          <a:lstStyle/>
          <a:p>
            <a:fld id="{6BA907D1-9C08-47F3-B047-6197268ACA7D}" type="slidenum">
              <a:rPr lang="en-US" dirty="0" smtClean="0"/>
              <a:pPr/>
              <a:t>20</a:t>
            </a:fld>
            <a:endParaRPr lang="en-US"/>
          </a:p>
        </p:txBody>
      </p:sp>
    </p:spTree>
    <p:extLst>
      <p:ext uri="{BB962C8B-B14F-4D97-AF65-F5344CB8AC3E}">
        <p14:creationId xmlns:p14="http://schemas.microsoft.com/office/powerpoint/2010/main" val="243975396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87D2-B2D6-FCDD-2A96-7952359CB9CF}"/>
              </a:ext>
            </a:extLst>
          </p:cNvPr>
          <p:cNvSpPr>
            <a:spLocks noGrp="1"/>
          </p:cNvSpPr>
          <p:nvPr>
            <p:ph type="title"/>
          </p:nvPr>
        </p:nvSpPr>
        <p:spPr/>
        <p:txBody>
          <a:bodyPr/>
          <a:lstStyle/>
          <a:p>
            <a:r>
              <a:rPr lang="en-US"/>
              <a:t>Program Coordinator Support</a:t>
            </a:r>
          </a:p>
        </p:txBody>
      </p:sp>
      <p:sp>
        <p:nvSpPr>
          <p:cNvPr id="3" name="Content Placeholder 2">
            <a:extLst>
              <a:ext uri="{FF2B5EF4-FFF2-40B4-BE49-F238E27FC236}">
                <a16:creationId xmlns:a16="http://schemas.microsoft.com/office/drawing/2014/main" id="{79ACAD39-0C52-1B3E-3FE4-953E5F04CD85}"/>
              </a:ext>
            </a:extLst>
          </p:cNvPr>
          <p:cNvSpPr>
            <a:spLocks noGrp="1"/>
          </p:cNvSpPr>
          <p:nvPr>
            <p:ph idx="1"/>
          </p:nvPr>
        </p:nvSpPr>
        <p:spPr>
          <a:xfrm>
            <a:off x="731520" y="1705893"/>
            <a:ext cx="13167360" cy="6054266"/>
          </a:xfrm>
        </p:spPr>
        <p:txBody>
          <a:bodyPr/>
          <a:lstStyle/>
          <a:p>
            <a:pPr marL="271780" indent="-271780"/>
            <a:r>
              <a:rPr lang="en-US" sz="3200"/>
              <a:t>Register resident educators in CORE for the program and when appropriate for RESA; confirm program completion</a:t>
            </a:r>
            <a:endParaRPr lang="en-US"/>
          </a:p>
          <a:p>
            <a:pPr marL="271780" indent="-271780">
              <a:spcBef>
                <a:spcPts val="720"/>
              </a:spcBef>
              <a:buFont typeface="Wingdings" panose="05000000000000000000" pitchFamily="2" charset="2"/>
              <a:buChar char="§"/>
              <a:defRPr/>
            </a:pPr>
            <a:r>
              <a:rPr lang="en-US" sz="3200"/>
              <a:t>Provide orientation to Resident Educators, mentors and building leaders about program and district requirements</a:t>
            </a:r>
          </a:p>
          <a:p>
            <a:pPr marL="271780" indent="-271780">
              <a:spcBef>
                <a:spcPts val="720"/>
              </a:spcBef>
              <a:buFont typeface="Wingdings" panose="05000000000000000000" pitchFamily="2" charset="2"/>
              <a:buChar char="§"/>
              <a:defRPr/>
            </a:pPr>
            <a:r>
              <a:rPr lang="en-US" sz="3200"/>
              <a:t>Share information about program eligibility, program requirements, dates and timelines </a:t>
            </a:r>
            <a:endParaRPr lang="pt-BR" sz="3200">
              <a:latin typeface="Arial" panose="020B0604020202020204" pitchFamily="34" charset="0"/>
              <a:cs typeface="Arial" panose="020B0604020202020204" pitchFamily="34" charset="0"/>
            </a:endParaRPr>
          </a:p>
          <a:p>
            <a:pPr marL="271780" indent="-271780"/>
            <a:r>
              <a:rPr lang="en-US" sz="3200"/>
              <a:t>Ensure resident educators are assigned a mentor and a RESA facilitator as required</a:t>
            </a:r>
          </a:p>
          <a:p>
            <a:pPr marL="271780" indent="-271780"/>
            <a:r>
              <a:rPr lang="en-US" sz="3200"/>
              <a:t>Provide ongoing training and support to mentors  </a:t>
            </a:r>
            <a:endParaRPr lang="en-US" sz="3200">
              <a:latin typeface="Arial" panose="020B0604020202020204" pitchFamily="34" charset="0"/>
              <a:cs typeface="Arial" panose="020B0604020202020204" pitchFamily="34" charset="0"/>
            </a:endParaRPr>
          </a:p>
          <a:p>
            <a:pPr marL="271780" indent="-271780"/>
            <a:endParaRPr lang="en-US"/>
          </a:p>
        </p:txBody>
      </p:sp>
      <p:sp>
        <p:nvSpPr>
          <p:cNvPr id="4" name="Slide Number Placeholder 3">
            <a:extLst>
              <a:ext uri="{FF2B5EF4-FFF2-40B4-BE49-F238E27FC236}">
                <a16:creationId xmlns:a16="http://schemas.microsoft.com/office/drawing/2014/main" id="{F310F0B7-04D2-2D5C-9565-02237E4A43A9}"/>
              </a:ext>
            </a:extLst>
          </p:cNvPr>
          <p:cNvSpPr>
            <a:spLocks noGrp="1"/>
          </p:cNvSpPr>
          <p:nvPr>
            <p:ph type="sldNum" sz="quarter" idx="12"/>
          </p:nvPr>
        </p:nvSpPr>
        <p:spPr/>
        <p:txBody>
          <a:bodyPr/>
          <a:lstStyle/>
          <a:p>
            <a:fld id="{6BA907D1-9C08-47F3-B047-6197268ACA7D}" type="slidenum">
              <a:rPr lang="en-US" smtClean="0"/>
              <a:pPr/>
              <a:t>21</a:t>
            </a:fld>
            <a:endParaRPr lang="en-US"/>
          </a:p>
        </p:txBody>
      </p:sp>
    </p:spTree>
    <p:extLst>
      <p:ext uri="{BB962C8B-B14F-4D97-AF65-F5344CB8AC3E}">
        <p14:creationId xmlns:p14="http://schemas.microsoft.com/office/powerpoint/2010/main" val="212426925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87D2-B2D6-FCDD-2A96-7952359CB9CF}"/>
              </a:ext>
            </a:extLst>
          </p:cNvPr>
          <p:cNvSpPr>
            <a:spLocks noGrp="1"/>
          </p:cNvSpPr>
          <p:nvPr>
            <p:ph type="title"/>
          </p:nvPr>
        </p:nvSpPr>
        <p:spPr/>
        <p:txBody>
          <a:bodyPr/>
          <a:lstStyle/>
          <a:p>
            <a:r>
              <a:rPr lang="en-US"/>
              <a:t>Mentor Support</a:t>
            </a:r>
          </a:p>
        </p:txBody>
      </p:sp>
      <p:sp>
        <p:nvSpPr>
          <p:cNvPr id="3" name="Content Placeholder 2">
            <a:extLst>
              <a:ext uri="{FF2B5EF4-FFF2-40B4-BE49-F238E27FC236}">
                <a16:creationId xmlns:a16="http://schemas.microsoft.com/office/drawing/2014/main" id="{79ACAD39-0C52-1B3E-3FE4-953E5F04CD85}"/>
              </a:ext>
            </a:extLst>
          </p:cNvPr>
          <p:cNvSpPr>
            <a:spLocks noGrp="1"/>
          </p:cNvSpPr>
          <p:nvPr>
            <p:ph idx="1"/>
          </p:nvPr>
        </p:nvSpPr>
        <p:spPr>
          <a:xfrm>
            <a:off x="731520" y="1705893"/>
            <a:ext cx="13365480" cy="6054266"/>
          </a:xfrm>
        </p:spPr>
        <p:txBody>
          <a:bodyPr/>
          <a:lstStyle/>
          <a:p>
            <a:pPr marL="271780" indent="-271780"/>
            <a:r>
              <a:rPr lang="en-US" sz="3200"/>
              <a:t>Create a collaborative and respectful instructionally-focused mentoring partnership with the resident educator</a:t>
            </a:r>
            <a:endParaRPr lang="en-US"/>
          </a:p>
          <a:p>
            <a:pPr marL="271780" indent="-271780">
              <a:spcBef>
                <a:spcPts val="720"/>
              </a:spcBef>
              <a:buFont typeface="Wingdings" panose="05000000000000000000" pitchFamily="2" charset="2"/>
              <a:buChar char="§"/>
              <a:defRPr/>
            </a:pPr>
            <a:r>
              <a:rPr lang="en-US" sz="3200"/>
              <a:t>Facilitate collaborative conversations that impact instructional practices and meet the individual needs of the resident educator</a:t>
            </a:r>
          </a:p>
          <a:p>
            <a:pPr marL="271780" indent="-271780">
              <a:spcBef>
                <a:spcPts val="720"/>
              </a:spcBef>
              <a:buFont typeface="Wingdings" panose="05000000000000000000" pitchFamily="2" charset="2"/>
              <a:buChar char="§"/>
              <a:defRPr/>
            </a:pPr>
            <a:r>
              <a:rPr lang="en-US" sz="3200"/>
              <a:t>Promote reflective practice through analysis of evidence that strengthens and advances classroom practice</a:t>
            </a:r>
          </a:p>
          <a:p>
            <a:pPr marL="271780" indent="-271780"/>
            <a:r>
              <a:rPr lang="en-US" sz="3200"/>
              <a:t>Commit to ongoing, two-way communication, confidentiality and honesty</a:t>
            </a:r>
          </a:p>
          <a:p>
            <a:pPr marL="271780" indent="-271780"/>
            <a:r>
              <a:rPr lang="en-US" sz="3200"/>
              <a:t>Communicate with principals and program coordinators to ensure a system of support</a:t>
            </a:r>
          </a:p>
          <a:p>
            <a:pPr marL="271780" indent="-271780"/>
            <a:endParaRPr lang="en-US"/>
          </a:p>
        </p:txBody>
      </p:sp>
      <p:sp>
        <p:nvSpPr>
          <p:cNvPr id="4" name="Slide Number Placeholder 3">
            <a:extLst>
              <a:ext uri="{FF2B5EF4-FFF2-40B4-BE49-F238E27FC236}">
                <a16:creationId xmlns:a16="http://schemas.microsoft.com/office/drawing/2014/main" id="{F310F0B7-04D2-2D5C-9565-02237E4A43A9}"/>
              </a:ext>
            </a:extLst>
          </p:cNvPr>
          <p:cNvSpPr>
            <a:spLocks noGrp="1"/>
          </p:cNvSpPr>
          <p:nvPr>
            <p:ph type="sldNum" sz="quarter" idx="12"/>
          </p:nvPr>
        </p:nvSpPr>
        <p:spPr/>
        <p:txBody>
          <a:bodyPr/>
          <a:lstStyle/>
          <a:p>
            <a:fld id="{6BA907D1-9C08-47F3-B047-6197268ACA7D}" type="slidenum">
              <a:rPr lang="en-US" smtClean="0"/>
              <a:pPr/>
              <a:t>22</a:t>
            </a:fld>
            <a:endParaRPr lang="en-US"/>
          </a:p>
        </p:txBody>
      </p:sp>
    </p:spTree>
    <p:extLst>
      <p:ext uri="{BB962C8B-B14F-4D97-AF65-F5344CB8AC3E}">
        <p14:creationId xmlns:p14="http://schemas.microsoft.com/office/powerpoint/2010/main" val="378947063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01EC-D446-4262-B399-182B32EEF495}"/>
              </a:ext>
            </a:extLst>
          </p:cNvPr>
          <p:cNvSpPr>
            <a:spLocks noGrp="1"/>
          </p:cNvSpPr>
          <p:nvPr>
            <p:ph type="title"/>
          </p:nvPr>
        </p:nvSpPr>
        <p:spPr>
          <a:xfrm>
            <a:off x="731520" y="548643"/>
            <a:ext cx="13167360" cy="923330"/>
          </a:xfrm>
        </p:spPr>
        <p:txBody>
          <a:bodyPr/>
          <a:lstStyle/>
          <a:p>
            <a:r>
              <a:rPr lang="en-US" sz="6000"/>
              <a:t>Resources</a:t>
            </a:r>
            <a:r>
              <a:rPr lang="en-US"/>
              <a:t> for Resident Educators	</a:t>
            </a:r>
          </a:p>
        </p:txBody>
      </p:sp>
      <p:sp>
        <p:nvSpPr>
          <p:cNvPr id="4" name="Content Placeholder 2">
            <a:extLst>
              <a:ext uri="{FF2B5EF4-FFF2-40B4-BE49-F238E27FC236}">
                <a16:creationId xmlns:a16="http://schemas.microsoft.com/office/drawing/2014/main" id="{49226488-B92B-48CA-9C0F-F7B9B18BC7FB}"/>
              </a:ext>
            </a:extLst>
          </p:cNvPr>
          <p:cNvSpPr>
            <a:spLocks noGrp="1"/>
          </p:cNvSpPr>
          <p:nvPr>
            <p:ph idx="1"/>
          </p:nvPr>
        </p:nvSpPr>
        <p:spPr>
          <a:xfrm>
            <a:off x="732155" y="1922193"/>
            <a:ext cx="13166725" cy="5430838"/>
          </a:xfrm>
        </p:spPr>
        <p:txBody>
          <a:bodyPr/>
          <a:lstStyle/>
          <a:p>
            <a:pPr marL="271780" indent="-271780"/>
            <a:r>
              <a:rPr lang="en-US" sz="4000">
                <a:latin typeface="+mn-lt"/>
              </a:rPr>
              <a:t>“</a:t>
            </a:r>
            <a:r>
              <a:rPr lang="en-US" sz="4000">
                <a:latin typeface="+mn-lt"/>
                <a:hlinkClick r:id="rId2"/>
              </a:rPr>
              <a:t>For Resident Educators</a:t>
            </a:r>
            <a:r>
              <a:rPr lang="en-US" sz="4000">
                <a:latin typeface="+mn-lt"/>
              </a:rPr>
              <a:t>” is a webpage designed specifically for the needs of Resident Educators.</a:t>
            </a:r>
            <a:endParaRPr lang="en-US"/>
          </a:p>
          <a:p>
            <a:pPr marL="271780" indent="-271780"/>
            <a:r>
              <a:rPr lang="en-US" sz="4000">
                <a:latin typeface="+mn-lt"/>
                <a:hlinkClick r:id="rId3"/>
              </a:rPr>
              <a:t>Important resources and documents</a:t>
            </a:r>
            <a:endParaRPr lang="en-US">
              <a:latin typeface="+mn-lt"/>
            </a:endParaRPr>
          </a:p>
          <a:p>
            <a:pPr marL="271780" indent="-271780"/>
            <a:r>
              <a:rPr lang="en-US" sz="4000">
                <a:latin typeface="+mn-lt"/>
              </a:rPr>
              <a:t>You can email the Resident Educator team at ODE at </a:t>
            </a:r>
            <a:r>
              <a:rPr lang="en-US" sz="4000">
                <a:latin typeface="+mn-lt"/>
                <a:hlinkClick r:id="rId4"/>
              </a:rPr>
              <a:t>REProgram@education.ohio.gov</a:t>
            </a:r>
            <a:endParaRPr lang="en-US" sz="4000">
              <a:latin typeface="+mn-lt"/>
            </a:endParaRPr>
          </a:p>
          <a:p>
            <a:pPr marL="0" indent="0">
              <a:buNone/>
            </a:pPr>
            <a:endParaRPr lang="en-US"/>
          </a:p>
        </p:txBody>
      </p:sp>
    </p:spTree>
    <p:extLst>
      <p:ext uri="{BB962C8B-B14F-4D97-AF65-F5344CB8AC3E}">
        <p14:creationId xmlns:p14="http://schemas.microsoft.com/office/powerpoint/2010/main" val="175314878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itle 1"/>
          <p:cNvSpPr>
            <a:spLocks noGrp="1"/>
          </p:cNvSpPr>
          <p:nvPr>
            <p:ph type="title"/>
          </p:nvPr>
        </p:nvSpPr>
        <p:spPr>
          <a:xfrm>
            <a:off x="2518117" y="539807"/>
            <a:ext cx="9875520" cy="738664"/>
          </a:xfrm>
        </p:spPr>
        <p:txBody>
          <a:bodyPr/>
          <a:lstStyle/>
          <a:p>
            <a:pPr eaLnBrk="1" hangingPunct="1"/>
            <a:r>
              <a:rPr lang="en-US" altLang="en-US" sz="4800">
                <a:latin typeface="Arial" panose="020B0604020202020204" pitchFamily="34" charset="0"/>
                <a:cs typeface="Arial" panose="020B0604020202020204" pitchFamily="34" charset="0"/>
              </a:rPr>
              <a:t>Resources</a:t>
            </a:r>
          </a:p>
        </p:txBody>
      </p:sp>
      <p:sp>
        <p:nvSpPr>
          <p:cNvPr id="96258" name="Content Placeholder 2"/>
          <p:cNvSpPr>
            <a:spLocks noGrp="1"/>
          </p:cNvSpPr>
          <p:nvPr>
            <p:ph idx="1"/>
          </p:nvPr>
        </p:nvSpPr>
        <p:spPr>
          <a:xfrm>
            <a:off x="2053087" y="1821990"/>
            <a:ext cx="10972800" cy="5639112"/>
          </a:xfrm>
        </p:spPr>
        <p:txBody>
          <a:bodyPr/>
          <a:lstStyle/>
          <a:p>
            <a:pPr marL="0" indent="0">
              <a:buNone/>
            </a:pPr>
            <a:endParaRPr lang="en-US" altLang="en-US" sz="2800" b="1">
              <a:latin typeface="Arial" panose="020B0604020202020204" pitchFamily="34" charset="0"/>
              <a:cs typeface="Arial" panose="020B0604020202020204" pitchFamily="34" charset="0"/>
            </a:endParaRPr>
          </a:p>
          <a:p>
            <a:pPr marL="0" indent="0">
              <a:buNone/>
            </a:pPr>
            <a:r>
              <a:rPr lang="en-US" altLang="en-US" sz="2800" b="1">
                <a:latin typeface="Arial" panose="020B0604020202020204" pitchFamily="34" charset="0"/>
                <a:cs typeface="Arial" panose="020B0604020202020204" pitchFamily="34" charset="0"/>
              </a:rPr>
              <a:t>REP Website: </a:t>
            </a:r>
            <a:r>
              <a:rPr lang="en-US" altLang="en-US" sz="2800">
                <a:latin typeface="Arial" panose="020B0604020202020204" pitchFamily="34" charset="0"/>
                <a:cs typeface="Arial" panose="020B0604020202020204" pitchFamily="34" charset="0"/>
                <a:hlinkClick r:id="rId3"/>
              </a:rPr>
              <a:t>http://education.ohio.gov/Topics/Teaching/Resident-Educator-Program</a:t>
            </a:r>
            <a:r>
              <a:rPr lang="en-US" altLang="en-US" sz="2800">
                <a:latin typeface="Arial" panose="020B0604020202020204" pitchFamily="34" charset="0"/>
                <a:cs typeface="Arial" panose="020B0604020202020204" pitchFamily="34" charset="0"/>
              </a:rPr>
              <a:t> </a:t>
            </a:r>
          </a:p>
          <a:p>
            <a:pPr marL="0" indent="0">
              <a:buNone/>
            </a:pPr>
            <a:r>
              <a:rPr lang="en-US" altLang="en-US" sz="2800" b="1">
                <a:latin typeface="Arial" panose="020B0604020202020204" pitchFamily="34" charset="0"/>
                <a:cs typeface="Arial" panose="020B0604020202020204" pitchFamily="34" charset="0"/>
              </a:rPr>
              <a:t>Program Questions: </a:t>
            </a:r>
            <a:r>
              <a:rPr lang="en-US" altLang="en-US" sz="2800" i="1">
                <a:latin typeface="Arial" panose="020B0604020202020204" pitchFamily="34" charset="0"/>
                <a:cs typeface="Arial" panose="020B0604020202020204" pitchFamily="34" charset="0"/>
                <a:hlinkClick r:id="rId4"/>
              </a:rPr>
              <a:t>REProgram@education.ohio.gov</a:t>
            </a:r>
            <a:r>
              <a:rPr lang="en-US" altLang="en-US" sz="2800" i="1">
                <a:latin typeface="Arial" panose="020B0604020202020204" pitchFamily="34" charset="0"/>
                <a:cs typeface="Arial" panose="020B0604020202020204" pitchFamily="34" charset="0"/>
              </a:rPr>
              <a:t> </a:t>
            </a:r>
          </a:p>
          <a:p>
            <a:pPr marL="0" indent="0">
              <a:buNone/>
            </a:pPr>
            <a:endParaRPr lang="en-US" altLang="en-US" sz="2800" b="1">
              <a:latin typeface="Arial" panose="020B0604020202020204" pitchFamily="34" charset="0"/>
              <a:cs typeface="Arial" panose="020B0604020202020204" pitchFamily="34" charset="0"/>
            </a:endParaRPr>
          </a:p>
          <a:p>
            <a:pPr marL="0" indent="0">
              <a:buNone/>
            </a:pPr>
            <a:r>
              <a:rPr lang="en-US" altLang="en-US" sz="2800" b="1">
                <a:latin typeface="Arial" panose="020B0604020202020204" pitchFamily="34" charset="0"/>
                <a:cs typeface="Arial" panose="020B0604020202020204" pitchFamily="34" charset="0"/>
              </a:rPr>
              <a:t>RESA Questions: </a:t>
            </a:r>
            <a:r>
              <a:rPr lang="en-US" altLang="en-US" sz="2800" i="1">
                <a:latin typeface="Arial" panose="020B0604020202020204" pitchFamily="34" charset="0"/>
                <a:cs typeface="Arial" panose="020B0604020202020204" pitchFamily="34" charset="0"/>
                <a:hlinkClick r:id="rId5"/>
              </a:rPr>
              <a:t>resa@TeachForward.com</a:t>
            </a:r>
            <a:r>
              <a:rPr lang="en-US" altLang="en-US" sz="2800" i="1">
                <a:latin typeface="Arial" panose="020B0604020202020204" pitchFamily="34" charset="0"/>
                <a:cs typeface="Arial" panose="020B0604020202020204" pitchFamily="34" charset="0"/>
              </a:rPr>
              <a:t>  </a:t>
            </a:r>
          </a:p>
          <a:p>
            <a:pPr marL="0" indent="0">
              <a:buNone/>
            </a:pPr>
            <a:r>
              <a:rPr lang="en-US" altLang="en-US" sz="2800" b="1">
                <a:latin typeface="Arial" panose="020B0604020202020204" pitchFamily="34" charset="0"/>
                <a:cs typeface="Arial" panose="020B0604020202020204" pitchFamily="34" charset="0"/>
              </a:rPr>
              <a:t>RESA Website:</a:t>
            </a:r>
            <a:r>
              <a:rPr lang="en-US" altLang="en-US" sz="2800">
                <a:latin typeface="Arial" panose="020B0604020202020204" pitchFamily="34" charset="0"/>
                <a:cs typeface="Arial" panose="020B0604020202020204" pitchFamily="34" charset="0"/>
              </a:rPr>
              <a:t> </a:t>
            </a:r>
            <a:r>
              <a:rPr lang="en-US" altLang="en-US" sz="2800">
                <a:latin typeface="Arial" panose="020B0604020202020204" pitchFamily="34" charset="0"/>
                <a:cs typeface="Arial" panose="020B0604020202020204" pitchFamily="34" charset="0"/>
                <a:hlinkClick r:id="rId6"/>
              </a:rPr>
              <a:t>www.ohioresa.com</a:t>
            </a:r>
            <a:r>
              <a:rPr lang="en-US" altLang="en-US" sz="2800">
                <a:latin typeface="Arial" panose="020B0604020202020204" pitchFamily="34" charset="0"/>
                <a:cs typeface="Arial" panose="020B0604020202020204" pitchFamily="34" charset="0"/>
              </a:rPr>
              <a:t> </a:t>
            </a:r>
            <a:endParaRPr lang="en-US" altLang="en-US" sz="2800" b="1">
              <a:latin typeface="Arial" panose="020B0604020202020204" pitchFamily="34" charset="0"/>
              <a:cs typeface="Arial" panose="020B0604020202020204" pitchFamily="34" charset="0"/>
            </a:endParaRPr>
          </a:p>
          <a:p>
            <a:pPr>
              <a:buNone/>
            </a:pPr>
            <a:endParaRPr lang="en-US" altLang="en-US" sz="2800" b="1">
              <a:latin typeface="Arial" panose="020B0604020202020204" pitchFamily="34" charset="0"/>
              <a:cs typeface="Arial" panose="020B0604020202020204" pitchFamily="34" charset="0"/>
            </a:endParaRPr>
          </a:p>
          <a:p>
            <a:pPr>
              <a:buNone/>
            </a:pPr>
            <a:r>
              <a:rPr lang="en-US" altLang="en-US" sz="2800" b="1">
                <a:latin typeface="Arial" panose="020B0604020202020204" pitchFamily="34" charset="0"/>
                <a:cs typeface="Arial" panose="020B0604020202020204" pitchFamily="34" charset="0"/>
              </a:rPr>
              <a:t>Licensure Questions: </a:t>
            </a:r>
            <a:r>
              <a:rPr lang="en-US" altLang="en-US" sz="2800" i="1">
                <a:latin typeface="Arial" panose="020B0604020202020204" pitchFamily="34" charset="0"/>
                <a:cs typeface="Arial" panose="020B0604020202020204" pitchFamily="34" charset="0"/>
                <a:hlinkClick r:id="rId7"/>
              </a:rPr>
              <a:t>educator.licensure@education.ohio.gov</a:t>
            </a:r>
            <a:r>
              <a:rPr lang="en-US" altLang="en-US" sz="2800" i="1">
                <a:latin typeface="Arial" panose="020B0604020202020204" pitchFamily="34" charset="0"/>
                <a:cs typeface="Arial" panose="020B0604020202020204" pitchFamily="34" charset="0"/>
              </a:rPr>
              <a:t> </a:t>
            </a:r>
            <a:endParaRPr lang="en-US" altLang="en-US" sz="2800">
              <a:latin typeface="Arial" panose="020B0604020202020204" pitchFamily="34" charset="0"/>
              <a:cs typeface="Arial" panose="020B0604020202020204" pitchFamily="34" charset="0"/>
            </a:endParaRPr>
          </a:p>
          <a:p>
            <a:pPr eaLnBrk="1" hangingPunct="1">
              <a:buFontTx/>
              <a:buNone/>
            </a:pPr>
            <a:endParaRPr lang="en-US" altLang="en-US" sz="2400">
              <a:latin typeface="Arial" panose="020B0604020202020204" pitchFamily="34" charset="0"/>
              <a:cs typeface="Arial" panose="020B0604020202020204" pitchFamily="34" charset="0"/>
            </a:endParaRPr>
          </a:p>
          <a:p>
            <a:pPr eaLnBrk="1" hangingPunct="1"/>
            <a:endParaRPr lang="en-US" altLang="en-US" sz="2400">
              <a:latin typeface="Arial" panose="020B0604020202020204" pitchFamily="34" charset="0"/>
              <a:cs typeface="Arial" panose="020B0604020202020204" pitchFamily="34" charset="0"/>
            </a:endParaRPr>
          </a:p>
        </p:txBody>
      </p:sp>
      <p:pic>
        <p:nvPicPr>
          <p:cNvPr id="96261" name="Picture 2">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95106"/>
            <a:ext cx="1097280" cy="94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408898" y="7723164"/>
            <a:ext cx="984739" cy="480131"/>
          </a:xfrm>
          <a:prstGeom prst="rect">
            <a:avLst/>
          </a:prstGeom>
          <a:noFill/>
        </p:spPr>
        <p:txBody>
          <a:bodyPr wrap="square" rtlCol="0">
            <a:spAutoFit/>
          </a:bodyPr>
          <a:lstStyle/>
          <a:p>
            <a:pPr algn="ctr"/>
            <a:fld id="{4EEC12E4-8107-4BE0-BAA6-DBCED0D73637}" type="slidenum">
              <a:rPr lang="en-US" sz="2520">
                <a:latin typeface="Arial" panose="020B0604020202020204" pitchFamily="34" charset="0"/>
                <a:cs typeface="Arial" panose="020B0604020202020204" pitchFamily="34" charset="0"/>
              </a:rPr>
              <a:t>24</a:t>
            </a:fld>
            <a:endParaRPr lang="en-US" sz="252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6814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a:extLst>
              <a:ext uri="{C183D7F6-B498-43B3-948B-1728B52AA6E4}">
                <adec:decorative xmlns:adec="http://schemas.microsoft.com/office/drawing/2017/decorative" val="1"/>
              </a:ext>
            </a:extLst>
          </p:cNvPr>
          <p:cNvSpPr>
            <a:spLocks noChangeArrowheads="1"/>
          </p:cNvSpPr>
          <p:nvPr/>
        </p:nvSpPr>
        <p:spPr bwMode="auto">
          <a:xfrm>
            <a:off x="2926080" y="365760"/>
            <a:ext cx="905256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160"/>
          </a:p>
          <a:p>
            <a:pPr eaLnBrk="1" hangingPunct="1">
              <a:spcBef>
                <a:spcPct val="0"/>
              </a:spcBef>
              <a:buFontTx/>
              <a:buNone/>
            </a:pPr>
            <a:r>
              <a:rPr lang="en-US" altLang="en-US" sz="2160"/>
              <a:t> </a:t>
            </a:r>
          </a:p>
        </p:txBody>
      </p:sp>
      <p:sp>
        <p:nvSpPr>
          <p:cNvPr id="94211" name="Title 6"/>
          <p:cNvSpPr>
            <a:spLocks noGrp="1"/>
          </p:cNvSpPr>
          <p:nvPr>
            <p:ph type="title"/>
          </p:nvPr>
        </p:nvSpPr>
        <p:spPr>
          <a:xfrm>
            <a:off x="2514600" y="530546"/>
            <a:ext cx="9875520" cy="1477328"/>
          </a:xfrm>
          <a:solidFill>
            <a:schemeClr val="bg1"/>
          </a:solidFill>
        </p:spPr>
        <p:txBody>
          <a:bodyPr/>
          <a:lstStyle/>
          <a:p>
            <a:pPr eaLnBrk="1" hangingPunct="1"/>
            <a:r>
              <a:rPr lang="en-US" altLang="en-US" sz="4800" dirty="0">
                <a:latin typeface="+mj-lt"/>
                <a:cs typeface="Arial" panose="020B0604020202020204" pitchFamily="34" charset="0"/>
              </a:rPr>
              <a:t>The Challenge for </a:t>
            </a:r>
            <a:br>
              <a:rPr lang="en-US" altLang="en-US" sz="4800" dirty="0">
                <a:latin typeface="+mj-lt"/>
                <a:cs typeface="Arial" panose="020B0604020202020204" pitchFamily="34" charset="0"/>
              </a:rPr>
            </a:br>
            <a:r>
              <a:rPr lang="en-US" altLang="en-US" sz="4800" dirty="0">
                <a:latin typeface="+mj-lt"/>
                <a:cs typeface="Arial" panose="020B0604020202020204" pitchFamily="34" charset="0"/>
              </a:rPr>
              <a:t>Resident Educators</a:t>
            </a:r>
          </a:p>
        </p:txBody>
      </p:sp>
      <p:sp>
        <p:nvSpPr>
          <p:cNvPr id="94212" name="Content Placeholder 4"/>
          <p:cNvSpPr>
            <a:spLocks noGrp="1"/>
          </p:cNvSpPr>
          <p:nvPr>
            <p:ph idx="1"/>
          </p:nvPr>
        </p:nvSpPr>
        <p:spPr>
          <a:xfrm>
            <a:off x="2377440" y="2360296"/>
            <a:ext cx="10405110" cy="5431156"/>
          </a:xfrm>
        </p:spPr>
        <p:txBody>
          <a:bodyPr/>
          <a:lstStyle/>
          <a:p>
            <a:pPr marL="0" indent="0">
              <a:buNone/>
            </a:pPr>
            <a:r>
              <a:rPr lang="en-US" altLang="en-US" sz="3360"/>
              <a:t>“</a:t>
            </a:r>
            <a:r>
              <a:rPr lang="en-US" altLang="en-US" sz="3360">
                <a:latin typeface="Arial" panose="020B0604020202020204" pitchFamily="34" charset="0"/>
                <a:cs typeface="Arial" panose="020B0604020202020204" pitchFamily="34" charset="0"/>
              </a:rPr>
              <a:t>Beginning teachers are asked to demonstrate skills (innovative practices) they do not yet have and can only attain through beginning to do what they do not yet understand…Teach, practice, and receive consistent, deliberate, and specific feedback from exemplary teachers/mentors, in a collaborative inquiry environment of discovery and wonder.”</a:t>
            </a:r>
          </a:p>
          <a:p>
            <a:pPr marL="0" indent="0">
              <a:buNone/>
            </a:pPr>
            <a:r>
              <a:rPr lang="en-US" altLang="en-US" sz="4320">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rPr>
              <a:t>Sharon Feiman-Nemser 2012</a:t>
            </a:r>
          </a:p>
          <a:p>
            <a:pPr marL="0" indent="0">
              <a:buNone/>
            </a:pPr>
            <a:endParaRPr lang="en-US" altLang="en-US" sz="4320"/>
          </a:p>
        </p:txBody>
      </p:sp>
      <p:pic>
        <p:nvPicPr>
          <p:cNvPr id="9421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560" y="822486"/>
            <a:ext cx="1405890" cy="121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408898" y="7723164"/>
            <a:ext cx="984739" cy="480131"/>
          </a:xfrm>
          <a:prstGeom prst="rect">
            <a:avLst/>
          </a:prstGeom>
          <a:noFill/>
        </p:spPr>
        <p:txBody>
          <a:bodyPr wrap="square" rtlCol="0">
            <a:spAutoFit/>
          </a:bodyPr>
          <a:lstStyle/>
          <a:p>
            <a:pPr algn="ctr"/>
            <a:fld id="{2652AFF0-04E7-4AA6-AB86-F8DB2001970D}" type="slidenum">
              <a:rPr lang="en-US" sz="2520">
                <a:latin typeface="Arial" panose="020B0604020202020204" pitchFamily="34" charset="0"/>
                <a:cs typeface="Arial" panose="020B0604020202020204" pitchFamily="34" charset="0"/>
              </a:rPr>
              <a:t>25</a:t>
            </a:fld>
            <a:endParaRPr lang="en-US" sz="252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91435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6F7423-5E7D-C006-D70E-D347669426B0}"/>
              </a:ext>
              <a:ext uri="{C183D7F6-B498-43B3-948B-1728B52AA6E4}">
                <adec:decorative xmlns:adec="http://schemas.microsoft.com/office/drawing/2017/decorative" val="1"/>
              </a:ext>
            </a:extLst>
          </p:cNvPr>
          <p:cNvSpPr/>
          <p:nvPr/>
        </p:nvSpPr>
        <p:spPr>
          <a:xfrm>
            <a:off x="-55095" y="14125"/>
            <a:ext cx="14685495" cy="319207"/>
          </a:xfrm>
          <a:prstGeom prst="rect">
            <a:avLst/>
          </a:prstGeom>
          <a:solidFill>
            <a:srgbClr val="EFEB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descr="Social media icons&#10;Follow @OHEducation">
            <a:extLst>
              <a:ext uri="{FF2B5EF4-FFF2-40B4-BE49-F238E27FC236}">
                <a16:creationId xmlns:a16="http://schemas.microsoft.com/office/drawing/2014/main" id="{B5271D1D-C437-014E-9AD5-8E23847ED507}"/>
              </a:ext>
            </a:extLst>
          </p:cNvPr>
          <p:cNvGrpSpPr/>
          <p:nvPr/>
        </p:nvGrpSpPr>
        <p:grpSpPr>
          <a:xfrm>
            <a:off x="-55095" y="370504"/>
            <a:ext cx="14630400" cy="1956594"/>
            <a:chOff x="25939" y="350539"/>
            <a:chExt cx="14630400" cy="1956594"/>
          </a:xfrm>
          <a:noFill/>
        </p:grpSpPr>
        <p:sp>
          <p:nvSpPr>
            <p:cNvPr id="5" name="Rectangle 4">
              <a:extLst>
                <a:ext uri="{FF2B5EF4-FFF2-40B4-BE49-F238E27FC236}">
                  <a16:creationId xmlns:a16="http://schemas.microsoft.com/office/drawing/2014/main" id="{13C8F95C-2A63-4643-88BE-9198D5E64AB8}"/>
                </a:ext>
              </a:extLst>
            </p:cNvPr>
            <p:cNvSpPr/>
            <p:nvPr/>
          </p:nvSpPr>
          <p:spPr>
            <a:xfrm>
              <a:off x="25939" y="350539"/>
              <a:ext cx="14630400" cy="16299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A3CDF013-111E-BC47-8BBE-8417486E809E}"/>
                </a:ext>
              </a:extLst>
            </p:cNvPr>
            <p:cNvSpPr/>
            <p:nvPr/>
          </p:nvSpPr>
          <p:spPr>
            <a:xfrm>
              <a:off x="4515338" y="1761657"/>
              <a:ext cx="483954" cy="4377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D40116F3-539D-4D4D-96D5-AC2D569D32CB}"/>
                </a:ext>
              </a:extLst>
            </p:cNvPr>
            <p:cNvSpPr/>
            <p:nvPr/>
          </p:nvSpPr>
          <p:spPr>
            <a:xfrm>
              <a:off x="11457898" y="1869417"/>
              <a:ext cx="483954" cy="4377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1" name="Picture 21" descr="Facebook icon">
            <a:extLst>
              <a:ext uri="{FF2B5EF4-FFF2-40B4-BE49-F238E27FC236}">
                <a16:creationId xmlns:a16="http://schemas.microsoft.com/office/drawing/2014/main" id="{6D0281BA-67FB-4198-8A03-23C37CE49E1A}"/>
              </a:ext>
            </a:extLst>
          </p:cNvPr>
          <p:cNvPicPr>
            <a:picLocks noChangeAspect="1"/>
          </p:cNvPicPr>
          <p:nvPr/>
        </p:nvPicPr>
        <p:blipFill>
          <a:blip r:embed="rId3"/>
          <a:stretch>
            <a:fillRect/>
          </a:stretch>
        </p:blipFill>
        <p:spPr>
          <a:xfrm>
            <a:off x="2729607" y="593633"/>
            <a:ext cx="942975" cy="942975"/>
          </a:xfrm>
          <a:prstGeom prst="rect">
            <a:avLst/>
          </a:prstGeom>
        </p:spPr>
      </p:pic>
      <p:pic>
        <p:nvPicPr>
          <p:cNvPr id="20" name="Picture 20" descr="Twitter icon">
            <a:extLst>
              <a:ext uri="{FF2B5EF4-FFF2-40B4-BE49-F238E27FC236}">
                <a16:creationId xmlns:a16="http://schemas.microsoft.com/office/drawing/2014/main" id="{F5D00FE4-CBF7-4906-9A71-1D633003FBEB}"/>
              </a:ext>
            </a:extLst>
          </p:cNvPr>
          <p:cNvPicPr>
            <a:picLocks noChangeAspect="1"/>
          </p:cNvPicPr>
          <p:nvPr/>
        </p:nvPicPr>
        <p:blipFill>
          <a:blip r:embed="rId4"/>
          <a:stretch>
            <a:fillRect/>
          </a:stretch>
        </p:blipFill>
        <p:spPr>
          <a:xfrm>
            <a:off x="4731799" y="598072"/>
            <a:ext cx="933450" cy="933450"/>
          </a:xfrm>
          <a:prstGeom prst="rect">
            <a:avLst/>
          </a:prstGeom>
        </p:spPr>
      </p:pic>
      <p:pic>
        <p:nvPicPr>
          <p:cNvPr id="19" name="Picture 19" descr="Instagram icon">
            <a:extLst>
              <a:ext uri="{FF2B5EF4-FFF2-40B4-BE49-F238E27FC236}">
                <a16:creationId xmlns:a16="http://schemas.microsoft.com/office/drawing/2014/main" id="{E122F859-9F7F-4591-BCEA-B8407E8F4C50}"/>
              </a:ext>
            </a:extLst>
          </p:cNvPr>
          <p:cNvPicPr>
            <a:picLocks noChangeAspect="1"/>
          </p:cNvPicPr>
          <p:nvPr/>
        </p:nvPicPr>
        <p:blipFill>
          <a:blip r:embed="rId5"/>
          <a:stretch>
            <a:fillRect/>
          </a:stretch>
        </p:blipFill>
        <p:spPr>
          <a:xfrm>
            <a:off x="6725113" y="589194"/>
            <a:ext cx="952500" cy="952500"/>
          </a:xfrm>
          <a:prstGeom prst="rect">
            <a:avLst/>
          </a:prstGeom>
        </p:spPr>
      </p:pic>
      <p:pic>
        <p:nvPicPr>
          <p:cNvPr id="18" name="Picture 18" descr="YouTube icon">
            <a:extLst>
              <a:ext uri="{FF2B5EF4-FFF2-40B4-BE49-F238E27FC236}">
                <a16:creationId xmlns:a16="http://schemas.microsoft.com/office/drawing/2014/main" id="{623A2FA0-94B4-4F29-9794-3A5026008BB4}"/>
              </a:ext>
            </a:extLst>
          </p:cNvPr>
          <p:cNvPicPr>
            <a:picLocks noChangeAspect="1"/>
          </p:cNvPicPr>
          <p:nvPr/>
        </p:nvPicPr>
        <p:blipFill>
          <a:blip r:embed="rId6"/>
          <a:stretch>
            <a:fillRect/>
          </a:stretch>
        </p:blipFill>
        <p:spPr>
          <a:xfrm>
            <a:off x="8736182" y="591414"/>
            <a:ext cx="942975" cy="942975"/>
          </a:xfrm>
          <a:prstGeom prst="rect">
            <a:avLst/>
          </a:prstGeom>
        </p:spPr>
      </p:pic>
      <p:pic>
        <p:nvPicPr>
          <p:cNvPr id="15" name="Picture 17" descr="LinkedIn icon">
            <a:extLst>
              <a:ext uri="{FF2B5EF4-FFF2-40B4-BE49-F238E27FC236}">
                <a16:creationId xmlns:a16="http://schemas.microsoft.com/office/drawing/2014/main" id="{D617C388-50F8-4E06-AED9-3D1D2AE7DDFE}"/>
              </a:ext>
            </a:extLst>
          </p:cNvPr>
          <p:cNvPicPr>
            <a:picLocks noChangeAspect="1"/>
          </p:cNvPicPr>
          <p:nvPr/>
        </p:nvPicPr>
        <p:blipFill>
          <a:blip r:embed="rId7"/>
          <a:stretch>
            <a:fillRect/>
          </a:stretch>
        </p:blipFill>
        <p:spPr>
          <a:xfrm>
            <a:off x="10742813" y="598072"/>
            <a:ext cx="933450" cy="933450"/>
          </a:xfrm>
          <a:prstGeom prst="rect">
            <a:avLst/>
          </a:prstGeom>
        </p:spPr>
      </p:pic>
      <p:sp>
        <p:nvSpPr>
          <p:cNvPr id="2" name="Title 1">
            <a:extLst>
              <a:ext uri="{FF2B5EF4-FFF2-40B4-BE49-F238E27FC236}">
                <a16:creationId xmlns:a16="http://schemas.microsoft.com/office/drawing/2014/main" id="{1C2F6790-3632-B4B3-60FA-16F1E387999E}"/>
              </a:ext>
            </a:extLst>
          </p:cNvPr>
          <p:cNvSpPr>
            <a:spLocks noGrp="1"/>
          </p:cNvSpPr>
          <p:nvPr>
            <p:ph type="title"/>
          </p:nvPr>
        </p:nvSpPr>
        <p:spPr>
          <a:xfrm>
            <a:off x="617683" y="1794690"/>
            <a:ext cx="13167360" cy="830997"/>
          </a:xfrm>
        </p:spPr>
        <p:txBody>
          <a:bodyPr/>
          <a:lstStyle/>
          <a:p>
            <a:r>
              <a:rPr lang="en-US" sz="5400" dirty="0">
                <a:solidFill>
                  <a:srgbClr val="535151"/>
                </a:solidFill>
              </a:rPr>
              <a:t>@OH</a:t>
            </a:r>
            <a:r>
              <a:rPr lang="en-US" sz="5400" baseline="0" dirty="0">
                <a:solidFill>
                  <a:srgbClr val="535151"/>
                </a:solidFill>
              </a:rPr>
              <a:t>Education</a:t>
            </a:r>
            <a:endParaRPr lang="en-US" sz="5400" dirty="0">
              <a:solidFill>
                <a:srgbClr val="535151"/>
              </a:solidFill>
            </a:endParaRPr>
          </a:p>
        </p:txBody>
      </p:sp>
      <p:pic>
        <p:nvPicPr>
          <p:cNvPr id="9" name="Picture 8" descr="Social media likes and loves.">
            <a:extLst>
              <a:ext uri="{FF2B5EF4-FFF2-40B4-BE49-F238E27FC236}">
                <a16:creationId xmlns:a16="http://schemas.microsoft.com/office/drawing/2014/main" id="{935E381C-FDAB-3A3A-62F4-23F8A7A64E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95" y="2885360"/>
            <a:ext cx="14740590" cy="5152051"/>
          </a:xfrm>
          <a:prstGeom prst="rect">
            <a:avLst/>
          </a:prstGeom>
        </p:spPr>
      </p:pic>
      <p:sp>
        <p:nvSpPr>
          <p:cNvPr id="6" name="Slide Number Placeholder 5">
            <a:extLst>
              <a:ext uri="{FF2B5EF4-FFF2-40B4-BE49-F238E27FC236}">
                <a16:creationId xmlns:a16="http://schemas.microsoft.com/office/drawing/2014/main" id="{3CCBA0F6-1B8A-41B6-88AE-64703E00DE33}"/>
              </a:ext>
            </a:extLst>
          </p:cNvPr>
          <p:cNvSpPr>
            <a:spLocks noGrp="1"/>
          </p:cNvSpPr>
          <p:nvPr>
            <p:ph type="sldNum" sz="quarter" idx="12"/>
          </p:nvPr>
        </p:nvSpPr>
        <p:spPr/>
        <p:txBody>
          <a:bodyPr/>
          <a:lstStyle/>
          <a:p>
            <a:fld id="{79463015-ABDD-44E9-850F-7B4794200E02}" type="slidenum">
              <a:rPr lang="en-US" smtClean="0"/>
              <a:pPr/>
              <a:t>26</a:t>
            </a:fld>
            <a:endParaRPr lang="en-US"/>
          </a:p>
        </p:txBody>
      </p:sp>
    </p:spTree>
    <p:extLst>
      <p:ext uri="{BB962C8B-B14F-4D97-AF65-F5344CB8AC3E}">
        <p14:creationId xmlns:p14="http://schemas.microsoft.com/office/powerpoint/2010/main" val="380798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Box 5"/>
          <p:cNvSpPr txBox="1">
            <a:spLocks noGrp="1" noChangeArrowheads="1"/>
          </p:cNvSpPr>
          <p:nvPr>
            <p:ph type="title" idx="4294967295"/>
          </p:nvPr>
        </p:nvSpPr>
        <p:spPr bwMode="auto">
          <a:xfrm>
            <a:off x="1695450" y="431486"/>
            <a:ext cx="8778240" cy="83099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548613" rtl="0" eaLnBrk="1" fontAlgn="auto" latinLnBrk="0" hangingPunct="1">
              <a:lnSpc>
                <a:spcPct val="100000"/>
              </a:lnSpc>
              <a:spcBef>
                <a:spcPct val="0"/>
              </a:spcBef>
              <a:spcAft>
                <a:spcPts val="0"/>
              </a:spcAft>
              <a:buClrTx/>
              <a:buSzTx/>
              <a:buFontTx/>
              <a:buNone/>
              <a:tabLst/>
              <a:defRPr/>
            </a:pPr>
            <a:r>
              <a:rPr kumimoji="0" lang="en-US" alt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Orientation Topics</a:t>
            </a:r>
            <a:endParaRPr kumimoji="0" lang="en-US" altLang="en-US" sz="4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1441624" y="1368602"/>
            <a:ext cx="13188776" cy="5901628"/>
          </a:xfrm>
        </p:spPr>
        <p:txBody>
          <a:bodyPr rtlCol="0">
            <a:normAutofit/>
          </a:bodyPr>
          <a:lstStyle/>
          <a:p>
            <a:pPr marL="219076" indent="-617220">
              <a:buFontTx/>
              <a:buAutoNum type="arabicPeriod"/>
              <a:defRPr/>
            </a:pPr>
            <a:endParaRPr lang="en-US" sz="2400" b="1" dirty="0">
              <a:latin typeface="Arial" panose="020B0604020202020204" pitchFamily="34" charset="0"/>
              <a:ea typeface="ＭＳ Ｐゴシック" pitchFamily="34" charset="-128"/>
              <a:cs typeface="Arial" panose="020B0604020202020204" pitchFamily="34" charset="0"/>
            </a:endParaRPr>
          </a:p>
          <a:p>
            <a:pPr>
              <a:defRPr/>
            </a:pPr>
            <a:r>
              <a:rPr lang="en-US" sz="3200" dirty="0">
                <a:latin typeface="Arial" panose="020B0604020202020204" pitchFamily="34" charset="0"/>
                <a:ea typeface="ＭＳ Ｐゴシック" pitchFamily="34" charset="-128"/>
                <a:cs typeface="Arial" panose="020B0604020202020204" pitchFamily="34" charset="0"/>
              </a:rPr>
              <a:t>Teacher Residency and Induction Programs</a:t>
            </a:r>
          </a:p>
          <a:p>
            <a:pPr>
              <a:defRPr/>
            </a:pPr>
            <a:r>
              <a:rPr lang="en-US" sz="3200" dirty="0">
                <a:latin typeface="Arial" panose="020B0604020202020204" pitchFamily="34" charset="0"/>
                <a:ea typeface="ＭＳ Ｐゴシック" pitchFamily="34" charset="-128"/>
                <a:cs typeface="Arial" panose="020B0604020202020204" pitchFamily="34" charset="0"/>
              </a:rPr>
              <a:t>The Ohio Resident Educator Program</a:t>
            </a:r>
          </a:p>
          <a:p>
            <a:pPr>
              <a:defRPr/>
            </a:pPr>
            <a:r>
              <a:rPr lang="en-US" sz="3200" dirty="0">
                <a:latin typeface="Arial" panose="020B0604020202020204" pitchFamily="34" charset="0"/>
                <a:ea typeface="ＭＳ Ｐゴシック" pitchFamily="34" charset="-128"/>
                <a:cs typeface="Arial" panose="020B0604020202020204" pitchFamily="34" charset="0"/>
              </a:rPr>
              <a:t> Resident Educator License types</a:t>
            </a:r>
          </a:p>
          <a:p>
            <a:pPr>
              <a:defRPr/>
            </a:pPr>
            <a:r>
              <a:rPr lang="en-US" sz="3200" dirty="0">
                <a:latin typeface="Arial" panose="020B0604020202020204" pitchFamily="34" charset="0"/>
                <a:ea typeface="ＭＳ Ｐゴシック" pitchFamily="34" charset="-128"/>
                <a:cs typeface="Arial" panose="020B0604020202020204" pitchFamily="34" charset="0"/>
              </a:rPr>
              <a:t> Mentoring Principles and Best Practices</a:t>
            </a:r>
          </a:p>
          <a:p>
            <a:pPr>
              <a:defRPr/>
            </a:pPr>
            <a:r>
              <a:rPr lang="en-US" sz="3200" dirty="0">
                <a:latin typeface="Arial" panose="020B0604020202020204" pitchFamily="34" charset="0"/>
                <a:ea typeface="ＭＳ Ｐゴシック" pitchFamily="34" charset="-128"/>
                <a:cs typeface="Arial" panose="020B0604020202020204" pitchFamily="34" charset="0"/>
              </a:rPr>
              <a:t>Resident Educator Summative Assessment (RESA)</a:t>
            </a:r>
          </a:p>
          <a:p>
            <a:pPr>
              <a:defRPr/>
            </a:pPr>
            <a:r>
              <a:rPr lang="en-US" sz="3200" dirty="0">
                <a:latin typeface="Arial" panose="020B0604020202020204" pitchFamily="34" charset="0"/>
                <a:ea typeface="ＭＳ Ｐゴシック" pitchFamily="34" charset="-128"/>
                <a:cs typeface="Arial" panose="020B0604020202020204" pitchFamily="34" charset="0"/>
              </a:rPr>
              <a:t>Resources</a:t>
            </a:r>
          </a:p>
        </p:txBody>
      </p:sp>
      <p:sp>
        <p:nvSpPr>
          <p:cNvPr id="8" name="TextBox 7">
            <a:extLst>
              <a:ext uri="{C183D7F6-B498-43B3-948B-1728B52AA6E4}">
                <adec:decorative xmlns:adec="http://schemas.microsoft.com/office/drawing/2017/decorative" val="0"/>
              </a:ext>
            </a:extLst>
          </p:cNvPr>
          <p:cNvSpPr txBox="1"/>
          <p:nvPr/>
        </p:nvSpPr>
        <p:spPr>
          <a:xfrm>
            <a:off x="11408898" y="7723164"/>
            <a:ext cx="984739" cy="480131"/>
          </a:xfrm>
          <a:prstGeom prst="rect">
            <a:avLst/>
          </a:prstGeom>
          <a:noFill/>
        </p:spPr>
        <p:txBody>
          <a:bodyPr wrap="square" rtlCol="0">
            <a:spAutoFit/>
          </a:bodyPr>
          <a:lstStyle/>
          <a:p>
            <a:pPr algn="ctr"/>
            <a:fld id="{E20286D2-84A4-4D3C-B539-CD55DA8D70A2}" type="slidenum">
              <a:rPr lang="en-US" sz="2520">
                <a:latin typeface="Arial" panose="020B0604020202020204" pitchFamily="34" charset="0"/>
                <a:cs typeface="Arial" panose="020B0604020202020204" pitchFamily="34" charset="0"/>
              </a:rPr>
              <a:t>3</a:t>
            </a:fld>
            <a:endParaRPr lang="en-US" sz="252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C0776075-F207-EF0C-69A8-3306734E2C2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782" y="197327"/>
            <a:ext cx="1666335" cy="143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4353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3948-9926-D3E2-D869-DB2CB8D8F949}"/>
              </a:ext>
            </a:extLst>
          </p:cNvPr>
          <p:cNvSpPr>
            <a:spLocks noGrp="1"/>
          </p:cNvSpPr>
          <p:nvPr>
            <p:ph type="title"/>
          </p:nvPr>
        </p:nvSpPr>
        <p:spPr/>
        <p:txBody>
          <a:bodyPr/>
          <a:lstStyle/>
          <a:p>
            <a:r>
              <a:rPr lang="en-US"/>
              <a:t>Resident Educator License</a:t>
            </a:r>
          </a:p>
        </p:txBody>
      </p:sp>
      <p:sp>
        <p:nvSpPr>
          <p:cNvPr id="3" name="Content Placeholder 2">
            <a:extLst>
              <a:ext uri="{FF2B5EF4-FFF2-40B4-BE49-F238E27FC236}">
                <a16:creationId xmlns:a16="http://schemas.microsoft.com/office/drawing/2014/main" id="{5EB5FE0C-B0BB-D7F7-245B-F9B111F49B0B}"/>
              </a:ext>
            </a:extLst>
          </p:cNvPr>
          <p:cNvSpPr>
            <a:spLocks noGrp="1"/>
          </p:cNvSpPr>
          <p:nvPr>
            <p:ph idx="1"/>
          </p:nvPr>
        </p:nvSpPr>
        <p:spPr>
          <a:xfrm>
            <a:off x="748773" y="1336056"/>
            <a:ext cx="13495163" cy="6103508"/>
          </a:xfrm>
        </p:spPr>
        <p:txBody>
          <a:bodyPr/>
          <a:lstStyle/>
          <a:p>
            <a:pPr marL="271780" indent="-271780"/>
            <a:r>
              <a:rPr lang="en-US" dirty="0">
                <a:latin typeface="+mn-lt"/>
              </a:rPr>
              <a:t>STANDARD. Resident Educators receive a two-year license beginning April 23, 2023</a:t>
            </a:r>
          </a:p>
          <a:p>
            <a:pPr marL="271780" indent="-271780"/>
            <a:r>
              <a:rPr lang="en-US" dirty="0">
                <a:latin typeface="+mn-lt"/>
              </a:rPr>
              <a:t>EXTENSIONS. Standard license holders who complete Year 1 of the Resident Educator Program may apply to extend their 2-Year licenses for an additional year in order to complete the Resident Educator Program. There are no coursework requirements to extend this license.</a:t>
            </a:r>
          </a:p>
          <a:p>
            <a:pPr marL="271780" indent="-271780"/>
            <a:r>
              <a:rPr lang="en-US" dirty="0">
                <a:latin typeface="+mn-lt"/>
              </a:rPr>
              <a:t>ALTERNATIVE. Individuals must complete 4 full school years of teaching, even though the RE Program can be completed in 2 years. </a:t>
            </a:r>
            <a:r>
              <a:rPr lang="en-US" dirty="0">
                <a:solidFill>
                  <a:srgbClr val="FF0000"/>
                </a:solidFill>
                <a:latin typeface="+mn-lt"/>
              </a:rPr>
              <a:t>Changes are expected to this requirement in 2023-24</a:t>
            </a:r>
            <a:r>
              <a:rPr lang="en-US" dirty="0">
                <a:latin typeface="+mn-lt"/>
              </a:rPr>
              <a:t>. </a:t>
            </a:r>
          </a:p>
          <a:p>
            <a:pPr marL="271780" indent="-271780"/>
            <a:endParaRPr lang="en-US" dirty="0">
              <a:latin typeface="+mn-lt"/>
            </a:endParaRPr>
          </a:p>
          <a:p>
            <a:pPr marL="271780" indent="-271780"/>
            <a:endParaRPr lang="en-US" dirty="0"/>
          </a:p>
        </p:txBody>
      </p:sp>
      <p:sp>
        <p:nvSpPr>
          <p:cNvPr id="4" name="Slide Number Placeholder 3">
            <a:extLst>
              <a:ext uri="{FF2B5EF4-FFF2-40B4-BE49-F238E27FC236}">
                <a16:creationId xmlns:a16="http://schemas.microsoft.com/office/drawing/2014/main" id="{96ABD0DE-606A-958A-3688-B25241F10716}"/>
              </a:ext>
            </a:extLst>
          </p:cNvPr>
          <p:cNvSpPr>
            <a:spLocks noGrp="1"/>
          </p:cNvSpPr>
          <p:nvPr>
            <p:ph type="sldNum" sz="quarter" idx="12"/>
          </p:nvPr>
        </p:nvSpPr>
        <p:spPr/>
        <p:txBody>
          <a:bodyPr/>
          <a:lstStyle/>
          <a:p>
            <a:fld id="{6BA907D1-9C08-47F3-B047-6197268ACA7D}" type="slidenum">
              <a:rPr lang="en-US" smtClean="0"/>
              <a:pPr/>
              <a:t>4</a:t>
            </a:fld>
            <a:endParaRPr lang="en-US"/>
          </a:p>
        </p:txBody>
      </p:sp>
    </p:spTree>
    <p:extLst>
      <p:ext uri="{BB962C8B-B14F-4D97-AF65-F5344CB8AC3E}">
        <p14:creationId xmlns:p14="http://schemas.microsoft.com/office/powerpoint/2010/main" val="222672350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DBDCEC-AEC1-FD49-F0E3-E622784E074A}"/>
              </a:ext>
            </a:extLst>
          </p:cNvPr>
          <p:cNvSpPr>
            <a:spLocks noGrp="1"/>
          </p:cNvSpPr>
          <p:nvPr>
            <p:ph type="title"/>
          </p:nvPr>
        </p:nvSpPr>
        <p:spPr/>
        <p:txBody>
          <a:bodyPr/>
          <a:lstStyle/>
          <a:p>
            <a:r>
              <a:rPr lang="en-US" dirty="0"/>
              <a:t>Teacher Residency</a:t>
            </a:r>
          </a:p>
        </p:txBody>
      </p:sp>
      <p:sp>
        <p:nvSpPr>
          <p:cNvPr id="6" name="TextBox 5">
            <a:extLst>
              <a:ext uri="{FF2B5EF4-FFF2-40B4-BE49-F238E27FC236}">
                <a16:creationId xmlns:a16="http://schemas.microsoft.com/office/drawing/2014/main" id="{B36F9691-5C20-4A05-B952-ABD537BB331D}"/>
              </a:ext>
            </a:extLst>
          </p:cNvPr>
          <p:cNvSpPr txBox="1"/>
          <p:nvPr/>
        </p:nvSpPr>
        <p:spPr>
          <a:xfrm>
            <a:off x="1140256" y="1394162"/>
            <a:ext cx="10072417" cy="4908456"/>
          </a:xfrm>
          <a:prstGeom prst="rect">
            <a:avLst/>
          </a:prstGeom>
        </p:spPr>
        <p:txBody>
          <a:bodyPr vert="horz" lIns="91440" tIns="45720" rIns="91440" bIns="45720" rtlCol="0">
            <a:noAutofit/>
          </a:bodyPr>
          <a:lstStyle/>
          <a:p>
            <a:pPr defTabSz="914400">
              <a:lnSpc>
                <a:spcPct val="90000"/>
              </a:lnSpc>
              <a:spcAft>
                <a:spcPts val="600"/>
              </a:spcAft>
            </a:pPr>
            <a:r>
              <a:rPr lang="en-US" sz="3600" b="1">
                <a:solidFill>
                  <a:srgbClr val="FF0000"/>
                </a:solidFill>
                <a:latin typeface="Arial" panose="020B0604020202020204" pitchFamily="34" charset="0"/>
                <a:cs typeface="Arial" panose="020B0604020202020204" pitchFamily="34" charset="0"/>
              </a:rPr>
              <a:t>A two-year entry-level program for classroom teachers that shall include:</a:t>
            </a:r>
          </a:p>
          <a:p>
            <a:pPr marL="571500" indent="-228600" defTabSz="914400">
              <a:lnSpc>
                <a:spcPct val="90000"/>
              </a:lnSpc>
              <a:spcAft>
                <a:spcPts val="600"/>
              </a:spcAft>
              <a:buFont typeface="Arial" panose="020B0604020202020204" pitchFamily="34" charset="0"/>
              <a:buChar char="•"/>
            </a:pPr>
            <a:r>
              <a:rPr lang="en-US" sz="3200">
                <a:latin typeface="Arial" panose="020B0604020202020204" pitchFamily="34" charset="0"/>
                <a:cs typeface="Arial" panose="020B0604020202020204" pitchFamily="34" charset="0"/>
              </a:rPr>
              <a:t>Mentoring by teachers within the two years of the program</a:t>
            </a:r>
          </a:p>
          <a:p>
            <a:pPr marL="571500" indent="-228600" defTabSz="914400">
              <a:lnSpc>
                <a:spcPct val="90000"/>
              </a:lnSpc>
              <a:spcAft>
                <a:spcPts val="600"/>
              </a:spcAft>
              <a:buFont typeface="Arial" panose="020B0604020202020204" pitchFamily="34" charset="0"/>
              <a:buChar char="•"/>
            </a:pPr>
            <a:r>
              <a:rPr lang="en-US" sz="3200">
                <a:latin typeface="Arial" panose="020B0604020202020204" pitchFamily="34" charset="0"/>
                <a:cs typeface="Arial" panose="020B0604020202020204" pitchFamily="34" charset="0"/>
              </a:rPr>
              <a:t>Counseling as determined by the school district or school to ensure participants receive needed professional development</a:t>
            </a:r>
          </a:p>
          <a:p>
            <a:pPr marL="571500" indent="-228600" defTabSz="914400">
              <a:lnSpc>
                <a:spcPct val="90000"/>
              </a:lnSpc>
              <a:spcAft>
                <a:spcPts val="600"/>
              </a:spcAft>
              <a:buFont typeface="Arial" panose="020B0604020202020204" pitchFamily="34" charset="0"/>
              <a:buChar char="•"/>
            </a:pPr>
            <a:r>
              <a:rPr lang="en-US" sz="3200">
                <a:latin typeface="Arial" panose="020B0604020202020204" pitchFamily="34" charset="0"/>
                <a:cs typeface="Arial" panose="020B0604020202020204" pitchFamily="34" charset="0"/>
              </a:rPr>
              <a:t>Measures of appropriate progress which includes the performance-based summative assessment in the second year of the program</a:t>
            </a:r>
          </a:p>
        </p:txBody>
      </p:sp>
      <p:pic>
        <p:nvPicPr>
          <p:cNvPr id="4" name="Picture 2">
            <a:extLst>
              <a:ext uri="{FF2B5EF4-FFF2-40B4-BE49-F238E27FC236}">
                <a16:creationId xmlns:a16="http://schemas.microsoft.com/office/drawing/2014/main" id="{2C8B9FD3-268B-4969-A67B-1B0B4622A8B9}"/>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11212673" y="2132311"/>
            <a:ext cx="2817844" cy="2090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79038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5"/>
          <p:cNvSpPr>
            <a:spLocks noGrp="1"/>
          </p:cNvSpPr>
          <p:nvPr>
            <p:ph type="title"/>
          </p:nvPr>
        </p:nvSpPr>
        <p:spPr>
          <a:xfrm>
            <a:off x="2651760" y="66723"/>
            <a:ext cx="9875520" cy="738664"/>
          </a:xfrm>
        </p:spPr>
        <p:txBody>
          <a:bodyPr>
            <a:spAutoFit/>
          </a:bodyPr>
          <a:lstStyle/>
          <a:p>
            <a:pPr eaLnBrk="1" hangingPunct="1"/>
            <a:r>
              <a:rPr lang="en-US" altLang="en-US" sz="4800" dirty="0">
                <a:latin typeface="Arial" panose="020B0604020202020204" pitchFamily="34" charset="0"/>
                <a:cs typeface="Arial" panose="020B0604020202020204" pitchFamily="34" charset="0"/>
              </a:rPr>
              <a:t>What is Residency?</a:t>
            </a:r>
          </a:p>
        </p:txBody>
      </p:sp>
      <p:sp>
        <p:nvSpPr>
          <p:cNvPr id="28674" name="Content Placeholder 2"/>
          <p:cNvSpPr>
            <a:spLocks noGrp="1"/>
          </p:cNvSpPr>
          <p:nvPr>
            <p:ph idx="1"/>
          </p:nvPr>
        </p:nvSpPr>
        <p:spPr>
          <a:xfrm>
            <a:off x="614597" y="1810512"/>
            <a:ext cx="6453715" cy="6016752"/>
          </a:xfrm>
        </p:spPr>
        <p:txBody>
          <a:bodyPr/>
          <a:lstStyle/>
          <a:p>
            <a:pPr marL="0" indent="0">
              <a:buNone/>
            </a:pPr>
            <a:r>
              <a:rPr lang="en-US" sz="3360" dirty="0">
                <a:latin typeface="Arial" panose="020B0604020202020204" pitchFamily="34" charset="0"/>
                <a:cs typeface="Arial" panose="020B0604020202020204" pitchFamily="34" charset="0"/>
              </a:rPr>
              <a:t>Residency is a time to practice, refine and gain a deeper understanding of the </a:t>
            </a:r>
            <a:r>
              <a:rPr lang="en-US" sz="3360" b="1" i="1" dirty="0">
                <a:latin typeface="Arial" panose="020B0604020202020204" pitchFamily="34" charset="0"/>
                <a:cs typeface="Arial" panose="020B0604020202020204" pitchFamily="34" charset="0"/>
              </a:rPr>
              <a:t>art and science </a:t>
            </a:r>
            <a:r>
              <a:rPr lang="en-US" sz="3360" dirty="0">
                <a:latin typeface="Arial" panose="020B0604020202020204" pitchFamily="34" charset="0"/>
                <a:cs typeface="Arial" panose="020B0604020202020204" pitchFamily="34" charset="0"/>
              </a:rPr>
              <a:t>of teaching under the</a:t>
            </a:r>
          </a:p>
          <a:p>
            <a:pPr marL="0" indent="0">
              <a:buNone/>
            </a:pPr>
            <a:r>
              <a:rPr lang="en-US" sz="3360" dirty="0">
                <a:latin typeface="Arial" panose="020B0604020202020204" pitchFamily="34" charset="0"/>
                <a:cs typeface="Arial" panose="020B0604020202020204" pitchFamily="34" charset="0"/>
              </a:rPr>
              <a:t>guidance of a certified mentor and the support of a professional learning community. </a:t>
            </a:r>
          </a:p>
          <a:p>
            <a:pPr eaLnBrk="1" hangingPunct="1">
              <a:buFontTx/>
              <a:buNone/>
            </a:pPr>
            <a:endParaRPr lang="en-US" altLang="en-US" sz="2400" dirty="0">
              <a:cs typeface="Arial" panose="020B0604020202020204" pitchFamily="34" charset="0"/>
            </a:endParaRPr>
          </a:p>
          <a:p>
            <a:pPr eaLnBrk="1" hangingPunct="1"/>
            <a:endParaRPr lang="en-US" altLang="en-US" sz="2400" dirty="0"/>
          </a:p>
        </p:txBody>
      </p:sp>
      <p:pic>
        <p:nvPicPr>
          <p:cNvPr id="28678"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535" y="38489"/>
            <a:ext cx="1575467" cy="135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C183D7F6-B498-43B3-948B-1728B52AA6E4}">
                <adec:decorative xmlns:adec="http://schemas.microsoft.com/office/drawing/2017/decorative" val="1"/>
              </a:ext>
            </a:extLst>
          </p:cNvPr>
          <p:cNvSpPr txBox="1"/>
          <p:nvPr/>
        </p:nvSpPr>
        <p:spPr>
          <a:xfrm>
            <a:off x="11408898" y="7723164"/>
            <a:ext cx="984739" cy="480131"/>
          </a:xfrm>
          <a:prstGeom prst="rect">
            <a:avLst/>
          </a:prstGeom>
          <a:noFill/>
        </p:spPr>
        <p:txBody>
          <a:bodyPr wrap="square" rtlCol="0">
            <a:spAutoFit/>
          </a:bodyPr>
          <a:lstStyle/>
          <a:p>
            <a:pPr algn="ctr"/>
            <a:fld id="{0F382B6C-DA88-42BB-9E89-18F1D23A251F}" type="slidenum">
              <a:rPr lang="en-US" sz="2520">
                <a:latin typeface="Arial" panose="020B0604020202020204" pitchFamily="34" charset="0"/>
                <a:cs typeface="Arial" panose="020B0604020202020204" pitchFamily="34" charset="0"/>
              </a:rPr>
              <a:t>6</a:t>
            </a:fld>
            <a:endParaRPr lang="en-US" sz="252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33D04E7-5FE3-472B-8572-0D4E304374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62088" y="1737360"/>
            <a:ext cx="5153894" cy="5376672"/>
          </a:xfrm>
          <a:prstGeom prst="rect">
            <a:avLst/>
          </a:prstGeom>
        </p:spPr>
      </p:pic>
    </p:spTree>
    <p:extLst>
      <p:ext uri="{BB962C8B-B14F-4D97-AF65-F5344CB8AC3E}">
        <p14:creationId xmlns:p14="http://schemas.microsoft.com/office/powerpoint/2010/main" val="17395443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682" y="365644"/>
            <a:ext cx="1270636"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10"/>
          <p:cNvSpPr>
            <a:spLocks noGrp="1" noChangeArrowheads="1"/>
          </p:cNvSpPr>
          <p:nvPr>
            <p:ph type="title" idx="4294967295"/>
          </p:nvPr>
        </p:nvSpPr>
        <p:spPr bwMode="auto">
          <a:xfrm>
            <a:off x="2148840" y="365644"/>
            <a:ext cx="10332720" cy="83099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548613" rtl="0" eaLnBrk="1" fontAlgn="auto" latinLnBrk="0" hangingPunct="1">
              <a:lnSpc>
                <a:spcPct val="100000"/>
              </a:lnSpc>
              <a:spcBef>
                <a:spcPct val="0"/>
              </a:spcBef>
              <a:spcAft>
                <a:spcPts val="0"/>
              </a:spcAft>
              <a:buClrTx/>
              <a:buSzTx/>
              <a:buFontTx/>
              <a:buNone/>
              <a:tabLst/>
              <a:defRPr/>
            </a:pPr>
            <a:r>
              <a:rPr kumimoji="0" lang="en-US" altLang="en-US" sz="432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Why Teacher </a:t>
            </a:r>
            <a:r>
              <a:rPr kumimoji="0" lang="en-US" alt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Residency</a:t>
            </a:r>
            <a:r>
              <a:rPr kumimoji="0" lang="en-US" altLang="en-US" sz="432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sp>
        <p:nvSpPr>
          <p:cNvPr id="16" name="TextBox 15"/>
          <p:cNvSpPr txBox="1"/>
          <p:nvPr/>
        </p:nvSpPr>
        <p:spPr>
          <a:xfrm>
            <a:off x="11408898" y="7723164"/>
            <a:ext cx="984739" cy="480131"/>
          </a:xfrm>
          <a:prstGeom prst="rect">
            <a:avLst/>
          </a:prstGeom>
          <a:noFill/>
        </p:spPr>
        <p:txBody>
          <a:bodyPr wrap="square" rtlCol="0">
            <a:spAutoFit/>
          </a:bodyPr>
          <a:lstStyle/>
          <a:p>
            <a:pPr algn="ctr"/>
            <a:fld id="{35069261-281E-4F77-821B-C472D952B499}" type="slidenum">
              <a:rPr lang="en-US" sz="2520">
                <a:latin typeface="Arial" panose="020B0604020202020204" pitchFamily="34" charset="0"/>
                <a:cs typeface="Arial" panose="020B0604020202020204" pitchFamily="34" charset="0"/>
              </a:rPr>
              <a:t>7</a:t>
            </a:fld>
            <a:endParaRPr lang="en-US" sz="252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A95CA4C-F3BF-4460-8333-AB89F7C6C163}"/>
              </a:ext>
            </a:extLst>
          </p:cNvPr>
          <p:cNvSpPr txBox="1"/>
          <p:nvPr/>
        </p:nvSpPr>
        <p:spPr>
          <a:xfrm>
            <a:off x="2148840" y="1876647"/>
            <a:ext cx="10907968" cy="2123658"/>
          </a:xfrm>
          <a:prstGeom prst="rect">
            <a:avLst/>
          </a:prstGeom>
          <a:noFill/>
        </p:spPr>
        <p:txBody>
          <a:bodyPr wrap="square" rtlCol="0">
            <a:spAutoFit/>
          </a:bodyPr>
          <a:lstStyle/>
          <a:p>
            <a:pPr marL="548640" indent="-548640">
              <a:buFont typeface="Arial" panose="020B0604020202020204" pitchFamily="34" charset="0"/>
              <a:buChar char="•"/>
            </a:pPr>
            <a:r>
              <a:rPr lang="en-US" sz="4400">
                <a:latin typeface="Arial" panose="020B0604020202020204" pitchFamily="34" charset="0"/>
                <a:cs typeface="Arial" panose="020B0604020202020204" pitchFamily="34" charset="0"/>
              </a:rPr>
              <a:t>Increase teacher retention</a:t>
            </a:r>
          </a:p>
          <a:p>
            <a:pPr marL="548640" indent="-548640">
              <a:buFont typeface="Arial" panose="020B0604020202020204" pitchFamily="34" charset="0"/>
              <a:buChar char="•"/>
            </a:pPr>
            <a:r>
              <a:rPr lang="en-US" sz="4400">
                <a:latin typeface="Arial" panose="020B0604020202020204" pitchFamily="34" charset="0"/>
                <a:cs typeface="Arial" panose="020B0604020202020204" pitchFamily="34" charset="0"/>
              </a:rPr>
              <a:t>Develop effective instructional practices</a:t>
            </a:r>
          </a:p>
          <a:p>
            <a:pPr marL="548640" indent="-548640">
              <a:buFont typeface="Arial" panose="020B0604020202020204" pitchFamily="34" charset="0"/>
              <a:buChar char="•"/>
            </a:pPr>
            <a:r>
              <a:rPr lang="en-US" sz="4400">
                <a:latin typeface="Arial" panose="020B0604020202020204" pitchFamily="34" charset="0"/>
                <a:cs typeface="Arial" panose="020B0604020202020204" pitchFamily="34" charset="0"/>
              </a:rPr>
              <a:t>Improve student achievement</a:t>
            </a:r>
          </a:p>
        </p:txBody>
      </p:sp>
    </p:spTree>
    <p:extLst>
      <p:ext uri="{BB962C8B-B14F-4D97-AF65-F5344CB8AC3E}">
        <p14:creationId xmlns:p14="http://schemas.microsoft.com/office/powerpoint/2010/main" val="36671391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124ADDF-FD89-444A-92E3-79CFB7DD6964}"/>
              </a:ext>
            </a:extLst>
          </p:cNvPr>
          <p:cNvSpPr>
            <a:spLocks noGrp="1"/>
          </p:cNvSpPr>
          <p:nvPr>
            <p:ph type="title"/>
          </p:nvPr>
        </p:nvSpPr>
        <p:spPr>
          <a:xfrm>
            <a:off x="0" y="548643"/>
            <a:ext cx="14630400" cy="769441"/>
          </a:xfrm>
          <a:solidFill>
            <a:srgbClr val="3C7BA9"/>
          </a:solidFill>
        </p:spPr>
        <p:txBody>
          <a:bodyPr vert="horz" wrap="square" lIns="0" tIns="0" rIns="0" bIns="0" rtlCol="0" anchor="ctr" anchorCtr="0">
            <a:spAutoFit/>
          </a:bodyPr>
          <a:lstStyle/>
          <a:p>
            <a:pPr defTabSz="457200"/>
            <a:r>
              <a:rPr lang="en-US" dirty="0">
                <a:solidFill>
                  <a:schemeClr val="bg1"/>
                </a:solidFill>
              </a:rPr>
              <a:t>Ohio Resident Educator Program Foundation</a:t>
            </a:r>
          </a:p>
        </p:txBody>
      </p: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8</a:t>
            </a:fld>
            <a:endParaRPr lang="en-US"/>
          </a:p>
        </p:txBody>
      </p:sp>
      <p:pic>
        <p:nvPicPr>
          <p:cNvPr id="3" name="image">
            <a:extLst>
              <a:ext uri="{FF2B5EF4-FFF2-40B4-BE49-F238E27FC236}">
                <a16:creationId xmlns:a16="http://schemas.microsoft.com/office/drawing/2014/main" id="{43F84DDA-DA10-4490-85C2-30D83037BEC6}"/>
              </a:ext>
              <a:ext uri="{C183D7F6-B498-43B3-948B-1728B52AA6E4}">
                <adec:decorative xmlns:adec="http://schemas.microsoft.com/office/drawing/2017/decorative" val="1"/>
              </a:ext>
            </a:extLst>
          </p:cNvPr>
          <p:cNvPicPr>
            <a:picLocks noGrp="1" noChangeAspect="1"/>
          </p:cNvPicPr>
          <p:nvPr>
            <p:ph idx="1"/>
          </p:nvPr>
        </p:nvPicPr>
        <p:blipFill rotWithShape="1">
          <a:blip r:embed="rId3" cstate="print">
            <a:alphaModFix amt="50000"/>
            <a:extLst>
              <a:ext uri="{28A0092B-C50C-407E-A947-70E740481C1C}">
                <a14:useLocalDpi xmlns:a14="http://schemas.microsoft.com/office/drawing/2010/main" val="0"/>
              </a:ext>
            </a:extLst>
          </a:blip>
          <a:srcRect/>
          <a:stretch/>
        </p:blipFill>
        <p:spPr>
          <a:xfrm>
            <a:off x="0" y="-86265"/>
            <a:ext cx="14630400" cy="7544965"/>
          </a:xfrm>
        </p:spPr>
      </p:pic>
      <p:sp>
        <p:nvSpPr>
          <p:cNvPr id="8" name="Rounded Rectangle 1">
            <a:extLst>
              <a:ext uri="{FF2B5EF4-FFF2-40B4-BE49-F238E27FC236}">
                <a16:creationId xmlns:a16="http://schemas.microsoft.com/office/drawing/2014/main" id="{CFE21894-B6B2-4F94-8A85-F1F7D7248CC3}"/>
              </a:ext>
              <a:ext uri="{C183D7F6-B498-43B3-948B-1728B52AA6E4}">
                <adec:decorative xmlns:adec="http://schemas.microsoft.com/office/drawing/2017/decorative" val="1"/>
              </a:ext>
            </a:extLst>
          </p:cNvPr>
          <p:cNvSpPr/>
          <p:nvPr/>
        </p:nvSpPr>
        <p:spPr>
          <a:xfrm>
            <a:off x="311795" y="4599175"/>
            <a:ext cx="3150933" cy="2321754"/>
          </a:xfrm>
          <a:prstGeom prst="roundRect">
            <a:avLst/>
          </a:prstGeom>
          <a:solidFill>
            <a:srgbClr val="3C7BA9"/>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117475" algn="ctr">
              <a:spcBef>
                <a:spcPct val="20000"/>
              </a:spcBef>
            </a:pPr>
            <a:r>
              <a:rPr lang="en-US" sz="3200" b="1">
                <a:solidFill>
                  <a:prstClr val="white"/>
                </a:solidFill>
                <a:latin typeface="Arial"/>
                <a:cs typeface="Arial"/>
              </a:rPr>
              <a:t>Ohio Standards for the Teaching Profession</a:t>
            </a:r>
          </a:p>
        </p:txBody>
      </p:sp>
      <p:sp>
        <p:nvSpPr>
          <p:cNvPr id="7" name="Rounded Rectangle 2">
            <a:extLst>
              <a:ext uri="{FF2B5EF4-FFF2-40B4-BE49-F238E27FC236}">
                <a16:creationId xmlns:a16="http://schemas.microsoft.com/office/drawing/2014/main" id="{D63F1E31-8794-4454-976C-6C1602430F24}"/>
              </a:ext>
              <a:ext uri="{C183D7F6-B498-43B3-948B-1728B52AA6E4}">
                <adec:decorative xmlns:adec="http://schemas.microsoft.com/office/drawing/2017/decorative" val="1"/>
              </a:ext>
            </a:extLst>
          </p:cNvPr>
          <p:cNvSpPr/>
          <p:nvPr/>
        </p:nvSpPr>
        <p:spPr>
          <a:xfrm>
            <a:off x="3774523" y="4596371"/>
            <a:ext cx="2870112" cy="2321754"/>
          </a:xfrm>
          <a:prstGeom prst="roundRect">
            <a:avLst/>
          </a:prstGeom>
          <a:solidFill>
            <a:srgbClr val="3C7BA9"/>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88106" algn="ctr" defTabSz="411460">
              <a:spcBef>
                <a:spcPct val="20000"/>
              </a:spcBef>
            </a:pPr>
            <a:r>
              <a:rPr lang="en-US" sz="3200" b="1">
                <a:solidFill>
                  <a:prstClr val="white"/>
                </a:solidFill>
                <a:latin typeface="Arial"/>
                <a:cs typeface="Arial"/>
              </a:rPr>
              <a:t>Ohio Standards for Professional Development</a:t>
            </a:r>
          </a:p>
        </p:txBody>
      </p:sp>
      <p:sp>
        <p:nvSpPr>
          <p:cNvPr id="6" name="Rounded Rectangle 3">
            <a:extLst>
              <a:ext uri="{FF2B5EF4-FFF2-40B4-BE49-F238E27FC236}">
                <a16:creationId xmlns:a16="http://schemas.microsoft.com/office/drawing/2014/main" id="{E0F6BF97-910E-4611-98E3-BA418242D59A}"/>
              </a:ext>
              <a:ext uri="{C183D7F6-B498-43B3-948B-1728B52AA6E4}">
                <adec:decorative xmlns:adec="http://schemas.microsoft.com/office/drawing/2017/decorative" val="1"/>
              </a:ext>
            </a:extLst>
          </p:cNvPr>
          <p:cNvSpPr/>
          <p:nvPr/>
        </p:nvSpPr>
        <p:spPr>
          <a:xfrm>
            <a:off x="7470105" y="4483084"/>
            <a:ext cx="2870112" cy="2321754"/>
          </a:xfrm>
          <a:prstGeom prst="roundRect">
            <a:avLst/>
          </a:prstGeom>
          <a:solidFill>
            <a:srgbClr val="3C7BA9"/>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88106" algn="ctr" defTabSz="411460">
              <a:spcBef>
                <a:spcPct val="20000"/>
              </a:spcBef>
            </a:pPr>
            <a:r>
              <a:rPr lang="en-US" sz="3200" b="1">
                <a:solidFill>
                  <a:prstClr val="white"/>
                </a:solidFill>
                <a:latin typeface="Arial"/>
                <a:cs typeface="Arial"/>
              </a:rPr>
              <a:t>Resident Educator Program &amp; Mentor  Standards</a:t>
            </a:r>
          </a:p>
        </p:txBody>
      </p:sp>
      <p:sp>
        <p:nvSpPr>
          <p:cNvPr id="9" name="Rounded Rectangle 2">
            <a:extLst>
              <a:ext uri="{FF2B5EF4-FFF2-40B4-BE49-F238E27FC236}">
                <a16:creationId xmlns:a16="http://schemas.microsoft.com/office/drawing/2014/main" id="{390819A6-6241-909F-0A9D-F71C6A97C3C0}"/>
              </a:ext>
              <a:ext uri="{C183D7F6-B498-43B3-948B-1728B52AA6E4}">
                <adec:decorative xmlns:adec="http://schemas.microsoft.com/office/drawing/2017/decorative" val="1"/>
              </a:ext>
            </a:extLst>
          </p:cNvPr>
          <p:cNvSpPr/>
          <p:nvPr/>
        </p:nvSpPr>
        <p:spPr>
          <a:xfrm>
            <a:off x="10666999" y="4483084"/>
            <a:ext cx="2870112" cy="2321754"/>
          </a:xfrm>
          <a:prstGeom prst="roundRect">
            <a:avLst/>
          </a:prstGeom>
          <a:solidFill>
            <a:srgbClr val="3C7BA9"/>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88106" algn="ctr" defTabSz="411460">
              <a:spcBef>
                <a:spcPct val="20000"/>
              </a:spcBef>
            </a:pPr>
            <a:r>
              <a:rPr lang="en-US" sz="3200" b="1">
                <a:solidFill>
                  <a:prstClr val="white"/>
                </a:solidFill>
                <a:latin typeface="Arial"/>
                <a:cs typeface="Arial"/>
              </a:rPr>
              <a:t>Ohio Continuum of Teacher Development</a:t>
            </a:r>
          </a:p>
        </p:txBody>
      </p:sp>
    </p:spTree>
    <p:extLst>
      <p:ext uri="{BB962C8B-B14F-4D97-AF65-F5344CB8AC3E}">
        <p14:creationId xmlns:p14="http://schemas.microsoft.com/office/powerpoint/2010/main" val="67339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C5D8-6FA8-FD35-5D65-000F6CB227DA}"/>
              </a:ext>
            </a:extLst>
          </p:cNvPr>
          <p:cNvSpPr>
            <a:spLocks noGrp="1"/>
          </p:cNvSpPr>
          <p:nvPr>
            <p:ph type="title"/>
          </p:nvPr>
        </p:nvSpPr>
        <p:spPr>
          <a:xfrm>
            <a:off x="731520" y="548643"/>
            <a:ext cx="13167360" cy="1354217"/>
          </a:xfrm>
        </p:spPr>
        <p:txBody>
          <a:bodyPr/>
          <a:lstStyle/>
          <a:p>
            <a:r>
              <a:rPr lang="en-US" sz="4400"/>
              <a:t>Resident Educator Program Eligibility Requirements</a:t>
            </a:r>
          </a:p>
        </p:txBody>
      </p:sp>
      <p:sp>
        <p:nvSpPr>
          <p:cNvPr id="3" name="Content Placeholder 2">
            <a:extLst>
              <a:ext uri="{FF2B5EF4-FFF2-40B4-BE49-F238E27FC236}">
                <a16:creationId xmlns:a16="http://schemas.microsoft.com/office/drawing/2014/main" id="{D582BA67-0214-5361-9100-DCF29093906D}"/>
              </a:ext>
            </a:extLst>
          </p:cNvPr>
          <p:cNvSpPr>
            <a:spLocks noGrp="1"/>
          </p:cNvSpPr>
          <p:nvPr>
            <p:ph idx="1"/>
          </p:nvPr>
        </p:nvSpPr>
        <p:spPr>
          <a:xfrm>
            <a:off x="731520" y="1902860"/>
            <a:ext cx="13167360" cy="5431156"/>
          </a:xfrm>
        </p:spPr>
        <p:txBody>
          <a:bodyPr/>
          <a:lstStyle/>
          <a:p>
            <a:pPr marL="0" indent="0">
              <a:buNone/>
            </a:pPr>
            <a:r>
              <a:rPr lang="en-US" sz="3200" b="1"/>
              <a:t>Possess the appropriate Ohio educator license.  </a:t>
            </a:r>
          </a:p>
          <a:p>
            <a:pPr marL="342900" indent="-342900">
              <a:buFont typeface="Arial" panose="020B0604020202020204" pitchFamily="34" charset="0"/>
              <a:buChar char="•"/>
            </a:pPr>
            <a:r>
              <a:rPr lang="en-US" sz="3200"/>
              <a:t> Standard Resident Educator license</a:t>
            </a:r>
          </a:p>
          <a:p>
            <a:pPr marL="342900" indent="-342900">
              <a:buFont typeface="Arial" panose="020B0604020202020204" pitchFamily="34" charset="0"/>
              <a:buChar char="•"/>
            </a:pPr>
            <a:r>
              <a:rPr lang="en-US" sz="3200"/>
              <a:t> Alternative Resident Educator license</a:t>
            </a:r>
          </a:p>
          <a:p>
            <a:pPr marL="342900" indent="-342900">
              <a:buFont typeface="Arial" panose="020B0604020202020204" pitchFamily="34" charset="0"/>
              <a:buChar char="•"/>
            </a:pPr>
            <a:r>
              <a:rPr lang="en-US" sz="3200"/>
              <a:t> New Ohio teachers holding a one-year out-of-state educator license in Ohio </a:t>
            </a:r>
          </a:p>
          <a:p>
            <a:pPr marL="0" indent="0">
              <a:buNone/>
            </a:pPr>
            <a:endParaRPr lang="en-US" sz="3200"/>
          </a:p>
          <a:p>
            <a:r>
              <a:rPr lang="en-US" sz="3200">
                <a:solidFill>
                  <a:srgbClr val="C00000"/>
                </a:solidFill>
              </a:rPr>
              <a:t>Note</a:t>
            </a:r>
            <a:r>
              <a:rPr lang="en-US" sz="3200"/>
              <a:t>: Individuals teaching career-technical courses under the Provisional/Initial 2-year Career Technical Workforce Development license are </a:t>
            </a:r>
            <a:r>
              <a:rPr lang="en-US" sz="3200" b="1"/>
              <a:t>exempt</a:t>
            </a:r>
            <a:r>
              <a:rPr lang="en-US" sz="3200"/>
              <a:t> from participating in the local Resident Educator Program.</a:t>
            </a:r>
          </a:p>
          <a:p>
            <a:endParaRPr lang="en-US"/>
          </a:p>
        </p:txBody>
      </p:sp>
      <p:sp>
        <p:nvSpPr>
          <p:cNvPr id="4" name="Slide Number Placeholder 3">
            <a:extLst>
              <a:ext uri="{FF2B5EF4-FFF2-40B4-BE49-F238E27FC236}">
                <a16:creationId xmlns:a16="http://schemas.microsoft.com/office/drawing/2014/main" id="{94493906-356A-7AC5-A687-5138F15282FC}"/>
              </a:ext>
            </a:extLst>
          </p:cNvPr>
          <p:cNvSpPr>
            <a:spLocks noGrp="1"/>
          </p:cNvSpPr>
          <p:nvPr>
            <p:ph type="sldNum" sz="quarter" idx="12"/>
          </p:nvPr>
        </p:nvSpPr>
        <p:spPr/>
        <p:txBody>
          <a:bodyPr/>
          <a:lstStyle/>
          <a:p>
            <a:fld id="{6BA907D1-9C08-47F3-B047-6197268ACA7D}" type="slidenum">
              <a:rPr lang="en-US" smtClean="0"/>
              <a:pPr/>
              <a:t>9</a:t>
            </a:fld>
            <a:endParaRPr lang="en-US"/>
          </a:p>
        </p:txBody>
      </p:sp>
    </p:spTree>
    <p:extLst>
      <p:ext uri="{BB962C8B-B14F-4D97-AF65-F5344CB8AC3E}">
        <p14:creationId xmlns:p14="http://schemas.microsoft.com/office/powerpoint/2010/main" val="301767558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C7BA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descreen Template 1" id="{4A2DADD9-A57A-4565-B70B-EB116DBA8D1C}" vid="{040AD883-CDE0-497E-BD85-56F33ADCB5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1E6131230B9141B0220CB9964DF50D" ma:contentTypeVersion="13" ma:contentTypeDescription="Create a new document." ma:contentTypeScope="" ma:versionID="a957a5fab608ab84819025f193721547">
  <xsd:schema xmlns:xsd="http://www.w3.org/2001/XMLSchema" xmlns:xs="http://www.w3.org/2001/XMLSchema" xmlns:p="http://schemas.microsoft.com/office/2006/metadata/properties" xmlns:ns3="56296015-70f2-4481-96b0-c6c49c4bd188" xmlns:ns4="2bd25888-e25a-494d-a114-4288b776eddc" targetNamespace="http://schemas.microsoft.com/office/2006/metadata/properties" ma:root="true" ma:fieldsID="8e05f056a2149d4deafe6e3d1325a3d8" ns3:_="" ns4:_="">
    <xsd:import namespace="56296015-70f2-4481-96b0-c6c49c4bd188"/>
    <xsd:import namespace="2bd25888-e25a-494d-a114-4288b776edd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296015-70f2-4481-96b0-c6c49c4bd18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d25888-e25a-494d-a114-4288b776edd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6296015-70f2-4481-96b0-c6c49c4bd188">
      <UserInfo>
        <DisplayName/>
        <AccountId xsi:nil="true"/>
        <AccountType/>
      </UserInfo>
    </SharedWithUsers>
    <MediaLengthInSeconds xmlns="2bd25888-e25a-494d-a114-4288b776eddc" xsi:nil="true"/>
    <_activity xmlns="2bd25888-e25a-494d-a114-4288b776eddc" xsi:nil="true"/>
  </documentManagement>
</p:properties>
</file>

<file path=customXml/itemProps1.xml><?xml version="1.0" encoding="utf-8"?>
<ds:datastoreItem xmlns:ds="http://schemas.openxmlformats.org/officeDocument/2006/customXml" ds:itemID="{AB3385DD-E521-4B53-8A5D-14F97002278A}">
  <ds:schemaRefs>
    <ds:schemaRef ds:uri="2bd25888-e25a-494d-a114-4288b776eddc"/>
    <ds:schemaRef ds:uri="56296015-70f2-4481-96b0-c6c49c4bd1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90C8B3-D973-447D-885F-36B6C1CA918C}">
  <ds:schemaRefs>
    <ds:schemaRef ds:uri="http://schemas.microsoft.com/sharepoint/v3/contenttype/forms"/>
  </ds:schemaRefs>
</ds:datastoreItem>
</file>

<file path=customXml/itemProps3.xml><?xml version="1.0" encoding="utf-8"?>
<ds:datastoreItem xmlns:ds="http://schemas.openxmlformats.org/officeDocument/2006/customXml" ds:itemID="{B5B47231-DCB6-4740-AF68-2D7BC9EA8043}">
  <ds:schemaRefs>
    <ds:schemaRef ds:uri="2bd25888-e25a-494d-a114-4288b776eddc"/>
    <ds:schemaRef ds:uri="56296015-70f2-4481-96b0-c6c49c4bd1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3989</Words>
  <Application>Microsoft Office PowerPoint</Application>
  <PresentationFormat>Custom</PresentationFormat>
  <Paragraphs>240</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myriad-pro</vt:lpstr>
      <vt:lpstr>NunitoSans-LightItalic</vt:lpstr>
      <vt:lpstr>Palatino Linotype</vt:lpstr>
      <vt:lpstr>Times New Roman</vt:lpstr>
      <vt:lpstr>Wingdings</vt:lpstr>
      <vt:lpstr>Office Theme</vt:lpstr>
      <vt:lpstr>Resident Educator Program Orientation</vt:lpstr>
      <vt:lpstr> The one question to never stop asking…</vt:lpstr>
      <vt:lpstr>Orientation Topics</vt:lpstr>
      <vt:lpstr>Resident Educator License</vt:lpstr>
      <vt:lpstr>Teacher Residency</vt:lpstr>
      <vt:lpstr>What is Residency?</vt:lpstr>
      <vt:lpstr>Why Teacher Residency?</vt:lpstr>
      <vt:lpstr>Ohio Resident Educator Program Foundation</vt:lpstr>
      <vt:lpstr>Resident Educator Program Eligibility Requirements</vt:lpstr>
      <vt:lpstr>Resident Educator Program Eligibility Requirements </vt:lpstr>
      <vt:lpstr>Annual Program Requirements</vt:lpstr>
      <vt:lpstr>Guiding Principles for Mentoring</vt:lpstr>
      <vt:lpstr>Mentors are Key to New Teacher Growth</vt:lpstr>
      <vt:lpstr>Mentoring Practices for Growth and Professional Learning</vt:lpstr>
      <vt:lpstr>Ohio Resident Educator Program</vt:lpstr>
      <vt:lpstr>Resident Educator Summative Assessment (RESA)</vt:lpstr>
      <vt:lpstr>What to Know About RESA</vt:lpstr>
      <vt:lpstr>Resident Educator Email Address </vt:lpstr>
      <vt:lpstr>Resident Educator Support System</vt:lpstr>
      <vt:lpstr>Principal Support</vt:lpstr>
      <vt:lpstr>Program Coordinator Support</vt:lpstr>
      <vt:lpstr>Mentor Support</vt:lpstr>
      <vt:lpstr>Resources for Resident Educators </vt:lpstr>
      <vt:lpstr>Resources</vt:lpstr>
      <vt:lpstr>The Challenge for  Resident Educators</vt:lpstr>
      <vt:lpstr>@OHEducation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Eberly, Chad</dc:creator>
  <cp:lastModifiedBy>Petro, Eric</cp:lastModifiedBy>
  <cp:revision>4</cp:revision>
  <dcterms:created xsi:type="dcterms:W3CDTF">2023-02-03T19:40:08Z</dcterms:created>
  <dcterms:modified xsi:type="dcterms:W3CDTF">2024-01-17T15:37:18Z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0x010100921E6131230B9141B0220CB9964DF50D</vt:lpwstr>
  </property>
  <property fmtid="{D5CDD505-2E9C-101B-9397-08002B2CF9AE}" pid="3" name="Order">
    <vt:r8>1824700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