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83"/>
  </p:notesMasterIdLst>
  <p:handoutMasterIdLst>
    <p:handoutMasterId r:id="rId84"/>
  </p:handoutMasterIdLst>
  <p:sldIdLst>
    <p:sldId id="288" r:id="rId5"/>
    <p:sldId id="289" r:id="rId6"/>
    <p:sldId id="290" r:id="rId7"/>
    <p:sldId id="379" r:id="rId8"/>
    <p:sldId id="388" r:id="rId9"/>
    <p:sldId id="392" r:id="rId10"/>
    <p:sldId id="291" r:id="rId11"/>
    <p:sldId id="292" r:id="rId12"/>
    <p:sldId id="293" r:id="rId13"/>
    <p:sldId id="393" r:id="rId14"/>
    <p:sldId id="300" r:id="rId15"/>
    <p:sldId id="301" r:id="rId16"/>
    <p:sldId id="294" r:id="rId17"/>
    <p:sldId id="299" r:id="rId18"/>
    <p:sldId id="383" r:id="rId19"/>
    <p:sldId id="296" r:id="rId20"/>
    <p:sldId id="297" r:id="rId21"/>
    <p:sldId id="377" r:id="rId22"/>
    <p:sldId id="384" r:id="rId23"/>
    <p:sldId id="298" r:id="rId24"/>
    <p:sldId id="378" r:id="rId25"/>
    <p:sldId id="303" r:id="rId26"/>
    <p:sldId id="380" r:id="rId27"/>
    <p:sldId id="304" r:id="rId28"/>
    <p:sldId id="306" r:id="rId29"/>
    <p:sldId id="307" r:id="rId30"/>
    <p:sldId id="308" r:id="rId31"/>
    <p:sldId id="310" r:id="rId32"/>
    <p:sldId id="313" r:id="rId33"/>
    <p:sldId id="314" r:id="rId34"/>
    <p:sldId id="385" r:id="rId35"/>
    <p:sldId id="387" r:id="rId36"/>
    <p:sldId id="311" r:id="rId37"/>
    <p:sldId id="315" r:id="rId38"/>
    <p:sldId id="316" r:id="rId39"/>
    <p:sldId id="317" r:id="rId40"/>
    <p:sldId id="321" r:id="rId41"/>
    <p:sldId id="322" r:id="rId42"/>
    <p:sldId id="323" r:id="rId43"/>
    <p:sldId id="324" r:id="rId44"/>
    <p:sldId id="327" r:id="rId45"/>
    <p:sldId id="328" r:id="rId46"/>
    <p:sldId id="329" r:id="rId47"/>
    <p:sldId id="331" r:id="rId48"/>
    <p:sldId id="332" r:id="rId49"/>
    <p:sldId id="334" r:id="rId50"/>
    <p:sldId id="336" r:id="rId51"/>
    <p:sldId id="337" r:id="rId52"/>
    <p:sldId id="339" r:id="rId53"/>
    <p:sldId id="342" r:id="rId54"/>
    <p:sldId id="343" r:id="rId55"/>
    <p:sldId id="344" r:id="rId56"/>
    <p:sldId id="345" r:id="rId57"/>
    <p:sldId id="348" r:id="rId58"/>
    <p:sldId id="347" r:id="rId59"/>
    <p:sldId id="350" r:id="rId60"/>
    <p:sldId id="351" r:id="rId61"/>
    <p:sldId id="352" r:id="rId62"/>
    <p:sldId id="354" r:id="rId63"/>
    <p:sldId id="355" r:id="rId64"/>
    <p:sldId id="357" r:id="rId65"/>
    <p:sldId id="362" r:id="rId66"/>
    <p:sldId id="382" r:id="rId67"/>
    <p:sldId id="366" r:id="rId68"/>
    <p:sldId id="367" r:id="rId69"/>
    <p:sldId id="368" r:id="rId70"/>
    <p:sldId id="369" r:id="rId71"/>
    <p:sldId id="370" r:id="rId72"/>
    <p:sldId id="371" r:id="rId73"/>
    <p:sldId id="372" r:id="rId74"/>
    <p:sldId id="381" r:id="rId75"/>
    <p:sldId id="373" r:id="rId76"/>
    <p:sldId id="374" r:id="rId77"/>
    <p:sldId id="375" r:id="rId78"/>
    <p:sldId id="376" r:id="rId79"/>
    <p:sldId id="265" r:id="rId80"/>
    <p:sldId id="286" r:id="rId81"/>
    <p:sldId id="287" r:id="rId8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3A4CC"/>
    <a:srgbClr val="83A2CA"/>
    <a:srgbClr val="CD0920"/>
    <a:srgbClr val="C0DB37"/>
    <a:srgbClr val="040284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2" autoAdjust="0"/>
    <p:restoredTop sz="83432" autoAdjust="0"/>
  </p:normalViewPr>
  <p:slideViewPr>
    <p:cSldViewPr snapToGrid="0" snapToObjects="1">
      <p:cViewPr varScale="1">
        <p:scale>
          <a:sx n="87" d="100"/>
          <a:sy n="87" d="100"/>
        </p:scale>
        <p:origin x="1133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822"/>
    </p:cViewPr>
  </p:sorterViewPr>
  <p:notesViewPr>
    <p:cSldViewPr snapToGrid="0" snapToObjects="1">
      <p:cViewPr varScale="1">
        <p:scale>
          <a:sx n="66" d="100"/>
          <a:sy n="66" d="100"/>
        </p:scale>
        <p:origin x="3062" y="6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handoutMaster" Target="handoutMasters/handoutMaster1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notesMaster" Target="notesMasters/notesMaster1.xml"/><Relationship Id="rId88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theme" Target="theme/theme1.xml"/><Relationship Id="rId61" Type="http://schemas.openxmlformats.org/officeDocument/2006/relationships/slide" Target="slides/slide57.xml"/><Relationship Id="rId82" Type="http://schemas.openxmlformats.org/officeDocument/2006/relationships/slide" Target="slides/slide7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255378-3547-4D9D-B081-9ACBD8AD7AC0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D7FA1A-E06B-47C3-A244-6D7FF7429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8558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2B8A50-36A2-40FA-85F8-D22A6400798F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8EB8E9-7E05-4C60-A58D-798732DD5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37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instagram.com/OHEducation" TargetMode="External"/><Relationship Id="rId7" Type="http://schemas.openxmlformats.org/officeDocument/2006/relationships/hyperlink" Target="https://twitter.com/OHEducationSupt" TargetMode="External"/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youtube.com/user/OhioEdDept" TargetMode="External"/><Relationship Id="rId5" Type="http://schemas.openxmlformats.org/officeDocument/2006/relationships/hyperlink" Target="https://twitter.com/OHEducation" TargetMode="External"/><Relationship Id="rId4" Type="http://schemas.openxmlformats.org/officeDocument/2006/relationships/hyperlink" Target="http://www.facebook.com/OHEducation" TargetMode="Externa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EB8E9-7E05-4C60-A58D-798732DD5BFE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7719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DE73E-577B-49EF-B736-64DAC73730CD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7667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DE73E-577B-49EF-B736-64DAC73730CD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8513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DE73E-577B-49EF-B736-64DAC73730CD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6222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DE73E-577B-49EF-B736-64DAC73730CD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1226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DE73E-577B-49EF-B736-64DAC73730CD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8415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DE73E-577B-49EF-B736-64DAC73730CD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6615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DE73E-577B-49EF-B736-64DAC73730CD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5726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b="1" dirty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DE73E-577B-49EF-B736-64DAC73730CD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4175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DE73E-577B-49EF-B736-64DAC73730CD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1416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b="1" dirty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DE73E-577B-49EF-B736-64DAC73730CD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08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EB8E9-7E05-4C60-A58D-798732DD5BFE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6569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b="1" dirty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DE73E-577B-49EF-B736-64DAC73730CD}" type="slidenum">
              <a:rPr lang="en-US" smtClean="0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1370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DE73E-577B-49EF-B736-64DAC73730CD}" type="slidenum">
              <a:rPr lang="en-US" smtClean="0"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9191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DE73E-577B-49EF-B736-64DAC73730CD}" type="slidenum">
              <a:rPr lang="en-US" smtClean="0"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0317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DE73E-577B-49EF-B736-64DAC73730CD}" type="slidenum">
              <a:rPr lang="en-US" smtClean="0"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8736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DE73E-577B-49EF-B736-64DAC73730CD}" type="slidenum">
              <a:rPr lang="en-US" smtClean="0"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9931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DE73E-577B-49EF-B736-64DAC73730CD}" type="slidenum">
              <a:rPr lang="en-US" smtClean="0"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8810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DE73E-577B-49EF-B736-64DAC73730CD}" type="slidenum">
              <a:rPr lang="en-US" smtClean="0"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6264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DE73E-577B-49EF-B736-64DAC73730CD}" type="slidenum">
              <a:rPr lang="en-US" smtClean="0"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19607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DE73E-577B-49EF-B736-64DAC73730CD}" type="slidenum">
              <a:rPr lang="en-US" smtClean="0"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42856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DE73E-577B-49EF-B736-64DAC73730CD}" type="slidenum">
              <a:rPr lang="en-US" smtClean="0"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2101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DE73E-577B-49EF-B736-64DAC73730CD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34778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EB8E9-7E05-4C60-A58D-798732DD5BFE}" type="slidenum">
              <a:rPr lang="en-US" smtClean="0"/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38870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DE73E-577B-49EF-B736-64DAC73730CD}" type="slidenum">
              <a:rPr lang="en-US" smtClean="0"/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24841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DE73E-577B-49EF-B736-64DAC73730CD}" type="slidenum">
              <a:rPr lang="en-US" smtClean="0"/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42706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DE73E-577B-49EF-B736-64DAC73730CD}" type="slidenum">
              <a:rPr lang="en-US" smtClean="0"/>
              <a:t>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62685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3272A-AEF9-4B84-9981-568B7CE79E2E}" type="slidenum">
              <a:rPr lang="en-US" smtClean="0"/>
              <a:t>75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11413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043527-8EAB-40B4-A534-3045E607F503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63868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Did you hear the news? We’re now on Instagram! Check out our official account and follow us at </a:t>
            </a:r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instagram.com/OHEducation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There, you can keep up with top news and updates and, this fall, be on the lookout for fun connections with Ohio teachers in their classrooms.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also can stay up to date by following our other social media channels. In addition to Instagram, connect with us on </a:t>
            </a:r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Facebook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Twitter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and </a:t>
            </a:r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YouTube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Our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handles are on the slide.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Superintendent of Public Instruction Paolo DeMaria even has his own </a:t>
            </a:r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/>
              </a:rPr>
              <a:t>Twitter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account.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Follow him @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OHEducationSupt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EB8E9-7E05-4C60-A58D-798732DD5BFE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98112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The department is connecting with families with tips and information. We encourage everyone to go to eduation.ohio.gov/text. From there, you may choose from a variety of subjects on which to receive text messages.  </a:t>
            </a:r>
          </a:p>
          <a:p>
            <a:endParaRPr lang="en-US" baseline="0" dirty="0"/>
          </a:p>
          <a:p>
            <a:r>
              <a:rPr lang="en-US" baseline="0" dirty="0"/>
              <a:t>On the slide are two examples: </a:t>
            </a:r>
            <a:r>
              <a:rPr lang="en-US" dirty="0">
                <a:effectLst/>
              </a:rPr>
              <a:t>Useful information for families with children in preschool through elementary school</a:t>
            </a:r>
            <a:r>
              <a:rPr lang="en-US" baseline="0" dirty="0">
                <a:effectLst/>
              </a:rPr>
              <a:t> and ideas and information for families with middle school and high school students.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EB8E9-7E05-4C60-A58D-798732DD5BFE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4072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DE73E-577B-49EF-B736-64DAC73730CD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7094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EB8E9-7E05-4C60-A58D-798732DD5BFE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785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EB8E9-7E05-4C60-A58D-798732DD5BFE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1932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&lt;read slide&gt;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DE73E-577B-49EF-B736-64DAC73730CD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3197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DE73E-577B-49EF-B736-64DAC73730CD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0986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DE73E-577B-49EF-B736-64DAC73730CD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094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6467" y="5514102"/>
            <a:ext cx="7772400" cy="646331"/>
          </a:xfrm>
        </p:spPr>
        <p:txBody>
          <a:bodyPr lIns="0" tIns="0" rIns="0" bIns="0" anchor="b" anchorCtr="0">
            <a:spAutoFit/>
          </a:bodyPr>
          <a:lstStyle>
            <a:lvl1pPr algn="l">
              <a:defRPr sz="4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6467" y="6279478"/>
            <a:ext cx="6400800" cy="430887"/>
          </a:xfrm>
        </p:spPr>
        <p:txBody>
          <a:bodyPr lIns="0" tIns="0" rIns="0" bIns="0" anchor="t" anchorCtr="0">
            <a:spAutoFit/>
          </a:bodyPr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 descr="ODE_LOGO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07267" y="6186917"/>
            <a:ext cx="2012050" cy="369560"/>
          </a:xfrm>
          <a:prstGeom prst="rect">
            <a:avLst/>
          </a:prstGeom>
        </p:spPr>
      </p:pic>
      <p:pic>
        <p:nvPicPr>
          <p:cNvPr id="8" name="Picture 7" descr="PhotoOption3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6940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46331"/>
          </a:xfrm>
        </p:spPr>
        <p:txBody>
          <a:bodyPr>
            <a:spAutoFit/>
          </a:bodyPr>
          <a:lstStyle>
            <a:lvl1pPr>
              <a:defRPr sz="4200" b="1"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0158"/>
            <a:ext cx="8229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 descr="FOOTER-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78160"/>
            <a:ext cx="9144000" cy="4876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183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39036"/>
            <a:ext cx="82296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200" b="1" kern="1200">
          <a:solidFill>
            <a:srgbClr val="C00000"/>
          </a:solidFill>
          <a:latin typeface="Arial"/>
          <a:ea typeface="+mj-ea"/>
          <a:cs typeface="Arial"/>
        </a:defRPr>
      </a:lvl1pPr>
    </p:titleStyle>
    <p:bodyStyle>
      <a:lvl1pPr marL="227013" indent="-227013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571500" indent="-225425" algn="l" defTabSz="457200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Arial"/>
          <a:ea typeface="+mn-ea"/>
          <a:cs typeface="Arial"/>
        </a:defRPr>
      </a:lvl2pPr>
      <a:lvl3pPr marL="1025525" indent="-2286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3pPr>
      <a:lvl4pPr marL="1490663" indent="-228600" algn="l" defTabSz="457200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Arial"/>
          <a:ea typeface="+mn-ea"/>
          <a:cs typeface="Arial"/>
        </a:defRPr>
      </a:lvl4pPr>
      <a:lvl5pPr marL="1947863" indent="-228600" algn="l" defTabSz="457200" rtl="0" eaLnBrk="1" latinLnBrk="0" hangingPunct="1">
        <a:spcBef>
          <a:spcPct val="20000"/>
        </a:spcBef>
        <a:buFont typeface="Arial"/>
        <a:buChar char="»"/>
        <a:defRPr sz="32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hyperlink" Target="mailto:paula.mahaey@education.ohio.gov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kurt.taube@education.ohio.gov" TargetMode="Externa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statetests@education.ohio.gov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223716"/>
            <a:ext cx="9143999" cy="923330"/>
          </a:xfrm>
        </p:spPr>
        <p:txBody>
          <a:bodyPr/>
          <a:lstStyle/>
          <a:p>
            <a:pPr algn="ctr"/>
            <a:r>
              <a:rPr lang="en-US" sz="3200" dirty="0"/>
              <a:t>Ohio English Language Proficiency Screener</a:t>
            </a:r>
            <a:br>
              <a:rPr lang="en-US" sz="3600" dirty="0"/>
            </a:br>
            <a:r>
              <a:rPr lang="en-US" sz="2800" i="1" dirty="0"/>
              <a:t>Training for Administration and Local Scoring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7364" y="6189936"/>
            <a:ext cx="4486274" cy="471460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Updated August 15, 2018</a:t>
            </a:r>
          </a:p>
        </p:txBody>
      </p:sp>
    </p:spTree>
    <p:extLst>
      <p:ext uri="{BB962C8B-B14F-4D97-AF65-F5344CB8AC3E}">
        <p14:creationId xmlns:p14="http://schemas.microsoft.com/office/powerpoint/2010/main" val="6644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1FD9A-27B4-4193-AA38-1AEC96A44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3025"/>
            <a:ext cx="8229600" cy="646331"/>
          </a:xfrm>
        </p:spPr>
        <p:txBody>
          <a:bodyPr/>
          <a:lstStyle/>
          <a:p>
            <a:r>
              <a:rPr lang="en-US" dirty="0"/>
              <a:t>Mode of Administration</a:t>
            </a:r>
            <a:endParaRPr lang="en-US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184C34-6F3D-45EC-A488-63AC7DC4D1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240" y="882601"/>
            <a:ext cx="8148560" cy="551819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One-to-one: </a:t>
            </a:r>
          </a:p>
          <a:p>
            <a:pPr marL="457200" indent="0">
              <a:buNone/>
            </a:pPr>
            <a:r>
              <a:rPr lang="en-US" dirty="0"/>
              <a:t>test administrator works very closely with the student; </a:t>
            </a:r>
          </a:p>
          <a:p>
            <a:pPr marL="457200" indent="0">
              <a:buNone/>
            </a:pPr>
            <a:r>
              <a:rPr lang="en-US" dirty="0"/>
              <a:t>student may require assistance with computer</a:t>
            </a:r>
          </a:p>
          <a:p>
            <a:pPr marL="0" indent="0">
              <a:buNone/>
            </a:pPr>
            <a:r>
              <a:rPr lang="en-US" dirty="0"/>
              <a:t>Independently: </a:t>
            </a:r>
          </a:p>
          <a:p>
            <a:pPr marL="457200" indent="0">
              <a:buNone/>
            </a:pPr>
            <a:r>
              <a:rPr lang="en-US" dirty="0"/>
              <a:t>student works alone; </a:t>
            </a:r>
          </a:p>
          <a:p>
            <a:pPr marL="457200" indent="0">
              <a:buNone/>
            </a:pPr>
            <a:r>
              <a:rPr lang="en-US" dirty="0"/>
              <a:t>test administrator remains in room</a:t>
            </a:r>
          </a:p>
          <a:p>
            <a:pPr marL="0" indent="0">
              <a:buNone/>
            </a:pPr>
            <a:r>
              <a:rPr lang="en-US" dirty="0"/>
              <a:t>There is no </a:t>
            </a:r>
            <a:r>
              <a:rPr lang="en-US" i="1" dirty="0"/>
              <a:t>group administration </a:t>
            </a:r>
            <a:r>
              <a:rPr lang="en-US" dirty="0"/>
              <a:t>for any part of the OELPS – Steps 1, 2 or 3.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133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46331"/>
          </a:xfrm>
        </p:spPr>
        <p:txBody>
          <a:bodyPr/>
          <a:lstStyle/>
          <a:p>
            <a:r>
              <a:rPr lang="en-US" dirty="0"/>
              <a:t>Why A Three-step Screener: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969" y="1837148"/>
            <a:ext cx="8464062" cy="3459681"/>
          </a:xfrm>
        </p:spPr>
        <p:txBody>
          <a:bodyPr/>
          <a:lstStyle/>
          <a:p>
            <a:pPr marL="0" indent="0">
              <a:buNone/>
            </a:pPr>
            <a:endParaRPr lang="en-US" sz="1000" dirty="0"/>
          </a:p>
          <a:p>
            <a:pPr marL="457200" indent="0">
              <a:buNone/>
            </a:pPr>
            <a:r>
              <a:rPr lang="en-US" dirty="0"/>
              <a:t>Prevents student struggling through test when it’s clear services are required </a:t>
            </a:r>
          </a:p>
          <a:p>
            <a:pPr marL="0" indent="0">
              <a:buNone/>
            </a:pPr>
            <a:endParaRPr lang="en-US" dirty="0"/>
          </a:p>
          <a:p>
            <a:pPr marL="457200" indent="0">
              <a:buNone/>
            </a:pPr>
            <a:r>
              <a:rPr lang="en-US" dirty="0"/>
              <a:t>Provides shorter testing experience via embedded stopping points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156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4790" y="1338231"/>
            <a:ext cx="8178209" cy="487751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Step 1: Practice Test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Step 2: Identifies most </a:t>
            </a:r>
            <a:r>
              <a:rPr lang="en-US" i="1" dirty="0"/>
              <a:t>Emerging</a:t>
            </a:r>
            <a:r>
              <a:rPr lang="en-US" dirty="0"/>
              <a:t> and </a:t>
            </a:r>
            <a:r>
              <a:rPr lang="en-US" i="1" dirty="0"/>
              <a:t>Progressing</a:t>
            </a:r>
            <a:r>
              <a:rPr lang="en-US" dirty="0"/>
              <a:t> students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Step 3: Distinguishes between proficient students and those who are nearly proficient but would benefit from services </a:t>
            </a:r>
          </a:p>
        </p:txBody>
      </p:sp>
    </p:spTree>
    <p:extLst>
      <p:ext uri="{BB962C8B-B14F-4D97-AF65-F5344CB8AC3E}">
        <p14:creationId xmlns:p14="http://schemas.microsoft.com/office/powerpoint/2010/main" val="1699993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1FD9A-27B4-4193-AA38-1AEC96A44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3025"/>
            <a:ext cx="8229600" cy="646331"/>
          </a:xfrm>
        </p:spPr>
        <p:txBody>
          <a:bodyPr/>
          <a:lstStyle/>
          <a:p>
            <a:r>
              <a:rPr lang="en-US" dirty="0"/>
              <a:t>Segments: One-to-One</a:t>
            </a:r>
            <a:endParaRPr lang="en-US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184C34-6F3D-45EC-A488-63AC7DC4D1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0517" y="1530071"/>
            <a:ext cx="7002966" cy="465697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Step One and the first section of Step Two (Speaking tasks) </a:t>
            </a:r>
            <a:r>
              <a:rPr lang="en-US" i="1" dirty="0"/>
              <a:t>must</a:t>
            </a:r>
            <a:r>
              <a:rPr lang="en-US" dirty="0"/>
              <a:t> be administered one-to-one. The second section may be one-to-one but not required.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Step Three may be administered by appropriate method based on test administrator observation.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50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1FD9A-27B4-4193-AA38-1AEC96A44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6447"/>
            <a:ext cx="8229600" cy="646331"/>
          </a:xfrm>
        </p:spPr>
        <p:txBody>
          <a:bodyPr/>
          <a:lstStyle/>
          <a:p>
            <a:r>
              <a:rPr lang="en-US" dirty="0"/>
              <a:t>Scoring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184C34-6F3D-45EC-A488-63AC7DC4D1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878" y="951706"/>
            <a:ext cx="8123922" cy="519165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Step 1: Practice Test is not scored</a:t>
            </a:r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dirty="0"/>
              <a:t>Steps 2 and 3 will be scored</a:t>
            </a:r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dirty="0"/>
              <a:t>Hand scored and machine scored</a:t>
            </a:r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dirty="0"/>
              <a:t>District/schools hand score the speaking and writing items</a:t>
            </a:r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dirty="0"/>
              <a:t>Step 2 is scored as student is screened; Step 3 is scored after student has completed test.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927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Reporting the OELPS: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4853" y="1388411"/>
            <a:ext cx="6944747" cy="362650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Students will have individual results in an Individual Student Report (ISR)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OELPS results are </a:t>
            </a:r>
            <a:r>
              <a:rPr lang="en-US" b="1" i="1" dirty="0"/>
              <a:t>not reported </a:t>
            </a:r>
            <a:r>
              <a:rPr lang="en-US" dirty="0"/>
              <a:t>to EMIS although the code is entered into EMIS to indicate students identified as English learners</a:t>
            </a:r>
          </a:p>
        </p:txBody>
      </p:sp>
    </p:spTree>
    <p:extLst>
      <p:ext uri="{BB962C8B-B14F-4D97-AF65-F5344CB8AC3E}">
        <p14:creationId xmlns:p14="http://schemas.microsoft.com/office/powerpoint/2010/main" val="2447018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09994-B4B2-4A3A-B7FA-348BBE14E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6166"/>
            <a:ext cx="8229600" cy="646331"/>
          </a:xfrm>
        </p:spPr>
        <p:txBody>
          <a:bodyPr/>
          <a:lstStyle/>
          <a:p>
            <a:r>
              <a:rPr lang="en-US" dirty="0"/>
              <a:t>Accommodations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A332CE-C3F3-49BD-8275-4686073D13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8091" y="1336558"/>
            <a:ext cx="6887817" cy="436171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Accommodations on the OELPA are permitted on the OELPS but must be listed on the IEP or 504 Plan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If IEP or 504 Plan not available </a:t>
            </a:r>
            <a:r>
              <a:rPr lang="en-US" i="1" dirty="0"/>
              <a:t>prior</a:t>
            </a:r>
            <a:r>
              <a:rPr lang="en-US" dirty="0"/>
              <a:t> to the screening, accommodations are </a:t>
            </a:r>
            <a:r>
              <a:rPr lang="en-US" i="1" dirty="0"/>
              <a:t>not allowed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2976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09994-B4B2-4A3A-B7FA-348BBE14E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6166"/>
            <a:ext cx="8229600" cy="646331"/>
          </a:xfrm>
        </p:spPr>
        <p:txBody>
          <a:bodyPr/>
          <a:lstStyle/>
          <a:p>
            <a:r>
              <a:rPr lang="en-US" dirty="0"/>
              <a:t>Domain Exemptions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A332CE-C3F3-49BD-8275-4686073D13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097" y="1069483"/>
            <a:ext cx="7672623" cy="481987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Domain exemptions listed on IEP or 504 Plan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Domain exemptions are permitted and configurable in TIDE; must be entered  </a:t>
            </a:r>
            <a:r>
              <a:rPr lang="en-US" b="1" i="1" dirty="0"/>
              <a:t>before</a:t>
            </a:r>
            <a:r>
              <a:rPr lang="en-US" dirty="0"/>
              <a:t> Step One begins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Student’s proficiency determinations are based only on the domains assessed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855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66" y="483075"/>
            <a:ext cx="8272212" cy="646331"/>
          </a:xfrm>
        </p:spPr>
        <p:txBody>
          <a:bodyPr/>
          <a:lstStyle/>
          <a:p>
            <a:r>
              <a:rPr lang="en-US" dirty="0"/>
              <a:t>Domain Exemptions in TIDE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1212" y="1421024"/>
            <a:ext cx="7847658" cy="4479033"/>
          </a:xfrm>
        </p:spPr>
        <p:txBody>
          <a:bodyPr anchor="t">
            <a:normAutofit/>
          </a:bodyPr>
          <a:lstStyle/>
          <a:p>
            <a:pPr marL="457200" lvl="3" indent="0">
              <a:lnSpc>
                <a:spcPct val="110000"/>
              </a:lnSpc>
              <a:spcBef>
                <a:spcPts val="0"/>
              </a:spcBef>
              <a:buSzPts val="2024"/>
              <a:buNone/>
            </a:pPr>
            <a:endParaRPr lang="en-US" dirty="0"/>
          </a:p>
          <a:p>
            <a:pPr marL="114300" lvl="3" indent="0">
              <a:lnSpc>
                <a:spcPct val="110000"/>
              </a:lnSpc>
              <a:spcBef>
                <a:spcPts val="0"/>
              </a:spcBef>
              <a:buSzPts val="2024"/>
              <a:buNone/>
            </a:pPr>
            <a:r>
              <a:rPr lang="en-US" dirty="0"/>
              <a:t>Online OELPS</a:t>
            </a:r>
          </a:p>
          <a:p>
            <a:pPr marL="457200" lvl="3" indent="0">
              <a:lnSpc>
                <a:spcPct val="110000"/>
              </a:lnSpc>
              <a:spcBef>
                <a:spcPts val="0"/>
              </a:spcBef>
              <a:buSzPts val="2024"/>
              <a:buNone/>
            </a:pPr>
            <a:r>
              <a:rPr lang="en-US" dirty="0"/>
              <a:t>Exempted domains will not be seen by the student and will not be scored </a:t>
            </a:r>
            <a:r>
              <a:rPr lang="en-US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only if </a:t>
            </a:r>
            <a:r>
              <a:rPr lang="en-US" dirty="0"/>
              <a:t>exempt status is entered into TIDE </a:t>
            </a:r>
            <a:r>
              <a:rPr lang="en-US" b="1" i="1" dirty="0"/>
              <a:t>before</a:t>
            </a:r>
            <a:r>
              <a:rPr lang="en-US" dirty="0"/>
              <a:t> Step One begins</a:t>
            </a:r>
            <a:endParaRPr lang="en-US" sz="1200" dirty="0"/>
          </a:p>
          <a:p>
            <a:pPr marL="14288" lvl="2" indent="0">
              <a:lnSpc>
                <a:spcPct val="150000"/>
              </a:lnSpc>
              <a:spcBef>
                <a:spcPts val="0"/>
              </a:spcBef>
              <a:buSzPts val="2024"/>
              <a:buNone/>
            </a:pPr>
            <a:endParaRPr lang="en-US" sz="1350" dirty="0"/>
          </a:p>
          <a:p>
            <a:pPr marL="485100" lvl="3" indent="-214313">
              <a:lnSpc>
                <a:spcPct val="150000"/>
              </a:lnSpc>
              <a:spcBef>
                <a:spcPts val="0"/>
              </a:spcBef>
              <a:buSzPts val="2024"/>
            </a:pPr>
            <a:endParaRPr lang="en-US" sz="1200" dirty="0"/>
          </a:p>
          <a:p>
            <a:pPr marL="485100" lvl="3" indent="-214313">
              <a:lnSpc>
                <a:spcPct val="150000"/>
              </a:lnSpc>
              <a:spcBef>
                <a:spcPts val="0"/>
              </a:spcBef>
              <a:buSzPts val="2024"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33278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66" y="483075"/>
            <a:ext cx="8272212" cy="646331"/>
          </a:xfrm>
        </p:spPr>
        <p:txBody>
          <a:bodyPr/>
          <a:lstStyle/>
          <a:p>
            <a:r>
              <a:rPr lang="en-US" dirty="0"/>
              <a:t>Domain Exemptions in TIDE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1574" y="1899490"/>
            <a:ext cx="6824621" cy="2991488"/>
          </a:xfrm>
        </p:spPr>
        <p:txBody>
          <a:bodyPr anchor="t">
            <a:normAutofit/>
          </a:bodyPr>
          <a:lstStyle/>
          <a:p>
            <a:pPr marL="57150" lvl="3" indent="0">
              <a:lnSpc>
                <a:spcPct val="110000"/>
              </a:lnSpc>
              <a:spcBef>
                <a:spcPts val="0"/>
              </a:spcBef>
              <a:buSzPts val="2024"/>
              <a:buNone/>
            </a:pPr>
            <a:r>
              <a:rPr lang="en-US" dirty="0"/>
              <a:t>Paper OELPS</a:t>
            </a:r>
          </a:p>
          <a:p>
            <a:pPr marL="457200" lvl="3" indent="0">
              <a:lnSpc>
                <a:spcPct val="110000"/>
              </a:lnSpc>
              <a:spcBef>
                <a:spcPts val="0"/>
              </a:spcBef>
              <a:buSzPts val="2024"/>
              <a:buNone/>
            </a:pPr>
            <a:r>
              <a:rPr lang="en-US" dirty="0"/>
              <a:t>Test administrators must check which items fall under a domain exemption and have the student skip the item</a:t>
            </a:r>
          </a:p>
          <a:p>
            <a:pPr marL="457200" lvl="3" indent="0">
              <a:lnSpc>
                <a:spcPct val="110000"/>
              </a:lnSpc>
              <a:spcBef>
                <a:spcPts val="0"/>
              </a:spcBef>
              <a:buSzPts val="2024"/>
              <a:buNone/>
            </a:pPr>
            <a:endParaRPr lang="en-US" dirty="0"/>
          </a:p>
          <a:p>
            <a:pPr marL="14288" lvl="2" indent="0">
              <a:lnSpc>
                <a:spcPct val="150000"/>
              </a:lnSpc>
              <a:spcBef>
                <a:spcPts val="0"/>
              </a:spcBef>
              <a:buSzPts val="2024"/>
              <a:buNone/>
            </a:pPr>
            <a:endParaRPr lang="en-US" sz="1350" dirty="0"/>
          </a:p>
          <a:p>
            <a:pPr marL="485100" lvl="3" indent="-214313">
              <a:lnSpc>
                <a:spcPct val="150000"/>
              </a:lnSpc>
              <a:spcBef>
                <a:spcPts val="0"/>
              </a:spcBef>
              <a:buSzPts val="2024"/>
            </a:pPr>
            <a:endParaRPr lang="en-US" sz="1200" dirty="0"/>
          </a:p>
          <a:p>
            <a:pPr marL="485100" lvl="3" indent="-214313">
              <a:lnSpc>
                <a:spcPct val="150000"/>
              </a:lnSpc>
              <a:spcBef>
                <a:spcPts val="0"/>
              </a:spcBef>
              <a:buSzPts val="2024"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55857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A0E26-79D6-45E8-98BC-68E795807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Discussion</a:t>
            </a:r>
            <a:endParaRPr lang="en-US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883D35-87B0-4964-9CEE-87F89F83C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8386" y="1800610"/>
            <a:ext cx="6556927" cy="420014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Description of Screener</a:t>
            </a:r>
          </a:p>
          <a:p>
            <a:endParaRPr lang="en-US" dirty="0"/>
          </a:p>
          <a:p>
            <a:r>
              <a:rPr lang="en-US" dirty="0"/>
              <a:t>Screener Instructions/Steps</a:t>
            </a:r>
          </a:p>
          <a:p>
            <a:endParaRPr lang="en-US" dirty="0"/>
          </a:p>
          <a:p>
            <a:r>
              <a:rPr lang="en-US" dirty="0"/>
              <a:t>Local Scoring</a:t>
            </a:r>
          </a:p>
        </p:txBody>
      </p:sp>
    </p:spTree>
    <p:extLst>
      <p:ext uri="{BB962C8B-B14F-4D97-AF65-F5344CB8AC3E}">
        <p14:creationId xmlns:p14="http://schemas.microsoft.com/office/powerpoint/2010/main" val="834946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09994-B4B2-4A3A-B7FA-348BBE14E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6166"/>
            <a:ext cx="8229600" cy="646331"/>
          </a:xfrm>
        </p:spPr>
        <p:txBody>
          <a:bodyPr/>
          <a:lstStyle/>
          <a:p>
            <a:r>
              <a:rPr lang="en-US" dirty="0"/>
              <a:t>SSID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A332CE-C3F3-49BD-8275-4686073D13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2642" y="1725111"/>
            <a:ext cx="7298715" cy="308106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SSID is required to enter TIDE to register students for the OELPS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The SSID is required for all state tests that operate on the AIR system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7423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09994-B4B2-4A3A-B7FA-348BBE14E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763" y="156153"/>
            <a:ext cx="8229600" cy="646331"/>
          </a:xfrm>
        </p:spPr>
        <p:txBody>
          <a:bodyPr/>
          <a:lstStyle/>
          <a:p>
            <a:r>
              <a:rPr lang="en-US" dirty="0"/>
              <a:t>SSID Transition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A332CE-C3F3-49BD-8275-4686073D13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763" y="988222"/>
            <a:ext cx="8229600" cy="519826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Transition period: August 1 – Sept. 30 Districts that cannot obtain a SSID  in a timely manner may use a vendor screener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b="1" i="1" dirty="0"/>
              <a:t>All districts/schools </a:t>
            </a:r>
            <a:r>
              <a:rPr lang="en-US" dirty="0"/>
              <a:t>must use the OELPS starting October 1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dirty="0"/>
              <a:t>Students assessed with a vendor screener during the transition period must not be re-screened using the OELPS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3666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287079"/>
            <a:ext cx="8229600" cy="646331"/>
          </a:xfrm>
        </p:spPr>
        <p:txBody>
          <a:bodyPr/>
          <a:lstStyle/>
          <a:p>
            <a:r>
              <a:rPr lang="en-US" dirty="0"/>
              <a:t>Documentation: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9094" y="933410"/>
            <a:ext cx="8178209" cy="5147629"/>
          </a:xfrm>
        </p:spPr>
        <p:txBody>
          <a:bodyPr/>
          <a:lstStyle/>
          <a:p>
            <a:r>
              <a:rPr lang="en-US" dirty="0"/>
              <a:t>Documentation is recommended for all steps of the OELPS</a:t>
            </a:r>
          </a:p>
          <a:p>
            <a:r>
              <a:rPr lang="en-US" dirty="0"/>
              <a:t>Observational records of the student’s behavior may be relevant to an overall picture of the student when interpreting the  results. </a:t>
            </a:r>
          </a:p>
          <a:p>
            <a:r>
              <a:rPr lang="en-US" dirty="0"/>
              <a:t>Such anecdotal data may be helpful for future actions/decisions</a:t>
            </a:r>
          </a:p>
          <a:p>
            <a:r>
              <a:rPr lang="en-US" dirty="0"/>
              <a:t>Notes are </a:t>
            </a:r>
            <a:r>
              <a:rPr lang="en-US" b="1" i="1" dirty="0"/>
              <a:t>not</a:t>
            </a:r>
            <a:r>
              <a:rPr lang="en-US" dirty="0"/>
              <a:t> to be taken on questions and student responses for Steps 2 and 3.</a:t>
            </a:r>
          </a:p>
        </p:txBody>
      </p:sp>
    </p:spTree>
    <p:extLst>
      <p:ext uri="{BB962C8B-B14F-4D97-AF65-F5344CB8AC3E}">
        <p14:creationId xmlns:p14="http://schemas.microsoft.com/office/powerpoint/2010/main" val="1905895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734AF-BDA0-485B-B629-B571C3DFD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Materials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0469E5-8E07-44EB-8562-C0BF0CCC4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818" y="1723033"/>
            <a:ext cx="7472363" cy="304899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test administrator should have these materials </a:t>
            </a:r>
            <a:r>
              <a:rPr lang="en-US" b="1" i="1" dirty="0"/>
              <a:t>before</a:t>
            </a:r>
            <a:r>
              <a:rPr lang="en-US" dirty="0"/>
              <a:t> starting the OELPS:</a:t>
            </a:r>
          </a:p>
          <a:p>
            <a:pPr marL="0" lvl="2" indent="0">
              <a:lnSpc>
                <a:spcPct val="120000"/>
              </a:lnSpc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Hand Scoring Rubric</a:t>
            </a:r>
          </a:p>
          <a:p>
            <a:pPr marL="457200" lvl="2" indent="0">
              <a:lnSpc>
                <a:spcPct val="120000"/>
              </a:lnSpc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Grade appropriate activities for the student 	</a:t>
            </a:r>
          </a:p>
          <a:p>
            <a:pPr marL="4572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2128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8D6DF-F3DA-4910-A213-E0405827C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75" y="1749879"/>
            <a:ext cx="8229600" cy="2492990"/>
          </a:xfrm>
        </p:spPr>
        <p:txBody>
          <a:bodyPr/>
          <a:lstStyle/>
          <a:p>
            <a:r>
              <a:rPr lang="en-US" sz="5400" dirty="0"/>
              <a:t>Ohio English Language Proficiency Screener</a:t>
            </a:r>
            <a:br>
              <a:rPr lang="en-US" sz="5400" dirty="0"/>
            </a:br>
            <a:r>
              <a:rPr lang="en-US" sz="5400" dirty="0"/>
              <a:t>Step 1</a:t>
            </a:r>
          </a:p>
        </p:txBody>
      </p:sp>
    </p:spTree>
    <p:extLst>
      <p:ext uri="{BB962C8B-B14F-4D97-AF65-F5344CB8AC3E}">
        <p14:creationId xmlns:p14="http://schemas.microsoft.com/office/powerpoint/2010/main" val="122479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DE78D-CBFE-4D44-99BA-CD21E88B9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1: Purpose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AF4FD0-7052-4D61-8AAF-D9047767B0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3166"/>
            <a:ext cx="8147538" cy="4525963"/>
          </a:xfrm>
        </p:spPr>
        <p:txBody>
          <a:bodyPr/>
          <a:lstStyle/>
          <a:p>
            <a:pPr marL="0" indent="0">
              <a:buNone/>
            </a:pPr>
            <a:r>
              <a:rPr lang="en-US" i="1" dirty="0"/>
              <a:t>Student</a:t>
            </a:r>
            <a:r>
              <a:rPr lang="en-US" dirty="0"/>
              <a:t>:</a:t>
            </a:r>
          </a:p>
          <a:p>
            <a:pPr marL="463550" indent="0">
              <a:buNone/>
            </a:pPr>
            <a:r>
              <a:rPr lang="en-US" dirty="0"/>
              <a:t>Learns test navigation – functions, Headset and mic check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 dirty="0"/>
              <a:t>Test administrator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	Demonstrate tools</a:t>
            </a:r>
          </a:p>
          <a:p>
            <a:pPr marL="457200" indent="0">
              <a:buNone/>
            </a:pPr>
            <a:r>
              <a:rPr lang="en-US" dirty="0"/>
              <a:t>Observe if student can work independently with the technology</a:t>
            </a:r>
          </a:p>
        </p:txBody>
      </p:sp>
    </p:spTree>
    <p:extLst>
      <p:ext uri="{BB962C8B-B14F-4D97-AF65-F5344CB8AC3E}">
        <p14:creationId xmlns:p14="http://schemas.microsoft.com/office/powerpoint/2010/main" val="2580092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81292-1A71-48DB-A969-7117E9249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1: Practice Test Purpose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BC019-E102-4CD2-AC99-3F6710414E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790" y="1191310"/>
            <a:ext cx="7783033" cy="4943675"/>
          </a:xfrm>
        </p:spPr>
        <p:txBody>
          <a:bodyPr/>
          <a:lstStyle/>
          <a:p>
            <a:pPr marL="52388" lvl="1" indent="0">
              <a:buClr>
                <a:srgbClr val="7030A0"/>
              </a:buClr>
              <a:buNone/>
            </a:pPr>
            <a:r>
              <a:rPr lang="en-US" dirty="0"/>
              <a:t>Familiarize student with computer and test navigation – student and test administrator work together</a:t>
            </a:r>
          </a:p>
          <a:p>
            <a:pPr marL="52388" lvl="1" indent="0">
              <a:spcBef>
                <a:spcPts val="0"/>
              </a:spcBef>
              <a:buClr>
                <a:srgbClr val="7030A0"/>
              </a:buClr>
              <a:buNone/>
            </a:pPr>
            <a:endParaRPr lang="en-US" dirty="0"/>
          </a:p>
          <a:p>
            <a:pPr marL="52388" lvl="1" indent="0">
              <a:buClr>
                <a:srgbClr val="7030A0"/>
              </a:buClr>
              <a:buNone/>
            </a:pPr>
            <a:r>
              <a:rPr lang="en-US" dirty="0"/>
              <a:t>Test administrator observes to determine whether the student can use the technology; work independently</a:t>
            </a:r>
          </a:p>
          <a:p>
            <a:pPr marL="52388" lvl="1" indent="0">
              <a:buClr>
                <a:srgbClr val="7030A0"/>
              </a:buClr>
              <a:buNone/>
            </a:pPr>
            <a:r>
              <a:rPr lang="en-US" dirty="0"/>
              <a:t> </a:t>
            </a:r>
          </a:p>
          <a:p>
            <a:pPr marL="52388" lvl="1" indent="0">
              <a:buClr>
                <a:srgbClr val="7030A0"/>
              </a:buClr>
              <a:buNone/>
            </a:pPr>
            <a:r>
              <a:rPr lang="en-US" dirty="0"/>
              <a:t>Check there is no technology problem</a:t>
            </a:r>
          </a:p>
          <a:p>
            <a:pPr marL="360000" lvl="1" indent="0">
              <a:buClr>
                <a:srgbClr val="7030A0"/>
              </a:buCl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7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F5771-E7AD-481E-872F-CB509C553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1: Practice Test Speaking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6E4197-F8A8-4224-91CB-2FB559338E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938" y="1799876"/>
            <a:ext cx="8077200" cy="332968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Student records responses for two practice speaking items </a:t>
            </a:r>
          </a:p>
          <a:p>
            <a:pPr marL="457200" indent="-45720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Practice test items should not be skipped.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Items may be revisited in the Practice Test.</a:t>
            </a:r>
          </a:p>
          <a:p>
            <a:pPr marL="45720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472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EAEBE-3A6B-4619-88A5-30E4C7CE8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292662"/>
          </a:xfrm>
        </p:spPr>
        <p:txBody>
          <a:bodyPr/>
          <a:lstStyle/>
          <a:p>
            <a:r>
              <a:rPr lang="en-US" dirty="0"/>
              <a:t>Step 1: First Potential </a:t>
            </a:r>
            <a:br>
              <a:rPr lang="en-US" dirty="0"/>
            </a:br>
            <a:r>
              <a:rPr lang="en-US" dirty="0"/>
              <a:t>Stopping Point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AD49DD-E987-44D6-99D5-5EED45CD92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7169" y="2146457"/>
            <a:ext cx="7779390" cy="336224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First potential stopping point for students who cannot or will not participate using screener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This stopping point is manual – test administrator will make decision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80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EAEBE-3A6B-4619-88A5-30E4C7CE8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410" y="323385"/>
            <a:ext cx="8229600" cy="646331"/>
          </a:xfrm>
        </p:spPr>
        <p:txBody>
          <a:bodyPr/>
          <a:lstStyle/>
          <a:p>
            <a:r>
              <a:rPr lang="en-US" dirty="0"/>
              <a:t>Step 1: Participating Status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AD49DD-E987-44D6-99D5-5EED45CD92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727" y="1252860"/>
            <a:ext cx="7613579" cy="4297336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dirty="0"/>
              <a:t>If the student is participating, complete Step 1 and move forward with Step 2 online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Responding to at least one item indicates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participation; participation may be verbal for student and test administrator marks response on computer</a:t>
            </a:r>
          </a:p>
        </p:txBody>
      </p:sp>
    </p:spTree>
    <p:extLst>
      <p:ext uri="{BB962C8B-B14F-4D97-AF65-F5344CB8AC3E}">
        <p14:creationId xmlns:p14="http://schemas.microsoft.com/office/powerpoint/2010/main" val="4075529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1FD9A-27B4-4193-AA38-1AEC96A44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4175"/>
            <a:ext cx="8229600" cy="1292662"/>
          </a:xfrm>
        </p:spPr>
        <p:txBody>
          <a:bodyPr/>
          <a:lstStyle/>
          <a:p>
            <a:r>
              <a:rPr lang="en-US" dirty="0"/>
              <a:t>Ohio English Language Proficiency Screener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184C34-6F3D-45EC-A488-63AC7DC4D1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1849" y="1545127"/>
            <a:ext cx="6880302" cy="459657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Name of Ohio’s screener – </a:t>
            </a:r>
          </a:p>
          <a:p>
            <a:pPr marL="0" indent="0" algn="ctr">
              <a:buNone/>
            </a:pPr>
            <a:r>
              <a:rPr lang="en-US" i="1" dirty="0"/>
              <a:t>Ohio English Language Proficiency Screener (OELPS)</a:t>
            </a:r>
            <a:endParaRPr lang="en-US" dirty="0"/>
          </a:p>
          <a:p>
            <a:pPr marL="0" indent="0" algn="ctr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dirty="0"/>
              <a:t>Districts are required to administer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dirty="0"/>
              <a:t>Available starting August 1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dirty="0"/>
              <a:t>Test window: </a:t>
            </a:r>
          </a:p>
          <a:p>
            <a:pPr marL="0" indent="0">
              <a:buNone/>
            </a:pPr>
            <a:r>
              <a:rPr lang="en-US" dirty="0"/>
              <a:t>	August 1, 2018 – June 28, 2019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637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EAEBE-3A6B-4619-88A5-30E4C7CE8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7629"/>
            <a:ext cx="8229600" cy="1284724"/>
          </a:xfrm>
        </p:spPr>
        <p:txBody>
          <a:bodyPr/>
          <a:lstStyle/>
          <a:p>
            <a:r>
              <a:rPr lang="en-US" dirty="0"/>
              <a:t>Step 1: Attempt to Determine Non-Participating Status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AD49DD-E987-44D6-99D5-5EED45CD92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87849"/>
            <a:ext cx="8229600" cy="4230179"/>
          </a:xfrm>
        </p:spPr>
        <p:txBody>
          <a:bodyPr/>
          <a:lstStyle/>
          <a:p>
            <a:pPr marL="290513" indent="0">
              <a:buNone/>
            </a:pPr>
            <a:r>
              <a:rPr lang="en-US" dirty="0"/>
              <a:t>After the 1</a:t>
            </a:r>
            <a:r>
              <a:rPr lang="en-US" baseline="30000" dirty="0"/>
              <a:t>st</a:t>
            </a:r>
            <a:r>
              <a:rPr lang="en-US" dirty="0"/>
              <a:t> attempt, may need to pause and attempt after few hours or few days</a:t>
            </a:r>
          </a:p>
          <a:p>
            <a:pPr marL="290513" indent="0">
              <a:buNone/>
            </a:pPr>
            <a:r>
              <a:rPr lang="en-US" dirty="0"/>
              <a:t>After next attempt, if the student continues to be in the non-participating status, it may be appropriate to use the paper format screener.</a:t>
            </a:r>
          </a:p>
          <a:p>
            <a:pPr marL="290513" indent="0">
              <a:buNone/>
            </a:pPr>
            <a:r>
              <a:rPr lang="en-US" dirty="0"/>
              <a:t>If the student responds using paper, move on to Step Two.</a:t>
            </a:r>
          </a:p>
          <a:p>
            <a:pPr marL="512763" indent="-22225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408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1B202-29CD-42A8-B2EE-8388C38EF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Non-Participating Status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9934A4-5EA3-43CC-8095-536597AEB3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7312" y="1980208"/>
            <a:ext cx="7086600" cy="322044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Parents and/or guardians should be notified during the screening process that the student is not participating. They may be able to share a reason why the student is not participating.</a:t>
            </a:r>
          </a:p>
        </p:txBody>
      </p:sp>
    </p:spTree>
    <p:extLst>
      <p:ext uri="{BB962C8B-B14F-4D97-AF65-F5344CB8AC3E}">
        <p14:creationId xmlns:p14="http://schemas.microsoft.com/office/powerpoint/2010/main" val="32559772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1B202-29CD-42A8-B2EE-8388C38EF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Non-Participating Status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9934A4-5EA3-43CC-8095-536597AEB3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4388" y="1322982"/>
            <a:ext cx="7872412" cy="460632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If the parent/guardian has no reason for the non participation and all attempts to engage the student have not produced any response (marking at least one item; online or paper), the student is in non-participating status.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student in Non-Participating status is identified as an English learner.</a:t>
            </a:r>
          </a:p>
        </p:txBody>
      </p:sp>
    </p:spTree>
    <p:extLst>
      <p:ext uri="{BB962C8B-B14F-4D97-AF65-F5344CB8AC3E}">
        <p14:creationId xmlns:p14="http://schemas.microsoft.com/office/powerpoint/2010/main" val="39386578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66" y="461303"/>
            <a:ext cx="8272212" cy="646331"/>
          </a:xfrm>
        </p:spPr>
        <p:txBody>
          <a:bodyPr/>
          <a:lstStyle/>
          <a:p>
            <a:r>
              <a:rPr lang="en-US" dirty="0"/>
              <a:t>Step 1: Non-Participating Status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4018" y="1442797"/>
            <a:ext cx="7103439" cy="4021832"/>
          </a:xfrm>
        </p:spPr>
        <p:txBody>
          <a:bodyPr anchor="t">
            <a:normAutofit fontScale="40000" lnSpcReduction="20000"/>
          </a:bodyPr>
          <a:lstStyle/>
          <a:p>
            <a:pPr marL="14288" lvl="2" indent="0">
              <a:spcBef>
                <a:spcPts val="0"/>
              </a:spcBef>
              <a:buSzPts val="2024"/>
              <a:buNone/>
            </a:pPr>
            <a:r>
              <a:rPr lang="en-US" sz="8000" dirty="0"/>
              <a:t>Test Administrator observes student to determine </a:t>
            </a:r>
            <a:r>
              <a:rPr lang="en-US" sz="8000" i="1" dirty="0"/>
              <a:t>Non-Participating Status:</a:t>
            </a:r>
          </a:p>
          <a:p>
            <a:pPr marL="798513" lvl="2" indent="-338138">
              <a:lnSpc>
                <a:spcPct val="120000"/>
              </a:lnSpc>
              <a:spcBef>
                <a:spcPts val="0"/>
              </a:spcBef>
              <a:buSzPct val="100000"/>
            </a:pPr>
            <a:r>
              <a:rPr lang="en-US" sz="8000" dirty="0"/>
              <a:t>Students who refuse or are unable to participate </a:t>
            </a:r>
          </a:p>
          <a:p>
            <a:pPr marL="798513" lvl="2" indent="-338138">
              <a:lnSpc>
                <a:spcPct val="120000"/>
              </a:lnSpc>
              <a:spcBef>
                <a:spcPts val="0"/>
              </a:spcBef>
              <a:buSzPct val="100000"/>
            </a:pPr>
            <a:r>
              <a:rPr lang="en-US" sz="8000" dirty="0"/>
              <a:t>Lack of engagement and little or no interaction with the test administrator</a:t>
            </a:r>
            <a:endParaRPr lang="en-US" sz="12800" dirty="0"/>
          </a:p>
          <a:p>
            <a:pPr marL="14288" lvl="2" indent="0" algn="just">
              <a:spcBef>
                <a:spcPts val="0"/>
              </a:spcBef>
              <a:buSzPts val="2024"/>
              <a:buNone/>
            </a:pP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07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7673C-CB4D-402E-AFB7-4CE171C2B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1: Administrator Decisions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EB27DC-AE74-4F35-88E6-8B13102B1C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350085"/>
            <a:ext cx="7503459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Test administrator decisions: </a:t>
            </a:r>
          </a:p>
          <a:p>
            <a:pPr marL="463550" indent="0">
              <a:buNone/>
            </a:pPr>
            <a:r>
              <a:rPr lang="en-US" dirty="0"/>
              <a:t>Is the student a non-participating student? </a:t>
            </a:r>
          </a:p>
          <a:p>
            <a:pPr marL="688975" indent="-225425"/>
            <a:endParaRPr lang="en-US" dirty="0"/>
          </a:p>
          <a:p>
            <a:pPr marL="463550" indent="0">
              <a:buNone/>
            </a:pPr>
            <a:r>
              <a:rPr lang="en-US" dirty="0"/>
              <a:t>If student will participate, can the student test independently?</a:t>
            </a:r>
          </a:p>
          <a:p>
            <a:pPr marL="0" indent="0">
              <a:buNone/>
            </a:pPr>
            <a:endParaRPr lang="en-US" dirty="0"/>
          </a:p>
          <a:p>
            <a:pPr marL="45720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827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3FDF9-CBCA-40BC-A3F2-E99EB799E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42887"/>
            <a:ext cx="8229600" cy="646331"/>
          </a:xfrm>
        </p:spPr>
        <p:txBody>
          <a:bodyPr/>
          <a:lstStyle/>
          <a:p>
            <a:r>
              <a:rPr lang="en-US" dirty="0"/>
              <a:t>Step 1: Determining 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132242-69A9-4CEB-83B3-4B7429A8A1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913213"/>
            <a:ext cx="8372475" cy="535899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Test administrator will answer on </a:t>
            </a:r>
            <a:r>
              <a:rPr lang="en-US" i="1" dirty="0"/>
              <a:t>student’s computer:</a:t>
            </a:r>
          </a:p>
          <a:p>
            <a:pPr marL="0" indent="0">
              <a:buNone/>
            </a:pPr>
            <a:endParaRPr lang="en-US" sz="1000" dirty="0"/>
          </a:p>
          <a:p>
            <a:pPr marL="914400" indent="-514350">
              <a:buFont typeface="+mj-lt"/>
              <a:buAutoNum type="alphaUcPeriod"/>
            </a:pPr>
            <a:r>
              <a:rPr lang="en-US" dirty="0"/>
              <a:t>Student is a non-participant. The test will not continue to Step 2</a:t>
            </a:r>
          </a:p>
          <a:p>
            <a:pPr marL="914400" indent="-514350">
              <a:buFont typeface="+mj-lt"/>
              <a:buAutoNum type="alphaUcPeriod"/>
            </a:pPr>
            <a:r>
              <a:rPr lang="en-US" dirty="0"/>
              <a:t>Student will continue to Step 2; speaking will be one-to-one; student will complete the other domains independently</a:t>
            </a:r>
          </a:p>
          <a:p>
            <a:pPr marL="914400" indent="-514350">
              <a:buFont typeface="+mj-lt"/>
              <a:buAutoNum type="alphaUcPeriod"/>
            </a:pPr>
            <a:r>
              <a:rPr lang="en-US" dirty="0"/>
              <a:t>Student will continue to Step 2; student will work one to one with the test administrator to complete the test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0948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66" y="483075"/>
            <a:ext cx="8272212" cy="646331"/>
          </a:xfrm>
        </p:spPr>
        <p:txBody>
          <a:bodyPr/>
          <a:lstStyle/>
          <a:p>
            <a:r>
              <a:rPr lang="en-US" dirty="0"/>
              <a:t>Step 1: Determining Next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4151" y="2249885"/>
            <a:ext cx="7949500" cy="2478232"/>
          </a:xfrm>
        </p:spPr>
        <p:txBody>
          <a:bodyPr anchor="t">
            <a:normAutofit/>
          </a:bodyPr>
          <a:lstStyle/>
          <a:p>
            <a:pPr marL="14288" lvl="2" indent="0">
              <a:spcBef>
                <a:spcPts val="0"/>
              </a:spcBef>
              <a:buSzPts val="2024"/>
              <a:buNone/>
            </a:pPr>
            <a:r>
              <a:rPr lang="en-US" dirty="0"/>
              <a:t>After responding on the </a:t>
            </a:r>
            <a:r>
              <a:rPr lang="en-US" i="1" dirty="0"/>
              <a:t>test administrator decision screen</a:t>
            </a:r>
            <a:r>
              <a:rPr lang="en-US" dirty="0"/>
              <a:t> at the end of Step 1, the test administrator returns control of the testing computer to the student. </a:t>
            </a:r>
          </a:p>
          <a:p>
            <a:pPr marL="14288" lvl="2" indent="0">
              <a:spcBef>
                <a:spcPts val="0"/>
              </a:spcBef>
              <a:buSzPts val="2024"/>
              <a:buNone/>
            </a:pPr>
            <a:endParaRPr lang="en-US" dirty="0"/>
          </a:p>
          <a:p>
            <a:pPr marL="14288" lvl="2" indent="0">
              <a:spcBef>
                <a:spcPts val="0"/>
              </a:spcBef>
              <a:buSzPts val="2024"/>
              <a:buNone/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4165905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0DC02-F260-44CE-8C07-1E685CE63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292662"/>
          </a:xfrm>
        </p:spPr>
        <p:txBody>
          <a:bodyPr/>
          <a:lstStyle/>
          <a:p>
            <a:r>
              <a:rPr lang="en-US" dirty="0"/>
              <a:t>Step 1: Non-Participating Report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D14B42-CAFE-4B02-B7A3-54CE0740F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1398" y="2135065"/>
            <a:ext cx="6738257" cy="3187784"/>
          </a:xfrm>
        </p:spPr>
        <p:txBody>
          <a:bodyPr/>
          <a:lstStyle/>
          <a:p>
            <a:pPr marL="14288" lvl="2" indent="0">
              <a:spcBef>
                <a:spcPts val="0"/>
              </a:spcBef>
              <a:buSzPts val="2024"/>
              <a:buNone/>
            </a:pPr>
            <a:r>
              <a:rPr lang="en-US" dirty="0"/>
              <a:t>Student Report for </a:t>
            </a:r>
            <a:r>
              <a:rPr lang="en-US" i="1" dirty="0"/>
              <a:t>Non-Participating Students</a:t>
            </a:r>
          </a:p>
          <a:p>
            <a:pPr marL="914400" lvl="2" indent="0">
              <a:spcBef>
                <a:spcPts val="0"/>
              </a:spcBef>
              <a:buSzPts val="2024"/>
              <a:buNone/>
            </a:pPr>
            <a:r>
              <a:rPr lang="en-US" dirty="0"/>
              <a:t>Available in Online Reporting System (ORS) same day (approximately 3 hours)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583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0320" y="272264"/>
            <a:ext cx="6448627" cy="646331"/>
          </a:xfrm>
        </p:spPr>
        <p:txBody>
          <a:bodyPr/>
          <a:lstStyle/>
          <a:p>
            <a:r>
              <a:rPr lang="en-US" dirty="0"/>
              <a:t>Step 1: Student Report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033" y="1312167"/>
            <a:ext cx="8555199" cy="4497620"/>
          </a:xfrm>
        </p:spPr>
        <p:txBody>
          <a:bodyPr anchor="t">
            <a:normAutofit fontScale="55000" lnSpcReduction="20000"/>
          </a:bodyPr>
          <a:lstStyle/>
          <a:p>
            <a:pPr marL="14288" lvl="2" indent="0">
              <a:lnSpc>
                <a:spcPct val="120000"/>
              </a:lnSpc>
              <a:spcBef>
                <a:spcPts val="0"/>
              </a:spcBef>
              <a:buSzPts val="2024"/>
              <a:buNone/>
            </a:pPr>
            <a:r>
              <a:rPr lang="en-US" sz="5800" dirty="0"/>
              <a:t>Score report for </a:t>
            </a:r>
            <a:r>
              <a:rPr lang="en-US" sz="5800" i="1" dirty="0"/>
              <a:t>Non-Participating Students </a:t>
            </a:r>
            <a:r>
              <a:rPr lang="en-US" sz="5800" dirty="0"/>
              <a:t>will state:</a:t>
            </a:r>
          </a:p>
          <a:p>
            <a:pPr marL="457200" lvl="2" indent="0">
              <a:lnSpc>
                <a:spcPct val="120000"/>
              </a:lnSpc>
              <a:spcBef>
                <a:spcPts val="0"/>
              </a:spcBef>
              <a:buSzPts val="2024"/>
              <a:buNone/>
            </a:pPr>
            <a:endParaRPr lang="en-US" sz="5800" dirty="0"/>
          </a:p>
          <a:p>
            <a:pPr marL="457200" lvl="2" indent="0">
              <a:lnSpc>
                <a:spcPct val="120000"/>
              </a:lnSpc>
              <a:spcBef>
                <a:spcPts val="0"/>
              </a:spcBef>
              <a:buSzPts val="2024"/>
              <a:buNone/>
            </a:pPr>
            <a:r>
              <a:rPr lang="en-US" sz="5800" dirty="0"/>
              <a:t>Date of attempt</a:t>
            </a:r>
          </a:p>
          <a:p>
            <a:pPr marL="457200" lvl="2" indent="0">
              <a:lnSpc>
                <a:spcPct val="120000"/>
              </a:lnSpc>
              <a:spcBef>
                <a:spcPts val="0"/>
              </a:spcBef>
              <a:buSzPts val="2024"/>
              <a:buNone/>
            </a:pPr>
            <a:endParaRPr lang="en-US" sz="5800" dirty="0"/>
          </a:p>
          <a:p>
            <a:pPr marL="457200" lvl="2" indent="0">
              <a:lnSpc>
                <a:spcPct val="120000"/>
              </a:lnSpc>
              <a:spcBef>
                <a:spcPts val="0"/>
              </a:spcBef>
              <a:buSzPts val="2024"/>
              <a:buNone/>
            </a:pPr>
            <a:r>
              <a:rPr lang="en-US" sz="5800" dirty="0"/>
              <a:t>Domain scores (L, R, S, W) each “0” and a label of “</a:t>
            </a:r>
            <a:r>
              <a:rPr lang="en-US" sz="5800" i="1" dirty="0"/>
              <a:t>Performance Not Determined</a:t>
            </a:r>
            <a:r>
              <a:rPr lang="en-US" sz="5800" dirty="0"/>
              <a:t>”</a:t>
            </a:r>
          </a:p>
          <a:p>
            <a:pPr marL="457200" lvl="2" indent="0">
              <a:lnSpc>
                <a:spcPct val="120000"/>
              </a:lnSpc>
              <a:spcBef>
                <a:spcPts val="0"/>
              </a:spcBef>
              <a:buSzPts val="2024"/>
              <a:buNone/>
            </a:pPr>
            <a:endParaRPr lang="en-US" sz="5100" dirty="0"/>
          </a:p>
          <a:p>
            <a:pPr marL="457200" lvl="2" indent="0">
              <a:lnSpc>
                <a:spcPct val="120000"/>
              </a:lnSpc>
              <a:spcBef>
                <a:spcPts val="0"/>
              </a:spcBef>
              <a:buSzPts val="2024"/>
              <a:buNone/>
            </a:pPr>
            <a:r>
              <a:rPr lang="en-US" sz="5800" dirty="0"/>
              <a:t>Overall – “</a:t>
            </a:r>
            <a:r>
              <a:rPr lang="en-US" sz="5800" i="1" dirty="0"/>
              <a:t>Proficiency Not Demonstrated</a:t>
            </a:r>
            <a:r>
              <a:rPr lang="en-US" sz="5800" dirty="0"/>
              <a:t>”</a:t>
            </a:r>
          </a:p>
          <a:p>
            <a:pPr marL="14288" lvl="2" indent="0">
              <a:spcBef>
                <a:spcPts val="0"/>
              </a:spcBef>
              <a:buSzPts val="2024"/>
              <a:buNone/>
            </a:pP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718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8D6DF-F3DA-4910-A213-E0405827C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35629"/>
            <a:ext cx="8229600" cy="2492990"/>
          </a:xfrm>
        </p:spPr>
        <p:txBody>
          <a:bodyPr/>
          <a:lstStyle/>
          <a:p>
            <a:r>
              <a:rPr lang="en-US" sz="5400" dirty="0"/>
              <a:t>Ohio English Language Proficiency Screener</a:t>
            </a:r>
            <a:br>
              <a:rPr lang="en-US" sz="5400" dirty="0"/>
            </a:br>
            <a:r>
              <a:rPr lang="en-US" sz="5400" dirty="0"/>
              <a:t>Step 2</a:t>
            </a:r>
          </a:p>
        </p:txBody>
      </p:sp>
    </p:spTree>
    <p:extLst>
      <p:ext uri="{BB962C8B-B14F-4D97-AF65-F5344CB8AC3E}">
        <p14:creationId xmlns:p14="http://schemas.microsoft.com/office/powerpoint/2010/main" val="37065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DF84F-E5F3-421B-BB63-95E622188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FD683-3AC1-41FF-B87F-8F32E9CB03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6995" y="1892392"/>
            <a:ext cx="6757639" cy="234507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 TIDE, the screener is titled ELPA21 Screener. AIR uses the same name for all the ELPA21 states.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6729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4464B-9A98-4BF8-BEBA-7DB42BC19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Items Ready for Step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FD8855-A25B-4588-8CAA-79E272B212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580159"/>
            <a:ext cx="7558088" cy="4677766"/>
          </a:xfrm>
        </p:spPr>
        <p:txBody>
          <a:bodyPr/>
          <a:lstStyle/>
          <a:p>
            <a:pPr marL="119063" indent="0">
              <a:buNone/>
            </a:pPr>
            <a:r>
              <a:rPr lang="en-US" dirty="0"/>
              <a:t>The first items in Step 2 will be four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speaking items – the test administrator will hand score as the student progresses.</a:t>
            </a:r>
          </a:p>
          <a:p>
            <a:pPr marL="119063" indent="0">
              <a:buNone/>
            </a:pP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119063" indent="0">
              <a:buNone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 test administrator </a:t>
            </a:r>
            <a:r>
              <a:rPr lang="en-US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must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have the s</a:t>
            </a:r>
            <a:r>
              <a:rPr lang="en-US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peaking rubric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ready for the </a:t>
            </a:r>
            <a:r>
              <a:rPr lang="en-US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beginning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of </a:t>
            </a:r>
            <a:r>
              <a:rPr lang="en-US" dirty="0"/>
              <a:t>Step 2. </a:t>
            </a:r>
          </a:p>
        </p:txBody>
      </p:sp>
    </p:spTree>
    <p:extLst>
      <p:ext uri="{BB962C8B-B14F-4D97-AF65-F5344CB8AC3E}">
        <p14:creationId xmlns:p14="http://schemas.microsoft.com/office/powerpoint/2010/main" val="80517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332CB-9107-42C3-9976-50AA28C93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2: Components A and 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1EF5C5-DD68-453A-8CE4-80349BA682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91314"/>
            <a:ext cx="8229600" cy="4525963"/>
          </a:xfrm>
        </p:spPr>
        <p:txBody>
          <a:bodyPr/>
          <a:lstStyle/>
          <a:p>
            <a:pPr marL="1371600" indent="-914400">
              <a:buClr>
                <a:srgbClr val="006600"/>
              </a:buClr>
              <a:buNone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A</a:t>
            </a:r>
            <a:r>
              <a:rPr lang="en-US" dirty="0"/>
              <a:t>: 	Four speaking items: student records responses to prompts;</a:t>
            </a:r>
          </a:p>
          <a:p>
            <a:pPr marL="1371600" indent="-914400">
              <a:buClr>
                <a:srgbClr val="006600"/>
              </a:buClr>
              <a:buNone/>
            </a:pPr>
            <a:r>
              <a:rPr lang="en-US" dirty="0"/>
              <a:t>	administered one-to-one</a:t>
            </a:r>
          </a:p>
          <a:p>
            <a:pPr marL="1371600" indent="0">
              <a:buClr>
                <a:srgbClr val="006600"/>
              </a:buClr>
              <a:buNone/>
            </a:pPr>
            <a:r>
              <a:rPr lang="en-US" dirty="0"/>
              <a:t>Test administrator hand scores the speaking items</a:t>
            </a:r>
            <a:endParaRPr lang="en-US" dirty="0">
              <a:solidFill>
                <a:srgbClr val="0070C0"/>
              </a:solidFill>
            </a:endParaRPr>
          </a:p>
          <a:p>
            <a:pPr marL="1371600" indent="-858838">
              <a:buClr>
                <a:srgbClr val="006600"/>
              </a:buClr>
              <a:buNone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B</a:t>
            </a:r>
            <a:r>
              <a:rPr lang="en-US" dirty="0"/>
              <a:t>: 	Machine-scored items</a:t>
            </a:r>
          </a:p>
          <a:p>
            <a:pPr marL="0" indent="0">
              <a:buClr>
                <a:srgbClr val="006600"/>
              </a:buClr>
              <a:buNone/>
            </a:pPr>
            <a:r>
              <a:rPr lang="en-US" dirty="0"/>
              <a:t> </a:t>
            </a:r>
          </a:p>
          <a:p>
            <a:pPr marL="0" indent="0">
              <a:buClr>
                <a:srgbClr val="006600"/>
              </a:buClr>
              <a:buNone/>
            </a:pPr>
            <a:r>
              <a:rPr lang="en-US" dirty="0"/>
              <a:t>Total number of items Step 2A and B: 22 – 25 </a:t>
            </a:r>
          </a:p>
        </p:txBody>
      </p:sp>
    </p:spTree>
    <p:extLst>
      <p:ext uri="{BB962C8B-B14F-4D97-AF65-F5344CB8AC3E}">
        <p14:creationId xmlns:p14="http://schemas.microsoft.com/office/powerpoint/2010/main" val="2682628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66" y="483075"/>
            <a:ext cx="8272212" cy="646331"/>
          </a:xfrm>
        </p:spPr>
        <p:txBody>
          <a:bodyPr/>
          <a:lstStyle/>
          <a:p>
            <a:r>
              <a:rPr lang="en-US" dirty="0"/>
              <a:t>Step 2A: Speaking Task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893" y="1753875"/>
            <a:ext cx="7624977" cy="3777131"/>
          </a:xfrm>
        </p:spPr>
        <p:txBody>
          <a:bodyPr anchor="t">
            <a:normAutofit lnSpcReduction="10000"/>
          </a:bodyPr>
          <a:lstStyle/>
          <a:p>
            <a:pPr marL="457200" lvl="2" indent="0">
              <a:spcBef>
                <a:spcPts val="0"/>
              </a:spcBef>
              <a:buSzPts val="2024"/>
              <a:buNone/>
            </a:pPr>
            <a:r>
              <a:rPr lang="en-US" dirty="0"/>
              <a:t>Student records responses using mic in computer or mic in headset. </a:t>
            </a:r>
          </a:p>
          <a:p>
            <a:pPr marL="457200" lvl="2" indent="0">
              <a:spcBef>
                <a:spcPts val="0"/>
              </a:spcBef>
              <a:buSzPts val="2024"/>
              <a:buNone/>
            </a:pPr>
            <a:endParaRPr lang="en-US" dirty="0"/>
          </a:p>
          <a:p>
            <a:pPr marL="457200" lvl="2" indent="0">
              <a:spcBef>
                <a:spcPts val="0"/>
              </a:spcBef>
              <a:buSzPts val="2024"/>
              <a:buNone/>
            </a:pPr>
            <a:r>
              <a:rPr lang="en-US" dirty="0"/>
              <a:t>The test administrator administers speaking one-on-one to ensure the student is not distracted and that the student’s recording is audible and clear. 	</a:t>
            </a:r>
          </a:p>
          <a:p>
            <a:pPr marL="14288" lvl="2" indent="0">
              <a:lnSpc>
                <a:spcPct val="150000"/>
              </a:lnSpc>
              <a:spcBef>
                <a:spcPts val="0"/>
              </a:spcBef>
              <a:buSzPts val="2024"/>
              <a:buNone/>
            </a:pPr>
            <a:endParaRPr lang="en-US" sz="1500" dirty="0"/>
          </a:p>
          <a:p>
            <a:pPr marL="14288" lvl="2" indent="0">
              <a:lnSpc>
                <a:spcPct val="150000"/>
              </a:lnSpc>
              <a:spcBef>
                <a:spcPts val="0"/>
              </a:spcBef>
              <a:buSzPts val="2024"/>
              <a:buNone/>
            </a:pPr>
            <a:endParaRPr lang="en-US" sz="1500" dirty="0"/>
          </a:p>
          <a:p>
            <a:pPr marL="271463" lvl="2" indent="-257175">
              <a:spcBef>
                <a:spcPts val="0"/>
              </a:spcBef>
              <a:buSzPts val="2024"/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427602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01709-2B49-4093-BD32-879028A3A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77108"/>
          </a:xfrm>
        </p:spPr>
        <p:txBody>
          <a:bodyPr/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Step 2A: Grade Band Prompts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9072D7-1069-4EC7-9630-4244C7C18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009" y="1940988"/>
            <a:ext cx="6815470" cy="2631014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Classroom Tableau (K-3) 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Oral Vocabulary (4-12)</a:t>
            </a:r>
          </a:p>
          <a:p>
            <a:pPr marL="0" indent="0">
              <a:buNone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Scored using </a:t>
            </a:r>
            <a:r>
              <a:rPr lang="en-US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same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two-point scoring rubric for all grade bands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16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6C9B7-A599-4BE9-AADE-EDCB69D9E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761" y="316029"/>
            <a:ext cx="7382107" cy="677108"/>
          </a:xfrm>
        </p:spPr>
        <p:txBody>
          <a:bodyPr/>
          <a:lstStyle/>
          <a:p>
            <a:pPr algn="l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Step 2A: Example of Rubric</a:t>
            </a:r>
            <a:endParaRPr lang="en-US" dirty="0"/>
          </a:p>
        </p:txBody>
      </p:sp>
      <p:pic>
        <p:nvPicPr>
          <p:cNvPr id="4" name="Picture 3" descr="This image shows a scoring rubric example for the Classroom Tableau/Oral Vocabulary.  " title="Screener rubric example">
            <a:extLst>
              <a:ext uri="{FF2B5EF4-FFF2-40B4-BE49-F238E27FC236}">
                <a16:creationId xmlns:a16="http://schemas.microsoft.com/office/drawing/2014/main" id="{DCE8FCD0-4246-4AC7-8C94-F476A37DD758}"/>
              </a:ext>
            </a:extLst>
          </p:cNvPr>
          <p:cNvPicPr/>
          <p:nvPr/>
        </p:nvPicPr>
        <p:blipFill rotWithShape="1">
          <a:blip r:embed="rId2"/>
          <a:srcRect l="15705" t="24567" r="65559" b="17229"/>
          <a:stretch/>
        </p:blipFill>
        <p:spPr bwMode="auto">
          <a:xfrm>
            <a:off x="1231424" y="1759532"/>
            <a:ext cx="6482611" cy="4368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73766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697" y="504846"/>
            <a:ext cx="8272212" cy="646331"/>
          </a:xfrm>
        </p:spPr>
        <p:txBody>
          <a:bodyPr/>
          <a:lstStyle/>
          <a:p>
            <a:r>
              <a:rPr lang="en-US" dirty="0"/>
              <a:t>Step 2A: Speaking Items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697" y="1323052"/>
            <a:ext cx="7793703" cy="4468148"/>
          </a:xfrm>
        </p:spPr>
        <p:txBody>
          <a:bodyPr anchor="t">
            <a:normAutofit/>
          </a:bodyPr>
          <a:lstStyle/>
          <a:p>
            <a:pPr marL="14288" lvl="2" indent="0">
              <a:lnSpc>
                <a:spcPct val="120000"/>
              </a:lnSpc>
              <a:spcBef>
                <a:spcPts val="0"/>
              </a:spcBef>
              <a:buSzPts val="2024"/>
              <a:buNone/>
            </a:pPr>
            <a:r>
              <a:rPr lang="en-US" i="1" dirty="0"/>
              <a:t>Student actions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SzPts val="2024"/>
              <a:buNone/>
            </a:pPr>
            <a:r>
              <a:rPr lang="en-US" dirty="0"/>
              <a:t>1. 	Prompt on screen;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SzPts val="2024"/>
              <a:buNone/>
            </a:pPr>
            <a:r>
              <a:rPr lang="en-US" dirty="0"/>
              <a:t>2. Record responses to speaking items; </a:t>
            </a:r>
          </a:p>
          <a:p>
            <a:pPr marL="914400" lvl="2" indent="-457200">
              <a:spcBef>
                <a:spcPts val="0"/>
              </a:spcBef>
              <a:buSzPts val="2024"/>
              <a:buNone/>
            </a:pPr>
            <a:r>
              <a:rPr lang="en-US" dirty="0"/>
              <a:t>3. Review reminder on screen after last item; </a:t>
            </a:r>
          </a:p>
          <a:p>
            <a:pPr marL="914400" lvl="2" indent="-457200">
              <a:spcBef>
                <a:spcPts val="0"/>
              </a:spcBef>
              <a:buSzPts val="2024"/>
              <a:buNone/>
            </a:pPr>
            <a:r>
              <a:rPr lang="en-US" dirty="0"/>
              <a:t>4. Test administrator scores items.</a:t>
            </a:r>
          </a:p>
          <a:p>
            <a:pPr marL="457200" lvl="2" indent="0">
              <a:lnSpc>
                <a:spcPct val="120000"/>
              </a:lnSpc>
              <a:spcBef>
                <a:spcPts val="0"/>
              </a:spcBef>
              <a:buSzPts val="2024"/>
              <a:buNone/>
            </a:pPr>
            <a:endParaRPr lang="en-US" sz="1500" dirty="0"/>
          </a:p>
          <a:p>
            <a:pPr marL="14288" lvl="2" indent="0">
              <a:lnSpc>
                <a:spcPct val="150000"/>
              </a:lnSpc>
              <a:spcBef>
                <a:spcPts val="0"/>
              </a:spcBef>
              <a:buSzPts val="2024"/>
              <a:buNone/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313211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449" y="234596"/>
            <a:ext cx="8272212" cy="646331"/>
          </a:xfrm>
        </p:spPr>
        <p:txBody>
          <a:bodyPr/>
          <a:lstStyle/>
          <a:p>
            <a:r>
              <a:rPr lang="en-US" dirty="0"/>
              <a:t>Step 2A: Scoring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0988" y="2139692"/>
            <a:ext cx="8082243" cy="2320795"/>
          </a:xfrm>
        </p:spPr>
        <p:txBody>
          <a:bodyPr anchor="t">
            <a:noAutofit/>
          </a:bodyPr>
          <a:lstStyle/>
          <a:p>
            <a:pPr marL="14288" lvl="2" indent="0">
              <a:spcBef>
                <a:spcPts val="0"/>
              </a:spcBef>
              <a:buSzPts val="2024"/>
              <a:buNone/>
            </a:pPr>
            <a:r>
              <a:rPr lang="en-US" dirty="0"/>
              <a:t>When student has completed recordings, student will see a screen prompt to hand control of the computer to the test administrator.</a:t>
            </a:r>
          </a:p>
          <a:p>
            <a:pPr marL="14288" lvl="2" indent="0">
              <a:spcBef>
                <a:spcPts val="0"/>
              </a:spcBef>
              <a:buSzPts val="2024"/>
              <a:buNone/>
            </a:pPr>
            <a:endParaRPr lang="en-US" dirty="0"/>
          </a:p>
          <a:p>
            <a:pPr marL="14288" lvl="2" indent="0">
              <a:spcBef>
                <a:spcPts val="0"/>
              </a:spcBef>
              <a:buSzPts val="2024"/>
              <a:buNone/>
            </a:pPr>
            <a:r>
              <a:rPr lang="en-US" dirty="0"/>
              <a:t> </a:t>
            </a:r>
          </a:p>
          <a:p>
            <a:pPr marL="271463" lvl="2" indent="-257175">
              <a:lnSpc>
                <a:spcPct val="150000"/>
              </a:lnSpc>
              <a:spcBef>
                <a:spcPts val="0"/>
              </a:spcBef>
              <a:buSzPts val="2024"/>
              <a:buFont typeface="+mj-lt"/>
              <a:buAutoNum type="arabicPeriod"/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899396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449" y="234596"/>
            <a:ext cx="8272212" cy="646331"/>
          </a:xfrm>
        </p:spPr>
        <p:txBody>
          <a:bodyPr/>
          <a:lstStyle/>
          <a:p>
            <a:r>
              <a:rPr lang="en-US" dirty="0"/>
              <a:t>Step 2A: Scoring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5887" y="1816497"/>
            <a:ext cx="6897958" cy="3112342"/>
          </a:xfrm>
        </p:spPr>
        <p:txBody>
          <a:bodyPr anchor="t">
            <a:noAutofit/>
          </a:bodyPr>
          <a:lstStyle/>
          <a:p>
            <a:pPr marL="14288" lvl="2" indent="0">
              <a:spcBef>
                <a:spcPts val="0"/>
              </a:spcBef>
              <a:buSzPts val="2024"/>
              <a:buNone/>
            </a:pPr>
            <a:r>
              <a:rPr lang="en-US" dirty="0"/>
              <a:t>The student will be asked to turn away from the computer while test administrator scores responses. </a:t>
            </a:r>
          </a:p>
          <a:p>
            <a:pPr marL="14288" lvl="2" indent="0">
              <a:spcBef>
                <a:spcPts val="0"/>
              </a:spcBef>
              <a:buSzPts val="2024"/>
              <a:buNone/>
            </a:pPr>
            <a:endParaRPr lang="en-US" dirty="0"/>
          </a:p>
          <a:p>
            <a:pPr marL="14288" lvl="2" indent="0">
              <a:spcBef>
                <a:spcPts val="0"/>
              </a:spcBef>
              <a:buSzPts val="2024"/>
              <a:buNone/>
            </a:pPr>
            <a:r>
              <a:rPr lang="en-US" dirty="0"/>
              <a:t>Suggested that the student be given an activity while scoring occurs.</a:t>
            </a:r>
          </a:p>
          <a:p>
            <a:pPr marL="271463" lvl="2" indent="-257175">
              <a:lnSpc>
                <a:spcPct val="150000"/>
              </a:lnSpc>
              <a:spcBef>
                <a:spcPts val="0"/>
              </a:spcBef>
              <a:buSzPts val="2024"/>
              <a:buFont typeface="+mj-lt"/>
              <a:buAutoNum type="arabicPeriod"/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24604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27" y="483075"/>
            <a:ext cx="8272212" cy="646331"/>
          </a:xfrm>
        </p:spPr>
        <p:txBody>
          <a:bodyPr/>
          <a:lstStyle/>
          <a:p>
            <a:r>
              <a:rPr lang="en-US" dirty="0"/>
              <a:t>Step 2A: Scoring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2334" y="1804513"/>
            <a:ext cx="6516183" cy="3586884"/>
          </a:xfrm>
        </p:spPr>
        <p:txBody>
          <a:bodyPr anchor="t">
            <a:noAutofit/>
          </a:bodyPr>
          <a:lstStyle/>
          <a:p>
            <a:pPr marL="14288" lvl="2" indent="0">
              <a:spcBef>
                <a:spcPts val="0"/>
              </a:spcBef>
              <a:buSzPts val="2024"/>
              <a:buNone/>
            </a:pPr>
            <a:r>
              <a:rPr lang="en-US" dirty="0"/>
              <a:t>Test administrator uses the back arrow and the </a:t>
            </a:r>
            <a:r>
              <a:rPr lang="en-US" i="1" dirty="0"/>
              <a:t>PLAY</a:t>
            </a:r>
            <a:r>
              <a:rPr lang="en-US" dirty="0"/>
              <a:t> button to hear each of the student’s recordings.</a:t>
            </a:r>
          </a:p>
          <a:p>
            <a:pPr marL="14288" lvl="2" indent="0">
              <a:spcBef>
                <a:spcPts val="0"/>
              </a:spcBef>
              <a:buSzPts val="2024"/>
              <a:buNone/>
            </a:pPr>
            <a:endParaRPr lang="en-US" dirty="0"/>
          </a:p>
          <a:p>
            <a:pPr marL="14288" lvl="2" indent="0">
              <a:spcBef>
                <a:spcPts val="0"/>
              </a:spcBef>
              <a:buSzPts val="2024"/>
              <a:buNone/>
            </a:pPr>
            <a:r>
              <a:rPr lang="en-US" dirty="0"/>
              <a:t>Test administrator should use a headphone so student cannot hear own recordings.</a:t>
            </a:r>
          </a:p>
          <a:p>
            <a:pPr marL="14288" lvl="2" indent="0">
              <a:spcBef>
                <a:spcPts val="0"/>
              </a:spcBef>
              <a:buSzPts val="2024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493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66" y="450417"/>
            <a:ext cx="8272212" cy="646331"/>
          </a:xfrm>
        </p:spPr>
        <p:txBody>
          <a:bodyPr/>
          <a:lstStyle/>
          <a:p>
            <a:r>
              <a:rPr lang="en-US" dirty="0"/>
              <a:t>Step 2A: Scoring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0590" y="1820345"/>
            <a:ext cx="7773186" cy="3353822"/>
          </a:xfrm>
        </p:spPr>
        <p:txBody>
          <a:bodyPr anchor="t">
            <a:noAutofit/>
          </a:bodyPr>
          <a:lstStyle/>
          <a:p>
            <a:pPr marL="14288" lvl="2" indent="0">
              <a:spcBef>
                <a:spcPts val="0"/>
              </a:spcBef>
              <a:buSzPts val="2024"/>
              <a:buNone/>
            </a:pPr>
            <a:r>
              <a:rPr lang="en-US" dirty="0"/>
              <a:t>Once ready to enter scores, test administrator will click </a:t>
            </a:r>
            <a:r>
              <a:rPr lang="en-US" i="1" dirty="0"/>
              <a:t>Next</a:t>
            </a:r>
            <a:r>
              <a:rPr lang="en-US" dirty="0"/>
              <a:t>.</a:t>
            </a:r>
            <a:r>
              <a:rPr lang="en-US" sz="1400" dirty="0"/>
              <a:t> </a:t>
            </a:r>
            <a:endParaRPr lang="en-US" sz="1500" dirty="0"/>
          </a:p>
          <a:p>
            <a:pPr marL="14288" lvl="2" indent="0">
              <a:spcBef>
                <a:spcPts val="0"/>
              </a:spcBef>
              <a:buSzPts val="2024"/>
              <a:buNone/>
            </a:pPr>
            <a:endParaRPr lang="en-US" dirty="0"/>
          </a:p>
          <a:p>
            <a:pPr marL="14288" lvl="2" indent="0">
              <a:spcBef>
                <a:spcPts val="0"/>
              </a:spcBef>
              <a:buSzPts val="2024"/>
              <a:buNone/>
            </a:pPr>
            <a:r>
              <a:rPr lang="en-US" dirty="0"/>
              <a:t>Test administrator will see scoring screens, one scoring screen per student recording; answer choice options: 0, 1, 2. </a:t>
            </a:r>
          </a:p>
          <a:p>
            <a:pPr marL="14288" lvl="2" indent="0">
              <a:spcBef>
                <a:spcPts val="0"/>
              </a:spcBef>
              <a:buSzPts val="2024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14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70AA8-D531-4E6D-B713-E37BC6C84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42887"/>
            <a:ext cx="8229600" cy="1292662"/>
          </a:xfrm>
        </p:spPr>
        <p:txBody>
          <a:bodyPr/>
          <a:lstStyle/>
          <a:p>
            <a:r>
              <a:rPr lang="en-US" dirty="0"/>
              <a:t>Students Who are Administered the OELPS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934CAB-8CBD-4EBF-B553-F35E9406F5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1556" y="2165945"/>
            <a:ext cx="7358062" cy="356334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Newly enrolled K-12 students who have not been screened and may have difficulty with English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dirty="0"/>
              <a:t>Students who have been screened using a vendor screener are not to be re-screened with the OELPS</a:t>
            </a:r>
          </a:p>
        </p:txBody>
      </p:sp>
    </p:spTree>
    <p:extLst>
      <p:ext uri="{BB962C8B-B14F-4D97-AF65-F5344CB8AC3E}">
        <p14:creationId xmlns:p14="http://schemas.microsoft.com/office/powerpoint/2010/main" val="238185576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66" y="450417"/>
            <a:ext cx="8272212" cy="646331"/>
          </a:xfrm>
        </p:spPr>
        <p:txBody>
          <a:bodyPr/>
          <a:lstStyle/>
          <a:p>
            <a:r>
              <a:rPr lang="en-US" dirty="0"/>
              <a:t>Step 2A: Scoring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2682" y="1473708"/>
            <a:ext cx="6871524" cy="3990389"/>
          </a:xfrm>
        </p:spPr>
        <p:txBody>
          <a:bodyPr anchor="t">
            <a:noAutofit/>
          </a:bodyPr>
          <a:lstStyle/>
          <a:p>
            <a:pPr marL="0" indent="0" defTabSz="931774">
              <a:buNone/>
              <a:defRPr/>
            </a:pPr>
            <a:r>
              <a:rPr lang="en-US" dirty="0"/>
              <a:t>The computer will prompt the test administrator to return the computer to the student after submitting the scores.  </a:t>
            </a:r>
          </a:p>
          <a:p>
            <a:pPr marL="0" indent="0" defTabSz="931774">
              <a:buNone/>
              <a:defRPr/>
            </a:pPr>
            <a:endParaRPr lang="en-US" sz="1200" dirty="0"/>
          </a:p>
          <a:p>
            <a:pPr marL="0" indent="0" defTabSz="931774">
              <a:buNone/>
              <a:defRPr/>
            </a:pPr>
            <a:r>
              <a:rPr lang="en-US" dirty="0"/>
              <a:t>Once </a:t>
            </a:r>
            <a:r>
              <a:rPr lang="en-US" i="1" dirty="0"/>
              <a:t>Next</a:t>
            </a:r>
            <a:r>
              <a:rPr lang="en-US" dirty="0"/>
              <a:t> is clicked, student and test administrator </a:t>
            </a:r>
            <a:r>
              <a:rPr lang="en-US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cannot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/>
              <a:t>return to speaking items.</a:t>
            </a:r>
          </a:p>
          <a:p>
            <a:pPr marL="0" indent="0" defTabSz="931774">
              <a:buNone/>
              <a:defRPr/>
            </a:pPr>
            <a:endParaRPr lang="en-US" dirty="0"/>
          </a:p>
          <a:p>
            <a:pPr marL="0" indent="0" defTabSz="931774">
              <a:buNone/>
              <a:defRPr/>
            </a:pPr>
            <a:endParaRPr lang="en-US" dirty="0"/>
          </a:p>
          <a:p>
            <a:pPr marL="14288" lvl="2" indent="0">
              <a:spcBef>
                <a:spcPts val="0"/>
              </a:spcBef>
              <a:buSzPts val="2024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85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697" y="504846"/>
            <a:ext cx="8272212" cy="646331"/>
          </a:xfrm>
        </p:spPr>
        <p:txBody>
          <a:bodyPr/>
          <a:lstStyle/>
          <a:p>
            <a:r>
              <a:rPr lang="en-US" dirty="0"/>
              <a:t>Step 2B: Machine-Scored Items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3647" y="1735472"/>
            <a:ext cx="6887895" cy="3397083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dirty="0"/>
              <a:t>The rest of Step 2 is made up of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machine-scored items only.  </a:t>
            </a:r>
          </a:p>
          <a:p>
            <a:pPr marL="0" indent="0">
              <a:buNone/>
            </a:pP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No other hand scoring is required</a:t>
            </a:r>
            <a:r>
              <a:rPr lang="en-US" dirty="0"/>
              <a:t>. </a:t>
            </a:r>
          </a:p>
          <a:p>
            <a:pPr marL="14288" lvl="2" indent="0">
              <a:lnSpc>
                <a:spcPct val="110000"/>
              </a:lnSpc>
              <a:spcBef>
                <a:spcPts val="0"/>
              </a:spcBef>
              <a:buSzPts val="2024"/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712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7E8F7-3765-4873-B25B-8309D7CBD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2B: Machine-Scored Items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5260FA-D8D3-4353-A33F-AC89C2BA4B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4787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student will see </a:t>
            </a:r>
            <a:r>
              <a:rPr lang="en-US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machine-scored</a:t>
            </a:r>
            <a:r>
              <a:rPr lang="en-US" dirty="0"/>
              <a:t> items in Listening, Reading, and Writing. 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Test items become incrementally more difficult as the student progresses through Step 2B (not an adaptive test). Remind students to do their </a:t>
            </a:r>
            <a:r>
              <a:rPr lang="en-US" dirty="0"/>
              <a:t>best, and assist them with skipping items, if necessary.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492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697" y="504846"/>
            <a:ext cx="8272212" cy="646331"/>
          </a:xfrm>
        </p:spPr>
        <p:txBody>
          <a:bodyPr/>
          <a:lstStyle/>
          <a:p>
            <a:r>
              <a:rPr lang="en-US" dirty="0"/>
              <a:t>Step 2B: Machine-Scored Items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9709" y="1486337"/>
            <a:ext cx="7365205" cy="4069637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dirty="0"/>
              <a:t>At this point, the student may work </a:t>
            </a:r>
            <a:r>
              <a:rPr lang="en-US" i="1" dirty="0"/>
              <a:t>independently</a:t>
            </a:r>
            <a:r>
              <a:rPr lang="en-US" dirty="0"/>
              <a:t> if the test administrator determined that the student has the technological skills to work on his/her own.  </a:t>
            </a:r>
          </a:p>
          <a:p>
            <a:pPr marL="0" indent="0">
              <a:buNone/>
            </a:pPr>
            <a:r>
              <a:rPr lang="en-US" dirty="0"/>
              <a:t>Otherwise, the test session continues </a:t>
            </a:r>
            <a:r>
              <a:rPr lang="en-US" i="1" dirty="0"/>
              <a:t>one-to-one</a:t>
            </a:r>
            <a:r>
              <a:rPr lang="en-US" dirty="0"/>
              <a:t> with the student indicating responses to the test administrator.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177860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697" y="504846"/>
            <a:ext cx="8272212" cy="646331"/>
          </a:xfrm>
        </p:spPr>
        <p:txBody>
          <a:bodyPr/>
          <a:lstStyle/>
          <a:p>
            <a:r>
              <a:rPr lang="en-US" dirty="0"/>
              <a:t>Step 2B: Machine-Scored Items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9709" y="1486337"/>
            <a:ext cx="7365205" cy="4546715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To ensure that the OELPS is testing students’ language ability and not their technology skills, test administrators are permitted to assist students with </a:t>
            </a:r>
            <a:r>
              <a:rPr lang="en-US" i="1" dirty="0"/>
              <a:t>test navigation</a:t>
            </a:r>
            <a:r>
              <a:rPr lang="en-US" dirty="0"/>
              <a:t>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This assistance can take any form the student needs, based on the test administrator’s expert judgement. </a:t>
            </a:r>
          </a:p>
        </p:txBody>
      </p:sp>
    </p:spTree>
    <p:extLst>
      <p:ext uri="{BB962C8B-B14F-4D97-AF65-F5344CB8AC3E}">
        <p14:creationId xmlns:p14="http://schemas.microsoft.com/office/powerpoint/2010/main" val="118906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697" y="504846"/>
            <a:ext cx="8272212" cy="646331"/>
          </a:xfrm>
        </p:spPr>
        <p:txBody>
          <a:bodyPr/>
          <a:lstStyle/>
          <a:p>
            <a:r>
              <a:rPr lang="en-US" dirty="0"/>
              <a:t>Step 2B: Machine-Scored Items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4072" y="2043550"/>
            <a:ext cx="6456929" cy="2614175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dirty="0"/>
              <a:t>Test administrator can enter responses for student </a:t>
            </a:r>
            <a:r>
              <a:rPr lang="en-US" i="1" dirty="0">
                <a:solidFill>
                  <a:srgbClr val="C00000"/>
                </a:solidFill>
              </a:rPr>
              <a:t>so long as the student is clearly indicating which response is selected</a:t>
            </a:r>
            <a:r>
              <a:rPr lang="en-US" dirty="0"/>
              <a:t>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308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697" y="374218"/>
            <a:ext cx="8272212" cy="646331"/>
          </a:xfrm>
        </p:spPr>
        <p:txBody>
          <a:bodyPr/>
          <a:lstStyle/>
          <a:p>
            <a:r>
              <a:rPr lang="en-US" dirty="0"/>
              <a:t>Step 2B: Machine-Scored Items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1947" y="1367543"/>
            <a:ext cx="7581322" cy="3721292"/>
          </a:xfrm>
        </p:spPr>
        <p:txBody>
          <a:bodyPr anchor="t">
            <a:normAutofit/>
          </a:bodyPr>
          <a:lstStyle/>
          <a:p>
            <a:pPr marL="53975" lvl="2" indent="0" algn="just">
              <a:spcBef>
                <a:spcPts val="900"/>
              </a:spcBef>
              <a:buSzPts val="2024"/>
              <a:buNone/>
            </a:pPr>
            <a:r>
              <a:rPr lang="en-US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Stopping Point 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en-US" dirty="0"/>
              <a:t>When students reach the end of Step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2B, they will see a review screen. </a:t>
            </a:r>
          </a:p>
          <a:p>
            <a:pPr marL="0" indent="0">
              <a:buNone/>
            </a:pP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They can review and change any response in Step 2B.  </a:t>
            </a:r>
          </a:p>
          <a:p>
            <a:endParaRPr lang="en-US" dirty="0"/>
          </a:p>
          <a:p>
            <a:pPr marL="457200" lvl="2" indent="0" algn="just">
              <a:spcBef>
                <a:spcPts val="900"/>
              </a:spcBef>
              <a:buSzPts val="2024"/>
              <a:buNone/>
            </a:pP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732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697" y="374218"/>
            <a:ext cx="8272212" cy="646331"/>
          </a:xfrm>
        </p:spPr>
        <p:txBody>
          <a:bodyPr/>
          <a:lstStyle/>
          <a:p>
            <a:r>
              <a:rPr lang="en-US" dirty="0"/>
              <a:t>Step 2B: Machine-Scored Items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7537" y="1421024"/>
            <a:ext cx="6999046" cy="4035559"/>
          </a:xfrm>
        </p:spPr>
        <p:txBody>
          <a:bodyPr anchor="t">
            <a:normAutofit/>
          </a:bodyPr>
          <a:lstStyle/>
          <a:p>
            <a:pPr marL="14288" lvl="2" indent="0" algn="just">
              <a:spcBef>
                <a:spcPts val="900"/>
              </a:spcBef>
              <a:buSzPts val="2024"/>
              <a:buNone/>
            </a:pPr>
            <a:r>
              <a:rPr lang="en-US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Stopping Point 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en-US" dirty="0"/>
              <a:t>Upon submission of Step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2B</a:t>
            </a:r>
            <a:r>
              <a:rPr lang="en-US" dirty="0"/>
              <a:t>, the </a:t>
            </a:r>
          </a:p>
          <a:p>
            <a:pPr marL="0" indent="0">
              <a:buNone/>
            </a:pPr>
            <a:r>
              <a:rPr lang="en-US" dirty="0"/>
              <a:t>Step 2 stopping rule will be engaged.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computer will determine and apply the stopping point, which the test administrator will confirm.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605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66" y="428646"/>
            <a:ext cx="8272212" cy="646331"/>
          </a:xfrm>
        </p:spPr>
        <p:txBody>
          <a:bodyPr/>
          <a:lstStyle/>
          <a:p>
            <a:r>
              <a:rPr lang="en-US" dirty="0"/>
              <a:t>Step 2B: Machine-Scored Items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8497" y="1486337"/>
            <a:ext cx="7009932" cy="4261319"/>
          </a:xfrm>
        </p:spPr>
        <p:txBody>
          <a:bodyPr anchor="t">
            <a:normAutofit/>
          </a:bodyPr>
          <a:lstStyle/>
          <a:p>
            <a:pPr marL="0" lvl="1" indent="0">
              <a:buNone/>
            </a:pPr>
            <a:r>
              <a:rPr lang="en-US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Stopping Point 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lvl="1" indent="0">
              <a:buNone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If an </a:t>
            </a:r>
            <a:r>
              <a:rPr lang="en-US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accurate proficiency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determination can be made at the end of Step 2</a:t>
            </a:r>
            <a:r>
              <a:rPr lang="en-US" dirty="0"/>
              <a:t>, the test stops.</a:t>
            </a:r>
          </a:p>
          <a:p>
            <a:pPr marL="0" lvl="1" indent="0">
              <a:buNone/>
            </a:pPr>
            <a:endParaRPr lang="en-US" dirty="0"/>
          </a:p>
          <a:p>
            <a:pPr marL="0" lvl="1" indent="0">
              <a:buNone/>
            </a:pPr>
            <a:r>
              <a:rPr lang="en-US" dirty="0"/>
              <a:t>Approximately 60 percent of students (</a:t>
            </a:r>
            <a:r>
              <a:rPr lang="en-US" i="1" dirty="0">
                <a:solidFill>
                  <a:schemeClr val="tx1">
                    <a:lumMod val="95000"/>
                    <a:lumOff val="5000"/>
                  </a:schemeClr>
                </a:solidFill>
                <a:ea typeface="Cabin"/>
                <a:cs typeface="Cabin"/>
                <a:sym typeface="Cabin"/>
              </a:rPr>
              <a:t>Emerging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ea typeface="Cabin"/>
                <a:cs typeface="Cabin"/>
                <a:sym typeface="Cabin"/>
              </a:rPr>
              <a:t> and </a:t>
            </a:r>
            <a:r>
              <a:rPr lang="en-US" i="1" dirty="0">
                <a:solidFill>
                  <a:schemeClr val="tx1">
                    <a:lumMod val="95000"/>
                    <a:lumOff val="5000"/>
                  </a:schemeClr>
                </a:solidFill>
                <a:ea typeface="Cabin"/>
                <a:cs typeface="Cabin"/>
                <a:sym typeface="Cabin"/>
              </a:rPr>
              <a:t>Progressing)</a:t>
            </a:r>
            <a:r>
              <a:rPr lang="en-US" dirty="0"/>
              <a:t> will stop here. </a:t>
            </a:r>
          </a:p>
          <a:p>
            <a:pPr marL="0" lvl="1" indent="0">
              <a:buNone/>
            </a:pPr>
            <a:endParaRPr lang="en-US" dirty="0"/>
          </a:p>
          <a:p>
            <a:pPr marL="0" lvl="1" indent="0"/>
            <a:endParaRPr lang="en-US" dirty="0"/>
          </a:p>
          <a:p>
            <a:pPr lvl="1"/>
            <a:endParaRPr lang="en-US" sz="900" dirty="0"/>
          </a:p>
          <a:p>
            <a:pPr marL="14288" lvl="2" indent="0">
              <a:spcBef>
                <a:spcPts val="0"/>
              </a:spcBef>
              <a:buSzPts val="2024"/>
              <a:buNone/>
            </a:pP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485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66" y="428646"/>
            <a:ext cx="8272212" cy="742232"/>
          </a:xfrm>
        </p:spPr>
        <p:txBody>
          <a:bodyPr/>
          <a:lstStyle/>
          <a:p>
            <a:r>
              <a:rPr lang="en-US" dirty="0"/>
              <a:t>Step 2B: </a:t>
            </a:r>
            <a:r>
              <a:rPr lang="en-US" i="1" dirty="0"/>
              <a:t>Stopping Point </a:t>
            </a:r>
            <a:b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3269" y="1292840"/>
            <a:ext cx="6976698" cy="4435491"/>
          </a:xfrm>
        </p:spPr>
        <p:txBody>
          <a:bodyPr anchor="t">
            <a:normAutofit/>
          </a:bodyPr>
          <a:lstStyle/>
          <a:p>
            <a:pPr marL="12700" lvl="1" indent="0">
              <a:buNone/>
            </a:pPr>
            <a:r>
              <a:rPr lang="en-US" dirty="0"/>
              <a:t>Students stopping at the end of Step 2 will see a “Your Results” message. The message will say: “Congratulations, you reached the end of the test”</a:t>
            </a:r>
          </a:p>
          <a:p>
            <a:pPr marL="12700" lvl="1" indent="0">
              <a:buNone/>
            </a:pPr>
            <a:endParaRPr lang="en-US" dirty="0"/>
          </a:p>
          <a:p>
            <a:pPr marL="12700" lvl="1" indent="0">
              <a:buNone/>
            </a:pPr>
            <a:r>
              <a:rPr lang="en-US" dirty="0"/>
              <a:t>Students log out of the system. </a:t>
            </a:r>
          </a:p>
          <a:p>
            <a:pPr marL="914400" lvl="1" indent="0">
              <a:buNone/>
            </a:pPr>
            <a:endParaRPr lang="en-US" dirty="0"/>
          </a:p>
          <a:p>
            <a:pPr lvl="1"/>
            <a:endParaRPr lang="en-US" sz="900" dirty="0"/>
          </a:p>
          <a:p>
            <a:pPr marL="14288" lvl="2" indent="0">
              <a:spcBef>
                <a:spcPts val="0"/>
              </a:spcBef>
              <a:buSzPts val="2024"/>
              <a:buNone/>
            </a:pP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07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70AA8-D531-4E6D-B713-E37BC6C84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Screening Window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934CAB-8CBD-4EBF-B553-F35E9406F5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1563" y="1588691"/>
            <a:ext cx="7215188" cy="425489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Federal requirement:  a screener is to be administered within 30 calendar days of enrollment; the 30-day window begins on the district’s/school’s first day of school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window is 15 days within the school year</a:t>
            </a:r>
          </a:p>
        </p:txBody>
      </p:sp>
    </p:spTree>
    <p:extLst>
      <p:ext uri="{BB962C8B-B14F-4D97-AF65-F5344CB8AC3E}">
        <p14:creationId xmlns:p14="http://schemas.microsoft.com/office/powerpoint/2010/main" val="217099462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05F8F-DDC3-4EDE-8A29-94DCE31C4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2B: Machine-Scored Items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50AB5B-8262-458B-9D13-95057CA704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0021" y="1353334"/>
            <a:ext cx="6385043" cy="4525963"/>
          </a:xfrm>
        </p:spPr>
        <p:txBody>
          <a:bodyPr/>
          <a:lstStyle/>
          <a:p>
            <a:pPr marL="0" indent="0">
              <a:buNone/>
            </a:pPr>
            <a:r>
              <a:rPr lang="en-US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Stopping Point </a:t>
            </a:r>
          </a:p>
          <a:p>
            <a:pPr marL="0" indent="0">
              <a:buNone/>
            </a:pPr>
            <a:r>
              <a:rPr lang="en-US" dirty="0"/>
              <a:t>Students whose English language proficiency is near the proficiency line will proceed to take Step 3.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For the student, the transition to Step 3 will be seamless. The next item will appear.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480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27" y="428646"/>
            <a:ext cx="8272212" cy="646331"/>
          </a:xfrm>
        </p:spPr>
        <p:txBody>
          <a:bodyPr/>
          <a:lstStyle/>
          <a:p>
            <a:r>
              <a:rPr lang="en-US" dirty="0"/>
              <a:t>Step 2: Student Report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7104" y="1553273"/>
            <a:ext cx="7163657" cy="2907215"/>
          </a:xfrm>
        </p:spPr>
        <p:txBody>
          <a:bodyPr anchor="t">
            <a:normAutofit/>
          </a:bodyPr>
          <a:lstStyle/>
          <a:p>
            <a:pPr marL="0" lvl="2" indent="0">
              <a:spcBef>
                <a:spcPts val="0"/>
              </a:spcBef>
              <a:buSzPts val="2024"/>
              <a:buNone/>
            </a:pPr>
            <a:r>
              <a:rPr lang="en-US" dirty="0"/>
              <a:t>Individual Student Reports for students whose test ends with Step 2 will be available in ORS approximately 3 hours after testing is completed.</a:t>
            </a:r>
          </a:p>
        </p:txBody>
      </p:sp>
    </p:spTree>
    <p:extLst>
      <p:ext uri="{BB962C8B-B14F-4D97-AF65-F5344CB8AC3E}">
        <p14:creationId xmlns:p14="http://schemas.microsoft.com/office/powerpoint/2010/main" val="179086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27" y="439532"/>
            <a:ext cx="8272212" cy="646331"/>
          </a:xfrm>
        </p:spPr>
        <p:txBody>
          <a:bodyPr/>
          <a:lstStyle/>
          <a:p>
            <a:r>
              <a:rPr lang="en-US" dirty="0"/>
              <a:t>Step 2: Report 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8142" y="1505931"/>
            <a:ext cx="6381581" cy="4337657"/>
          </a:xfrm>
        </p:spPr>
        <p:txBody>
          <a:bodyPr anchor="t">
            <a:normAutofit/>
          </a:bodyPr>
          <a:lstStyle/>
          <a:p>
            <a:pPr marL="3175" lvl="1" indent="0">
              <a:spcBef>
                <a:spcPts val="0"/>
              </a:spcBef>
              <a:buSzPts val="2024"/>
              <a:buNone/>
            </a:pPr>
            <a:r>
              <a:rPr lang="en-US" sz="3500" dirty="0"/>
              <a:t>Student report form will include:</a:t>
            </a:r>
          </a:p>
          <a:p>
            <a:pPr marL="228600" lvl="1" indent="0">
              <a:spcBef>
                <a:spcPts val="0"/>
              </a:spcBef>
              <a:buSzPct val="100000"/>
              <a:buNone/>
            </a:pPr>
            <a:r>
              <a:rPr lang="en-US" sz="3500" dirty="0"/>
              <a:t>The date of the screening</a:t>
            </a:r>
          </a:p>
          <a:p>
            <a:pPr marL="228600" lvl="1" indent="0">
              <a:spcBef>
                <a:spcPts val="0"/>
              </a:spcBef>
              <a:buSzPct val="100000"/>
              <a:buNone/>
            </a:pPr>
            <a:endParaRPr lang="en-US" sz="3500" dirty="0"/>
          </a:p>
          <a:p>
            <a:pPr marL="228600" lvl="1" indent="0">
              <a:spcBef>
                <a:spcPts val="0"/>
              </a:spcBef>
              <a:buSzPct val="100000"/>
              <a:buNone/>
            </a:pPr>
            <a:r>
              <a:rPr lang="en-US" sz="3500" dirty="0"/>
              <a:t>Domain scores (L, R, S, W)</a:t>
            </a:r>
          </a:p>
          <a:p>
            <a:pPr marL="228600" lvl="1" indent="0">
              <a:spcBef>
                <a:spcPts val="0"/>
              </a:spcBef>
              <a:buSzPct val="100000"/>
              <a:buNone/>
            </a:pPr>
            <a:endParaRPr lang="en-US" sz="3500" dirty="0"/>
          </a:p>
          <a:p>
            <a:pPr marL="228600" lvl="1" indent="0">
              <a:spcBef>
                <a:spcPts val="0"/>
              </a:spcBef>
              <a:buSzPct val="100000"/>
              <a:buNone/>
            </a:pPr>
            <a:r>
              <a:rPr lang="en-US" sz="3500" dirty="0"/>
              <a:t>Proficiency Determination of “</a:t>
            </a:r>
            <a:r>
              <a:rPr lang="en-US" sz="3500" i="1" dirty="0"/>
              <a:t>Emerging</a:t>
            </a:r>
            <a:r>
              <a:rPr lang="en-US" sz="3500" dirty="0"/>
              <a:t>” or “</a:t>
            </a:r>
            <a:r>
              <a:rPr lang="en-US" sz="3500" i="1" dirty="0"/>
              <a:t>Progressing</a:t>
            </a:r>
            <a:r>
              <a:rPr lang="en-US" sz="3500" dirty="0"/>
              <a:t>”</a:t>
            </a:r>
          </a:p>
          <a:p>
            <a:pPr marL="14288" lvl="2" indent="0">
              <a:spcBef>
                <a:spcPts val="0"/>
              </a:spcBef>
              <a:buSzPts val="2024"/>
              <a:buNone/>
            </a:pP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953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27" y="439532"/>
            <a:ext cx="8272212" cy="646331"/>
          </a:xfrm>
        </p:spPr>
        <p:txBody>
          <a:bodyPr/>
          <a:lstStyle/>
          <a:p>
            <a:r>
              <a:rPr lang="en-US" dirty="0"/>
              <a:t>Step 2: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8142" y="1934557"/>
            <a:ext cx="6381581" cy="1965932"/>
          </a:xfrm>
        </p:spPr>
        <p:txBody>
          <a:bodyPr anchor="t">
            <a:normAutofit/>
          </a:bodyPr>
          <a:lstStyle/>
          <a:p>
            <a:pPr marL="3175" lvl="1" indent="0">
              <a:spcBef>
                <a:spcPts val="0"/>
              </a:spcBef>
              <a:buSzPts val="2024"/>
              <a:buNone/>
            </a:pPr>
            <a:r>
              <a:rPr lang="en-US" sz="3500" dirty="0"/>
              <a:t>Student data is available in the same downloadable format as the OELPA and OST.</a:t>
            </a:r>
          </a:p>
          <a:p>
            <a:pPr marL="14288" lvl="2" indent="0">
              <a:spcBef>
                <a:spcPts val="0"/>
              </a:spcBef>
              <a:buSzPts val="2024"/>
              <a:buNone/>
            </a:pP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11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8D6DF-F3DA-4910-A213-E0405827C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35629"/>
            <a:ext cx="8229600" cy="2585323"/>
          </a:xfrm>
        </p:spPr>
        <p:txBody>
          <a:bodyPr/>
          <a:lstStyle/>
          <a:p>
            <a:r>
              <a:rPr lang="en-US" sz="5400" dirty="0"/>
              <a:t>Ohio English Language Proficiency Screener</a:t>
            </a:r>
            <a:br>
              <a:rPr lang="en-US" sz="6000" dirty="0"/>
            </a:br>
            <a:r>
              <a:rPr lang="en-US" sz="5400" dirty="0"/>
              <a:t>Step 3</a:t>
            </a:r>
          </a:p>
        </p:txBody>
      </p:sp>
    </p:spTree>
    <p:extLst>
      <p:ext uri="{BB962C8B-B14F-4D97-AF65-F5344CB8AC3E}">
        <p14:creationId xmlns:p14="http://schemas.microsoft.com/office/powerpoint/2010/main" val="842739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66" y="428646"/>
            <a:ext cx="8272212" cy="1292662"/>
          </a:xfrm>
        </p:spPr>
        <p:txBody>
          <a:bodyPr/>
          <a:lstStyle/>
          <a:p>
            <a:r>
              <a:rPr lang="en-US" dirty="0"/>
              <a:t>Step 3: Proficient and Nearly Proficient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7845" y="2079234"/>
            <a:ext cx="6318731" cy="3397083"/>
          </a:xfrm>
        </p:spPr>
        <p:txBody>
          <a:bodyPr anchor="t">
            <a:normAutofit/>
          </a:bodyPr>
          <a:lstStyle/>
          <a:p>
            <a:pPr marL="14288" lvl="2" indent="0">
              <a:spcBef>
                <a:spcPts val="0"/>
              </a:spcBef>
              <a:buSzPts val="2024"/>
              <a:buNone/>
            </a:pPr>
            <a:r>
              <a:rPr lang="en-US" dirty="0"/>
              <a:t>Step 3 functions to differentiate between students who are </a:t>
            </a:r>
            <a:r>
              <a:rPr lang="en-US" i="1" dirty="0"/>
              <a:t>Proficient </a:t>
            </a:r>
            <a:r>
              <a:rPr lang="en-US" dirty="0"/>
              <a:t>and those who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are </a:t>
            </a:r>
            <a:r>
              <a:rPr lang="en-US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nearly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i="1" dirty="0"/>
              <a:t>Proficient</a:t>
            </a:r>
            <a:r>
              <a:rPr lang="en-US" dirty="0"/>
              <a:t> but would still benefit from English learner services.</a:t>
            </a:r>
          </a:p>
          <a:p>
            <a:pPr marL="14288" lvl="2" indent="0">
              <a:lnSpc>
                <a:spcPct val="150000"/>
              </a:lnSpc>
              <a:spcBef>
                <a:spcPts val="0"/>
              </a:spcBef>
              <a:buSzPts val="2024"/>
              <a:buNone/>
            </a:pPr>
            <a:endParaRPr lang="en-US" sz="1500" dirty="0"/>
          </a:p>
          <a:p>
            <a:pPr marL="271463" lvl="2" indent="-257175">
              <a:lnSpc>
                <a:spcPct val="150000"/>
              </a:lnSpc>
              <a:spcBef>
                <a:spcPts val="0"/>
              </a:spcBef>
              <a:buSzPts val="2024"/>
            </a:pPr>
            <a:endParaRPr lang="en-US" sz="1500" dirty="0"/>
          </a:p>
          <a:p>
            <a:pPr marL="271463" lvl="2" indent="-257175">
              <a:lnSpc>
                <a:spcPct val="150000"/>
              </a:lnSpc>
              <a:spcBef>
                <a:spcPts val="0"/>
              </a:spcBef>
              <a:buSzPts val="2024"/>
            </a:pPr>
            <a:endParaRPr lang="en-US" sz="1500" dirty="0"/>
          </a:p>
          <a:p>
            <a:pPr marL="14288" lvl="2" indent="0">
              <a:lnSpc>
                <a:spcPct val="150000"/>
              </a:lnSpc>
              <a:spcBef>
                <a:spcPts val="0"/>
              </a:spcBef>
              <a:buSzPts val="2024"/>
              <a:buNone/>
            </a:pP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390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66" y="406068"/>
            <a:ext cx="8272212" cy="646331"/>
          </a:xfrm>
        </p:spPr>
        <p:txBody>
          <a:bodyPr/>
          <a:lstStyle/>
          <a:p>
            <a:r>
              <a:rPr lang="en-US" dirty="0"/>
              <a:t>Step 3: Items and Domains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636" y="1220176"/>
            <a:ext cx="7590569" cy="4243922"/>
          </a:xfrm>
        </p:spPr>
        <p:txBody>
          <a:bodyPr anchor="t">
            <a:normAutofit/>
          </a:bodyPr>
          <a:lstStyle/>
          <a:p>
            <a:pPr marL="225425" lvl="2" indent="0">
              <a:spcBef>
                <a:spcPts val="0"/>
              </a:spcBef>
              <a:buSzPct val="100000"/>
              <a:buNone/>
            </a:pPr>
            <a:r>
              <a:rPr lang="en-US" dirty="0"/>
              <a:t>Step 3 contains 18 – 23 items in all four domains, mixed. </a:t>
            </a:r>
          </a:p>
          <a:p>
            <a:pPr marL="225425" lvl="2" indent="0">
              <a:spcBef>
                <a:spcPts val="0"/>
              </a:spcBef>
              <a:buSzPct val="100000"/>
              <a:buNone/>
            </a:pPr>
            <a:endParaRPr lang="en-US" dirty="0"/>
          </a:p>
          <a:p>
            <a:pPr marL="225425" lvl="2" indent="0">
              <a:spcBef>
                <a:spcPts val="0"/>
              </a:spcBef>
              <a:buSzPct val="100000"/>
              <a:buNone/>
            </a:pPr>
            <a:r>
              <a:rPr lang="en-US" dirty="0"/>
              <a:t>Items gradually increase in difficulty. </a:t>
            </a:r>
          </a:p>
          <a:p>
            <a:pPr marL="225425" lvl="2" indent="0">
              <a:spcBef>
                <a:spcPts val="0"/>
              </a:spcBef>
              <a:buSzPct val="100000"/>
              <a:buNone/>
            </a:pPr>
            <a:endParaRPr lang="en-US" sz="1500" dirty="0"/>
          </a:p>
          <a:p>
            <a:pPr marL="225425" lvl="2" indent="0">
              <a:spcBef>
                <a:spcPts val="0"/>
              </a:spcBef>
              <a:buSzPct val="100000"/>
              <a:buNone/>
            </a:pPr>
            <a:r>
              <a:rPr lang="en-US" dirty="0"/>
              <a:t>Students may work independently if they are able – the test administrator will decide.</a:t>
            </a:r>
          </a:p>
          <a:p>
            <a:pPr marL="457200" lvl="2" indent="-231775">
              <a:spcBef>
                <a:spcPts val="0"/>
              </a:spcBef>
              <a:buSzPct val="100000"/>
            </a:pPr>
            <a:endParaRPr lang="en-US" sz="1500" dirty="0"/>
          </a:p>
          <a:p>
            <a:pPr marL="271463" lvl="2" indent="-257175">
              <a:lnSpc>
                <a:spcPct val="150000"/>
              </a:lnSpc>
              <a:spcBef>
                <a:spcPts val="0"/>
              </a:spcBef>
              <a:buSzPts val="2024"/>
            </a:pPr>
            <a:endParaRPr lang="en-US" sz="1500" dirty="0"/>
          </a:p>
          <a:p>
            <a:pPr marL="271463" lvl="2" indent="-257175">
              <a:lnSpc>
                <a:spcPct val="150000"/>
              </a:lnSpc>
              <a:spcBef>
                <a:spcPts val="0"/>
              </a:spcBef>
              <a:buSzPts val="2024"/>
            </a:pPr>
            <a:endParaRPr lang="en-US" sz="1500" dirty="0"/>
          </a:p>
          <a:p>
            <a:pPr marL="14288" lvl="2" indent="0">
              <a:lnSpc>
                <a:spcPct val="150000"/>
              </a:lnSpc>
              <a:spcBef>
                <a:spcPts val="0"/>
              </a:spcBef>
              <a:buSzPts val="2024"/>
              <a:buNone/>
            </a:pP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401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332CB-9107-42C3-9976-50AA28C93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292662"/>
          </a:xfrm>
        </p:spPr>
        <p:txBody>
          <a:bodyPr/>
          <a:lstStyle/>
          <a:p>
            <a:r>
              <a:rPr lang="en-US" dirty="0"/>
              <a:t>Step 3: Item Types</a:t>
            </a:r>
            <a:br>
              <a:rPr lang="en-US" dirty="0"/>
            </a:br>
            <a:r>
              <a:rPr lang="en-US" dirty="0"/>
              <a:t>Grades K-1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1EF5C5-DD68-453A-8CE4-80349BA682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9180" y="2133187"/>
            <a:ext cx="6582002" cy="3486835"/>
          </a:xfrm>
        </p:spPr>
        <p:txBody>
          <a:bodyPr/>
          <a:lstStyle/>
          <a:p>
            <a:pPr marL="0" indent="0">
              <a:spcBef>
                <a:spcPts val="0"/>
              </a:spcBef>
              <a:buClr>
                <a:srgbClr val="006600"/>
              </a:buClr>
              <a:buNone/>
            </a:pPr>
            <a:r>
              <a:rPr lang="en-US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Grades K-1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</a:p>
          <a:p>
            <a:pPr marL="914400" indent="-457200">
              <a:spcBef>
                <a:spcPts val="0"/>
              </a:spcBef>
              <a:buClr>
                <a:srgbClr val="006600"/>
              </a:buClr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Speaking: two constructed-response items</a:t>
            </a:r>
          </a:p>
          <a:p>
            <a:pPr marL="914400" indent="-457200">
              <a:spcBef>
                <a:spcPts val="0"/>
              </a:spcBef>
              <a:buClr>
                <a:srgbClr val="006600"/>
              </a:buClr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Listening, reading, writing – machine scored items only</a:t>
            </a:r>
          </a:p>
          <a:p>
            <a:pPr marL="457200" indent="0">
              <a:buClr>
                <a:srgbClr val="006600"/>
              </a:buClr>
              <a:buNone/>
            </a:pP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Clr>
                <a:srgbClr val="006600"/>
              </a:buCl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861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332CB-9107-42C3-9976-50AA28C93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292662"/>
          </a:xfrm>
        </p:spPr>
        <p:txBody>
          <a:bodyPr/>
          <a:lstStyle/>
          <a:p>
            <a:r>
              <a:rPr lang="en-US" dirty="0"/>
              <a:t>Step 3: Item Types</a:t>
            </a:r>
            <a:br>
              <a:rPr lang="en-US" dirty="0"/>
            </a:br>
            <a:r>
              <a:rPr lang="en-US" dirty="0"/>
              <a:t>Grades 2-12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1EF5C5-DD68-453A-8CE4-80349BA682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8911" y="1976683"/>
            <a:ext cx="7091772" cy="4203466"/>
          </a:xfrm>
        </p:spPr>
        <p:txBody>
          <a:bodyPr/>
          <a:lstStyle/>
          <a:p>
            <a:pPr marL="0" indent="0">
              <a:buClr>
                <a:srgbClr val="006600"/>
              </a:buClr>
              <a:buNone/>
            </a:pPr>
            <a:r>
              <a:rPr lang="en-US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Grades 2-12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</a:p>
          <a:p>
            <a:pPr marL="457200" indent="-225425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Speaking: constructed-response items only – hand scored</a:t>
            </a:r>
          </a:p>
          <a:p>
            <a:pPr marL="457200" indent="-225425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Writing: constructed-response – hand scored; and machine-scored items</a:t>
            </a:r>
          </a:p>
          <a:p>
            <a:pPr marL="457200">
              <a:buClr>
                <a:srgbClr val="006600"/>
              </a:buClr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Listening and reading: machine scored items only</a:t>
            </a:r>
          </a:p>
          <a:p>
            <a:pPr marL="0" indent="0">
              <a:buClr>
                <a:srgbClr val="006600"/>
              </a:buClr>
              <a:buNone/>
            </a:pPr>
            <a:endParaRPr lang="en-US" dirty="0"/>
          </a:p>
          <a:p>
            <a:pPr marL="0" indent="0">
              <a:buClr>
                <a:srgbClr val="006600"/>
              </a:buCl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312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697" y="428646"/>
            <a:ext cx="8272212" cy="646331"/>
          </a:xfrm>
        </p:spPr>
        <p:txBody>
          <a:bodyPr/>
          <a:lstStyle/>
          <a:p>
            <a:r>
              <a:rPr lang="en-US" dirty="0"/>
              <a:t>End of Step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6133" y="1447887"/>
            <a:ext cx="7063468" cy="4562069"/>
          </a:xfrm>
        </p:spPr>
        <p:txBody>
          <a:bodyPr anchor="t">
            <a:normAutofit/>
          </a:bodyPr>
          <a:lstStyle/>
          <a:p>
            <a:pPr marL="512763" lvl="2" indent="-287338">
              <a:spcBef>
                <a:spcPts val="0"/>
              </a:spcBef>
              <a:buSzPct val="100000"/>
              <a:buNone/>
            </a:pPr>
            <a:endParaRPr lang="en-US" dirty="0"/>
          </a:p>
          <a:p>
            <a:pPr marL="512763" lvl="2" indent="-287338">
              <a:spcBef>
                <a:spcPts val="0"/>
              </a:spcBef>
              <a:buSzPct val="100000"/>
            </a:pPr>
            <a:r>
              <a:rPr lang="en-US" dirty="0"/>
              <a:t>Step 3 ends with a review screen for student to check response.</a:t>
            </a:r>
          </a:p>
          <a:p>
            <a:pPr marL="512763" lvl="2" indent="-287338">
              <a:spcBef>
                <a:spcPts val="0"/>
              </a:spcBef>
              <a:buSzPct val="100000"/>
            </a:pPr>
            <a:r>
              <a:rPr lang="en-US" dirty="0"/>
              <a:t>Message appears “Congratulations, you reached the end of the test”. </a:t>
            </a:r>
          </a:p>
          <a:p>
            <a:pPr marL="512763" lvl="2" indent="-287338">
              <a:spcBef>
                <a:spcPts val="0"/>
              </a:spcBef>
              <a:buSzPct val="100000"/>
            </a:pPr>
            <a:r>
              <a:rPr lang="en-US" dirty="0"/>
              <a:t>The test must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be </a:t>
            </a:r>
            <a:r>
              <a:rPr lang="en-US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submitted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/>
              <a:t>to close Step 3.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99042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1FD9A-27B4-4193-AA38-1AEC96A44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Specifications</a:t>
            </a:r>
            <a:endParaRPr lang="en-US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184C34-6F3D-45EC-A488-63AC7DC4D1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342" y="1374392"/>
            <a:ext cx="7404409" cy="462496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Grade bands – K, 1, 2-3, 4-5, 6-8, 9-12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Screener is online; paper-pencil is available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Braille format is available – order through the Ohio Help Desk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848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66" y="461303"/>
            <a:ext cx="8272212" cy="646331"/>
          </a:xfrm>
        </p:spPr>
        <p:txBody>
          <a:bodyPr/>
          <a:lstStyle/>
          <a:p>
            <a:r>
              <a:rPr lang="en-US" dirty="0"/>
              <a:t>Step 3: </a:t>
            </a:r>
            <a:r>
              <a:rPr lang="en-US" i="1" dirty="0"/>
              <a:t>Post-test Scoring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1366" y="1273628"/>
            <a:ext cx="7510897" cy="4603065"/>
          </a:xfrm>
        </p:spPr>
        <p:txBody>
          <a:bodyPr anchor="t">
            <a:normAutofit/>
          </a:bodyPr>
          <a:lstStyle/>
          <a:p>
            <a:pPr marL="14288" lvl="2" indent="0">
              <a:spcBef>
                <a:spcPts val="0"/>
              </a:spcBef>
              <a:buSzPts val="2024"/>
              <a:buNone/>
            </a:pPr>
            <a:r>
              <a:rPr lang="en-US" dirty="0"/>
              <a:t>After student has submitted test, test administrator will complete the hand scoring. The test administrator logs in to the THSS.</a:t>
            </a:r>
          </a:p>
          <a:p>
            <a:pPr marL="14288" lvl="2" indent="0">
              <a:spcBef>
                <a:spcPts val="0"/>
              </a:spcBef>
              <a:buSzPts val="2024"/>
              <a:buNone/>
            </a:pPr>
            <a:endParaRPr lang="en-US" dirty="0"/>
          </a:p>
          <a:p>
            <a:pPr marL="14288" lvl="2" indent="0">
              <a:spcBef>
                <a:spcPts val="0"/>
              </a:spcBef>
              <a:buSzPts val="2024"/>
              <a:buNone/>
            </a:pPr>
            <a:r>
              <a:rPr lang="en-US" dirty="0"/>
              <a:t>Once the hand scoring is completed, the system will merge the constructed-response scores with the machine scores.</a:t>
            </a:r>
          </a:p>
          <a:p>
            <a:pPr marL="14288" lvl="2" indent="0">
              <a:lnSpc>
                <a:spcPct val="150000"/>
              </a:lnSpc>
              <a:spcBef>
                <a:spcPts val="0"/>
              </a:spcBef>
              <a:buSzPts val="2024"/>
              <a:buNone/>
            </a:pPr>
            <a:endParaRPr lang="en-US" sz="1500" dirty="0"/>
          </a:p>
          <a:p>
            <a:pPr marL="270788" lvl="3" indent="0">
              <a:lnSpc>
                <a:spcPct val="150000"/>
              </a:lnSpc>
              <a:spcBef>
                <a:spcPts val="0"/>
              </a:spcBef>
              <a:buSzPts val="2024"/>
              <a:buNone/>
            </a:pPr>
            <a:endParaRPr lang="en-US" sz="1350" dirty="0"/>
          </a:p>
          <a:p>
            <a:pPr marL="270788" lvl="3" indent="0">
              <a:lnSpc>
                <a:spcPct val="150000"/>
              </a:lnSpc>
              <a:spcBef>
                <a:spcPts val="0"/>
              </a:spcBef>
              <a:buSzPts val="2024"/>
              <a:buNone/>
            </a:pPr>
            <a:endParaRPr lang="en-US" sz="1350" dirty="0"/>
          </a:p>
          <a:p>
            <a:pPr marL="271463" lvl="2" indent="-257175">
              <a:lnSpc>
                <a:spcPct val="150000"/>
              </a:lnSpc>
              <a:spcBef>
                <a:spcPts val="0"/>
              </a:spcBef>
              <a:buSzPts val="2024"/>
            </a:pPr>
            <a:endParaRPr lang="en-US" sz="1500" dirty="0"/>
          </a:p>
          <a:p>
            <a:pPr marL="271463" lvl="2" indent="-257175">
              <a:lnSpc>
                <a:spcPct val="150000"/>
              </a:lnSpc>
              <a:spcBef>
                <a:spcPts val="0"/>
              </a:spcBef>
              <a:buSzPts val="2024"/>
            </a:pPr>
            <a:endParaRPr lang="en-US" sz="1500" dirty="0"/>
          </a:p>
          <a:p>
            <a:pPr marL="271463" lvl="2" indent="-257175">
              <a:lnSpc>
                <a:spcPct val="150000"/>
              </a:lnSpc>
              <a:spcBef>
                <a:spcPts val="0"/>
              </a:spcBef>
              <a:buSzPts val="2024"/>
            </a:pPr>
            <a:endParaRPr lang="en-US" sz="1500" dirty="0"/>
          </a:p>
          <a:p>
            <a:pPr marL="14288" lvl="2" indent="0">
              <a:lnSpc>
                <a:spcPct val="150000"/>
              </a:lnSpc>
              <a:spcBef>
                <a:spcPts val="0"/>
              </a:spcBef>
              <a:buSzPts val="2024"/>
              <a:buNone/>
            </a:pP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95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9DAAC-C75A-48DF-A25B-CBD1944F1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A2256-C3B8-468A-BD31-98BB1CEFC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425" y="1323680"/>
            <a:ext cx="7263625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Students will have Individual Student Reports upon the submission of the test. (Available in ORS in approximately 3 hours)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Same data reported as Step 2 indicating Proficiency Level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87178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8D6DF-F3DA-4910-A213-E0405827C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443" y="1706378"/>
            <a:ext cx="8229600" cy="3323987"/>
          </a:xfrm>
        </p:spPr>
        <p:txBody>
          <a:bodyPr/>
          <a:lstStyle/>
          <a:p>
            <a:r>
              <a:rPr lang="en-US" sz="5400" dirty="0"/>
              <a:t>Ohio English Language Proficiency Screener</a:t>
            </a:r>
            <a:br>
              <a:rPr lang="en-US" sz="5400" dirty="0"/>
            </a:br>
            <a:br>
              <a:rPr lang="en-US" sz="5400" dirty="0"/>
            </a:br>
            <a:r>
              <a:rPr lang="en-US" sz="5400" dirty="0"/>
              <a:t>Related Materials</a:t>
            </a:r>
          </a:p>
        </p:txBody>
      </p:sp>
    </p:spTree>
    <p:extLst>
      <p:ext uri="{BB962C8B-B14F-4D97-AF65-F5344CB8AC3E}">
        <p14:creationId xmlns:p14="http://schemas.microsoft.com/office/powerpoint/2010/main" val="752938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31B99-C1C3-46CB-ACAC-8B95F2CBB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510" y="369652"/>
            <a:ext cx="8229600" cy="615553"/>
          </a:xfrm>
        </p:spPr>
        <p:txBody>
          <a:bodyPr/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924DC0C-E1B7-4F69-9053-62F7590EE58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48342" y="1397800"/>
          <a:ext cx="8411936" cy="44225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2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492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Student…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 Administrator…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 of Administration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15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 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Orients</a:t>
                      </a:r>
                      <a:r>
                        <a:rPr lang="en-US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 test.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Does headset</a:t>
                      </a:r>
                      <a:r>
                        <a:rPr lang="en-US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mic check.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Learns test navigation.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Takes practice items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Assists</a:t>
                      </a:r>
                      <a:r>
                        <a:rPr lang="en-US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student.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Determines student comfort with technology.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Starts testing session.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One-on-one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15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 2A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Takes one set of speaking items.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Assists student with recording.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Scores speaking set “on-the-fly”</a:t>
                      </a:r>
                      <a:r>
                        <a:rPr lang="en-US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One-on-one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7786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 2B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Takes remaining</a:t>
                      </a:r>
                      <a:r>
                        <a:rPr lang="en-US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Step 2 items.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Assists student if needed; otherwise</a:t>
                      </a:r>
                      <a:r>
                        <a:rPr lang="en-US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step away. 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Student</a:t>
                      </a:r>
                      <a:r>
                        <a:rPr lang="en-US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may work independently if assistance is not needed.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 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Continues testing.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4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Assists if needed,</a:t>
                      </a:r>
                      <a:r>
                        <a:rPr lang="en-US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especially on CR items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Student</a:t>
                      </a:r>
                      <a:r>
                        <a:rPr lang="en-US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may work independently if assistance is not needed.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6815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462" y="248532"/>
            <a:ext cx="8686800" cy="765882"/>
          </a:xfrm>
        </p:spPr>
        <p:txBody>
          <a:bodyPr/>
          <a:lstStyle/>
          <a:p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OELPS Test Materials 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/>
              <a:t>	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238663" y="1271589"/>
            <a:ext cx="7066722" cy="5272086"/>
          </a:xfrm>
          <a:prstGeom prst="rect">
            <a:avLst/>
          </a:prstGeom>
        </p:spPr>
        <p:txBody>
          <a:bodyPr vert="horz" lIns="68580" tIns="34290" rIns="68580" bIns="34290" rtlCol="0" anchor="t" anchorCtr="0">
            <a:normAutofit fontScale="92500" lnSpcReduction="2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lnSpc>
                <a:spcPct val="120000"/>
              </a:lnSpc>
              <a:buNone/>
            </a:pP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OELPS Test Administration Manual</a:t>
            </a:r>
          </a:p>
          <a:p>
            <a:pPr marL="0" lvl="2" indent="0">
              <a:lnSpc>
                <a:spcPct val="120000"/>
              </a:lnSpc>
              <a:buNone/>
            </a:pP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ELPA21 Screener Step Two Speaking Scoring Document</a:t>
            </a:r>
          </a:p>
          <a:p>
            <a:pPr marL="0" lvl="2" indent="0">
              <a:lnSpc>
                <a:spcPct val="120000"/>
              </a:lnSpc>
              <a:buNone/>
            </a:pP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Screener ORS Quick Guide</a:t>
            </a:r>
          </a:p>
          <a:p>
            <a:pPr marL="0" lvl="2" indent="0">
              <a:lnSpc>
                <a:spcPct val="120000"/>
              </a:lnSpc>
              <a:buNone/>
            </a:pP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 Entry Interface (DEI) User Guide</a:t>
            </a:r>
          </a:p>
          <a:p>
            <a:pPr marL="0" lvl="2" indent="0">
              <a:lnSpc>
                <a:spcPct val="120000"/>
              </a:lnSpc>
              <a:buNone/>
            </a:pP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Teacher Hand Scoring System (THSS) User Guide</a:t>
            </a:r>
          </a:p>
          <a:p>
            <a:pPr marL="0" lvl="2" indent="0">
              <a:lnSpc>
                <a:spcPct val="120000"/>
              </a:lnSpc>
              <a:buNone/>
            </a:pPr>
            <a:endParaRPr lang="en-US" sz="1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2" indent="0">
              <a:lnSpc>
                <a:spcPct val="120000"/>
              </a:lnSpc>
              <a:buNone/>
            </a:pP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Screener FAQ </a:t>
            </a:r>
            <a:r>
              <a:rPr lang="en-US" sz="3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coming</a:t>
            </a:r>
          </a:p>
          <a:p>
            <a:pPr marL="0" lvl="2" indent="0">
              <a:lnSpc>
                <a:spcPct val="120000"/>
              </a:lnSpc>
              <a:buNone/>
            </a:pP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sz="1200" dirty="0"/>
          </a:p>
          <a:p>
            <a:pPr>
              <a:buFont typeface="Wingdings" panose="05000000000000000000" pitchFamily="2" charset="2"/>
              <a:buChar char="§"/>
            </a:pP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4316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33670"/>
          </a:xfrm>
        </p:spPr>
        <p:txBody>
          <a:bodyPr>
            <a:noAutofit/>
          </a:bodyPr>
          <a:lstStyle/>
          <a:p>
            <a:pPr algn="ctr"/>
            <a:r>
              <a:rPr lang="en-US" sz="5400" dirty="0"/>
              <a:t>Thank you!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718" y="1566934"/>
            <a:ext cx="8272211" cy="430328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sz="1650" b="1" dirty="0"/>
          </a:p>
          <a:p>
            <a:pPr marL="0" indent="0">
              <a:buNone/>
            </a:pPr>
            <a:r>
              <a:rPr lang="en-US" sz="4600" b="1" dirty="0"/>
              <a:t>Send questions or request Skype presentation:</a:t>
            </a:r>
          </a:p>
          <a:p>
            <a:pPr marL="0" indent="0">
              <a:buNone/>
            </a:pPr>
            <a:endParaRPr lang="en-US" sz="4600" b="1" dirty="0"/>
          </a:p>
          <a:p>
            <a:pPr marL="0" indent="0">
              <a:buNone/>
            </a:pPr>
            <a:r>
              <a:rPr lang="en-US" sz="4600" b="1" dirty="0"/>
              <a:t>Paula Mahaley </a:t>
            </a:r>
            <a:r>
              <a:rPr lang="en-US" sz="4600" b="1" dirty="0">
                <a:hlinkClick r:id="rId3"/>
              </a:rPr>
              <a:t>paula.mahaley@education.ohio.gov</a:t>
            </a:r>
            <a:endParaRPr lang="en-US" sz="4600" b="1" dirty="0"/>
          </a:p>
          <a:p>
            <a:pPr marL="0" indent="0">
              <a:buNone/>
            </a:pPr>
            <a:endParaRPr lang="en-US" sz="4600" b="1" dirty="0"/>
          </a:p>
          <a:p>
            <a:pPr marL="0" indent="0">
              <a:buNone/>
            </a:pPr>
            <a:r>
              <a:rPr lang="en-US" sz="4600" b="1" dirty="0"/>
              <a:t>Kurt Taube </a:t>
            </a:r>
            <a:r>
              <a:rPr lang="en-US" sz="4600" b="1" dirty="0">
                <a:hlinkClick r:id="rId4"/>
              </a:rPr>
              <a:t>kurt.taube@education.ohio.gov</a:t>
            </a:r>
            <a:endParaRPr lang="en-US" sz="4600" b="1" dirty="0"/>
          </a:p>
          <a:p>
            <a:pPr marL="0" indent="0">
              <a:buNone/>
            </a:pPr>
            <a:endParaRPr lang="en-US" sz="1650" b="1" dirty="0"/>
          </a:p>
          <a:p>
            <a:pPr marL="0" indent="0">
              <a:buNone/>
            </a:pPr>
            <a:endParaRPr lang="en-US" sz="1650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260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9144000" cy="639216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3427"/>
            <a:ext cx="8229600" cy="646331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education.ohio.gov</a:t>
            </a:r>
          </a:p>
        </p:txBody>
      </p:sp>
    </p:spTree>
    <p:extLst>
      <p:ext uri="{BB962C8B-B14F-4D97-AF65-F5344CB8AC3E}">
        <p14:creationId xmlns:p14="http://schemas.microsoft.com/office/powerpoint/2010/main" val="3040585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Join the Conversation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10694" y="2707169"/>
            <a:ext cx="1168166" cy="119356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270324" y="4018383"/>
            <a:ext cx="3906519" cy="98488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3200" b="1" dirty="0">
                <a:latin typeface="Arial"/>
                <a:cs typeface="Arial"/>
              </a:rPr>
              <a:t>@OHEducation</a:t>
            </a:r>
          </a:p>
          <a:p>
            <a:r>
              <a:rPr lang="en-US" sz="3200" b="1" dirty="0">
                <a:latin typeface="Arial"/>
                <a:cs typeface="Arial"/>
              </a:rPr>
              <a:t>@OHEducationSupt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306726" y="3007880"/>
            <a:ext cx="2595262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3200" b="1" dirty="0">
                <a:latin typeface="Arial"/>
                <a:cs typeface="Arial"/>
              </a:rPr>
              <a:t>OHEducation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270324" y="5573948"/>
            <a:ext cx="2459969" cy="492443"/>
          </a:xfrm>
          <a:prstGeom prst="rect">
            <a:avLst/>
          </a:prstGeom>
        </p:spPr>
        <p:txBody>
          <a:bodyPr wrap="none" lIns="0" tIns="0" bIns="0">
            <a:spAutoFit/>
          </a:bodyPr>
          <a:lstStyle/>
          <a:p>
            <a:r>
              <a:rPr lang="en-US" sz="3200" b="1" dirty="0">
                <a:latin typeface="Arial"/>
                <a:cs typeface="Arial"/>
              </a:rPr>
              <a:t>OhioEdDept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192" y="4186071"/>
            <a:ext cx="1005170" cy="817197"/>
          </a:xfrm>
          <a:prstGeom prst="rect">
            <a:avLst/>
          </a:prstGeom>
        </p:spPr>
      </p:pic>
      <p:pic>
        <p:nvPicPr>
          <p:cNvPr id="17" name="Picture 16" descr="facebook-log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0134" y="5482596"/>
            <a:ext cx="1702046" cy="6751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3228" y="1225185"/>
            <a:ext cx="1403498" cy="160618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306726" y="1695583"/>
            <a:ext cx="2595262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3200" b="1" dirty="0">
                <a:latin typeface="Arial"/>
                <a:cs typeface="Arial"/>
              </a:rPr>
              <a:t>OHEducation</a:t>
            </a:r>
          </a:p>
        </p:txBody>
      </p:sp>
    </p:spTree>
    <p:extLst>
      <p:ext uri="{BB962C8B-B14F-4D97-AF65-F5344CB8AC3E}">
        <p14:creationId xmlns:p14="http://schemas.microsoft.com/office/powerpoint/2010/main" val="733454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46331"/>
          </a:xfrm>
        </p:spPr>
        <p:txBody>
          <a:bodyPr/>
          <a:lstStyle/>
          <a:p>
            <a:r>
              <a:rPr lang="en-US" u="sng" dirty="0"/>
              <a:t>education.ohio.gov/Text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0271"/>
            <a:ext cx="9144000" cy="5082540"/>
          </a:xfrm>
        </p:spPr>
      </p:pic>
    </p:spTree>
    <p:extLst>
      <p:ext uri="{BB962C8B-B14F-4D97-AF65-F5344CB8AC3E}">
        <p14:creationId xmlns:p14="http://schemas.microsoft.com/office/powerpoint/2010/main" val="6505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1FD9A-27B4-4193-AA38-1AEC96A44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Contacts for Paper Format</a:t>
            </a:r>
            <a:endParaRPr lang="en-US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184C34-6F3D-45EC-A488-63AC7DC4D1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431" y="1518046"/>
            <a:ext cx="8112369" cy="418350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Go to </a:t>
            </a:r>
            <a:r>
              <a:rPr lang="en-US" dirty="0">
                <a:hlinkClick r:id="rId2"/>
              </a:rPr>
              <a:t>statetests@education.ohio.gov</a:t>
            </a:r>
            <a:r>
              <a:rPr lang="en-US" dirty="0"/>
              <a:t> to start the process to determine eligibility for an exception to online testing and to use the paper format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Once approval received, the order for paper is given to AIR</a:t>
            </a:r>
          </a:p>
        </p:txBody>
      </p:sp>
    </p:spTree>
    <p:extLst>
      <p:ext uri="{BB962C8B-B14F-4D97-AF65-F5344CB8AC3E}">
        <p14:creationId xmlns:p14="http://schemas.microsoft.com/office/powerpoint/2010/main" val="11591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1FD9A-27B4-4193-AA38-1AEC96A44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3025"/>
            <a:ext cx="8229600" cy="646331"/>
          </a:xfrm>
        </p:spPr>
        <p:txBody>
          <a:bodyPr/>
          <a:lstStyle/>
          <a:p>
            <a:r>
              <a:rPr lang="en-US" dirty="0"/>
              <a:t>Segments</a:t>
            </a:r>
            <a:endParaRPr lang="en-US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184C34-6F3D-45EC-A488-63AC7DC4D1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9478" y="1608130"/>
            <a:ext cx="6568068" cy="3733304"/>
          </a:xfrm>
        </p:spPr>
        <p:txBody>
          <a:bodyPr/>
          <a:lstStyle/>
          <a:p>
            <a:r>
              <a:rPr lang="en-US" dirty="0"/>
              <a:t>Screener divided into three segments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Segments referred to as Steps</a:t>
            </a:r>
          </a:p>
          <a:p>
            <a:endParaRPr lang="en-US" dirty="0"/>
          </a:p>
          <a:p>
            <a:r>
              <a:rPr lang="en-US" dirty="0"/>
              <a:t>Four domains on all steps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398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DE_PPT_Template1_June2016" id="{A1BB4F38-F82F-42FE-936C-23E644FEEDAA}" vid="{A681B5FD-263F-4443-8E6D-3417A066592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5B1FABC32805468FE9B806B792CFE9" ma:contentTypeVersion="1" ma:contentTypeDescription="Create a new document." ma:contentTypeScope="" ma:versionID="7816300b107979b0377c2283553afb8e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a447206dab0015f8b9f8924535193e8c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5D07F94-3055-4AC8-9105-A4C5AA4C86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E20C1B5-DC39-461F-8CD2-42B06F3C612A}">
  <ds:schemaRefs>
    <ds:schemaRef ds:uri="http://purl.org/dc/terms/"/>
    <ds:schemaRef ds:uri="http://purl.org/dc/dcmitype/"/>
    <ds:schemaRef ds:uri="http://www.w3.org/XML/1998/namespace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sharepoint/v3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21FB210-07D1-439D-B0F0-4628E277B3E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ODE_PPT_Template1_June2016 (2)</Template>
  <TotalTime>0</TotalTime>
  <Words>2737</Words>
  <Application>Microsoft Office PowerPoint</Application>
  <PresentationFormat>On-screen Show (4:3)</PresentationFormat>
  <Paragraphs>447</Paragraphs>
  <Slides>78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84" baseType="lpstr">
      <vt:lpstr>Arial</vt:lpstr>
      <vt:lpstr>Cabin</vt:lpstr>
      <vt:lpstr>Calibri</vt:lpstr>
      <vt:lpstr>Wingdings</vt:lpstr>
      <vt:lpstr>Wingdings 2</vt:lpstr>
      <vt:lpstr>Office Theme</vt:lpstr>
      <vt:lpstr>Ohio English Language Proficiency Screener Training for Administration and Local Scoring</vt:lpstr>
      <vt:lpstr>Today’s Discussion</vt:lpstr>
      <vt:lpstr>Ohio English Language Proficiency Screener</vt:lpstr>
      <vt:lpstr>TIDE</vt:lpstr>
      <vt:lpstr>Students Who are Administered the OELPS</vt:lpstr>
      <vt:lpstr>Screening Window</vt:lpstr>
      <vt:lpstr>Test Specifications</vt:lpstr>
      <vt:lpstr>Contacts for Paper Format</vt:lpstr>
      <vt:lpstr>Segments</vt:lpstr>
      <vt:lpstr>Mode of Administration</vt:lpstr>
      <vt:lpstr>Why A Three-step Screener:</vt:lpstr>
      <vt:lpstr>Three steps</vt:lpstr>
      <vt:lpstr>Segments: One-to-One</vt:lpstr>
      <vt:lpstr>Scoring</vt:lpstr>
      <vt:lpstr>Reporting the OELPS: </vt:lpstr>
      <vt:lpstr>Accommodations</vt:lpstr>
      <vt:lpstr>Domain Exemptions</vt:lpstr>
      <vt:lpstr>Domain Exemptions in TIDE</vt:lpstr>
      <vt:lpstr>Domain Exemptions in TIDE</vt:lpstr>
      <vt:lpstr>SSID</vt:lpstr>
      <vt:lpstr>SSID Transition</vt:lpstr>
      <vt:lpstr>Documentation: </vt:lpstr>
      <vt:lpstr>Materials</vt:lpstr>
      <vt:lpstr>Ohio English Language Proficiency Screener Step 1</vt:lpstr>
      <vt:lpstr>Step 1: Purpose</vt:lpstr>
      <vt:lpstr>Step 1: Practice Test Purpose</vt:lpstr>
      <vt:lpstr>Step 1: Practice Test Speaking</vt:lpstr>
      <vt:lpstr>Step 1: First Potential  Stopping Point</vt:lpstr>
      <vt:lpstr>Step 1: Participating Status</vt:lpstr>
      <vt:lpstr>Step 1: Attempt to Determine Non-Participating Status </vt:lpstr>
      <vt:lpstr>Non-Participating Status</vt:lpstr>
      <vt:lpstr>Non-Participating Status</vt:lpstr>
      <vt:lpstr>Step 1: Non-Participating Status</vt:lpstr>
      <vt:lpstr>Step 1: Administrator Decisions</vt:lpstr>
      <vt:lpstr>Step 1: Determining Next Steps</vt:lpstr>
      <vt:lpstr>Step 1: Determining Next Steps</vt:lpstr>
      <vt:lpstr>Step 1: Non-Participating Report </vt:lpstr>
      <vt:lpstr>Step 1: Student Report</vt:lpstr>
      <vt:lpstr>Ohio English Language Proficiency Screener Step 2</vt:lpstr>
      <vt:lpstr>Items Ready for Step 2</vt:lpstr>
      <vt:lpstr>Step 2: Components A and B</vt:lpstr>
      <vt:lpstr>Step 2A: Speaking Task</vt:lpstr>
      <vt:lpstr>Step 2A: Grade Band Prompts</vt:lpstr>
      <vt:lpstr>Step 2A: Example of Rubric</vt:lpstr>
      <vt:lpstr>Step 2A: Speaking Items</vt:lpstr>
      <vt:lpstr>Step 2A: Scoring</vt:lpstr>
      <vt:lpstr>Step 2A: Scoring</vt:lpstr>
      <vt:lpstr>Step 2A: Scoring</vt:lpstr>
      <vt:lpstr>Step 2A: Scoring</vt:lpstr>
      <vt:lpstr>Step 2A: Scoring</vt:lpstr>
      <vt:lpstr>Step 2B: Machine-Scored Items </vt:lpstr>
      <vt:lpstr>Step 2B: Machine-Scored Items </vt:lpstr>
      <vt:lpstr>Step 2B: Machine-Scored Items </vt:lpstr>
      <vt:lpstr>Step 2B: Machine-Scored Items </vt:lpstr>
      <vt:lpstr>Step 2B: Machine-Scored Items </vt:lpstr>
      <vt:lpstr>Step 2B: Machine-Scored Items </vt:lpstr>
      <vt:lpstr>Step 2B: Machine-Scored Items </vt:lpstr>
      <vt:lpstr>Step 2B: Machine-Scored Items </vt:lpstr>
      <vt:lpstr>Step 2B: Stopping Point  </vt:lpstr>
      <vt:lpstr>Step 2B: Machine-Scored Items </vt:lpstr>
      <vt:lpstr>Step 2: Student Report</vt:lpstr>
      <vt:lpstr>Step 2: Report Form</vt:lpstr>
      <vt:lpstr>Step 2: Data</vt:lpstr>
      <vt:lpstr>Ohio English Language Proficiency Screener Step 3</vt:lpstr>
      <vt:lpstr>Step 3: Proficient and Nearly Proficient</vt:lpstr>
      <vt:lpstr>Step 3: Items and Domains</vt:lpstr>
      <vt:lpstr>Step 3: Item Types Grades K-1</vt:lpstr>
      <vt:lpstr>Step 3: Item Types Grades 2-12</vt:lpstr>
      <vt:lpstr>End of Step 3</vt:lpstr>
      <vt:lpstr>Step 3: Post-test Scoring </vt:lpstr>
      <vt:lpstr>Report</vt:lpstr>
      <vt:lpstr>Ohio English Language Proficiency Screener  Related Materials</vt:lpstr>
      <vt:lpstr>Summary</vt:lpstr>
      <vt:lpstr>OELPS Test Materials   </vt:lpstr>
      <vt:lpstr>Thank you!</vt:lpstr>
      <vt:lpstr>education.ohio.gov</vt:lpstr>
      <vt:lpstr>Join the Conversation</vt:lpstr>
      <vt:lpstr>education.ohio.gov/Text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2018-06-26T11:42:59Z</dcterms:created>
  <dcterms:modified xsi:type="dcterms:W3CDTF">2019-12-17T15:08:30Z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0x010100205B1FABC32805468FE9B806B792CFE9</vt:lpwstr>
  </property>
</Properties>
</file>